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7" r:id="rId1"/>
  </p:sldMasterIdLst>
  <p:notesMasterIdLst>
    <p:notesMasterId r:id="rId70"/>
  </p:notesMasterIdLst>
  <p:sldIdLst>
    <p:sldId id="256" r:id="rId2"/>
    <p:sldId id="259" r:id="rId3"/>
    <p:sldId id="260" r:id="rId4"/>
    <p:sldId id="320" r:id="rId5"/>
    <p:sldId id="337" r:id="rId6"/>
    <p:sldId id="338" r:id="rId7"/>
    <p:sldId id="339" r:id="rId8"/>
    <p:sldId id="321" r:id="rId9"/>
    <p:sldId id="322" r:id="rId10"/>
    <p:sldId id="323" r:id="rId11"/>
    <p:sldId id="340" r:id="rId12"/>
    <p:sldId id="341" r:id="rId13"/>
    <p:sldId id="342" r:id="rId14"/>
    <p:sldId id="343" r:id="rId15"/>
    <p:sldId id="344" r:id="rId16"/>
    <p:sldId id="345" r:id="rId17"/>
    <p:sldId id="309" r:id="rId18"/>
    <p:sldId id="310" r:id="rId19"/>
    <p:sldId id="311" r:id="rId20"/>
    <p:sldId id="312" r:id="rId21"/>
    <p:sldId id="313" r:id="rId22"/>
    <p:sldId id="314" r:id="rId23"/>
    <p:sldId id="315" r:id="rId24"/>
    <p:sldId id="316" r:id="rId25"/>
    <p:sldId id="317" r:id="rId26"/>
    <p:sldId id="318" r:id="rId27"/>
    <p:sldId id="319" r:id="rId28"/>
    <p:sldId id="346" r:id="rId29"/>
    <p:sldId id="347" r:id="rId30"/>
    <p:sldId id="348" r:id="rId31"/>
    <p:sldId id="349" r:id="rId32"/>
    <p:sldId id="350" r:id="rId33"/>
    <p:sldId id="351" r:id="rId34"/>
    <p:sldId id="352" r:id="rId35"/>
    <p:sldId id="353" r:id="rId36"/>
    <p:sldId id="354" r:id="rId37"/>
    <p:sldId id="355" r:id="rId38"/>
    <p:sldId id="356" r:id="rId39"/>
    <p:sldId id="357" r:id="rId40"/>
    <p:sldId id="358" r:id="rId41"/>
    <p:sldId id="359" r:id="rId42"/>
    <p:sldId id="360" r:id="rId43"/>
    <p:sldId id="361" r:id="rId44"/>
    <p:sldId id="362" r:id="rId45"/>
    <p:sldId id="363" r:id="rId46"/>
    <p:sldId id="364" r:id="rId47"/>
    <p:sldId id="365" r:id="rId48"/>
    <p:sldId id="366" r:id="rId49"/>
    <p:sldId id="367" r:id="rId50"/>
    <p:sldId id="368" r:id="rId51"/>
    <p:sldId id="369" r:id="rId52"/>
    <p:sldId id="370" r:id="rId53"/>
    <p:sldId id="371" r:id="rId54"/>
    <p:sldId id="372" r:id="rId55"/>
    <p:sldId id="373" r:id="rId56"/>
    <p:sldId id="324" r:id="rId57"/>
    <p:sldId id="325" r:id="rId58"/>
    <p:sldId id="326" r:id="rId59"/>
    <p:sldId id="327" r:id="rId60"/>
    <p:sldId id="328" r:id="rId61"/>
    <p:sldId id="329" r:id="rId62"/>
    <p:sldId id="330" r:id="rId63"/>
    <p:sldId id="331" r:id="rId64"/>
    <p:sldId id="332" r:id="rId65"/>
    <p:sldId id="333" r:id="rId66"/>
    <p:sldId id="334" r:id="rId67"/>
    <p:sldId id="335" r:id="rId68"/>
    <p:sldId id="336" r:id="rId69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487" autoAdjust="0"/>
    <p:restoredTop sz="94660"/>
  </p:normalViewPr>
  <p:slideViewPr>
    <p:cSldViewPr>
      <p:cViewPr varScale="1">
        <p:scale>
          <a:sx n="59" d="100"/>
          <a:sy n="59" d="100"/>
        </p:scale>
        <p:origin x="1638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tableStyles" Target="tableStyles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viewProps" Target="viewProp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" Type="http://schemas.openxmlformats.org/officeDocument/2006/relationships/slide" Target="slides/slide6.xml"/><Relationship Id="rId71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CF877B2-7CE9-42AB-847D-352B5D4826C3}" type="datetimeFigureOut">
              <a:rPr lang="fr-FR" smtClean="0"/>
              <a:t>25/05/2024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63814FD-0C34-476C-BB0F-963857E083E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801350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58A82BF-E56A-E3E9-B7E5-BB14DED0C88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6C6B9307-075D-E44C-F2E3-2A26C520ACF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EBB2C68-4079-26EE-AE47-21A9BAC73E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62356-5260-42FC-BF88-6E50548BC0D6}" type="datetimeFigureOut">
              <a:rPr lang="fr-FR" smtClean="0"/>
              <a:t>25/05/2024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E1D078A-6332-99A1-0937-9280F3B711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6D8B89A-5E4A-D143-B19C-43838F6F17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8B5998-414D-4B5A-94C4-2135DF96C9D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951361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2D52C97-D127-2542-DD1D-F954597CD8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EC7A3DF9-A710-B618-FC89-C4DF0E4739F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BDB7891-50CA-1E60-DF46-9E328D30AE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62356-5260-42FC-BF88-6E50548BC0D6}" type="datetimeFigureOut">
              <a:rPr lang="fr-FR" smtClean="0"/>
              <a:t>25/05/2024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50BD02A-4651-71D3-8E2D-672034C27D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F2E4A52-47DB-C7B8-D4C8-05CC98C8F1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8B5998-414D-4B5A-94C4-2135DF96C9D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058346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0B9F6514-B57B-39BA-0D7A-0D267486BF6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32725555-1846-C65C-6542-1EBF1330855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5C1BBE5-6C10-CCFD-A72B-0F620076EC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62356-5260-42FC-BF88-6E50548BC0D6}" type="datetimeFigureOut">
              <a:rPr lang="fr-FR" smtClean="0"/>
              <a:t>25/05/2024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BB98EC2-B1AC-A0F0-4181-CB57CEFCEC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13C6C0A-56F4-1FC2-8E3A-DC4DDF82B6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8B5998-414D-4B5A-94C4-2135DF96C9D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8205714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388" b="1" i="0">
                <a:solidFill>
                  <a:srgbClr val="00007F"/>
                </a:solidFill>
                <a:latin typeface="Verdana"/>
                <a:cs typeface="Verdan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894080" y="2066813"/>
            <a:ext cx="2612913" cy="29687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929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59" y="1577340"/>
            <a:ext cx="3977640" cy="36933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5/25/2024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‹N°›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1731963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FC7D9D9-24ED-B792-4735-4AF42762CC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D5FD37F-866E-36BF-4238-F0204019FBC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1E4EA85-03CF-A505-1CA1-1C854ED27F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62356-5260-42FC-BF88-6E50548BC0D6}" type="datetimeFigureOut">
              <a:rPr lang="fr-FR" smtClean="0"/>
              <a:t>25/05/2024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6E2A3B4-D169-758D-09E5-0AE37BE933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5C37CCD8-EED8-2756-D580-439EDC7BEE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8B5998-414D-4B5A-94C4-2135DF96C9D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586806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5596069-A112-5131-5E28-0AF8EEF45D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832153B1-4BF5-F187-E285-C8CC11E1D38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C20FA13-FC80-5DEA-ECFD-DAB89BFA26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62356-5260-42FC-BF88-6E50548BC0D6}" type="datetimeFigureOut">
              <a:rPr lang="fr-FR" smtClean="0"/>
              <a:t>25/05/2024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C827128-D787-6C41-6938-972354968E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50B79B95-3D8C-D011-5015-95B4625111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8B5998-414D-4B5A-94C4-2135DF96C9D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490525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3C81108-0647-D270-049F-EBE4ED4E90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B826089-21E0-4821-2F48-9976EE58E49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7A01F67B-667B-441B-5455-B750A5DB48C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74504885-C90A-B41A-1D3E-C610D3876E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62356-5260-42FC-BF88-6E50548BC0D6}" type="datetimeFigureOut">
              <a:rPr lang="fr-FR" smtClean="0"/>
              <a:t>25/05/2024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2741BD88-B2CB-E093-0B32-8ABDD1C9D6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1A97CDC8-017B-B238-DC94-93B297E03C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8B5998-414D-4B5A-94C4-2135DF96C9D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257500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DCAFDE6-A65D-741A-3965-4FD63EB7A1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C597D0BA-FDBB-C790-0F3C-16EAA366B24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E8DF0AEF-6332-3726-305A-B1517F3FDDA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3287BA4C-4F51-0D1E-9DE3-CDF85FB7158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FB79A9AB-4F81-C85E-56FF-4C4186AFD62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25068D0B-BBFF-2037-0BF5-4B946E0691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62356-5260-42FC-BF88-6E50548BC0D6}" type="datetimeFigureOut">
              <a:rPr lang="fr-FR" smtClean="0"/>
              <a:t>25/05/2024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78AE7401-5147-BDC3-8FF4-7AFACF7E26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93CFA8C1-C100-F45C-EF02-AB79E20352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8B5998-414D-4B5A-94C4-2135DF96C9D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886355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4566218-5720-57B7-B22B-2E5386D01A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016C1491-D30B-C343-A63D-CAB3585BCD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62356-5260-42FC-BF88-6E50548BC0D6}" type="datetimeFigureOut">
              <a:rPr lang="fr-FR" smtClean="0"/>
              <a:t>25/05/2024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0D22DB89-C7B2-27A2-E96A-B285053802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8ABB05DA-77DA-5264-1F90-D46BD3A079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8B5998-414D-4B5A-94C4-2135DF96C9D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165331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2480B9D4-252F-488D-EDE5-1B9A6A3BEA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62356-5260-42FC-BF88-6E50548BC0D6}" type="datetimeFigureOut">
              <a:rPr lang="fr-FR" smtClean="0"/>
              <a:t>25/05/2024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FF02A23A-FE2F-A646-30DD-B27F319948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2BE879CA-F686-1AE5-E709-142FA327CA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8B5998-414D-4B5A-94C4-2135DF96C9D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551983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B61D339-9C72-0A22-ED6A-4020535AA1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EF2E2F1-47B3-590E-920F-E3B2B02AFE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34706D3A-DA4E-5AE6-0380-DA1627B8DEF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8604CBE5-D8E2-6BD4-D378-FF09699F2F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62356-5260-42FC-BF88-6E50548BC0D6}" type="datetimeFigureOut">
              <a:rPr lang="fr-FR" smtClean="0"/>
              <a:t>25/05/2024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8402127C-AEC5-52CD-9E64-407DAFE7ED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C8BF9B29-1A14-58CE-8D09-3B8BCE0E94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8B5998-414D-4B5A-94C4-2135DF96C9D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569206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F5A82F1-7959-3B03-0E6E-71DE3951B9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F4B34243-B18B-308D-F1F0-C12FC6CA39A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15BD71AA-BB40-5084-56DD-6557035E0F4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DBF84FB5-C86C-7FA0-4552-F7F9720382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62356-5260-42FC-BF88-6E50548BC0D6}" type="datetimeFigureOut">
              <a:rPr lang="fr-FR" smtClean="0"/>
              <a:t>25/05/2024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9360BB53-1E5C-5424-5C4B-6830FCEA25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D7302117-9739-CD36-506D-EC988FF4D2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8B5998-414D-4B5A-94C4-2135DF96C9D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809884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7267C4F2-759F-2F21-A3B2-F8B1A9E1D1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86177DCA-0A7B-026D-1E40-42391F42114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A4F3C36-FAA5-2853-DC39-24982E653B7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662356-5260-42FC-BF88-6E50548BC0D6}" type="datetimeFigureOut">
              <a:rPr lang="fr-FR" smtClean="0"/>
              <a:t>25/05/2024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C3EE421-A64A-4763-DF0A-BB173B5F045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787AF81-86D5-36E8-4E9F-C903C7F9A86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8B5998-414D-4B5A-94C4-2135DF96C9D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371153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8" r:id="rId1"/>
    <p:sldLayoutId id="2147483699" r:id="rId2"/>
    <p:sldLayoutId id="2147483700" r:id="rId3"/>
    <p:sldLayoutId id="2147483701" r:id="rId4"/>
    <p:sldLayoutId id="2147483702" r:id="rId5"/>
    <p:sldLayoutId id="2147483703" r:id="rId6"/>
    <p:sldLayoutId id="2147483704" r:id="rId7"/>
    <p:sldLayoutId id="2147483705" r:id="rId8"/>
    <p:sldLayoutId id="2147483706" r:id="rId9"/>
    <p:sldLayoutId id="2147483707" r:id="rId10"/>
    <p:sldLayoutId id="2147483708" r:id="rId11"/>
    <p:sldLayoutId id="2147483709" r:id="rId12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5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g"/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07504" y="609601"/>
            <a:ext cx="8928992" cy="3323455"/>
          </a:xfrm>
        </p:spPr>
        <p:txBody>
          <a:bodyPr/>
          <a:lstStyle/>
          <a:p>
            <a:r>
              <a:rPr lang="fr-FR" sz="6600" dirty="0"/>
              <a:t>Réseaux et Protocoles</a:t>
            </a:r>
            <a:br>
              <a:rPr lang="fr-FR" sz="6600" dirty="0"/>
            </a:br>
            <a:r>
              <a:rPr lang="fr-FR" sz="6600" dirty="0"/>
              <a:t>Routage 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143000" y="4437112"/>
            <a:ext cx="6858000" cy="1655762"/>
          </a:xfrm>
        </p:spPr>
        <p:txBody>
          <a:bodyPr>
            <a:normAutofit/>
          </a:bodyPr>
          <a:lstStyle/>
          <a:p>
            <a:r>
              <a:rPr lang="fr-FR" sz="3600" dirty="0"/>
              <a:t>Pr C. THIAM</a:t>
            </a:r>
          </a:p>
          <a:p>
            <a:r>
              <a:rPr lang="fr-FR" sz="3600" dirty="0">
                <a:solidFill>
                  <a:srgbClr val="0070C0"/>
                </a:solidFill>
              </a:rPr>
              <a:t>cthiam@univ-thies.sn</a:t>
            </a:r>
          </a:p>
        </p:txBody>
      </p:sp>
    </p:spTree>
    <p:extLst>
      <p:ext uri="{BB962C8B-B14F-4D97-AF65-F5344CB8AC3E}">
        <p14:creationId xmlns:p14="http://schemas.microsoft.com/office/powerpoint/2010/main" val="63061495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144016"/>
            <a:ext cx="9144000" cy="692696"/>
          </a:xfrm>
        </p:spPr>
        <p:txBody>
          <a:bodyPr/>
          <a:lstStyle/>
          <a:p>
            <a:r>
              <a:rPr lang="fr-FR" sz="4000" b="1" dirty="0"/>
              <a:t>routage statique et routage dynamique </a:t>
            </a:r>
            <a:endParaRPr lang="fr-FR" sz="40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sz="3600" dirty="0"/>
              <a:t>On distingue :</a:t>
            </a:r>
          </a:p>
          <a:p>
            <a:pPr lvl="1"/>
            <a:r>
              <a:rPr lang="fr-FR" sz="2400" b="1" dirty="0"/>
              <a:t>routage statique </a:t>
            </a:r>
            <a:r>
              <a:rPr lang="fr-FR" sz="2400" dirty="0"/>
              <a:t>si les routes sont fixées manuellement par l'administrateur réseau</a:t>
            </a:r>
          </a:p>
          <a:p>
            <a:pPr lvl="1"/>
            <a:r>
              <a:rPr lang="fr-FR" sz="2400" b="1" dirty="0"/>
              <a:t>routage dynamique </a:t>
            </a:r>
            <a:r>
              <a:rPr lang="fr-FR" sz="2400" dirty="0"/>
              <a:t>si les tables de routages sont automatiquement mises à jour pour tenir compte  d'une modification du réseau global (panne de routeur, nouvelle route, ...) </a:t>
            </a:r>
            <a:br>
              <a:rPr lang="fr-FR" sz="2400" dirty="0"/>
            </a:br>
            <a:endParaRPr lang="fr-FR" sz="2400" dirty="0"/>
          </a:p>
        </p:txBody>
      </p:sp>
    </p:spTree>
    <p:extLst>
      <p:ext uri="{BB962C8B-B14F-4D97-AF65-F5344CB8AC3E}">
        <p14:creationId xmlns:p14="http://schemas.microsoft.com/office/powerpoint/2010/main" val="415161857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>
                <a:effectLst/>
              </a:rPr>
              <a:t>tableau récapitulatif de ces différents protocoles</a:t>
            </a:r>
            <a:r>
              <a:rPr lang="fr-FR" dirty="0"/>
              <a:t> </a:t>
            </a:r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52386482"/>
              </p:ext>
            </p:extLst>
          </p:nvPr>
        </p:nvGraphicFramePr>
        <p:xfrm>
          <a:off x="251520" y="1628800"/>
          <a:ext cx="8712969" cy="4661456"/>
        </p:xfrm>
        <a:graphic>
          <a:graphicData uri="http://schemas.openxmlformats.org/drawingml/2006/table">
            <a:tbl>
              <a:tblPr/>
              <a:tblGrid>
                <a:gridCol w="110326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5687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7003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5588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3056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79634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624357">
                <a:tc>
                  <a:txBody>
                    <a:bodyPr/>
                    <a:lstStyle/>
                    <a:p>
                      <a:r>
                        <a:rPr lang="fr-FR" sz="1600" b="1" i="0">
                          <a:solidFill>
                            <a:srgbClr val="000000"/>
                          </a:solidFill>
                          <a:effectLst/>
                          <a:latin typeface="Times-Bold"/>
                        </a:rPr>
                        <a:t>Nom du</a:t>
                      </a:r>
                      <a:br>
                        <a:rPr lang="fr-FR" sz="1600" b="1" i="0">
                          <a:solidFill>
                            <a:srgbClr val="000000"/>
                          </a:solidFill>
                          <a:effectLst/>
                          <a:latin typeface="Times-Bold"/>
                        </a:rPr>
                      </a:br>
                      <a:r>
                        <a:rPr lang="fr-FR" sz="1600" b="1" i="0">
                          <a:solidFill>
                            <a:srgbClr val="000000"/>
                          </a:solidFill>
                          <a:effectLst/>
                          <a:latin typeface="Times-Bold"/>
                        </a:rPr>
                        <a:t>protocole</a:t>
                      </a:r>
                      <a:endParaRPr lang="fr-FR" sz="2800">
                        <a:effectLst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r-FR" sz="1600" b="1" i="0">
                          <a:solidFill>
                            <a:srgbClr val="000000"/>
                          </a:solidFill>
                          <a:effectLst/>
                          <a:latin typeface="Times-Bold"/>
                        </a:rPr>
                        <a:t>Type</a:t>
                      </a:r>
                      <a:br>
                        <a:rPr lang="fr-FR" sz="1600" b="1" i="0">
                          <a:solidFill>
                            <a:srgbClr val="000000"/>
                          </a:solidFill>
                          <a:effectLst/>
                          <a:latin typeface="Times-Bold"/>
                        </a:rPr>
                      </a:br>
                      <a:r>
                        <a:rPr lang="fr-FR" sz="1600" b="1" i="0">
                          <a:solidFill>
                            <a:srgbClr val="000000"/>
                          </a:solidFill>
                          <a:effectLst/>
                          <a:latin typeface="Times-Bold"/>
                        </a:rPr>
                        <a:t>(IGP ou EGP) </a:t>
                      </a:r>
                      <a:endParaRPr lang="fr-FR" sz="2800">
                        <a:effectLst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r-FR" sz="1600" b="1" i="0">
                          <a:solidFill>
                            <a:srgbClr val="000000"/>
                          </a:solidFill>
                          <a:effectLst/>
                          <a:latin typeface="Times-Bold"/>
                        </a:rPr>
                        <a:t>Algorithme </a:t>
                      </a:r>
                      <a:endParaRPr lang="fr-FR" sz="2800">
                        <a:effectLst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r-FR" sz="1600" b="1" i="0">
                          <a:solidFill>
                            <a:srgbClr val="000000"/>
                          </a:solidFill>
                          <a:effectLst/>
                          <a:latin typeface="Times-Bold"/>
                        </a:rPr>
                        <a:t>Métriques </a:t>
                      </a:r>
                      <a:endParaRPr lang="fr-FR" sz="2800">
                        <a:effectLst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r-FR" sz="1600" b="1" i="0">
                          <a:solidFill>
                            <a:srgbClr val="000000"/>
                          </a:solidFill>
                          <a:effectLst/>
                          <a:latin typeface="Times-Bold"/>
                        </a:rPr>
                        <a:t>Mise à jour </a:t>
                      </a:r>
                      <a:endParaRPr lang="fr-FR" sz="2800">
                        <a:effectLst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r-FR" sz="1600" b="1" i="0">
                          <a:solidFill>
                            <a:srgbClr val="000000"/>
                          </a:solidFill>
                          <a:effectLst/>
                          <a:latin typeface="Times-Bold"/>
                        </a:rPr>
                        <a:t>Remarque</a:t>
                      </a:r>
                      <a:endParaRPr lang="fr-FR" sz="2800">
                        <a:effectLst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48257">
                <a:tc>
                  <a:txBody>
                    <a:bodyPr/>
                    <a:lstStyle/>
                    <a:p>
                      <a:r>
                        <a:rPr lang="fr-FR" sz="1600" b="0" i="0">
                          <a:solidFill>
                            <a:srgbClr val="000000"/>
                          </a:solidFill>
                          <a:effectLst/>
                          <a:latin typeface="Times-Roman"/>
                        </a:rPr>
                        <a:t>RIP </a:t>
                      </a:r>
                      <a:endParaRPr lang="fr-FR" sz="2800">
                        <a:effectLst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r-FR" sz="1600" b="0" i="0">
                          <a:solidFill>
                            <a:srgbClr val="000000"/>
                          </a:solidFill>
                          <a:effectLst/>
                          <a:latin typeface="Times-Roman"/>
                        </a:rPr>
                        <a:t>IGP </a:t>
                      </a:r>
                      <a:endParaRPr lang="fr-FR" sz="2800">
                        <a:effectLst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r-FR" sz="1600" b="0" i="0">
                          <a:solidFill>
                            <a:srgbClr val="000000"/>
                          </a:solidFill>
                          <a:effectLst/>
                          <a:latin typeface="Times-Roman"/>
                        </a:rPr>
                        <a:t>Vecteur de</a:t>
                      </a:r>
                      <a:br>
                        <a:rPr lang="fr-FR" sz="1600" b="0" i="0">
                          <a:solidFill>
                            <a:srgbClr val="000000"/>
                          </a:solidFill>
                          <a:effectLst/>
                          <a:latin typeface="Times-Roman"/>
                        </a:rPr>
                      </a:br>
                      <a:r>
                        <a:rPr lang="fr-FR" sz="1600" b="0" i="0">
                          <a:solidFill>
                            <a:srgbClr val="000000"/>
                          </a:solidFill>
                          <a:effectLst/>
                          <a:latin typeface="Times-Roman"/>
                        </a:rPr>
                        <a:t>distance</a:t>
                      </a:r>
                      <a:endParaRPr lang="fr-FR" sz="2800">
                        <a:effectLst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r-FR" sz="1600" b="0" i="0">
                          <a:solidFill>
                            <a:srgbClr val="000000"/>
                          </a:solidFill>
                          <a:effectLst/>
                          <a:latin typeface="Times-Roman"/>
                        </a:rPr>
                        <a:t>15 sauts</a:t>
                      </a:r>
                      <a:br>
                        <a:rPr lang="fr-FR" sz="1600" b="0" i="0">
                          <a:solidFill>
                            <a:srgbClr val="000000"/>
                          </a:solidFill>
                          <a:effectLst/>
                          <a:latin typeface="Times-Roman"/>
                        </a:rPr>
                      </a:br>
                      <a:r>
                        <a:rPr lang="fr-FR" sz="1600" b="0" i="0">
                          <a:solidFill>
                            <a:srgbClr val="000000"/>
                          </a:solidFill>
                          <a:effectLst/>
                          <a:latin typeface="Times-Roman"/>
                        </a:rPr>
                        <a:t>maximums </a:t>
                      </a:r>
                      <a:endParaRPr lang="fr-FR" sz="2800">
                        <a:effectLst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r-FR" sz="1600" b="0" i="0">
                          <a:solidFill>
                            <a:srgbClr val="000000"/>
                          </a:solidFill>
                          <a:effectLst/>
                          <a:latin typeface="Times-Roman"/>
                        </a:rPr>
                        <a:t>30 sec </a:t>
                      </a:r>
                      <a:endParaRPr lang="fr-FR" sz="2800">
                        <a:effectLst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r-FR" sz="1600" b="0" i="0">
                          <a:solidFill>
                            <a:srgbClr val="000000"/>
                          </a:solidFill>
                          <a:effectLst/>
                          <a:latin typeface="Times-Roman"/>
                        </a:rPr>
                        <a:t>maximums 15 sauts</a:t>
                      </a:r>
                      <a:endParaRPr lang="fr-FR" sz="2800">
                        <a:effectLst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680962">
                <a:tc>
                  <a:txBody>
                    <a:bodyPr/>
                    <a:lstStyle/>
                    <a:p>
                      <a:r>
                        <a:rPr lang="fr-FR" sz="1600" b="0" i="0">
                          <a:solidFill>
                            <a:srgbClr val="000000"/>
                          </a:solidFill>
                          <a:effectLst/>
                          <a:latin typeface="Times-Roman"/>
                        </a:rPr>
                        <a:t>RIP v2 </a:t>
                      </a:r>
                      <a:endParaRPr lang="fr-FR" sz="2800">
                        <a:effectLst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r-FR" sz="1600" b="0" i="0">
                          <a:solidFill>
                            <a:srgbClr val="000000"/>
                          </a:solidFill>
                          <a:effectLst/>
                          <a:latin typeface="Times-Roman"/>
                        </a:rPr>
                        <a:t>IGP </a:t>
                      </a:r>
                      <a:endParaRPr lang="fr-FR" sz="2800">
                        <a:effectLst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r-FR" sz="1600" b="0" i="0">
                          <a:solidFill>
                            <a:srgbClr val="000000"/>
                          </a:solidFill>
                          <a:effectLst/>
                          <a:latin typeface="Times-Roman"/>
                        </a:rPr>
                        <a:t>Vecteur de</a:t>
                      </a:r>
                      <a:br>
                        <a:rPr lang="fr-FR" sz="1600" b="0" i="0">
                          <a:solidFill>
                            <a:srgbClr val="000000"/>
                          </a:solidFill>
                          <a:effectLst/>
                          <a:latin typeface="Times-Roman"/>
                        </a:rPr>
                      </a:br>
                      <a:r>
                        <a:rPr lang="fr-FR" sz="1600" b="0" i="0">
                          <a:solidFill>
                            <a:srgbClr val="000000"/>
                          </a:solidFill>
                          <a:effectLst/>
                          <a:latin typeface="Times-Roman"/>
                        </a:rPr>
                        <a:t>distance</a:t>
                      </a:r>
                      <a:endParaRPr lang="fr-FR" sz="2800">
                        <a:effectLst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r-FR" sz="1600" b="0" i="0">
                          <a:solidFill>
                            <a:srgbClr val="000000"/>
                          </a:solidFill>
                          <a:effectLst/>
                          <a:latin typeface="Times-Roman"/>
                        </a:rPr>
                        <a:t>15 sauts</a:t>
                      </a:r>
                      <a:br>
                        <a:rPr lang="fr-FR" sz="1600" b="0" i="0">
                          <a:solidFill>
                            <a:srgbClr val="000000"/>
                          </a:solidFill>
                          <a:effectLst/>
                          <a:latin typeface="Times-Roman"/>
                        </a:rPr>
                      </a:br>
                      <a:r>
                        <a:rPr lang="fr-FR" sz="1600" b="0" i="0">
                          <a:solidFill>
                            <a:srgbClr val="000000"/>
                          </a:solidFill>
                          <a:effectLst/>
                          <a:latin typeface="Times-Roman"/>
                        </a:rPr>
                        <a:t>maximums </a:t>
                      </a:r>
                      <a:endParaRPr lang="fr-FR" sz="2800">
                        <a:effectLst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r-FR" sz="1600" b="0" i="0">
                          <a:solidFill>
                            <a:srgbClr val="000000"/>
                          </a:solidFill>
                          <a:effectLst/>
                          <a:latin typeface="Times-Roman"/>
                        </a:rPr>
                        <a:t>30 sec</a:t>
                      </a:r>
                      <a:endParaRPr lang="fr-FR" sz="2800">
                        <a:effectLst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r-FR" sz="1600" b="0" i="0">
                          <a:solidFill>
                            <a:srgbClr val="000000"/>
                          </a:solidFill>
                          <a:effectLst/>
                          <a:latin typeface="Times-Roman"/>
                        </a:rPr>
                        <a:t>Inclus des préfixes</a:t>
                      </a:r>
                      <a:br>
                        <a:rPr lang="fr-FR" sz="1600" b="0" i="0">
                          <a:solidFill>
                            <a:srgbClr val="000000"/>
                          </a:solidFill>
                          <a:effectLst/>
                          <a:latin typeface="Times-Roman"/>
                        </a:rPr>
                      </a:br>
                      <a:r>
                        <a:rPr lang="fr-FR" sz="1600" b="0" i="0">
                          <a:solidFill>
                            <a:srgbClr val="000000"/>
                          </a:solidFill>
                          <a:effectLst/>
                          <a:latin typeface="Times-Roman"/>
                        </a:rPr>
                        <a:t>de routage et les</a:t>
                      </a:r>
                      <a:br>
                        <a:rPr lang="fr-FR" sz="1600" b="0" i="0">
                          <a:solidFill>
                            <a:srgbClr val="000000"/>
                          </a:solidFill>
                          <a:effectLst/>
                          <a:latin typeface="Times-Roman"/>
                        </a:rPr>
                      </a:br>
                      <a:r>
                        <a:rPr lang="fr-FR" sz="1600" b="0" i="0">
                          <a:solidFill>
                            <a:srgbClr val="000000"/>
                          </a:solidFill>
                          <a:effectLst/>
                          <a:latin typeface="Times-Roman"/>
                        </a:rPr>
                        <a:t>masques de sous</a:t>
                      </a:r>
                      <a:br>
                        <a:rPr lang="fr-FR" sz="1600" b="0" i="0">
                          <a:solidFill>
                            <a:srgbClr val="000000"/>
                          </a:solidFill>
                          <a:effectLst/>
                          <a:latin typeface="Times-Roman"/>
                        </a:rPr>
                      </a:br>
                      <a:r>
                        <a:rPr lang="fr-FR" sz="1600" b="0" i="0">
                          <a:solidFill>
                            <a:srgbClr val="000000"/>
                          </a:solidFill>
                          <a:effectLst/>
                          <a:latin typeface="Times-Roman"/>
                        </a:rPr>
                        <a:t>réseau dans les</a:t>
                      </a:r>
                      <a:br>
                        <a:rPr lang="fr-FR" sz="1600" b="0" i="0">
                          <a:solidFill>
                            <a:srgbClr val="000000"/>
                          </a:solidFill>
                          <a:effectLst/>
                          <a:latin typeface="Times-Roman"/>
                        </a:rPr>
                      </a:br>
                      <a:r>
                        <a:rPr lang="fr-FR" sz="1600" b="0" i="0">
                          <a:solidFill>
                            <a:srgbClr val="000000"/>
                          </a:solidFill>
                          <a:effectLst/>
                          <a:latin typeface="Times-Roman"/>
                        </a:rPr>
                        <a:t>informations de</a:t>
                      </a:r>
                      <a:br>
                        <a:rPr lang="fr-FR" sz="1600" b="0" i="0">
                          <a:solidFill>
                            <a:srgbClr val="000000"/>
                          </a:solidFill>
                          <a:effectLst/>
                          <a:latin typeface="Times-Roman"/>
                        </a:rPr>
                      </a:br>
                      <a:r>
                        <a:rPr lang="fr-FR" sz="1600" b="0" i="0">
                          <a:solidFill>
                            <a:srgbClr val="000000"/>
                          </a:solidFill>
                          <a:effectLst/>
                          <a:latin typeface="Times-Roman"/>
                        </a:rPr>
                        <a:t>routage</a:t>
                      </a:r>
                      <a:endParaRPr lang="fr-FR" sz="2800">
                        <a:effectLst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328760">
                <a:tc>
                  <a:txBody>
                    <a:bodyPr/>
                    <a:lstStyle/>
                    <a:p>
                      <a:r>
                        <a:rPr lang="fr-FR" sz="1600" b="0" i="0">
                          <a:solidFill>
                            <a:srgbClr val="000000"/>
                          </a:solidFill>
                          <a:effectLst/>
                          <a:latin typeface="Times-Roman"/>
                        </a:rPr>
                        <a:t>IGRP </a:t>
                      </a:r>
                      <a:endParaRPr lang="fr-FR" sz="2800">
                        <a:effectLst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r-FR" sz="1600" b="0" i="0">
                          <a:solidFill>
                            <a:srgbClr val="000000"/>
                          </a:solidFill>
                          <a:effectLst/>
                          <a:latin typeface="Times-Roman"/>
                        </a:rPr>
                        <a:t>IGP </a:t>
                      </a:r>
                      <a:endParaRPr lang="fr-FR" sz="2800">
                        <a:effectLst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r-FR" sz="1600" b="0" i="0">
                          <a:solidFill>
                            <a:srgbClr val="000000"/>
                          </a:solidFill>
                          <a:effectLst/>
                          <a:latin typeface="Times-Roman"/>
                        </a:rPr>
                        <a:t>Vecteur de</a:t>
                      </a:r>
                      <a:br>
                        <a:rPr lang="fr-FR" sz="1600" b="0" i="0">
                          <a:solidFill>
                            <a:srgbClr val="000000"/>
                          </a:solidFill>
                          <a:effectLst/>
                          <a:latin typeface="Times-Roman"/>
                        </a:rPr>
                      </a:br>
                      <a:r>
                        <a:rPr lang="fr-FR" sz="1600" b="0" i="0">
                          <a:solidFill>
                            <a:srgbClr val="000000"/>
                          </a:solidFill>
                          <a:effectLst/>
                          <a:latin typeface="Times-Roman"/>
                        </a:rPr>
                        <a:t>distance</a:t>
                      </a:r>
                      <a:endParaRPr lang="fr-FR" sz="2800">
                        <a:effectLst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r-FR" sz="1600" b="0" i="0">
                          <a:solidFill>
                            <a:srgbClr val="000000"/>
                          </a:solidFill>
                          <a:effectLst/>
                          <a:latin typeface="Times-Roman"/>
                        </a:rPr>
                        <a:t>Délais, charge,</a:t>
                      </a:r>
                      <a:br>
                        <a:rPr lang="fr-FR" sz="1600" b="0" i="0">
                          <a:solidFill>
                            <a:srgbClr val="000000"/>
                          </a:solidFill>
                          <a:effectLst/>
                          <a:latin typeface="Times-Roman"/>
                        </a:rPr>
                      </a:br>
                      <a:r>
                        <a:rPr lang="fr-FR" sz="1600" b="0" i="0">
                          <a:solidFill>
                            <a:srgbClr val="000000"/>
                          </a:solidFill>
                          <a:effectLst/>
                          <a:latin typeface="Times-Roman"/>
                        </a:rPr>
                        <a:t>bande passante,</a:t>
                      </a:r>
                      <a:br>
                        <a:rPr lang="fr-FR" sz="1600" b="0" i="0">
                          <a:solidFill>
                            <a:srgbClr val="000000"/>
                          </a:solidFill>
                          <a:effectLst/>
                          <a:latin typeface="Times-Roman"/>
                        </a:rPr>
                      </a:br>
                      <a:r>
                        <a:rPr lang="fr-FR" sz="1600" b="0" i="0">
                          <a:solidFill>
                            <a:srgbClr val="000000"/>
                          </a:solidFill>
                          <a:effectLst/>
                          <a:latin typeface="Times-Roman"/>
                        </a:rPr>
                        <a:t>fiabilité</a:t>
                      </a:r>
                      <a:endParaRPr lang="fr-FR" sz="2800">
                        <a:effectLst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r-FR" sz="1600" b="0" i="0">
                          <a:solidFill>
                            <a:srgbClr val="000000"/>
                          </a:solidFill>
                          <a:effectLst/>
                          <a:latin typeface="Times-Roman"/>
                        </a:rPr>
                        <a:t>90 secondes</a:t>
                      </a:r>
                      <a:endParaRPr lang="fr-FR" sz="2800">
                        <a:effectLst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r-FR" sz="1600" b="0" i="0">
                          <a:solidFill>
                            <a:srgbClr val="000000"/>
                          </a:solidFill>
                          <a:effectLst/>
                          <a:latin typeface="Times-Roman"/>
                        </a:rPr>
                        <a:t>Choisi le meilleur</a:t>
                      </a:r>
                      <a:br>
                        <a:rPr lang="fr-FR" sz="1600" b="0" i="0">
                          <a:solidFill>
                            <a:srgbClr val="000000"/>
                          </a:solidFill>
                          <a:effectLst/>
                          <a:latin typeface="Times-Roman"/>
                        </a:rPr>
                      </a:br>
                      <a:r>
                        <a:rPr lang="fr-FR" sz="1600" b="0" i="0">
                          <a:solidFill>
                            <a:srgbClr val="000000"/>
                          </a:solidFill>
                          <a:effectLst/>
                          <a:latin typeface="Times-Roman"/>
                        </a:rPr>
                        <a:t>chemin selon</a:t>
                      </a:r>
                      <a:br>
                        <a:rPr lang="fr-FR" sz="1600" b="0" i="0">
                          <a:solidFill>
                            <a:srgbClr val="000000"/>
                          </a:solidFill>
                          <a:effectLst/>
                          <a:latin typeface="Times-Roman"/>
                        </a:rPr>
                      </a:br>
                      <a:r>
                        <a:rPr lang="fr-FR" sz="1600" b="0" i="0">
                          <a:solidFill>
                            <a:srgbClr val="000000"/>
                          </a:solidFill>
                          <a:effectLst/>
                          <a:latin typeface="Times-Roman"/>
                        </a:rPr>
                        <a:t>différent critères.</a:t>
                      </a:r>
                      <a:br>
                        <a:rPr lang="fr-FR" sz="1600" b="0" i="0">
                          <a:solidFill>
                            <a:srgbClr val="000000"/>
                          </a:solidFill>
                          <a:effectLst/>
                          <a:latin typeface="Times-Roman"/>
                        </a:rPr>
                      </a:br>
                      <a:r>
                        <a:rPr lang="fr-FR" sz="1600" b="0" i="0">
                          <a:solidFill>
                            <a:srgbClr val="000000"/>
                          </a:solidFill>
                          <a:effectLst/>
                          <a:latin typeface="Times-Roman"/>
                        </a:rPr>
                        <a:t>Propriétaires</a:t>
                      </a:r>
                      <a:br>
                        <a:rPr lang="fr-FR" sz="1600" b="0" i="0">
                          <a:solidFill>
                            <a:srgbClr val="000000"/>
                          </a:solidFill>
                          <a:effectLst/>
                          <a:latin typeface="Times-Roman"/>
                        </a:rPr>
                      </a:br>
                      <a:r>
                        <a:rPr lang="fr-FR" sz="1600" b="0" i="0">
                          <a:solidFill>
                            <a:srgbClr val="000000"/>
                          </a:solidFill>
                          <a:effectLst/>
                          <a:latin typeface="Times-Roman"/>
                        </a:rPr>
                        <a:t>Cisco.</a:t>
                      </a:r>
                      <a:endParaRPr lang="fr-FR" sz="2800">
                        <a:effectLst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48257">
                <a:tc>
                  <a:txBody>
                    <a:bodyPr/>
                    <a:lstStyle/>
                    <a:p>
                      <a:r>
                        <a:rPr lang="fr-FR" sz="1600" b="0" i="0">
                          <a:solidFill>
                            <a:srgbClr val="000000"/>
                          </a:solidFill>
                          <a:effectLst/>
                          <a:latin typeface="Times-Roman"/>
                        </a:rPr>
                        <a:t>EIGRP </a:t>
                      </a:r>
                      <a:endParaRPr lang="fr-FR" sz="2800">
                        <a:effectLst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r-FR" sz="1600" b="0" i="0">
                          <a:solidFill>
                            <a:srgbClr val="000000"/>
                          </a:solidFill>
                          <a:effectLst/>
                          <a:latin typeface="Times-Roman"/>
                        </a:rPr>
                        <a:t>IGP </a:t>
                      </a:r>
                      <a:endParaRPr lang="fr-FR" sz="2800">
                        <a:effectLst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r-FR" sz="1600" b="0" i="0">
                          <a:solidFill>
                            <a:srgbClr val="000000"/>
                          </a:solidFill>
                          <a:effectLst/>
                          <a:latin typeface="Times-Roman"/>
                        </a:rPr>
                        <a:t>Hybride </a:t>
                      </a:r>
                      <a:endParaRPr lang="fr-FR" sz="2800">
                        <a:effectLst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r-FR" sz="1600" b="0" i="0">
                          <a:solidFill>
                            <a:srgbClr val="000000"/>
                          </a:solidFill>
                          <a:effectLst/>
                          <a:latin typeface="Times-Roman"/>
                        </a:rPr>
                        <a:t>Délais, charge, </a:t>
                      </a:r>
                      <a:endParaRPr lang="fr-FR" sz="2800">
                        <a:effectLst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r-FR" sz="1600" b="0" i="0">
                          <a:solidFill>
                            <a:srgbClr val="000000"/>
                          </a:solidFill>
                          <a:effectLst/>
                          <a:latin typeface="Times-Roman"/>
                        </a:rPr>
                        <a:t>Instantanée </a:t>
                      </a:r>
                      <a:endParaRPr lang="fr-FR" sz="2800">
                        <a:effectLst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r-FR" sz="1600" b="0" i="0" dirty="0">
                          <a:solidFill>
                            <a:srgbClr val="000000"/>
                          </a:solidFill>
                          <a:effectLst/>
                          <a:latin typeface="Times-Roman"/>
                        </a:rPr>
                        <a:t>Propriétaire Cisco.</a:t>
                      </a:r>
                      <a:endParaRPr lang="fr-FR" sz="2800" dirty="0">
                        <a:effectLst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1638300" y="170656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fr-FR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fr-FR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7915628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37935139"/>
              </p:ext>
            </p:extLst>
          </p:nvPr>
        </p:nvGraphicFramePr>
        <p:xfrm>
          <a:off x="107504" y="1052736"/>
          <a:ext cx="8856982" cy="4730945"/>
        </p:xfrm>
        <a:graphic>
          <a:graphicData uri="http://schemas.openxmlformats.org/drawingml/2006/table">
            <a:tbl>
              <a:tblPr/>
              <a:tblGrid>
                <a:gridCol w="138390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9583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9777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8390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9777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59777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152128">
                <a:tc>
                  <a:txBody>
                    <a:bodyPr/>
                    <a:lstStyle/>
                    <a:p>
                      <a:r>
                        <a:rPr lang="fr-FR" sz="1600" b="0" i="0">
                          <a:solidFill>
                            <a:srgbClr val="000000"/>
                          </a:solidFill>
                          <a:effectLst/>
                          <a:latin typeface="Times-Roman"/>
                        </a:rPr>
                        <a:t>bande passante,</a:t>
                      </a:r>
                      <a:br>
                        <a:rPr lang="fr-FR" sz="1600" b="0" i="0">
                          <a:solidFill>
                            <a:srgbClr val="000000"/>
                          </a:solidFill>
                          <a:effectLst/>
                          <a:latin typeface="Times-Roman"/>
                        </a:rPr>
                      </a:br>
                      <a:r>
                        <a:rPr lang="fr-FR" sz="1600" b="0" i="0">
                          <a:solidFill>
                            <a:srgbClr val="000000"/>
                          </a:solidFill>
                          <a:effectLst/>
                          <a:latin typeface="Times-Roman"/>
                        </a:rPr>
                        <a:t>fiabilité</a:t>
                      </a:r>
                      <a:endParaRPr lang="fr-FR" sz="2800">
                        <a:effectLst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r-FR" sz="1600" b="0" i="0">
                          <a:solidFill>
                            <a:srgbClr val="000000"/>
                          </a:solidFill>
                          <a:effectLst/>
                          <a:latin typeface="Times-Roman"/>
                        </a:rPr>
                        <a:t>à chaque</a:t>
                      </a:r>
                      <a:br>
                        <a:rPr lang="fr-FR" sz="1600" b="0" i="0">
                          <a:solidFill>
                            <a:srgbClr val="000000"/>
                          </a:solidFill>
                          <a:effectLst/>
                          <a:latin typeface="Times-Roman"/>
                        </a:rPr>
                      </a:br>
                      <a:r>
                        <a:rPr lang="fr-FR" sz="1600" b="0" i="0">
                          <a:solidFill>
                            <a:srgbClr val="000000"/>
                          </a:solidFill>
                          <a:effectLst/>
                          <a:latin typeface="Times-Roman"/>
                        </a:rPr>
                        <a:t>changement</a:t>
                      </a:r>
                      <a:br>
                        <a:rPr lang="fr-FR" sz="1600" b="0" i="0">
                          <a:solidFill>
                            <a:srgbClr val="000000"/>
                          </a:solidFill>
                          <a:effectLst/>
                          <a:latin typeface="Times-Roman"/>
                        </a:rPr>
                      </a:br>
                      <a:r>
                        <a:rPr lang="fr-FR" sz="1600" b="0" i="0">
                          <a:solidFill>
                            <a:srgbClr val="000000"/>
                          </a:solidFill>
                          <a:effectLst/>
                          <a:latin typeface="Times-Roman"/>
                        </a:rPr>
                        <a:t>topologique</a:t>
                      </a:r>
                      <a:endParaRPr lang="fr-FR" sz="2800">
                        <a:effectLst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r-FR" sz="1600" b="0" i="0">
                          <a:solidFill>
                            <a:srgbClr val="000000"/>
                          </a:solidFill>
                          <a:effectLst/>
                          <a:latin typeface="Times-Roman"/>
                        </a:rPr>
                        <a:t>Meilleur</a:t>
                      </a:r>
                      <a:br>
                        <a:rPr lang="fr-FR" sz="1600" b="0" i="0">
                          <a:solidFill>
                            <a:srgbClr val="000000"/>
                          </a:solidFill>
                          <a:effectLst/>
                          <a:latin typeface="Times-Roman"/>
                        </a:rPr>
                      </a:br>
                      <a:r>
                        <a:rPr lang="fr-FR" sz="1600" b="0" i="0">
                          <a:solidFill>
                            <a:srgbClr val="000000"/>
                          </a:solidFill>
                          <a:effectLst/>
                          <a:latin typeface="Times-Roman"/>
                        </a:rPr>
                        <a:t>convergence et</a:t>
                      </a:r>
                      <a:br>
                        <a:rPr lang="fr-FR" sz="1600" b="0" i="0">
                          <a:solidFill>
                            <a:srgbClr val="000000"/>
                          </a:solidFill>
                          <a:effectLst/>
                          <a:latin typeface="Times-Roman"/>
                        </a:rPr>
                      </a:br>
                      <a:r>
                        <a:rPr lang="fr-FR" sz="1600" b="0" i="0">
                          <a:solidFill>
                            <a:srgbClr val="000000"/>
                          </a:solidFill>
                          <a:effectLst/>
                          <a:latin typeface="Times-Roman"/>
                        </a:rPr>
                        <a:t>moins de bande</a:t>
                      </a:r>
                      <a:br>
                        <a:rPr lang="fr-FR" sz="1600" b="0" i="0">
                          <a:solidFill>
                            <a:srgbClr val="000000"/>
                          </a:solidFill>
                          <a:effectLst/>
                          <a:latin typeface="Times-Roman"/>
                        </a:rPr>
                      </a:br>
                      <a:r>
                        <a:rPr lang="fr-FR" sz="1600" b="0" i="0">
                          <a:solidFill>
                            <a:srgbClr val="000000"/>
                          </a:solidFill>
                          <a:effectLst/>
                          <a:latin typeface="Times-Roman"/>
                        </a:rPr>
                        <a:t>passante utilisée.</a:t>
                      </a:r>
                      <a:endParaRPr lang="fr-FR" sz="2800">
                        <a:effectLst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2800"/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2800"/>
                    </a:p>
                  </a:txBody>
                  <a:tcPr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2800"/>
                    </a:p>
                  </a:txBody>
                  <a:tcPr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44367">
                <a:tc>
                  <a:txBody>
                    <a:bodyPr/>
                    <a:lstStyle/>
                    <a:p>
                      <a:r>
                        <a:rPr lang="fr-FR" sz="1600" b="0" i="0">
                          <a:solidFill>
                            <a:srgbClr val="000000"/>
                          </a:solidFill>
                          <a:effectLst/>
                          <a:latin typeface="Times-Roman"/>
                        </a:rPr>
                        <a:t>OSPF </a:t>
                      </a:r>
                      <a:endParaRPr lang="fr-FR" sz="2800">
                        <a:effectLst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r-FR" sz="1600" b="0" i="0">
                          <a:solidFill>
                            <a:srgbClr val="000000"/>
                          </a:solidFill>
                          <a:effectLst/>
                          <a:latin typeface="Times-Roman"/>
                        </a:rPr>
                        <a:t>IGP </a:t>
                      </a:r>
                      <a:endParaRPr lang="fr-FR" sz="2800">
                        <a:effectLst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r-FR" sz="1600" b="0" i="0">
                          <a:solidFill>
                            <a:srgbClr val="000000"/>
                          </a:solidFill>
                          <a:effectLst/>
                          <a:latin typeface="Times-Roman"/>
                        </a:rPr>
                        <a:t>Etat de lien</a:t>
                      </a:r>
                      <a:endParaRPr lang="fr-FR" sz="2800">
                        <a:effectLst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r-FR" sz="1600" b="0" i="0">
                          <a:solidFill>
                            <a:srgbClr val="000000"/>
                          </a:solidFill>
                          <a:effectLst/>
                          <a:latin typeface="Times-Roman"/>
                        </a:rPr>
                        <a:t>Le coût de la</a:t>
                      </a:r>
                      <a:br>
                        <a:rPr lang="fr-FR" sz="1600" b="0" i="0">
                          <a:solidFill>
                            <a:srgbClr val="000000"/>
                          </a:solidFill>
                          <a:effectLst/>
                          <a:latin typeface="Times-Roman"/>
                        </a:rPr>
                      </a:br>
                      <a:r>
                        <a:rPr lang="fr-FR" sz="1600" b="0" i="0">
                          <a:solidFill>
                            <a:srgbClr val="000000"/>
                          </a:solidFill>
                          <a:effectLst/>
                          <a:latin typeface="Times-Roman"/>
                        </a:rPr>
                        <a:t>route</a:t>
                      </a:r>
                      <a:endParaRPr lang="fr-FR" sz="2800">
                        <a:effectLst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r-FR" sz="1600" b="0" i="0">
                          <a:solidFill>
                            <a:srgbClr val="000000"/>
                          </a:solidFill>
                          <a:effectLst/>
                          <a:latin typeface="Times-Roman"/>
                        </a:rPr>
                        <a:t>Instantanée</a:t>
                      </a:r>
                      <a:br>
                        <a:rPr lang="fr-FR" sz="1600" b="0" i="0">
                          <a:solidFill>
                            <a:srgbClr val="000000"/>
                          </a:solidFill>
                          <a:effectLst/>
                          <a:latin typeface="Times-Roman"/>
                        </a:rPr>
                      </a:br>
                      <a:r>
                        <a:rPr lang="fr-FR" sz="1600" b="0" i="0">
                          <a:solidFill>
                            <a:srgbClr val="000000"/>
                          </a:solidFill>
                          <a:effectLst/>
                          <a:latin typeface="Times-Roman"/>
                        </a:rPr>
                        <a:t>à chaque</a:t>
                      </a:r>
                      <a:br>
                        <a:rPr lang="fr-FR" sz="1600" b="0" i="0">
                          <a:solidFill>
                            <a:srgbClr val="000000"/>
                          </a:solidFill>
                          <a:effectLst/>
                          <a:latin typeface="Times-Roman"/>
                        </a:rPr>
                      </a:br>
                      <a:r>
                        <a:rPr lang="fr-FR" sz="1600" b="0" i="0">
                          <a:solidFill>
                            <a:srgbClr val="000000"/>
                          </a:solidFill>
                          <a:effectLst/>
                          <a:latin typeface="Times-Roman"/>
                        </a:rPr>
                        <a:t>changement</a:t>
                      </a:r>
                      <a:br>
                        <a:rPr lang="fr-FR" sz="1600" b="0" i="0">
                          <a:solidFill>
                            <a:srgbClr val="000000"/>
                          </a:solidFill>
                          <a:effectLst/>
                          <a:latin typeface="Times-Roman"/>
                        </a:rPr>
                      </a:br>
                      <a:r>
                        <a:rPr lang="fr-FR" sz="1600" b="0" i="0">
                          <a:solidFill>
                            <a:srgbClr val="000000"/>
                          </a:solidFill>
                          <a:effectLst/>
                          <a:latin typeface="Times-Roman"/>
                        </a:rPr>
                        <a:t>topologique</a:t>
                      </a:r>
                      <a:endParaRPr lang="fr-FR" sz="2800">
                        <a:effectLst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r-FR" sz="1600" b="0" i="0">
                          <a:solidFill>
                            <a:srgbClr val="000000"/>
                          </a:solidFill>
                          <a:effectLst/>
                          <a:latin typeface="Times-Roman"/>
                        </a:rPr>
                        <a:t>Utilisé pour les</a:t>
                      </a:r>
                      <a:br>
                        <a:rPr lang="fr-FR" sz="1600" b="0" i="0">
                          <a:solidFill>
                            <a:srgbClr val="000000"/>
                          </a:solidFill>
                          <a:effectLst/>
                          <a:latin typeface="Times-Roman"/>
                        </a:rPr>
                      </a:br>
                      <a:r>
                        <a:rPr lang="fr-FR" sz="1600" b="0" i="0">
                          <a:solidFill>
                            <a:srgbClr val="000000"/>
                          </a:solidFill>
                          <a:effectLst/>
                          <a:latin typeface="Times-Roman"/>
                        </a:rPr>
                        <a:t>réseaux à grandes</a:t>
                      </a:r>
                      <a:br>
                        <a:rPr lang="fr-FR" sz="1600" b="0" i="0">
                          <a:solidFill>
                            <a:srgbClr val="000000"/>
                          </a:solidFill>
                          <a:effectLst/>
                          <a:latin typeface="Times-Roman"/>
                        </a:rPr>
                      </a:br>
                      <a:r>
                        <a:rPr lang="fr-FR" sz="1600" b="0" i="0">
                          <a:solidFill>
                            <a:srgbClr val="000000"/>
                          </a:solidFill>
                          <a:effectLst/>
                          <a:latin typeface="Times-Roman"/>
                        </a:rPr>
                        <a:t>échelles</a:t>
                      </a:r>
                      <a:endParaRPr lang="fr-FR" sz="2800">
                        <a:effectLst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52128">
                <a:tc>
                  <a:txBody>
                    <a:bodyPr/>
                    <a:lstStyle/>
                    <a:p>
                      <a:r>
                        <a:rPr lang="fr-FR" sz="1600" b="0" i="0">
                          <a:solidFill>
                            <a:srgbClr val="000000"/>
                          </a:solidFill>
                          <a:effectLst/>
                          <a:latin typeface="Times-Roman"/>
                        </a:rPr>
                        <a:t>IS-IS </a:t>
                      </a:r>
                      <a:endParaRPr lang="fr-FR" sz="2800">
                        <a:effectLst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r-FR" sz="1600" b="0" i="0">
                          <a:solidFill>
                            <a:srgbClr val="000000"/>
                          </a:solidFill>
                          <a:effectLst/>
                          <a:latin typeface="Times-Roman"/>
                        </a:rPr>
                        <a:t>IGP </a:t>
                      </a:r>
                      <a:endParaRPr lang="fr-FR" sz="2800">
                        <a:effectLst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r-FR" sz="1600" b="0" i="0">
                          <a:solidFill>
                            <a:srgbClr val="000000"/>
                          </a:solidFill>
                          <a:effectLst/>
                          <a:latin typeface="Times-Roman"/>
                        </a:rPr>
                        <a:t>Etat de lien </a:t>
                      </a:r>
                      <a:endParaRPr lang="fr-FR" sz="2800">
                        <a:effectLst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r-FR" sz="1600" b="0" i="0">
                          <a:solidFill>
                            <a:srgbClr val="000000"/>
                          </a:solidFill>
                          <a:effectLst/>
                          <a:latin typeface="Times-Roman"/>
                        </a:rPr>
                        <a:t>Poids du lien</a:t>
                      </a:r>
                      <a:endParaRPr lang="fr-FR" sz="2800">
                        <a:effectLst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r-FR" sz="1600" b="0" i="0">
                          <a:solidFill>
                            <a:srgbClr val="000000"/>
                          </a:solidFill>
                          <a:effectLst/>
                          <a:latin typeface="Times-Roman"/>
                        </a:rPr>
                        <a:t>Instantanée</a:t>
                      </a:r>
                      <a:br>
                        <a:rPr lang="fr-FR" sz="1600" b="0" i="0">
                          <a:solidFill>
                            <a:srgbClr val="000000"/>
                          </a:solidFill>
                          <a:effectLst/>
                          <a:latin typeface="Times-Roman"/>
                        </a:rPr>
                      </a:br>
                      <a:r>
                        <a:rPr lang="fr-FR" sz="1600" b="0" i="0">
                          <a:solidFill>
                            <a:srgbClr val="000000"/>
                          </a:solidFill>
                          <a:effectLst/>
                          <a:latin typeface="Times-Roman"/>
                        </a:rPr>
                        <a:t>à chaque</a:t>
                      </a:r>
                      <a:br>
                        <a:rPr lang="fr-FR" sz="1600" b="0" i="0">
                          <a:solidFill>
                            <a:srgbClr val="000000"/>
                          </a:solidFill>
                          <a:effectLst/>
                          <a:latin typeface="Times-Roman"/>
                        </a:rPr>
                      </a:br>
                      <a:r>
                        <a:rPr lang="fr-FR" sz="1600" b="0" i="0">
                          <a:solidFill>
                            <a:srgbClr val="000000"/>
                          </a:solidFill>
                          <a:effectLst/>
                          <a:latin typeface="Times-Roman"/>
                        </a:rPr>
                        <a:t>changement</a:t>
                      </a:r>
                      <a:br>
                        <a:rPr lang="fr-FR" sz="1600" b="0" i="0">
                          <a:solidFill>
                            <a:srgbClr val="000000"/>
                          </a:solidFill>
                          <a:effectLst/>
                          <a:latin typeface="Times-Roman"/>
                        </a:rPr>
                      </a:br>
                      <a:r>
                        <a:rPr lang="fr-FR" sz="1600" b="0" i="0">
                          <a:solidFill>
                            <a:srgbClr val="000000"/>
                          </a:solidFill>
                          <a:effectLst/>
                          <a:latin typeface="Times-Roman"/>
                        </a:rPr>
                        <a:t>topologique</a:t>
                      </a:r>
                      <a:endParaRPr lang="fr-FR" sz="2800">
                        <a:effectLst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r-FR" sz="1600" b="0" i="0">
                          <a:solidFill>
                            <a:srgbClr val="000000"/>
                          </a:solidFill>
                          <a:effectLst/>
                          <a:latin typeface="Times-Roman"/>
                        </a:rPr>
                        <a:t>Supporte de</a:t>
                      </a:r>
                      <a:br>
                        <a:rPr lang="fr-FR" sz="1600" b="0" i="0">
                          <a:solidFill>
                            <a:srgbClr val="000000"/>
                          </a:solidFill>
                          <a:effectLst/>
                          <a:latin typeface="Times-Roman"/>
                        </a:rPr>
                      </a:br>
                      <a:r>
                        <a:rPr lang="fr-FR" sz="1600" b="0" i="0">
                          <a:solidFill>
                            <a:srgbClr val="000000"/>
                          </a:solidFill>
                          <a:effectLst/>
                          <a:latin typeface="Times-Roman"/>
                        </a:rPr>
                        <a:t>multiples</a:t>
                      </a:r>
                      <a:br>
                        <a:rPr lang="fr-FR" sz="1600" b="0" i="0">
                          <a:solidFill>
                            <a:srgbClr val="000000"/>
                          </a:solidFill>
                          <a:effectLst/>
                          <a:latin typeface="Times-Roman"/>
                        </a:rPr>
                      </a:br>
                      <a:r>
                        <a:rPr lang="fr-FR" sz="1600" b="0" i="0">
                          <a:solidFill>
                            <a:srgbClr val="000000"/>
                          </a:solidFill>
                          <a:effectLst/>
                          <a:latin typeface="Times-Roman"/>
                        </a:rPr>
                        <a:t>protocoles routés</a:t>
                      </a:r>
                      <a:br>
                        <a:rPr lang="fr-FR" sz="1600" b="0" i="0">
                          <a:solidFill>
                            <a:srgbClr val="000000"/>
                          </a:solidFill>
                          <a:effectLst/>
                          <a:latin typeface="Times-Roman"/>
                        </a:rPr>
                      </a:br>
                      <a:r>
                        <a:rPr lang="fr-FR" sz="1600" b="0" i="0">
                          <a:solidFill>
                            <a:srgbClr val="000000"/>
                          </a:solidFill>
                          <a:effectLst/>
                          <a:latin typeface="Times-Roman"/>
                        </a:rPr>
                        <a:t>tel qu’IP.</a:t>
                      </a:r>
                      <a:endParaRPr lang="fr-FR" sz="2800">
                        <a:effectLst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359889">
                <a:tc>
                  <a:txBody>
                    <a:bodyPr/>
                    <a:lstStyle/>
                    <a:p>
                      <a:r>
                        <a:rPr lang="fr-FR" sz="1600" b="0" i="0">
                          <a:solidFill>
                            <a:srgbClr val="000000"/>
                          </a:solidFill>
                          <a:effectLst/>
                          <a:latin typeface="Times-Roman"/>
                        </a:rPr>
                        <a:t>BGP </a:t>
                      </a:r>
                      <a:endParaRPr lang="fr-FR" sz="2800">
                        <a:effectLst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r-FR" sz="1600" b="0" i="0">
                          <a:solidFill>
                            <a:srgbClr val="000000"/>
                          </a:solidFill>
                          <a:effectLst/>
                          <a:latin typeface="Times-Roman"/>
                        </a:rPr>
                        <a:t>EGP </a:t>
                      </a:r>
                      <a:endParaRPr lang="fr-FR" sz="2800">
                        <a:effectLst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r-FR" sz="1600" b="0" i="0">
                          <a:solidFill>
                            <a:srgbClr val="000000"/>
                          </a:solidFill>
                          <a:effectLst/>
                          <a:latin typeface="Times-Roman"/>
                        </a:rPr>
                        <a:t>Vecteur de</a:t>
                      </a:r>
                      <a:br>
                        <a:rPr lang="fr-FR" sz="1600" b="0" i="0">
                          <a:solidFill>
                            <a:srgbClr val="000000"/>
                          </a:solidFill>
                          <a:effectLst/>
                          <a:latin typeface="Times-Roman"/>
                        </a:rPr>
                      </a:br>
                      <a:r>
                        <a:rPr lang="fr-FR" sz="1600" b="0" i="0">
                          <a:solidFill>
                            <a:srgbClr val="000000"/>
                          </a:solidFill>
                          <a:effectLst/>
                          <a:latin typeface="Times-Roman"/>
                        </a:rPr>
                        <a:t>chemin</a:t>
                      </a:r>
                      <a:endParaRPr lang="fr-FR" sz="2800">
                        <a:effectLst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r-FR" sz="1600" b="0" i="0">
                          <a:solidFill>
                            <a:srgbClr val="000000"/>
                          </a:solidFill>
                          <a:effectLst/>
                          <a:latin typeface="Times-Roman"/>
                        </a:rPr>
                        <a:t>Politique</a:t>
                      </a:r>
                      <a:br>
                        <a:rPr lang="fr-FR" sz="1600" b="0" i="0">
                          <a:solidFill>
                            <a:srgbClr val="000000"/>
                          </a:solidFill>
                          <a:effectLst/>
                          <a:latin typeface="Times-Roman"/>
                        </a:rPr>
                      </a:br>
                      <a:r>
                        <a:rPr lang="fr-FR" sz="1600" b="0" i="0">
                          <a:solidFill>
                            <a:srgbClr val="000000"/>
                          </a:solidFill>
                          <a:effectLst/>
                          <a:latin typeface="Times-Roman"/>
                        </a:rPr>
                        <a:t>réseau,</a:t>
                      </a:r>
                      <a:br>
                        <a:rPr lang="fr-FR" sz="1600" b="0" i="0">
                          <a:solidFill>
                            <a:srgbClr val="000000"/>
                          </a:solidFill>
                          <a:effectLst/>
                          <a:latin typeface="Times-Roman"/>
                        </a:rPr>
                      </a:br>
                      <a:r>
                        <a:rPr lang="fr-FR" sz="1600" b="0" i="0">
                          <a:solidFill>
                            <a:srgbClr val="000000"/>
                          </a:solidFill>
                          <a:effectLst/>
                          <a:latin typeface="Times-Roman"/>
                        </a:rPr>
                        <a:t>Attribut de</a:t>
                      </a:r>
                      <a:br>
                        <a:rPr lang="fr-FR" sz="1600" b="0" i="0">
                          <a:solidFill>
                            <a:srgbClr val="000000"/>
                          </a:solidFill>
                          <a:effectLst/>
                          <a:latin typeface="Times-Roman"/>
                        </a:rPr>
                      </a:br>
                      <a:r>
                        <a:rPr lang="fr-FR" sz="1600" b="0" i="0">
                          <a:solidFill>
                            <a:srgbClr val="000000"/>
                          </a:solidFill>
                          <a:effectLst/>
                          <a:latin typeface="Times-Roman"/>
                        </a:rPr>
                        <a:t>chemin</a:t>
                      </a:r>
                      <a:endParaRPr lang="fr-FR" sz="2800">
                        <a:effectLst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r-FR" sz="1600" b="0" i="0">
                          <a:solidFill>
                            <a:srgbClr val="000000"/>
                          </a:solidFill>
                          <a:effectLst/>
                          <a:latin typeface="Times-Roman"/>
                        </a:rPr>
                        <a:t>Protocole utilisé</a:t>
                      </a:r>
                      <a:br>
                        <a:rPr lang="fr-FR" sz="1600" b="0" i="0">
                          <a:solidFill>
                            <a:srgbClr val="000000"/>
                          </a:solidFill>
                          <a:effectLst/>
                          <a:latin typeface="Times-Roman"/>
                        </a:rPr>
                      </a:br>
                      <a:r>
                        <a:rPr lang="fr-FR" sz="1600" b="0" i="0">
                          <a:solidFill>
                            <a:srgbClr val="000000"/>
                          </a:solidFill>
                          <a:effectLst/>
                          <a:latin typeface="Times-Roman"/>
                        </a:rPr>
                        <a:t>par la plupart des</a:t>
                      </a:r>
                      <a:br>
                        <a:rPr lang="fr-FR" sz="1600" b="0" i="0">
                          <a:solidFill>
                            <a:srgbClr val="000000"/>
                          </a:solidFill>
                          <a:effectLst/>
                          <a:latin typeface="Times-Roman"/>
                        </a:rPr>
                      </a:br>
                      <a:r>
                        <a:rPr lang="fr-FR" sz="1600" b="0" i="0">
                          <a:solidFill>
                            <a:srgbClr val="000000"/>
                          </a:solidFill>
                          <a:effectLst/>
                          <a:latin typeface="Times-Roman"/>
                        </a:rPr>
                        <a:t>ISP et les grandes</a:t>
                      </a:r>
                      <a:br>
                        <a:rPr lang="fr-FR" sz="1600" b="0" i="0">
                          <a:solidFill>
                            <a:srgbClr val="000000"/>
                          </a:solidFill>
                          <a:effectLst/>
                          <a:latin typeface="Times-Roman"/>
                        </a:rPr>
                      </a:br>
                      <a:r>
                        <a:rPr lang="fr-FR" sz="1600" b="0" i="0">
                          <a:solidFill>
                            <a:srgbClr val="000000"/>
                          </a:solidFill>
                          <a:effectLst/>
                          <a:latin typeface="Times-Roman"/>
                        </a:rPr>
                        <a:t>compagnies.</a:t>
                      </a:r>
                      <a:endParaRPr lang="fr-FR" sz="2800">
                        <a:effectLst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2800" dirty="0"/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1219200" y="20034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fr-FR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fr-FR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0949970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764704"/>
          </a:xfrm>
        </p:spPr>
        <p:txBody>
          <a:bodyPr/>
          <a:lstStyle/>
          <a:p>
            <a:r>
              <a:rPr lang="fr-FR" b="1" dirty="0"/>
              <a:t>Table(s) de routage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07504" y="908720"/>
            <a:ext cx="8928992" cy="5217443"/>
          </a:xfrm>
        </p:spPr>
        <p:txBody>
          <a:bodyPr>
            <a:normAutofit lnSpcReduction="10000"/>
          </a:bodyPr>
          <a:lstStyle/>
          <a:p>
            <a:r>
              <a:rPr lang="fr-FR" dirty="0"/>
              <a:t>La table de routage est l’élément central d’un routeur. C’est cette table qui est utilisée par la fonction de routage</a:t>
            </a:r>
            <a:br>
              <a:rPr lang="fr-FR" dirty="0"/>
            </a:br>
            <a:r>
              <a:rPr lang="fr-FR" dirty="0"/>
              <a:t>pour déterminer le meilleur chemin pour chaque destination connue du routeur.</a:t>
            </a:r>
          </a:p>
          <a:p>
            <a:r>
              <a:rPr lang="fr-FR" dirty="0"/>
              <a:t>Il existe une seule table de routage par protocole routé, sachant que cette table de routage peut être complétée manuellement (routage statique) ou dynamiquement (protocoles de routage).</a:t>
            </a:r>
          </a:p>
          <a:p>
            <a:r>
              <a:rPr lang="fr-FR" dirty="0"/>
              <a:t>Une table de routage possède les champs suivants :</a:t>
            </a:r>
            <a:br>
              <a:rPr lang="fr-FR" dirty="0"/>
            </a:br>
            <a:r>
              <a:rPr lang="fr-FR" dirty="0"/>
              <a:t>• </a:t>
            </a:r>
            <a:r>
              <a:rPr lang="fr-FR" b="1" dirty="0"/>
              <a:t>Destination</a:t>
            </a:r>
            <a:br>
              <a:rPr lang="fr-FR" b="1" dirty="0"/>
            </a:br>
            <a:r>
              <a:rPr lang="fr-FR" dirty="0"/>
              <a:t>o Jusqu’à 6 ou 16 (IOS &gt;= 12.3(2)T) routes différentes pour une même destination peuvent exister</a:t>
            </a:r>
            <a:br>
              <a:rPr lang="fr-FR" dirty="0"/>
            </a:br>
            <a:r>
              <a:rPr lang="fr-FR" dirty="0"/>
              <a:t>dans la table de routage. Ceci permet la répartition de charge sur plusieurs liens (Round Robin).</a:t>
            </a:r>
            <a:br>
              <a:rPr lang="fr-FR" dirty="0"/>
            </a:br>
            <a:r>
              <a:rPr lang="fr-FR" dirty="0"/>
              <a:t>o Ces entrées doivent obligatoirement avoir un prochain saut différent.</a:t>
            </a:r>
            <a:br>
              <a:rPr lang="fr-FR" dirty="0"/>
            </a:br>
            <a:r>
              <a:rPr lang="fr-FR" dirty="0"/>
              <a:t>o Il ne peut exister qu’une seule entrée dans la table de routage pour une même destination passant</a:t>
            </a:r>
            <a:br>
              <a:rPr lang="fr-FR" dirty="0"/>
            </a:br>
            <a:r>
              <a:rPr lang="fr-FR" dirty="0"/>
              <a:t>par un même prochain saut </a:t>
            </a:r>
            <a:br>
              <a:rPr lang="fr-FR" dirty="0"/>
            </a:b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9206155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07504" y="980728"/>
            <a:ext cx="8928992" cy="5145435"/>
          </a:xfrm>
        </p:spPr>
        <p:txBody>
          <a:bodyPr>
            <a:normAutofit fontScale="77500" lnSpcReduction="20000"/>
          </a:bodyPr>
          <a:lstStyle/>
          <a:p>
            <a:r>
              <a:rPr lang="fr-FR" b="1" dirty="0"/>
              <a:t>Interface de sortie</a:t>
            </a:r>
            <a:br>
              <a:rPr lang="fr-FR" b="1" dirty="0"/>
            </a:br>
            <a:r>
              <a:rPr lang="fr-FR" dirty="0"/>
              <a:t>o Interface locale du routeur vers laquelle le paquet sortira.</a:t>
            </a:r>
            <a:br>
              <a:rPr lang="fr-FR" dirty="0"/>
            </a:br>
            <a:r>
              <a:rPr lang="fr-FR" dirty="0"/>
              <a:t>• </a:t>
            </a:r>
            <a:r>
              <a:rPr lang="fr-FR" b="1" dirty="0"/>
              <a:t>Prochain saut</a:t>
            </a:r>
            <a:br>
              <a:rPr lang="fr-FR" b="1" dirty="0"/>
            </a:br>
            <a:r>
              <a:rPr lang="fr-FR" dirty="0"/>
              <a:t>o Adresse de couche 3 du prochain routeur sur le chemin pour atteindre le réseau de destination.</a:t>
            </a:r>
            <a:br>
              <a:rPr lang="fr-FR" dirty="0"/>
            </a:br>
            <a:r>
              <a:rPr lang="fr-FR" dirty="0"/>
              <a:t>• </a:t>
            </a:r>
            <a:r>
              <a:rPr lang="fr-FR" b="1" dirty="0"/>
              <a:t>Métrique</a:t>
            </a:r>
            <a:br>
              <a:rPr lang="fr-FR" b="1" dirty="0"/>
            </a:br>
            <a:r>
              <a:rPr lang="fr-FR" dirty="0"/>
              <a:t>o Il s’agit d’une valeur numérique, utilisée par les protocoles de routage, qui permet la sélection du</a:t>
            </a:r>
            <a:br>
              <a:rPr lang="fr-FR" dirty="0"/>
            </a:br>
            <a:r>
              <a:rPr lang="fr-FR" dirty="0"/>
              <a:t>meilleur chemin et qui est basée sur des critères propres à chaque protocole de routage.</a:t>
            </a:r>
            <a:br>
              <a:rPr lang="fr-FR" dirty="0"/>
            </a:br>
            <a:r>
              <a:rPr lang="fr-FR" dirty="0"/>
              <a:t>o Plus la métrique est petite, meilleure est la route.</a:t>
            </a:r>
            <a:br>
              <a:rPr lang="fr-FR" dirty="0"/>
            </a:br>
            <a:r>
              <a:rPr lang="fr-FR" dirty="0"/>
              <a:t>• </a:t>
            </a:r>
            <a:r>
              <a:rPr lang="fr-FR" b="1" dirty="0"/>
              <a:t>Distance administrative</a:t>
            </a:r>
            <a:br>
              <a:rPr lang="fr-FR" b="1" dirty="0"/>
            </a:br>
            <a:r>
              <a:rPr lang="fr-FR" dirty="0"/>
              <a:t>o Cette valeur numérique permet d’indiquer un ordre de préférence entre les différents protocoles</a:t>
            </a:r>
            <a:br>
              <a:rPr lang="fr-FR" dirty="0"/>
            </a:br>
            <a:r>
              <a:rPr lang="fr-FR" dirty="0"/>
              <a:t>lorsque plusieurs d’entre eux concourent pour une même entrée dans la table de routage. En effet,</a:t>
            </a:r>
            <a:br>
              <a:rPr lang="fr-FR" dirty="0"/>
            </a:br>
            <a:r>
              <a:rPr lang="fr-FR" dirty="0"/>
              <a:t>il est presque impossible de comparer objectivement les informations fournies par différents protocoles de routage en utilisant leurs métriques calculées avec des critères différents.</a:t>
            </a:r>
            <a:br>
              <a:rPr lang="fr-FR" dirty="0"/>
            </a:br>
            <a:r>
              <a:rPr lang="fr-FR" dirty="0"/>
              <a:t>o Plus la distance administrative est petite, plus le protocole est considéré comme prioritaire </a:t>
            </a:r>
          </a:p>
          <a:p>
            <a:r>
              <a:rPr lang="fr-FR" dirty="0"/>
              <a:t>• </a:t>
            </a:r>
            <a:r>
              <a:rPr lang="fr-FR" b="1" dirty="0"/>
              <a:t>Moyen d’apprentissage</a:t>
            </a:r>
            <a:br>
              <a:rPr lang="fr-FR" b="1" dirty="0"/>
            </a:br>
            <a:r>
              <a:rPr lang="fr-FR" dirty="0"/>
              <a:t>o Ce champ explicite la méthode d’apprentissage pour chaque entrée dans la table de routage, en</a:t>
            </a:r>
            <a:br>
              <a:rPr lang="fr-FR" dirty="0"/>
            </a:br>
            <a:r>
              <a:rPr lang="fr-FR" dirty="0"/>
              <a:t>nous précisant le protocole de routage qui nous a informé de cette entrée : </a:t>
            </a:r>
            <a:br>
              <a:rPr lang="fr-FR" dirty="0"/>
            </a:br>
            <a:br>
              <a:rPr lang="fr-FR" dirty="0"/>
            </a:b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73848592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864096"/>
          </a:xfrm>
        </p:spPr>
        <p:txBody>
          <a:bodyPr/>
          <a:lstStyle/>
          <a:p>
            <a:r>
              <a:rPr lang="fr-FR" b="1" dirty="0">
                <a:effectLst/>
              </a:rPr>
              <a:t>Distance administrative</a:t>
            </a:r>
            <a:r>
              <a:rPr lang="fr-FR" dirty="0"/>
              <a:t> </a:t>
            </a:r>
          </a:p>
        </p:txBody>
      </p:sp>
      <p:graphicFrame>
        <p:nvGraphicFramePr>
          <p:cNvPr id="6" name="Espace réservé du contenu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73170156"/>
              </p:ext>
            </p:extLst>
          </p:nvPr>
        </p:nvGraphicFramePr>
        <p:xfrm>
          <a:off x="611560" y="3047840"/>
          <a:ext cx="7776864" cy="2959930"/>
        </p:xfrm>
        <a:graphic>
          <a:graphicData uri="http://schemas.openxmlformats.org/drawingml/2006/table">
            <a:tbl>
              <a:tblPr/>
              <a:tblGrid>
                <a:gridCol w="363245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4441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02725">
                <a:tc>
                  <a:txBody>
                    <a:bodyPr/>
                    <a:lstStyle/>
                    <a:p>
                      <a:r>
                        <a:rPr lang="fr-FR" sz="2800" b="1" i="0">
                          <a:solidFill>
                            <a:srgbClr val="000000"/>
                          </a:solidFill>
                          <a:effectLst/>
                          <a:latin typeface="TimesNewRomanPS-BoldMT"/>
                        </a:rPr>
                        <a:t>Protocole </a:t>
                      </a:r>
                      <a:endParaRPr lang="fr-FR" sz="4400">
                        <a:effectLst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r-FR" sz="2800" b="1" i="0">
                          <a:solidFill>
                            <a:srgbClr val="000000"/>
                          </a:solidFill>
                          <a:effectLst/>
                          <a:latin typeface="TimesNewRomanPS-BoldMT"/>
                        </a:rPr>
                        <a:t>Distance administrative</a:t>
                      </a:r>
                      <a:endParaRPr lang="fr-FR" sz="4400">
                        <a:effectLst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02725">
                <a:tc>
                  <a:txBody>
                    <a:bodyPr/>
                    <a:lstStyle/>
                    <a:p>
                      <a:r>
                        <a:rPr lang="fr-FR" sz="2800" b="0" i="0">
                          <a:solidFill>
                            <a:srgbClr val="000000"/>
                          </a:solidFill>
                          <a:effectLst/>
                          <a:latin typeface="TimesNewRomanPSMT"/>
                        </a:rPr>
                        <a:t>Directement connecté </a:t>
                      </a:r>
                      <a:endParaRPr lang="fr-FR" sz="4400">
                        <a:effectLst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r-FR" sz="2800" b="0" i="0" dirty="0">
                          <a:solidFill>
                            <a:srgbClr val="000000"/>
                          </a:solidFill>
                          <a:effectLst/>
                          <a:latin typeface="TimesNewRomanPSMT"/>
                        </a:rPr>
                        <a:t>0</a:t>
                      </a:r>
                      <a:endParaRPr lang="fr-FR" sz="4400" dirty="0">
                        <a:effectLst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26655">
                <a:tc>
                  <a:txBody>
                    <a:bodyPr/>
                    <a:lstStyle/>
                    <a:p>
                      <a:r>
                        <a:rPr lang="fr-FR" sz="2800" b="0" i="0">
                          <a:solidFill>
                            <a:srgbClr val="000000"/>
                          </a:solidFill>
                          <a:effectLst/>
                          <a:latin typeface="TimesNewRomanPSMT"/>
                        </a:rPr>
                        <a:t>Statique </a:t>
                      </a:r>
                      <a:endParaRPr lang="fr-FR" sz="4400">
                        <a:effectLst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r-FR" sz="2800" b="0" i="0">
                          <a:solidFill>
                            <a:srgbClr val="000000"/>
                          </a:solidFill>
                          <a:effectLst/>
                          <a:latin typeface="TimesNewRomanPSMT"/>
                        </a:rPr>
                        <a:t>1</a:t>
                      </a:r>
                      <a:endParaRPr lang="fr-FR" sz="4400">
                        <a:effectLst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26655">
                <a:tc>
                  <a:txBody>
                    <a:bodyPr/>
                    <a:lstStyle/>
                    <a:p>
                      <a:r>
                        <a:rPr lang="fr-FR" sz="2800" b="0" i="0">
                          <a:solidFill>
                            <a:srgbClr val="000000"/>
                          </a:solidFill>
                          <a:effectLst/>
                          <a:latin typeface="TimesNewRomanPSMT"/>
                        </a:rPr>
                        <a:t>RIP </a:t>
                      </a:r>
                      <a:endParaRPr lang="fr-FR" sz="4400">
                        <a:effectLst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r-FR" sz="2800" b="0" i="0">
                          <a:solidFill>
                            <a:srgbClr val="000000"/>
                          </a:solidFill>
                          <a:effectLst/>
                          <a:latin typeface="TimesNewRomanPSMT"/>
                        </a:rPr>
                        <a:t>120</a:t>
                      </a:r>
                      <a:endParaRPr lang="fr-FR" sz="4400">
                        <a:effectLst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26655">
                <a:tc>
                  <a:txBody>
                    <a:bodyPr/>
                    <a:lstStyle/>
                    <a:p>
                      <a:r>
                        <a:rPr lang="fr-FR" sz="2800" b="0" i="0">
                          <a:solidFill>
                            <a:srgbClr val="000000"/>
                          </a:solidFill>
                          <a:effectLst/>
                          <a:latin typeface="TimesNewRomanPSMT"/>
                        </a:rPr>
                        <a:t>IGRP </a:t>
                      </a:r>
                      <a:endParaRPr lang="fr-FR" sz="4400">
                        <a:effectLst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r-FR" sz="2800" b="0" i="0" dirty="0">
                          <a:solidFill>
                            <a:srgbClr val="000000"/>
                          </a:solidFill>
                          <a:effectLst/>
                          <a:latin typeface="TimesNewRomanPSMT"/>
                        </a:rPr>
                        <a:t>100</a:t>
                      </a:r>
                      <a:endParaRPr lang="fr-FR" sz="4400" dirty="0">
                        <a:effectLst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3052763" y="30480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fr-FR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fr-FR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83568" y="1340768"/>
            <a:ext cx="7020272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800" dirty="0"/>
              <a:t>Les différentes valeurs à connaître sont </a:t>
            </a:r>
            <a:br>
              <a:rPr lang="fr-FR" sz="2800" dirty="0"/>
            </a:br>
            <a:endParaRPr lang="fr-FR" sz="2800" dirty="0"/>
          </a:p>
        </p:txBody>
      </p:sp>
    </p:spTree>
    <p:extLst>
      <p:ext uri="{BB962C8B-B14F-4D97-AF65-F5344CB8AC3E}">
        <p14:creationId xmlns:p14="http://schemas.microsoft.com/office/powerpoint/2010/main" val="272098554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>
                <a:effectLst/>
              </a:rPr>
              <a:t>Moyen d’apprentissage</a:t>
            </a:r>
            <a:r>
              <a:rPr lang="fr-FR"/>
              <a:t> </a:t>
            </a:r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04928795"/>
              </p:ext>
            </p:extLst>
          </p:nvPr>
        </p:nvGraphicFramePr>
        <p:xfrm>
          <a:off x="827584" y="1988839"/>
          <a:ext cx="7776864" cy="3812388"/>
        </p:xfrm>
        <a:graphic>
          <a:graphicData uri="http://schemas.openxmlformats.org/drawingml/2006/table">
            <a:tbl>
              <a:tblPr/>
              <a:tblGrid>
                <a:gridCol w="206872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70814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47954">
                <a:tc>
                  <a:txBody>
                    <a:bodyPr/>
                    <a:lstStyle/>
                    <a:p>
                      <a:r>
                        <a:rPr lang="fr-FR" sz="3200" b="1" i="0">
                          <a:solidFill>
                            <a:srgbClr val="000000"/>
                          </a:solidFill>
                          <a:effectLst/>
                          <a:latin typeface="TimesNewRomanPS-BoldMT"/>
                        </a:rPr>
                        <a:t>Code </a:t>
                      </a:r>
                      <a:endParaRPr lang="fr-FR" sz="4800">
                        <a:effectLst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r-FR" sz="3200" b="1" i="0">
                          <a:solidFill>
                            <a:srgbClr val="000000"/>
                          </a:solidFill>
                          <a:effectLst/>
                          <a:latin typeface="TimesNewRomanPS-BoldMT"/>
                        </a:rPr>
                        <a:t>Protocole</a:t>
                      </a:r>
                      <a:endParaRPr lang="fr-FR" sz="4800">
                        <a:effectLst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47954">
                <a:tc>
                  <a:txBody>
                    <a:bodyPr/>
                    <a:lstStyle/>
                    <a:p>
                      <a:r>
                        <a:rPr lang="fr-FR" sz="3200" b="0" i="0">
                          <a:solidFill>
                            <a:srgbClr val="000000"/>
                          </a:solidFill>
                          <a:effectLst/>
                          <a:latin typeface="TimesNewRomanPSMT"/>
                        </a:rPr>
                        <a:t>C </a:t>
                      </a:r>
                      <a:endParaRPr lang="fr-FR" sz="4800">
                        <a:effectLst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r-FR" sz="3200" b="0" i="0">
                          <a:solidFill>
                            <a:srgbClr val="000000"/>
                          </a:solidFill>
                          <a:effectLst/>
                          <a:latin typeface="TimesNewRomanPSMT"/>
                        </a:rPr>
                        <a:t>Directement connecté</a:t>
                      </a:r>
                      <a:endParaRPr lang="fr-FR" sz="4800">
                        <a:effectLst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4115">
                <a:tc>
                  <a:txBody>
                    <a:bodyPr/>
                    <a:lstStyle/>
                    <a:p>
                      <a:r>
                        <a:rPr lang="fr-FR" sz="3200" b="0" i="0">
                          <a:solidFill>
                            <a:srgbClr val="000000"/>
                          </a:solidFill>
                          <a:effectLst/>
                          <a:latin typeface="TimesNewRomanPSMT"/>
                        </a:rPr>
                        <a:t>S </a:t>
                      </a:r>
                      <a:endParaRPr lang="fr-FR" sz="4800">
                        <a:effectLst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r-FR" sz="3200" b="0" i="0">
                          <a:solidFill>
                            <a:srgbClr val="000000"/>
                          </a:solidFill>
                          <a:effectLst/>
                          <a:latin typeface="TimesNewRomanPSMT"/>
                        </a:rPr>
                        <a:t>Statique</a:t>
                      </a:r>
                      <a:endParaRPr lang="fr-FR" sz="4800">
                        <a:effectLst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4115">
                <a:tc>
                  <a:txBody>
                    <a:bodyPr/>
                    <a:lstStyle/>
                    <a:p>
                      <a:r>
                        <a:rPr lang="fr-FR" sz="3200" b="0" i="0">
                          <a:solidFill>
                            <a:srgbClr val="000000"/>
                          </a:solidFill>
                          <a:effectLst/>
                          <a:latin typeface="TimesNewRomanPSMT"/>
                        </a:rPr>
                        <a:t>R </a:t>
                      </a:r>
                      <a:endParaRPr lang="fr-FR" sz="4800">
                        <a:effectLst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r-FR" sz="3200" b="0" i="0">
                          <a:solidFill>
                            <a:srgbClr val="000000"/>
                          </a:solidFill>
                          <a:effectLst/>
                          <a:latin typeface="TimesNewRomanPSMT"/>
                        </a:rPr>
                        <a:t>RIP</a:t>
                      </a:r>
                      <a:endParaRPr lang="fr-FR" sz="4800">
                        <a:effectLst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54115">
                <a:tc>
                  <a:txBody>
                    <a:bodyPr/>
                    <a:lstStyle/>
                    <a:p>
                      <a:r>
                        <a:rPr lang="fr-FR" sz="3200" b="0" i="0">
                          <a:solidFill>
                            <a:srgbClr val="000000"/>
                          </a:solidFill>
                          <a:effectLst/>
                          <a:latin typeface="TimesNewRomanPSMT"/>
                        </a:rPr>
                        <a:t>I </a:t>
                      </a:r>
                      <a:endParaRPr lang="fr-FR" sz="4800">
                        <a:effectLst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r-FR" sz="3200" b="0" i="0">
                          <a:solidFill>
                            <a:srgbClr val="000000"/>
                          </a:solidFill>
                          <a:effectLst/>
                          <a:latin typeface="TimesNewRomanPSMT"/>
                        </a:rPr>
                        <a:t>IGRP</a:t>
                      </a:r>
                      <a:endParaRPr lang="fr-FR" sz="4800">
                        <a:effectLst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54115">
                <a:tc>
                  <a:txBody>
                    <a:bodyPr/>
                    <a:lstStyle/>
                    <a:p>
                      <a:r>
                        <a:rPr lang="fr-FR" sz="3200" b="0" i="0">
                          <a:solidFill>
                            <a:srgbClr val="000000"/>
                          </a:solidFill>
                          <a:effectLst/>
                          <a:latin typeface="TimesNewRomanPSMT"/>
                        </a:rPr>
                        <a:t>* </a:t>
                      </a:r>
                      <a:endParaRPr lang="fr-FR" sz="4800">
                        <a:effectLst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r-FR" sz="3200" b="0" i="0" dirty="0">
                          <a:solidFill>
                            <a:srgbClr val="000000"/>
                          </a:solidFill>
                          <a:effectLst/>
                          <a:latin typeface="TimesNewRomanPSMT"/>
                        </a:rPr>
                        <a:t>Candidat par défaut</a:t>
                      </a:r>
                      <a:endParaRPr lang="fr-FR" sz="4800" dirty="0">
                        <a:effectLst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3605213" y="29178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fr-FR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fr-FR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7892937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761999" y="261574"/>
            <a:ext cx="7745506" cy="843066"/>
          </a:xfrm>
          <a:prstGeom prst="rect">
            <a:avLst/>
          </a:prstGeom>
        </p:spPr>
        <p:txBody>
          <a:bodyPr vert="horz" wrap="square" lIns="0" tIns="11953" rIns="0" bIns="0" rtlCol="0" anchor="b">
            <a:spAutoFit/>
          </a:bodyPr>
          <a:lstStyle/>
          <a:p>
            <a:pPr marL="3366629">
              <a:lnSpc>
                <a:spcPct val="100000"/>
              </a:lnSpc>
              <a:spcBef>
                <a:spcPts val="94"/>
              </a:spcBef>
            </a:pPr>
            <a:r>
              <a:rPr spc="-9" dirty="0"/>
              <a:t>Routage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553421" y="1059001"/>
            <a:ext cx="8121426" cy="1069230"/>
          </a:xfrm>
          <a:prstGeom prst="rect">
            <a:avLst/>
          </a:prstGeom>
        </p:spPr>
        <p:txBody>
          <a:bodyPr vert="horz" wrap="square" lIns="0" tIns="152998" rIns="0" bIns="0" rtlCol="0">
            <a:spAutoFit/>
          </a:bodyPr>
          <a:lstStyle/>
          <a:p>
            <a:pPr marL="11953" indent="394457">
              <a:spcBef>
                <a:spcPts val="1205"/>
              </a:spcBef>
            </a:pPr>
            <a:r>
              <a:rPr sz="1694" dirty="0">
                <a:solidFill>
                  <a:srgbClr val="FF0000"/>
                </a:solidFill>
                <a:latin typeface="Verdana"/>
                <a:cs typeface="Verdana"/>
              </a:rPr>
              <a:t>Quel</a:t>
            </a:r>
            <a:r>
              <a:rPr sz="1694" spc="-71" dirty="0">
                <a:solidFill>
                  <a:srgbClr val="FF0000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FF0000"/>
                </a:solidFill>
                <a:latin typeface="Verdana"/>
                <a:cs typeface="Verdana"/>
              </a:rPr>
              <a:t>chemin</a:t>
            </a:r>
            <a:r>
              <a:rPr sz="1694" spc="-61" dirty="0">
                <a:solidFill>
                  <a:srgbClr val="FF0000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FF0000"/>
                </a:solidFill>
                <a:latin typeface="Verdana"/>
                <a:cs typeface="Verdana"/>
              </a:rPr>
              <a:t>empruntent</a:t>
            </a:r>
            <a:r>
              <a:rPr sz="1694" spc="-66" dirty="0">
                <a:solidFill>
                  <a:srgbClr val="FF0000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FF0000"/>
                </a:solidFill>
                <a:latin typeface="Verdana"/>
                <a:cs typeface="Verdana"/>
              </a:rPr>
              <a:t>les</a:t>
            </a:r>
            <a:r>
              <a:rPr sz="1694" spc="-61" dirty="0">
                <a:solidFill>
                  <a:srgbClr val="FF0000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FF0000"/>
                </a:solidFill>
                <a:latin typeface="Verdana"/>
                <a:cs typeface="Verdana"/>
              </a:rPr>
              <a:t>datagrammes</a:t>
            </a:r>
            <a:r>
              <a:rPr sz="1694" spc="-61" dirty="0">
                <a:solidFill>
                  <a:srgbClr val="FF0000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FF0000"/>
                </a:solidFill>
                <a:latin typeface="Verdana"/>
                <a:cs typeface="Verdana"/>
              </a:rPr>
              <a:t>pour</a:t>
            </a:r>
            <a:r>
              <a:rPr sz="1694" spc="-66" dirty="0">
                <a:solidFill>
                  <a:srgbClr val="FF0000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FF0000"/>
                </a:solidFill>
                <a:latin typeface="Verdana"/>
                <a:cs typeface="Verdana"/>
              </a:rPr>
              <a:t>arriver</a:t>
            </a:r>
            <a:r>
              <a:rPr sz="1694" spc="-61" dirty="0">
                <a:solidFill>
                  <a:srgbClr val="FF0000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FF0000"/>
                </a:solidFill>
                <a:latin typeface="Verdana"/>
                <a:cs typeface="Verdana"/>
              </a:rPr>
              <a:t>à</a:t>
            </a:r>
            <a:r>
              <a:rPr sz="1694" spc="-66" dirty="0">
                <a:solidFill>
                  <a:srgbClr val="FF0000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FF0000"/>
                </a:solidFill>
                <a:latin typeface="Verdana"/>
                <a:cs typeface="Verdana"/>
              </a:rPr>
              <a:t>destination</a:t>
            </a:r>
            <a:r>
              <a:rPr sz="1694" spc="-61" dirty="0">
                <a:solidFill>
                  <a:srgbClr val="FF0000"/>
                </a:solidFill>
                <a:latin typeface="Verdana"/>
                <a:cs typeface="Verdana"/>
              </a:rPr>
              <a:t> </a:t>
            </a:r>
            <a:r>
              <a:rPr sz="1694" spc="-47" dirty="0">
                <a:solidFill>
                  <a:srgbClr val="FF0000"/>
                </a:solidFill>
                <a:latin typeface="Verdana"/>
                <a:cs typeface="Verdana"/>
              </a:rPr>
              <a:t>?</a:t>
            </a:r>
            <a:endParaRPr sz="1694" dirty="0">
              <a:latin typeface="Verdana"/>
              <a:cs typeface="Verdana"/>
            </a:endParaRPr>
          </a:p>
          <a:p>
            <a:pPr marL="11953" marR="4781">
              <a:lnSpc>
                <a:spcPts val="1854"/>
              </a:lnSpc>
              <a:spcBef>
                <a:spcPts val="1322"/>
              </a:spcBef>
            </a:pPr>
            <a:r>
              <a:rPr sz="1694" b="1" dirty="0">
                <a:solidFill>
                  <a:srgbClr val="00007F"/>
                </a:solidFill>
                <a:latin typeface="Verdana"/>
                <a:cs typeface="Verdana"/>
              </a:rPr>
              <a:t>Routage</a:t>
            </a:r>
            <a:r>
              <a:rPr sz="1694" b="1" spc="-52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:</a:t>
            </a:r>
            <a:r>
              <a:rPr sz="1694" spc="-61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mécanisme</a:t>
            </a:r>
            <a:r>
              <a:rPr sz="1694" spc="-66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par</a:t>
            </a:r>
            <a:r>
              <a:rPr sz="1694" spc="-66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lequel</a:t>
            </a:r>
            <a:r>
              <a:rPr sz="1694" spc="-47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les</a:t>
            </a:r>
            <a:r>
              <a:rPr sz="1694" spc="-56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données</a:t>
            </a:r>
            <a:r>
              <a:rPr sz="1694" spc="-61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d'un</a:t>
            </a:r>
            <a:r>
              <a:rPr sz="1694" spc="-61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équipement</a:t>
            </a:r>
            <a:r>
              <a:rPr sz="1694" spc="-56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spc="-9" dirty="0">
                <a:solidFill>
                  <a:srgbClr val="00007F"/>
                </a:solidFill>
                <a:latin typeface="Verdana"/>
                <a:cs typeface="Verdana"/>
              </a:rPr>
              <a:t>expéditeur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sont</a:t>
            </a:r>
            <a:r>
              <a:rPr sz="1694" spc="-66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acheminées</a:t>
            </a:r>
            <a:r>
              <a:rPr sz="1694" spc="-61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jusqu'à</a:t>
            </a:r>
            <a:r>
              <a:rPr sz="1694" spc="-61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leur</a:t>
            </a:r>
            <a:r>
              <a:rPr sz="1694" spc="-61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spc="-9" dirty="0">
                <a:solidFill>
                  <a:srgbClr val="00007F"/>
                </a:solidFill>
                <a:latin typeface="Verdana"/>
                <a:cs typeface="Verdana"/>
              </a:rPr>
              <a:t>destinataire</a:t>
            </a:r>
            <a:endParaRPr sz="1694" dirty="0">
              <a:latin typeface="Verdana"/>
              <a:cs typeface="Verdana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95238" y="3970202"/>
            <a:ext cx="8379609" cy="1968220"/>
          </a:xfrm>
          <a:prstGeom prst="rect">
            <a:avLst/>
          </a:prstGeom>
        </p:spPr>
        <p:txBody>
          <a:bodyPr vert="horz" wrap="square" lIns="0" tIns="62155" rIns="0" bIns="0" rtlCol="0">
            <a:spAutoFit/>
          </a:bodyPr>
          <a:lstStyle/>
          <a:p>
            <a:pPr marL="203803" indent="-176310">
              <a:spcBef>
                <a:spcPts val="489"/>
              </a:spcBef>
              <a:buSzPct val="80000"/>
              <a:buFont typeface="Segoe UI Symbol"/>
              <a:buChar char="■"/>
              <a:tabLst>
                <a:tab pos="203803" algn="l"/>
              </a:tabLst>
            </a:pPr>
            <a:r>
              <a:rPr sz="1882" b="1" spc="-9" dirty="0">
                <a:solidFill>
                  <a:srgbClr val="00007F"/>
                </a:solidFill>
                <a:latin typeface="Verdana"/>
                <a:cs typeface="Verdana"/>
              </a:rPr>
              <a:t>Routeur</a:t>
            </a:r>
            <a:endParaRPr sz="1882">
              <a:latin typeface="Verdana"/>
              <a:cs typeface="Verdana"/>
            </a:endParaRPr>
          </a:p>
          <a:p>
            <a:pPr marL="634119" marR="63352" lvl="1" indent="-168541">
              <a:lnSpc>
                <a:spcPts val="1845"/>
              </a:lnSpc>
              <a:spcBef>
                <a:spcPts val="579"/>
              </a:spcBef>
              <a:buSzPct val="80555"/>
              <a:buFont typeface="Segoe UI Symbol"/>
              <a:buChar char="■"/>
              <a:tabLst>
                <a:tab pos="634119" algn="l"/>
              </a:tabLst>
            </a:pP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dispositif</a:t>
            </a:r>
            <a:r>
              <a:rPr sz="1694" spc="-71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permettant</a:t>
            </a:r>
            <a:r>
              <a:rPr sz="1694" spc="-61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de</a:t>
            </a:r>
            <a:r>
              <a:rPr sz="1694" spc="-28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b="1" dirty="0">
                <a:solidFill>
                  <a:srgbClr val="00007F"/>
                </a:solidFill>
                <a:latin typeface="Verdana"/>
                <a:cs typeface="Verdana"/>
              </a:rPr>
              <a:t>choisir</a:t>
            </a:r>
            <a:r>
              <a:rPr sz="1694" b="1" spc="-56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b="1" dirty="0">
                <a:solidFill>
                  <a:srgbClr val="00007F"/>
                </a:solidFill>
                <a:latin typeface="Verdana"/>
                <a:cs typeface="Verdana"/>
              </a:rPr>
              <a:t>le</a:t>
            </a:r>
            <a:r>
              <a:rPr sz="1694" b="1" spc="-52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b="1" dirty="0">
                <a:solidFill>
                  <a:srgbClr val="00007F"/>
                </a:solidFill>
                <a:latin typeface="Verdana"/>
                <a:cs typeface="Verdana"/>
              </a:rPr>
              <a:t>chemin</a:t>
            </a:r>
            <a:r>
              <a:rPr sz="1694" b="1" spc="-52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que</a:t>
            </a:r>
            <a:r>
              <a:rPr sz="1694" spc="-66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les</a:t>
            </a:r>
            <a:r>
              <a:rPr sz="1694" spc="-66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datagrammes</a:t>
            </a:r>
            <a:r>
              <a:rPr sz="1694" spc="-52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spc="-19" dirty="0">
                <a:solidFill>
                  <a:srgbClr val="00007F"/>
                </a:solidFill>
                <a:latin typeface="Verdana"/>
                <a:cs typeface="Verdana"/>
              </a:rPr>
              <a:t>vont </a:t>
            </a:r>
            <a:r>
              <a:rPr sz="1694" spc="-9" dirty="0">
                <a:solidFill>
                  <a:srgbClr val="00007F"/>
                </a:solidFill>
                <a:latin typeface="Verdana"/>
                <a:cs typeface="Verdana"/>
              </a:rPr>
              <a:t>emprunter</a:t>
            </a:r>
            <a:endParaRPr sz="1694">
              <a:latin typeface="Verdana"/>
              <a:cs typeface="Verdana"/>
            </a:endParaRPr>
          </a:p>
          <a:p>
            <a:pPr marL="634119" marR="814613" lvl="1" indent="-168541">
              <a:lnSpc>
                <a:spcPts val="1845"/>
              </a:lnSpc>
              <a:spcBef>
                <a:spcPts val="546"/>
              </a:spcBef>
              <a:buSzPct val="80555"/>
              <a:buFont typeface="Segoe UI Symbol"/>
              <a:buChar char="■"/>
              <a:tabLst>
                <a:tab pos="634119" algn="l"/>
              </a:tabLst>
            </a:pP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possède</a:t>
            </a:r>
            <a:r>
              <a:rPr sz="1694" spc="-42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b="1" dirty="0">
                <a:solidFill>
                  <a:srgbClr val="00007F"/>
                </a:solidFill>
                <a:latin typeface="Verdana"/>
                <a:cs typeface="Verdana"/>
              </a:rPr>
              <a:t>plusieurs</a:t>
            </a:r>
            <a:r>
              <a:rPr sz="1694" b="1" spc="-42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b="1" dirty="0">
                <a:solidFill>
                  <a:srgbClr val="00007F"/>
                </a:solidFill>
                <a:latin typeface="Verdana"/>
                <a:cs typeface="Verdana"/>
              </a:rPr>
              <a:t>cartes</a:t>
            </a:r>
            <a:r>
              <a:rPr sz="1694" b="1" spc="-47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b="1" dirty="0">
                <a:solidFill>
                  <a:srgbClr val="00007F"/>
                </a:solidFill>
                <a:latin typeface="Verdana"/>
                <a:cs typeface="Verdana"/>
              </a:rPr>
              <a:t>réseau</a:t>
            </a:r>
            <a:r>
              <a:rPr sz="1694" b="1" spc="-19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dont</a:t>
            </a:r>
            <a:r>
              <a:rPr sz="1694" spc="-42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chacune</a:t>
            </a:r>
            <a:r>
              <a:rPr sz="1694" spc="-56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est</a:t>
            </a:r>
            <a:r>
              <a:rPr sz="1694" spc="-52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reliée</a:t>
            </a:r>
            <a:r>
              <a:rPr sz="1694" spc="-42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à</a:t>
            </a:r>
            <a:r>
              <a:rPr sz="1694" spc="-52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spc="-24" dirty="0">
                <a:solidFill>
                  <a:srgbClr val="00007F"/>
                </a:solidFill>
                <a:latin typeface="Verdana"/>
                <a:cs typeface="Verdana"/>
              </a:rPr>
              <a:t>un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réseau</a:t>
            </a:r>
            <a:r>
              <a:rPr sz="1694" spc="-42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spc="-9" dirty="0">
                <a:solidFill>
                  <a:srgbClr val="00007F"/>
                </a:solidFill>
                <a:latin typeface="Verdana"/>
                <a:cs typeface="Verdana"/>
              </a:rPr>
              <a:t>différent</a:t>
            </a:r>
            <a:endParaRPr sz="1694">
              <a:latin typeface="Verdana"/>
              <a:cs typeface="Verdana"/>
            </a:endParaRPr>
          </a:p>
          <a:p>
            <a:pPr marL="634119" marR="28688" lvl="1" indent="-168541">
              <a:lnSpc>
                <a:spcPts val="1854"/>
              </a:lnSpc>
              <a:spcBef>
                <a:spcPts val="527"/>
              </a:spcBef>
              <a:buSzPct val="80555"/>
              <a:buFont typeface="Segoe UI Symbol"/>
              <a:buChar char="■"/>
              <a:tabLst>
                <a:tab pos="634119" algn="l"/>
              </a:tabLst>
            </a:pP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utilise</a:t>
            </a:r>
            <a:r>
              <a:rPr sz="1694" spc="-61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la</a:t>
            </a:r>
            <a:r>
              <a:rPr sz="1694" spc="-24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b="1" dirty="0">
                <a:solidFill>
                  <a:srgbClr val="00007F"/>
                </a:solidFill>
                <a:latin typeface="Verdana"/>
                <a:cs typeface="Verdana"/>
              </a:rPr>
              <a:t>table</a:t>
            </a:r>
            <a:r>
              <a:rPr sz="1694" b="1" spc="-42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b="1" dirty="0">
                <a:solidFill>
                  <a:srgbClr val="00007F"/>
                </a:solidFill>
                <a:latin typeface="Verdana"/>
                <a:cs typeface="Verdana"/>
              </a:rPr>
              <a:t>de</a:t>
            </a:r>
            <a:r>
              <a:rPr sz="1694" b="1" spc="-42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b="1" dirty="0">
                <a:solidFill>
                  <a:srgbClr val="00007F"/>
                </a:solidFill>
                <a:latin typeface="Verdana"/>
                <a:cs typeface="Verdana"/>
              </a:rPr>
              <a:t>routage</a:t>
            </a:r>
            <a:r>
              <a:rPr sz="1694" b="1" spc="-38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qui</a:t>
            </a:r>
            <a:r>
              <a:rPr sz="1694" spc="-56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définit</a:t>
            </a:r>
            <a:r>
              <a:rPr sz="1694" spc="-56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le</a:t>
            </a:r>
            <a:r>
              <a:rPr sz="1694" spc="-47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chemin</a:t>
            </a:r>
            <a:r>
              <a:rPr sz="1694" spc="-56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à</a:t>
            </a:r>
            <a:r>
              <a:rPr sz="1694" spc="-42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emprunter</a:t>
            </a:r>
            <a:r>
              <a:rPr sz="1694" spc="-56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pour</a:t>
            </a:r>
            <a:r>
              <a:rPr sz="1694" spc="-52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spc="-24" dirty="0">
                <a:solidFill>
                  <a:srgbClr val="00007F"/>
                </a:solidFill>
                <a:latin typeface="Verdana"/>
                <a:cs typeface="Verdana"/>
              </a:rPr>
              <a:t>une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adresse</a:t>
            </a:r>
            <a:r>
              <a:rPr sz="1694" spc="-47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spc="-9" dirty="0">
                <a:solidFill>
                  <a:srgbClr val="00007F"/>
                </a:solidFill>
                <a:latin typeface="Verdana"/>
                <a:cs typeface="Verdana"/>
              </a:rPr>
              <a:t>donnée</a:t>
            </a:r>
            <a:endParaRPr sz="1694">
              <a:latin typeface="Verdana"/>
              <a:cs typeface="Verdana"/>
            </a:endParaRPr>
          </a:p>
        </p:txBody>
      </p:sp>
      <p:grpSp>
        <p:nvGrpSpPr>
          <p:cNvPr id="6" name="object 6"/>
          <p:cNvGrpSpPr/>
          <p:nvPr/>
        </p:nvGrpSpPr>
        <p:grpSpPr>
          <a:xfrm>
            <a:off x="1525194" y="2482327"/>
            <a:ext cx="5758927" cy="1785769"/>
            <a:chOff x="1620519" y="2232660"/>
            <a:chExt cx="6118860" cy="1897380"/>
          </a:xfrm>
        </p:grpSpPr>
        <p:pic>
          <p:nvPicPr>
            <p:cNvPr id="7" name="object 7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7110729" y="2512346"/>
              <a:ext cx="525779" cy="523936"/>
            </a:xfrm>
            <a:prstGeom prst="rect">
              <a:avLst/>
            </a:prstGeom>
          </p:spPr>
        </p:pic>
        <p:pic>
          <p:nvPicPr>
            <p:cNvPr id="8" name="object 8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2109469" y="2512346"/>
              <a:ext cx="524509" cy="523936"/>
            </a:xfrm>
            <a:prstGeom prst="rect">
              <a:avLst/>
            </a:prstGeom>
          </p:spPr>
        </p:pic>
        <p:pic>
          <p:nvPicPr>
            <p:cNvPr id="9" name="object 9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3018789" y="3164020"/>
              <a:ext cx="372396" cy="307708"/>
            </a:xfrm>
            <a:prstGeom prst="rect">
              <a:avLst/>
            </a:prstGeom>
          </p:spPr>
        </p:pic>
        <p:sp>
          <p:nvSpPr>
            <p:cNvPr id="10" name="object 10"/>
            <p:cNvSpPr/>
            <p:nvPr/>
          </p:nvSpPr>
          <p:spPr>
            <a:xfrm>
              <a:off x="3788409" y="2593340"/>
              <a:ext cx="1922780" cy="988060"/>
            </a:xfrm>
            <a:custGeom>
              <a:avLst/>
              <a:gdLst/>
              <a:ahLst/>
              <a:cxnLst/>
              <a:rect l="l" t="t" r="r" b="b"/>
              <a:pathLst>
                <a:path w="1922779" h="988060">
                  <a:moveTo>
                    <a:pt x="1229244" y="892810"/>
                  </a:moveTo>
                  <a:lnTo>
                    <a:pt x="730250" y="892810"/>
                  </a:lnTo>
                  <a:lnTo>
                    <a:pt x="761653" y="920150"/>
                  </a:lnTo>
                  <a:lnTo>
                    <a:pt x="798171" y="943468"/>
                  </a:lnTo>
                  <a:lnTo>
                    <a:pt x="838993" y="962342"/>
                  </a:lnTo>
                  <a:lnTo>
                    <a:pt x="883308" y="976347"/>
                  </a:lnTo>
                  <a:lnTo>
                    <a:pt x="930304" y="985061"/>
                  </a:lnTo>
                  <a:lnTo>
                    <a:pt x="979169" y="988060"/>
                  </a:lnTo>
                  <a:lnTo>
                    <a:pt x="1035194" y="984353"/>
                  </a:lnTo>
                  <a:lnTo>
                    <a:pt x="1088197" y="973649"/>
                  </a:lnTo>
                  <a:lnTo>
                    <a:pt x="1137023" y="956569"/>
                  </a:lnTo>
                  <a:lnTo>
                    <a:pt x="1180518" y="933735"/>
                  </a:lnTo>
                  <a:lnTo>
                    <a:pt x="1217526" y="905769"/>
                  </a:lnTo>
                  <a:lnTo>
                    <a:pt x="1229244" y="892810"/>
                  </a:lnTo>
                  <a:close/>
                </a:path>
                <a:path w="1922779" h="988060">
                  <a:moveTo>
                    <a:pt x="468629" y="90170"/>
                  </a:moveTo>
                  <a:lnTo>
                    <a:pt x="418920" y="93527"/>
                  </a:lnTo>
                  <a:lnTo>
                    <a:pt x="370423" y="103164"/>
                  </a:lnTo>
                  <a:lnTo>
                    <a:pt x="324349" y="118424"/>
                  </a:lnTo>
                  <a:lnTo>
                    <a:pt x="281909" y="138653"/>
                  </a:lnTo>
                  <a:lnTo>
                    <a:pt x="244316" y="163195"/>
                  </a:lnTo>
                  <a:lnTo>
                    <a:pt x="212780" y="191394"/>
                  </a:lnTo>
                  <a:lnTo>
                    <a:pt x="188514" y="222595"/>
                  </a:lnTo>
                  <a:lnTo>
                    <a:pt x="166637" y="291383"/>
                  </a:lnTo>
                  <a:lnTo>
                    <a:pt x="171450" y="327660"/>
                  </a:lnTo>
                  <a:lnTo>
                    <a:pt x="116067" y="337891"/>
                  </a:lnTo>
                  <a:lnTo>
                    <a:pt x="68854" y="358302"/>
                  </a:lnTo>
                  <a:lnTo>
                    <a:pt x="32186" y="387187"/>
                  </a:lnTo>
                  <a:lnTo>
                    <a:pt x="8442" y="422838"/>
                  </a:lnTo>
                  <a:lnTo>
                    <a:pt x="0" y="463550"/>
                  </a:lnTo>
                  <a:lnTo>
                    <a:pt x="6111" y="499268"/>
                  </a:lnTo>
                  <a:lnTo>
                    <a:pt x="24130" y="531177"/>
                  </a:lnTo>
                  <a:lnTo>
                    <a:pt x="53578" y="557847"/>
                  </a:lnTo>
                  <a:lnTo>
                    <a:pt x="93979" y="577850"/>
                  </a:lnTo>
                  <a:lnTo>
                    <a:pt x="71913" y="598765"/>
                  </a:lnTo>
                  <a:lnTo>
                    <a:pt x="55562" y="621347"/>
                  </a:lnTo>
                  <a:lnTo>
                    <a:pt x="45402" y="645358"/>
                  </a:lnTo>
                  <a:lnTo>
                    <a:pt x="41910" y="670560"/>
                  </a:lnTo>
                  <a:lnTo>
                    <a:pt x="48024" y="706555"/>
                  </a:lnTo>
                  <a:lnTo>
                    <a:pt x="96519" y="766127"/>
                  </a:lnTo>
                  <a:lnTo>
                    <a:pt x="138618" y="787305"/>
                  </a:lnTo>
                  <a:lnTo>
                    <a:pt x="192428" y="801146"/>
                  </a:lnTo>
                  <a:lnTo>
                    <a:pt x="257810" y="806450"/>
                  </a:lnTo>
                  <a:lnTo>
                    <a:pt x="286534" y="836796"/>
                  </a:lnTo>
                  <a:lnTo>
                    <a:pt x="321058" y="863388"/>
                  </a:lnTo>
                  <a:lnTo>
                    <a:pt x="360646" y="885893"/>
                  </a:lnTo>
                  <a:lnTo>
                    <a:pt x="404567" y="903977"/>
                  </a:lnTo>
                  <a:lnTo>
                    <a:pt x="452086" y="917306"/>
                  </a:lnTo>
                  <a:lnTo>
                    <a:pt x="502471" y="925548"/>
                  </a:lnTo>
                  <a:lnTo>
                    <a:pt x="554989" y="928370"/>
                  </a:lnTo>
                  <a:lnTo>
                    <a:pt x="625764" y="926744"/>
                  </a:lnTo>
                  <a:lnTo>
                    <a:pt x="666424" y="922070"/>
                  </a:lnTo>
                  <a:lnTo>
                    <a:pt x="689223" y="914654"/>
                  </a:lnTo>
                  <a:lnTo>
                    <a:pt x="706414" y="904798"/>
                  </a:lnTo>
                  <a:lnTo>
                    <a:pt x="730250" y="892810"/>
                  </a:lnTo>
                  <a:lnTo>
                    <a:pt x="1229244" y="892810"/>
                  </a:lnTo>
                  <a:lnTo>
                    <a:pt x="1246891" y="873293"/>
                  </a:lnTo>
                  <a:lnTo>
                    <a:pt x="1267460" y="836930"/>
                  </a:lnTo>
                  <a:lnTo>
                    <a:pt x="1542076" y="836930"/>
                  </a:lnTo>
                  <a:lnTo>
                    <a:pt x="1586071" y="813117"/>
                  </a:lnTo>
                  <a:lnTo>
                    <a:pt x="1617426" y="786859"/>
                  </a:lnTo>
                  <a:lnTo>
                    <a:pt x="1641058" y="756642"/>
                  </a:lnTo>
                  <a:lnTo>
                    <a:pt x="1661160" y="687070"/>
                  </a:lnTo>
                  <a:lnTo>
                    <a:pt x="1714698" y="678016"/>
                  </a:lnTo>
                  <a:lnTo>
                    <a:pt x="1764188" y="662741"/>
                  </a:lnTo>
                  <a:lnTo>
                    <a:pt x="1808678" y="641930"/>
                  </a:lnTo>
                  <a:lnTo>
                    <a:pt x="1847214" y="616267"/>
                  </a:lnTo>
                  <a:lnTo>
                    <a:pt x="1878845" y="586437"/>
                  </a:lnTo>
                  <a:lnTo>
                    <a:pt x="1902618" y="553124"/>
                  </a:lnTo>
                  <a:lnTo>
                    <a:pt x="1917580" y="517014"/>
                  </a:lnTo>
                  <a:lnTo>
                    <a:pt x="1922779" y="478789"/>
                  </a:lnTo>
                  <a:lnTo>
                    <a:pt x="1918136" y="444638"/>
                  </a:lnTo>
                  <a:lnTo>
                    <a:pt x="1904682" y="411321"/>
                  </a:lnTo>
                  <a:lnTo>
                    <a:pt x="1883132" y="379670"/>
                  </a:lnTo>
                  <a:lnTo>
                    <a:pt x="1854200" y="350520"/>
                  </a:lnTo>
                  <a:lnTo>
                    <a:pt x="1863804" y="334307"/>
                  </a:lnTo>
                  <a:lnTo>
                    <a:pt x="1870074" y="317976"/>
                  </a:lnTo>
                  <a:lnTo>
                    <a:pt x="1873488" y="301406"/>
                  </a:lnTo>
                  <a:lnTo>
                    <a:pt x="1874519" y="284480"/>
                  </a:lnTo>
                  <a:lnTo>
                    <a:pt x="1866188" y="241015"/>
                  </a:lnTo>
                  <a:lnTo>
                    <a:pt x="1842617" y="201635"/>
                  </a:lnTo>
                  <a:lnTo>
                    <a:pt x="1805939" y="167985"/>
                  </a:lnTo>
                  <a:lnTo>
                    <a:pt x="1758289" y="141711"/>
                  </a:lnTo>
                  <a:lnTo>
                    <a:pt x="1701800" y="124460"/>
                  </a:lnTo>
                  <a:lnTo>
                    <a:pt x="1699581" y="119380"/>
                  </a:lnTo>
                  <a:lnTo>
                    <a:pt x="619760" y="119380"/>
                  </a:lnTo>
                  <a:lnTo>
                    <a:pt x="584715" y="107136"/>
                  </a:lnTo>
                  <a:lnTo>
                    <a:pt x="547052" y="97631"/>
                  </a:lnTo>
                  <a:lnTo>
                    <a:pt x="507960" y="91697"/>
                  </a:lnTo>
                  <a:lnTo>
                    <a:pt x="468629" y="90170"/>
                  </a:lnTo>
                  <a:close/>
                </a:path>
                <a:path w="1922779" h="988060">
                  <a:moveTo>
                    <a:pt x="1542076" y="836930"/>
                  </a:moveTo>
                  <a:lnTo>
                    <a:pt x="1267460" y="836930"/>
                  </a:lnTo>
                  <a:lnTo>
                    <a:pt x="1299051" y="849332"/>
                  </a:lnTo>
                  <a:lnTo>
                    <a:pt x="1332547" y="858043"/>
                  </a:lnTo>
                  <a:lnTo>
                    <a:pt x="1367472" y="863183"/>
                  </a:lnTo>
                  <a:lnTo>
                    <a:pt x="1403350" y="864870"/>
                  </a:lnTo>
                  <a:lnTo>
                    <a:pt x="1455630" y="861293"/>
                  </a:lnTo>
                  <a:lnTo>
                    <a:pt x="1504176" y="851019"/>
                  </a:lnTo>
                  <a:lnTo>
                    <a:pt x="1542076" y="836930"/>
                  </a:lnTo>
                  <a:close/>
                </a:path>
                <a:path w="1922779" h="988060">
                  <a:moveTo>
                    <a:pt x="830579" y="30480"/>
                  </a:moveTo>
                  <a:lnTo>
                    <a:pt x="778662" y="34361"/>
                  </a:lnTo>
                  <a:lnTo>
                    <a:pt x="730402" y="45679"/>
                  </a:lnTo>
                  <a:lnTo>
                    <a:pt x="687019" y="63947"/>
                  </a:lnTo>
                  <a:lnTo>
                    <a:pt x="649732" y="88676"/>
                  </a:lnTo>
                  <a:lnTo>
                    <a:pt x="619760" y="119380"/>
                  </a:lnTo>
                  <a:lnTo>
                    <a:pt x="1699581" y="119380"/>
                  </a:lnTo>
                  <a:lnTo>
                    <a:pt x="1686795" y="90105"/>
                  </a:lnTo>
                  <a:lnTo>
                    <a:pt x="1676285" y="77470"/>
                  </a:lnTo>
                  <a:lnTo>
                    <a:pt x="998219" y="77470"/>
                  </a:lnTo>
                  <a:lnTo>
                    <a:pt x="961667" y="57983"/>
                  </a:lnTo>
                  <a:lnTo>
                    <a:pt x="920114" y="43497"/>
                  </a:lnTo>
                  <a:lnTo>
                    <a:pt x="875704" y="34250"/>
                  </a:lnTo>
                  <a:lnTo>
                    <a:pt x="830579" y="30480"/>
                  </a:lnTo>
                  <a:close/>
                </a:path>
                <a:path w="1922779" h="988060">
                  <a:moveTo>
                    <a:pt x="1170939" y="0"/>
                  </a:moveTo>
                  <a:lnTo>
                    <a:pt x="1117342" y="5318"/>
                  </a:lnTo>
                  <a:lnTo>
                    <a:pt x="1068863" y="20637"/>
                  </a:lnTo>
                  <a:lnTo>
                    <a:pt x="1028243" y="45005"/>
                  </a:lnTo>
                  <a:lnTo>
                    <a:pt x="998219" y="77470"/>
                  </a:lnTo>
                  <a:lnTo>
                    <a:pt x="1676285" y="77470"/>
                  </a:lnTo>
                  <a:lnTo>
                    <a:pt x="1661771" y="60019"/>
                  </a:lnTo>
                  <a:lnTo>
                    <a:pt x="1652762" y="53339"/>
                  </a:lnTo>
                  <a:lnTo>
                    <a:pt x="1323339" y="53339"/>
                  </a:lnTo>
                  <a:lnTo>
                    <a:pt x="1293098" y="31611"/>
                  </a:lnTo>
                  <a:lnTo>
                    <a:pt x="1256664" y="14763"/>
                  </a:lnTo>
                  <a:lnTo>
                    <a:pt x="1215469" y="3869"/>
                  </a:lnTo>
                  <a:lnTo>
                    <a:pt x="1170939" y="0"/>
                  </a:lnTo>
                  <a:close/>
                </a:path>
                <a:path w="1922779" h="988060">
                  <a:moveTo>
                    <a:pt x="1489710" y="0"/>
                  </a:moveTo>
                  <a:lnTo>
                    <a:pt x="1442819" y="3690"/>
                  </a:lnTo>
                  <a:lnTo>
                    <a:pt x="1398428" y="14287"/>
                  </a:lnTo>
                  <a:lnTo>
                    <a:pt x="1358086" y="31075"/>
                  </a:lnTo>
                  <a:lnTo>
                    <a:pt x="1323339" y="53339"/>
                  </a:lnTo>
                  <a:lnTo>
                    <a:pt x="1652762" y="53339"/>
                  </a:lnTo>
                  <a:lnTo>
                    <a:pt x="1628140" y="35083"/>
                  </a:lnTo>
                  <a:lnTo>
                    <a:pt x="1587311" y="16180"/>
                  </a:lnTo>
                  <a:lnTo>
                    <a:pt x="1540698" y="4192"/>
                  </a:lnTo>
                  <a:lnTo>
                    <a:pt x="1489710" y="0"/>
                  </a:lnTo>
                  <a:close/>
                </a:path>
              </a:pathLst>
            </a:custGeom>
            <a:solidFill>
              <a:srgbClr val="BFBFBF"/>
            </a:solidFill>
          </p:spPr>
          <p:txBody>
            <a:bodyPr wrap="square" lIns="0" tIns="0" rIns="0" bIns="0" rtlCol="0"/>
            <a:lstStyle/>
            <a:p>
              <a:endParaRPr sz="1694"/>
            </a:p>
          </p:txBody>
        </p:sp>
        <p:sp>
          <p:nvSpPr>
            <p:cNvPr id="11" name="object 11"/>
            <p:cNvSpPr/>
            <p:nvPr/>
          </p:nvSpPr>
          <p:spPr>
            <a:xfrm>
              <a:off x="3788409" y="2593340"/>
              <a:ext cx="1922780" cy="988060"/>
            </a:xfrm>
            <a:custGeom>
              <a:avLst/>
              <a:gdLst/>
              <a:ahLst/>
              <a:cxnLst/>
              <a:rect l="l" t="t" r="r" b="b"/>
              <a:pathLst>
                <a:path w="1922779" h="988060">
                  <a:moveTo>
                    <a:pt x="171450" y="327660"/>
                  </a:moveTo>
                  <a:lnTo>
                    <a:pt x="172730" y="256143"/>
                  </a:lnTo>
                  <a:lnTo>
                    <a:pt x="212780" y="191394"/>
                  </a:lnTo>
                  <a:lnTo>
                    <a:pt x="244316" y="163195"/>
                  </a:lnTo>
                  <a:lnTo>
                    <a:pt x="281909" y="138653"/>
                  </a:lnTo>
                  <a:lnTo>
                    <a:pt x="324349" y="118424"/>
                  </a:lnTo>
                  <a:lnTo>
                    <a:pt x="370423" y="103164"/>
                  </a:lnTo>
                  <a:lnTo>
                    <a:pt x="418920" y="93527"/>
                  </a:lnTo>
                  <a:lnTo>
                    <a:pt x="468629" y="90170"/>
                  </a:lnTo>
                  <a:lnTo>
                    <a:pt x="507960" y="91697"/>
                  </a:lnTo>
                  <a:lnTo>
                    <a:pt x="547052" y="97631"/>
                  </a:lnTo>
                  <a:lnTo>
                    <a:pt x="584715" y="107136"/>
                  </a:lnTo>
                  <a:lnTo>
                    <a:pt x="619760" y="119380"/>
                  </a:lnTo>
                  <a:lnTo>
                    <a:pt x="649732" y="88676"/>
                  </a:lnTo>
                  <a:lnTo>
                    <a:pt x="687019" y="63947"/>
                  </a:lnTo>
                  <a:lnTo>
                    <a:pt x="730402" y="45679"/>
                  </a:lnTo>
                  <a:lnTo>
                    <a:pt x="778662" y="34361"/>
                  </a:lnTo>
                  <a:lnTo>
                    <a:pt x="830579" y="30480"/>
                  </a:lnTo>
                  <a:lnTo>
                    <a:pt x="875704" y="34250"/>
                  </a:lnTo>
                  <a:lnTo>
                    <a:pt x="920114" y="43497"/>
                  </a:lnTo>
                  <a:lnTo>
                    <a:pt x="961667" y="57983"/>
                  </a:lnTo>
                  <a:lnTo>
                    <a:pt x="998219" y="77470"/>
                  </a:lnTo>
                  <a:lnTo>
                    <a:pt x="1028243" y="45005"/>
                  </a:lnTo>
                  <a:lnTo>
                    <a:pt x="1068863" y="20637"/>
                  </a:lnTo>
                  <a:lnTo>
                    <a:pt x="1117342" y="5318"/>
                  </a:lnTo>
                  <a:lnTo>
                    <a:pt x="1170939" y="0"/>
                  </a:lnTo>
                  <a:lnTo>
                    <a:pt x="1215469" y="3869"/>
                  </a:lnTo>
                  <a:lnTo>
                    <a:pt x="1256664" y="14763"/>
                  </a:lnTo>
                  <a:lnTo>
                    <a:pt x="1293098" y="31611"/>
                  </a:lnTo>
                  <a:lnTo>
                    <a:pt x="1323339" y="53339"/>
                  </a:lnTo>
                  <a:lnTo>
                    <a:pt x="1358086" y="31075"/>
                  </a:lnTo>
                  <a:lnTo>
                    <a:pt x="1398428" y="14287"/>
                  </a:lnTo>
                  <a:lnTo>
                    <a:pt x="1442819" y="3690"/>
                  </a:lnTo>
                  <a:lnTo>
                    <a:pt x="1489710" y="0"/>
                  </a:lnTo>
                  <a:lnTo>
                    <a:pt x="1540698" y="4192"/>
                  </a:lnTo>
                  <a:lnTo>
                    <a:pt x="1587311" y="16180"/>
                  </a:lnTo>
                  <a:lnTo>
                    <a:pt x="1628140" y="35083"/>
                  </a:lnTo>
                  <a:lnTo>
                    <a:pt x="1661771" y="60019"/>
                  </a:lnTo>
                  <a:lnTo>
                    <a:pt x="1686795" y="90105"/>
                  </a:lnTo>
                  <a:lnTo>
                    <a:pt x="1701800" y="124460"/>
                  </a:lnTo>
                  <a:lnTo>
                    <a:pt x="1758289" y="141711"/>
                  </a:lnTo>
                  <a:lnTo>
                    <a:pt x="1805939" y="167985"/>
                  </a:lnTo>
                  <a:lnTo>
                    <a:pt x="1842617" y="201635"/>
                  </a:lnTo>
                  <a:lnTo>
                    <a:pt x="1866188" y="241015"/>
                  </a:lnTo>
                  <a:lnTo>
                    <a:pt x="1874519" y="284480"/>
                  </a:lnTo>
                  <a:lnTo>
                    <a:pt x="1873488" y="301406"/>
                  </a:lnTo>
                  <a:lnTo>
                    <a:pt x="1870074" y="317976"/>
                  </a:lnTo>
                  <a:lnTo>
                    <a:pt x="1863804" y="334307"/>
                  </a:lnTo>
                  <a:lnTo>
                    <a:pt x="1854200" y="350520"/>
                  </a:lnTo>
                  <a:lnTo>
                    <a:pt x="1883132" y="379670"/>
                  </a:lnTo>
                  <a:lnTo>
                    <a:pt x="1904682" y="411321"/>
                  </a:lnTo>
                  <a:lnTo>
                    <a:pt x="1918136" y="444638"/>
                  </a:lnTo>
                  <a:lnTo>
                    <a:pt x="1922779" y="478789"/>
                  </a:lnTo>
                  <a:lnTo>
                    <a:pt x="1917580" y="517014"/>
                  </a:lnTo>
                  <a:lnTo>
                    <a:pt x="1902618" y="553124"/>
                  </a:lnTo>
                  <a:lnTo>
                    <a:pt x="1878845" y="586437"/>
                  </a:lnTo>
                  <a:lnTo>
                    <a:pt x="1847214" y="616267"/>
                  </a:lnTo>
                  <a:lnTo>
                    <a:pt x="1808678" y="641930"/>
                  </a:lnTo>
                  <a:lnTo>
                    <a:pt x="1764188" y="662741"/>
                  </a:lnTo>
                  <a:lnTo>
                    <a:pt x="1714698" y="678016"/>
                  </a:lnTo>
                  <a:lnTo>
                    <a:pt x="1661160" y="687070"/>
                  </a:lnTo>
                  <a:lnTo>
                    <a:pt x="1655968" y="723150"/>
                  </a:lnTo>
                  <a:lnTo>
                    <a:pt x="1617426" y="786859"/>
                  </a:lnTo>
                  <a:lnTo>
                    <a:pt x="1586071" y="813117"/>
                  </a:lnTo>
                  <a:lnTo>
                    <a:pt x="1547988" y="834732"/>
                  </a:lnTo>
                  <a:lnTo>
                    <a:pt x="1504176" y="851019"/>
                  </a:lnTo>
                  <a:lnTo>
                    <a:pt x="1455630" y="861293"/>
                  </a:lnTo>
                  <a:lnTo>
                    <a:pt x="1403350" y="864870"/>
                  </a:lnTo>
                  <a:lnTo>
                    <a:pt x="1367472" y="863183"/>
                  </a:lnTo>
                  <a:lnTo>
                    <a:pt x="1332547" y="858043"/>
                  </a:lnTo>
                  <a:lnTo>
                    <a:pt x="1299051" y="849332"/>
                  </a:lnTo>
                  <a:lnTo>
                    <a:pt x="1267460" y="836930"/>
                  </a:lnTo>
                  <a:lnTo>
                    <a:pt x="1246891" y="873293"/>
                  </a:lnTo>
                  <a:lnTo>
                    <a:pt x="1217526" y="905769"/>
                  </a:lnTo>
                  <a:lnTo>
                    <a:pt x="1180518" y="933735"/>
                  </a:lnTo>
                  <a:lnTo>
                    <a:pt x="1137023" y="956569"/>
                  </a:lnTo>
                  <a:lnTo>
                    <a:pt x="1088197" y="973649"/>
                  </a:lnTo>
                  <a:lnTo>
                    <a:pt x="1035194" y="984353"/>
                  </a:lnTo>
                  <a:lnTo>
                    <a:pt x="979169" y="988060"/>
                  </a:lnTo>
                  <a:lnTo>
                    <a:pt x="930304" y="985061"/>
                  </a:lnTo>
                  <a:lnTo>
                    <a:pt x="883308" y="976347"/>
                  </a:lnTo>
                  <a:lnTo>
                    <a:pt x="838993" y="962342"/>
                  </a:lnTo>
                  <a:lnTo>
                    <a:pt x="798171" y="943468"/>
                  </a:lnTo>
                  <a:lnTo>
                    <a:pt x="761653" y="920150"/>
                  </a:lnTo>
                  <a:lnTo>
                    <a:pt x="730250" y="892810"/>
                  </a:lnTo>
                  <a:lnTo>
                    <a:pt x="706414" y="904798"/>
                  </a:lnTo>
                  <a:lnTo>
                    <a:pt x="689223" y="914654"/>
                  </a:lnTo>
                  <a:lnTo>
                    <a:pt x="666424" y="922070"/>
                  </a:lnTo>
                  <a:lnTo>
                    <a:pt x="625764" y="926744"/>
                  </a:lnTo>
                  <a:lnTo>
                    <a:pt x="554989" y="928370"/>
                  </a:lnTo>
                  <a:lnTo>
                    <a:pt x="502471" y="925548"/>
                  </a:lnTo>
                  <a:lnTo>
                    <a:pt x="452086" y="917306"/>
                  </a:lnTo>
                  <a:lnTo>
                    <a:pt x="404567" y="903977"/>
                  </a:lnTo>
                  <a:lnTo>
                    <a:pt x="360646" y="885893"/>
                  </a:lnTo>
                  <a:lnTo>
                    <a:pt x="321058" y="863388"/>
                  </a:lnTo>
                  <a:lnTo>
                    <a:pt x="286534" y="836796"/>
                  </a:lnTo>
                  <a:lnTo>
                    <a:pt x="257810" y="806450"/>
                  </a:lnTo>
                  <a:lnTo>
                    <a:pt x="192428" y="801146"/>
                  </a:lnTo>
                  <a:lnTo>
                    <a:pt x="138618" y="787305"/>
                  </a:lnTo>
                  <a:lnTo>
                    <a:pt x="96519" y="766127"/>
                  </a:lnTo>
                  <a:lnTo>
                    <a:pt x="66275" y="738810"/>
                  </a:lnTo>
                  <a:lnTo>
                    <a:pt x="41910" y="670560"/>
                  </a:lnTo>
                  <a:lnTo>
                    <a:pt x="45402" y="645358"/>
                  </a:lnTo>
                  <a:lnTo>
                    <a:pt x="55562" y="621347"/>
                  </a:lnTo>
                  <a:lnTo>
                    <a:pt x="71913" y="598765"/>
                  </a:lnTo>
                  <a:lnTo>
                    <a:pt x="93979" y="577850"/>
                  </a:lnTo>
                  <a:lnTo>
                    <a:pt x="53578" y="557847"/>
                  </a:lnTo>
                  <a:lnTo>
                    <a:pt x="24130" y="531177"/>
                  </a:lnTo>
                  <a:lnTo>
                    <a:pt x="6111" y="499268"/>
                  </a:lnTo>
                  <a:lnTo>
                    <a:pt x="0" y="463550"/>
                  </a:lnTo>
                  <a:lnTo>
                    <a:pt x="8442" y="422838"/>
                  </a:lnTo>
                  <a:lnTo>
                    <a:pt x="32186" y="387187"/>
                  </a:lnTo>
                  <a:lnTo>
                    <a:pt x="68854" y="358302"/>
                  </a:lnTo>
                  <a:lnTo>
                    <a:pt x="116067" y="337891"/>
                  </a:lnTo>
                  <a:lnTo>
                    <a:pt x="171450" y="327660"/>
                  </a:lnTo>
                  <a:close/>
                </a:path>
                <a:path w="1922779" h="988060">
                  <a:moveTo>
                    <a:pt x="171450" y="327660"/>
                  </a:moveTo>
                  <a:lnTo>
                    <a:pt x="173454" y="336411"/>
                  </a:lnTo>
                  <a:lnTo>
                    <a:pt x="177006" y="345281"/>
                  </a:lnTo>
                  <a:lnTo>
                    <a:pt x="181272" y="353913"/>
                  </a:lnTo>
                  <a:lnTo>
                    <a:pt x="185419" y="361950"/>
                  </a:lnTo>
                </a:path>
                <a:path w="1922779" h="988060">
                  <a:moveTo>
                    <a:pt x="619760" y="119380"/>
                  </a:moveTo>
                  <a:lnTo>
                    <a:pt x="635734" y="126484"/>
                  </a:lnTo>
                  <a:lnTo>
                    <a:pt x="652303" y="134302"/>
                  </a:lnTo>
                  <a:lnTo>
                    <a:pt x="668158" y="142597"/>
                  </a:lnTo>
                  <a:lnTo>
                    <a:pt x="681989" y="151130"/>
                  </a:lnTo>
                </a:path>
                <a:path w="1922779" h="988060">
                  <a:moveTo>
                    <a:pt x="998219" y="77470"/>
                  </a:moveTo>
                  <a:lnTo>
                    <a:pt x="993139" y="85308"/>
                  </a:lnTo>
                  <a:lnTo>
                    <a:pt x="989012" y="93503"/>
                  </a:lnTo>
                  <a:lnTo>
                    <a:pt x="985361" y="101937"/>
                  </a:lnTo>
                  <a:lnTo>
                    <a:pt x="981710" y="110489"/>
                  </a:lnTo>
                </a:path>
                <a:path w="1922779" h="988060">
                  <a:moveTo>
                    <a:pt x="1323339" y="53339"/>
                  </a:moveTo>
                  <a:lnTo>
                    <a:pt x="1314668" y="62349"/>
                  </a:lnTo>
                  <a:lnTo>
                    <a:pt x="1307306" y="72072"/>
                  </a:lnTo>
                  <a:lnTo>
                    <a:pt x="1300658" y="82272"/>
                  </a:lnTo>
                  <a:lnTo>
                    <a:pt x="1294129" y="92710"/>
                  </a:lnTo>
                </a:path>
                <a:path w="1922779" h="988060">
                  <a:moveTo>
                    <a:pt x="1701800" y="124460"/>
                  </a:moveTo>
                  <a:lnTo>
                    <a:pt x="1703863" y="131901"/>
                  </a:lnTo>
                  <a:lnTo>
                    <a:pt x="1706879" y="141128"/>
                  </a:lnTo>
                  <a:lnTo>
                    <a:pt x="1708943" y="149641"/>
                  </a:lnTo>
                  <a:lnTo>
                    <a:pt x="1708150" y="154939"/>
                  </a:lnTo>
                </a:path>
                <a:path w="1922779" h="988060">
                  <a:moveTo>
                    <a:pt x="1854200" y="350520"/>
                  </a:moveTo>
                  <a:lnTo>
                    <a:pt x="1841777" y="367188"/>
                  </a:lnTo>
                  <a:lnTo>
                    <a:pt x="1827212" y="382905"/>
                  </a:lnTo>
                  <a:lnTo>
                    <a:pt x="1810265" y="397668"/>
                  </a:lnTo>
                  <a:lnTo>
                    <a:pt x="1790700" y="411480"/>
                  </a:lnTo>
                </a:path>
                <a:path w="1922779" h="988060">
                  <a:moveTo>
                    <a:pt x="1661160" y="687070"/>
                  </a:moveTo>
                  <a:lnTo>
                    <a:pt x="1659615" y="658703"/>
                  </a:lnTo>
                  <a:lnTo>
                    <a:pt x="1645147" y="622899"/>
                  </a:lnTo>
                  <a:lnTo>
                    <a:pt x="1616720" y="585022"/>
                  </a:lnTo>
                  <a:lnTo>
                    <a:pt x="1573296" y="550438"/>
                  </a:lnTo>
                  <a:lnTo>
                    <a:pt x="1513839" y="524510"/>
                  </a:lnTo>
                </a:path>
                <a:path w="1922779" h="988060">
                  <a:moveTo>
                    <a:pt x="1267460" y="836930"/>
                  </a:moveTo>
                  <a:lnTo>
                    <a:pt x="1272282" y="826432"/>
                  </a:lnTo>
                  <a:lnTo>
                    <a:pt x="1275556" y="815816"/>
                  </a:lnTo>
                  <a:lnTo>
                    <a:pt x="1277639" y="804961"/>
                  </a:lnTo>
                  <a:lnTo>
                    <a:pt x="1278889" y="793750"/>
                  </a:lnTo>
                </a:path>
                <a:path w="1922779" h="988060">
                  <a:moveTo>
                    <a:pt x="731519" y="892810"/>
                  </a:moveTo>
                  <a:lnTo>
                    <a:pt x="721915" y="883066"/>
                  </a:lnTo>
                  <a:lnTo>
                    <a:pt x="713739" y="872966"/>
                  </a:lnTo>
                  <a:lnTo>
                    <a:pt x="706516" y="862627"/>
                  </a:lnTo>
                  <a:lnTo>
                    <a:pt x="699769" y="852170"/>
                  </a:lnTo>
                </a:path>
                <a:path w="1922779" h="988060">
                  <a:moveTo>
                    <a:pt x="257810" y="806450"/>
                  </a:moveTo>
                  <a:lnTo>
                    <a:pt x="270371" y="805239"/>
                  </a:lnTo>
                  <a:lnTo>
                    <a:pt x="283051" y="803433"/>
                  </a:lnTo>
                  <a:lnTo>
                    <a:pt x="295493" y="800913"/>
                  </a:lnTo>
                  <a:lnTo>
                    <a:pt x="307339" y="797560"/>
                  </a:lnTo>
                </a:path>
                <a:path w="1922779" h="988060">
                  <a:moveTo>
                    <a:pt x="93979" y="577850"/>
                  </a:moveTo>
                  <a:lnTo>
                    <a:pt x="117534" y="586700"/>
                  </a:lnTo>
                  <a:lnTo>
                    <a:pt x="143351" y="593407"/>
                  </a:lnTo>
                  <a:lnTo>
                    <a:pt x="172739" y="596780"/>
                  </a:lnTo>
                  <a:lnTo>
                    <a:pt x="207010" y="59563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sz="1694"/>
            </a:p>
          </p:txBody>
        </p:sp>
        <p:sp>
          <p:nvSpPr>
            <p:cNvPr id="12" name="object 12"/>
            <p:cNvSpPr/>
            <p:nvPr/>
          </p:nvSpPr>
          <p:spPr>
            <a:xfrm>
              <a:off x="4484369" y="3498850"/>
              <a:ext cx="320040" cy="163830"/>
            </a:xfrm>
            <a:custGeom>
              <a:avLst/>
              <a:gdLst/>
              <a:ahLst/>
              <a:cxnLst/>
              <a:rect l="l" t="t" r="r" b="b"/>
              <a:pathLst>
                <a:path w="320039" h="163829">
                  <a:moveTo>
                    <a:pt x="160019" y="0"/>
                  </a:moveTo>
                  <a:lnTo>
                    <a:pt x="96976" y="6290"/>
                  </a:lnTo>
                  <a:lnTo>
                    <a:pt x="46196" y="23653"/>
                  </a:lnTo>
                  <a:lnTo>
                    <a:pt x="12322" y="49827"/>
                  </a:lnTo>
                  <a:lnTo>
                    <a:pt x="0" y="82550"/>
                  </a:lnTo>
                  <a:lnTo>
                    <a:pt x="12322" y="114538"/>
                  </a:lnTo>
                  <a:lnTo>
                    <a:pt x="46196" y="140334"/>
                  </a:lnTo>
                  <a:lnTo>
                    <a:pt x="96976" y="157559"/>
                  </a:lnTo>
                  <a:lnTo>
                    <a:pt x="160019" y="163830"/>
                  </a:lnTo>
                  <a:lnTo>
                    <a:pt x="223599" y="157559"/>
                  </a:lnTo>
                  <a:lnTo>
                    <a:pt x="274319" y="140335"/>
                  </a:lnTo>
                  <a:lnTo>
                    <a:pt x="307895" y="114538"/>
                  </a:lnTo>
                  <a:lnTo>
                    <a:pt x="320039" y="82550"/>
                  </a:lnTo>
                  <a:lnTo>
                    <a:pt x="307895" y="49827"/>
                  </a:lnTo>
                  <a:lnTo>
                    <a:pt x="274320" y="23653"/>
                  </a:lnTo>
                  <a:lnTo>
                    <a:pt x="223599" y="6290"/>
                  </a:lnTo>
                  <a:lnTo>
                    <a:pt x="160019" y="0"/>
                  </a:lnTo>
                  <a:close/>
                </a:path>
              </a:pathLst>
            </a:custGeom>
            <a:solidFill>
              <a:srgbClr val="BFBFBF"/>
            </a:solidFill>
          </p:spPr>
          <p:txBody>
            <a:bodyPr wrap="square" lIns="0" tIns="0" rIns="0" bIns="0" rtlCol="0"/>
            <a:lstStyle/>
            <a:p>
              <a:endParaRPr sz="1694"/>
            </a:p>
          </p:txBody>
        </p:sp>
        <p:sp>
          <p:nvSpPr>
            <p:cNvPr id="13" name="object 13"/>
            <p:cNvSpPr/>
            <p:nvPr/>
          </p:nvSpPr>
          <p:spPr>
            <a:xfrm>
              <a:off x="4484369" y="3498850"/>
              <a:ext cx="320040" cy="163830"/>
            </a:xfrm>
            <a:custGeom>
              <a:avLst/>
              <a:gdLst/>
              <a:ahLst/>
              <a:cxnLst/>
              <a:rect l="l" t="t" r="r" b="b"/>
              <a:pathLst>
                <a:path w="320039" h="163829">
                  <a:moveTo>
                    <a:pt x="160019" y="0"/>
                  </a:moveTo>
                  <a:lnTo>
                    <a:pt x="223599" y="6290"/>
                  </a:lnTo>
                  <a:lnTo>
                    <a:pt x="274320" y="23653"/>
                  </a:lnTo>
                  <a:lnTo>
                    <a:pt x="307895" y="49827"/>
                  </a:lnTo>
                  <a:lnTo>
                    <a:pt x="320039" y="82550"/>
                  </a:lnTo>
                  <a:lnTo>
                    <a:pt x="307895" y="114538"/>
                  </a:lnTo>
                  <a:lnTo>
                    <a:pt x="274319" y="140335"/>
                  </a:lnTo>
                  <a:lnTo>
                    <a:pt x="223599" y="157559"/>
                  </a:lnTo>
                  <a:lnTo>
                    <a:pt x="160019" y="163830"/>
                  </a:lnTo>
                  <a:lnTo>
                    <a:pt x="96976" y="157559"/>
                  </a:lnTo>
                  <a:lnTo>
                    <a:pt x="46196" y="140334"/>
                  </a:lnTo>
                  <a:lnTo>
                    <a:pt x="12322" y="114538"/>
                  </a:lnTo>
                  <a:lnTo>
                    <a:pt x="0" y="82550"/>
                  </a:lnTo>
                  <a:lnTo>
                    <a:pt x="12322" y="49827"/>
                  </a:lnTo>
                  <a:lnTo>
                    <a:pt x="46196" y="23653"/>
                  </a:lnTo>
                  <a:lnTo>
                    <a:pt x="96976" y="6290"/>
                  </a:lnTo>
                  <a:lnTo>
                    <a:pt x="160019" y="0"/>
                  </a:lnTo>
                  <a:close/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sz="1694"/>
            </a:p>
          </p:txBody>
        </p:sp>
        <p:pic>
          <p:nvPicPr>
            <p:cNvPr id="14" name="object 14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4519930" y="3610610"/>
              <a:ext cx="213360" cy="130809"/>
            </a:xfrm>
            <a:prstGeom prst="rect">
              <a:avLst/>
            </a:prstGeom>
          </p:spPr>
        </p:pic>
        <p:sp>
          <p:nvSpPr>
            <p:cNvPr id="15" name="object 15"/>
            <p:cNvSpPr/>
            <p:nvPr/>
          </p:nvSpPr>
          <p:spPr>
            <a:xfrm>
              <a:off x="1620519" y="3317240"/>
              <a:ext cx="2272030" cy="0"/>
            </a:xfrm>
            <a:custGeom>
              <a:avLst/>
              <a:gdLst/>
              <a:ahLst/>
              <a:cxnLst/>
              <a:rect l="l" t="t" r="r" b="b"/>
              <a:pathLst>
                <a:path w="2272029">
                  <a:moveTo>
                    <a:pt x="0" y="0"/>
                  </a:moveTo>
                  <a:lnTo>
                    <a:pt x="1398270" y="0"/>
                  </a:lnTo>
                </a:path>
                <a:path w="2272029">
                  <a:moveTo>
                    <a:pt x="1747520" y="0"/>
                  </a:moveTo>
                  <a:lnTo>
                    <a:pt x="2272030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sz="1694"/>
            </a:p>
          </p:txBody>
        </p:sp>
        <p:sp>
          <p:nvSpPr>
            <p:cNvPr id="16" name="object 16"/>
            <p:cNvSpPr/>
            <p:nvPr/>
          </p:nvSpPr>
          <p:spPr>
            <a:xfrm>
              <a:off x="5292090" y="3317240"/>
              <a:ext cx="873760" cy="0"/>
            </a:xfrm>
            <a:custGeom>
              <a:avLst/>
              <a:gdLst/>
              <a:ahLst/>
              <a:cxnLst/>
              <a:rect l="l" t="t" r="r" b="b"/>
              <a:pathLst>
                <a:path w="873760">
                  <a:moveTo>
                    <a:pt x="873760" y="0"/>
                  </a:moveTo>
                  <a:lnTo>
                    <a:pt x="0" y="0"/>
                  </a:lnTo>
                </a:path>
              </a:pathLst>
            </a:custGeom>
            <a:ln w="35941">
              <a:solidFill>
                <a:srgbClr val="FF0000"/>
              </a:solidFill>
            </a:ln>
          </p:spPr>
          <p:txBody>
            <a:bodyPr wrap="square" lIns="0" tIns="0" rIns="0" bIns="0" rtlCol="0"/>
            <a:lstStyle/>
            <a:p>
              <a:endParaRPr sz="1694"/>
            </a:p>
          </p:txBody>
        </p:sp>
        <p:sp>
          <p:nvSpPr>
            <p:cNvPr id="17" name="object 17"/>
            <p:cNvSpPr/>
            <p:nvPr/>
          </p:nvSpPr>
          <p:spPr>
            <a:xfrm>
              <a:off x="2319019" y="2988310"/>
              <a:ext cx="5420360" cy="822960"/>
            </a:xfrm>
            <a:custGeom>
              <a:avLst/>
              <a:gdLst/>
              <a:ahLst/>
              <a:cxnLst/>
              <a:rect l="l" t="t" r="r" b="b"/>
              <a:pathLst>
                <a:path w="5420359" h="822960">
                  <a:moveTo>
                    <a:pt x="3112770" y="361950"/>
                  </a:moveTo>
                  <a:lnTo>
                    <a:pt x="5420359" y="361950"/>
                  </a:lnTo>
                </a:path>
                <a:path w="5420359" h="822960">
                  <a:moveTo>
                    <a:pt x="5035550" y="33019"/>
                  </a:moveTo>
                  <a:lnTo>
                    <a:pt x="5035550" y="361950"/>
                  </a:lnTo>
                </a:path>
                <a:path w="5420359" h="822960">
                  <a:moveTo>
                    <a:pt x="0" y="0"/>
                  </a:moveTo>
                  <a:lnTo>
                    <a:pt x="0" y="328929"/>
                  </a:lnTo>
                </a:path>
                <a:path w="5420359" h="822960">
                  <a:moveTo>
                    <a:pt x="2273300" y="822959"/>
                  </a:moveTo>
                  <a:lnTo>
                    <a:pt x="2273300" y="52705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sz="1694"/>
            </a:p>
          </p:txBody>
        </p:sp>
        <p:pic>
          <p:nvPicPr>
            <p:cNvPr id="18" name="object 18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382769" y="3821880"/>
              <a:ext cx="372396" cy="307708"/>
            </a:xfrm>
            <a:prstGeom prst="rect">
              <a:avLst/>
            </a:prstGeom>
          </p:spPr>
        </p:pic>
        <p:sp>
          <p:nvSpPr>
            <p:cNvPr id="19" name="object 19"/>
            <p:cNvSpPr/>
            <p:nvPr/>
          </p:nvSpPr>
          <p:spPr>
            <a:xfrm>
              <a:off x="4907279" y="2495550"/>
              <a:ext cx="0" cy="163830"/>
            </a:xfrm>
            <a:custGeom>
              <a:avLst/>
              <a:gdLst/>
              <a:ahLst/>
              <a:cxnLst/>
              <a:rect l="l" t="t" r="r" b="b"/>
              <a:pathLst>
                <a:path h="163830">
                  <a:moveTo>
                    <a:pt x="0" y="163829"/>
                  </a:moveTo>
                  <a:lnTo>
                    <a:pt x="0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sz="1694"/>
            </a:p>
          </p:txBody>
        </p:sp>
        <p:sp>
          <p:nvSpPr>
            <p:cNvPr id="20" name="object 20"/>
            <p:cNvSpPr/>
            <p:nvPr/>
          </p:nvSpPr>
          <p:spPr>
            <a:xfrm>
              <a:off x="2336800" y="3350260"/>
              <a:ext cx="1573530" cy="0"/>
            </a:xfrm>
            <a:custGeom>
              <a:avLst/>
              <a:gdLst/>
              <a:ahLst/>
              <a:cxnLst/>
              <a:rect l="l" t="t" r="r" b="b"/>
              <a:pathLst>
                <a:path w="1573529">
                  <a:moveTo>
                    <a:pt x="0" y="0"/>
                  </a:moveTo>
                  <a:lnTo>
                    <a:pt x="1573529" y="0"/>
                  </a:lnTo>
                </a:path>
              </a:pathLst>
            </a:custGeom>
            <a:ln w="35941">
              <a:solidFill>
                <a:srgbClr val="FF0000"/>
              </a:solidFill>
            </a:ln>
          </p:spPr>
          <p:txBody>
            <a:bodyPr wrap="square" lIns="0" tIns="0" rIns="0" bIns="0" rtlCol="0"/>
            <a:lstStyle/>
            <a:p>
              <a:endParaRPr sz="1694"/>
            </a:p>
          </p:txBody>
        </p:sp>
        <p:pic>
          <p:nvPicPr>
            <p:cNvPr id="21" name="object 21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3018789" y="3153410"/>
              <a:ext cx="384810" cy="328929"/>
            </a:xfrm>
            <a:prstGeom prst="rect">
              <a:avLst/>
            </a:prstGeom>
          </p:spPr>
        </p:pic>
        <p:sp>
          <p:nvSpPr>
            <p:cNvPr id="22" name="object 22"/>
            <p:cNvSpPr/>
            <p:nvPr/>
          </p:nvSpPr>
          <p:spPr>
            <a:xfrm>
              <a:off x="2354579" y="2988310"/>
              <a:ext cx="4965700" cy="361950"/>
            </a:xfrm>
            <a:custGeom>
              <a:avLst/>
              <a:gdLst/>
              <a:ahLst/>
              <a:cxnLst/>
              <a:rect l="l" t="t" r="r" b="b"/>
              <a:pathLst>
                <a:path w="4965700" h="361950">
                  <a:moveTo>
                    <a:pt x="0" y="33019"/>
                  </a:moveTo>
                  <a:lnTo>
                    <a:pt x="0" y="361950"/>
                  </a:lnTo>
                </a:path>
                <a:path w="4965700" h="361950">
                  <a:moveTo>
                    <a:pt x="1537970" y="361950"/>
                  </a:moveTo>
                  <a:lnTo>
                    <a:pt x="1713230" y="165100"/>
                  </a:lnTo>
                </a:path>
                <a:path w="4965700" h="361950">
                  <a:moveTo>
                    <a:pt x="1713230" y="165100"/>
                  </a:moveTo>
                  <a:lnTo>
                    <a:pt x="2062480" y="0"/>
                  </a:lnTo>
                </a:path>
                <a:path w="4965700" h="361950">
                  <a:moveTo>
                    <a:pt x="2062480" y="0"/>
                  </a:moveTo>
                  <a:lnTo>
                    <a:pt x="2412999" y="0"/>
                  </a:lnTo>
                </a:path>
                <a:path w="4965700" h="361950">
                  <a:moveTo>
                    <a:pt x="2412999" y="0"/>
                  </a:moveTo>
                  <a:lnTo>
                    <a:pt x="2588260" y="165100"/>
                  </a:lnTo>
                </a:path>
                <a:path w="4965700" h="361950">
                  <a:moveTo>
                    <a:pt x="2588260" y="165100"/>
                  </a:moveTo>
                  <a:lnTo>
                    <a:pt x="2937510" y="328929"/>
                  </a:lnTo>
                </a:path>
                <a:path w="4965700" h="361950">
                  <a:moveTo>
                    <a:pt x="4947920" y="0"/>
                  </a:moveTo>
                  <a:lnTo>
                    <a:pt x="4947920" y="328929"/>
                  </a:lnTo>
                </a:path>
                <a:path w="4965700" h="361950">
                  <a:moveTo>
                    <a:pt x="4965700" y="328929"/>
                  </a:moveTo>
                  <a:lnTo>
                    <a:pt x="4161790" y="328929"/>
                  </a:lnTo>
                </a:path>
              </a:pathLst>
            </a:custGeom>
            <a:ln w="35941">
              <a:solidFill>
                <a:srgbClr val="FF0000"/>
              </a:solidFill>
            </a:ln>
          </p:spPr>
          <p:txBody>
            <a:bodyPr wrap="square" lIns="0" tIns="0" rIns="0" bIns="0" rtlCol="0"/>
            <a:lstStyle/>
            <a:p>
              <a:endParaRPr sz="1694"/>
            </a:p>
          </p:txBody>
        </p:sp>
        <p:pic>
          <p:nvPicPr>
            <p:cNvPr id="23" name="object 23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6165849" y="3153410"/>
              <a:ext cx="384809" cy="328929"/>
            </a:xfrm>
            <a:prstGeom prst="rect">
              <a:avLst/>
            </a:prstGeom>
          </p:spPr>
        </p:pic>
        <p:pic>
          <p:nvPicPr>
            <p:cNvPr id="24" name="object 24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4732019" y="2232660"/>
              <a:ext cx="384810" cy="328929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439868" y="2955663"/>
            <a:ext cx="8369449" cy="2202927"/>
          </a:xfrm>
          <a:custGeom>
            <a:avLst/>
            <a:gdLst/>
            <a:ahLst/>
            <a:cxnLst/>
            <a:rect l="l" t="t" r="r" b="b"/>
            <a:pathLst>
              <a:path w="8892540" h="2340610">
                <a:moveTo>
                  <a:pt x="8892540" y="0"/>
                </a:moveTo>
                <a:lnTo>
                  <a:pt x="0" y="0"/>
                </a:lnTo>
                <a:lnTo>
                  <a:pt x="0" y="2340610"/>
                </a:lnTo>
                <a:lnTo>
                  <a:pt x="4446270" y="2340610"/>
                </a:lnTo>
                <a:lnTo>
                  <a:pt x="8892540" y="2340610"/>
                </a:lnTo>
                <a:lnTo>
                  <a:pt x="8892540" y="0"/>
                </a:lnTo>
                <a:close/>
              </a:path>
            </a:pathLst>
          </a:custGeom>
          <a:solidFill>
            <a:srgbClr val="E5E5FF"/>
          </a:solidFill>
        </p:spPr>
        <p:txBody>
          <a:bodyPr wrap="square" lIns="0" tIns="0" rIns="0" bIns="0" rtlCol="0"/>
          <a:lstStyle/>
          <a:p>
            <a:endParaRPr sz="1694"/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439868" y="2955663"/>
          <a:ext cx="8369449" cy="22453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43959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92985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74532">
                <a:tc>
                  <a:txBody>
                    <a:bodyPr/>
                    <a:lstStyle/>
                    <a:p>
                      <a:pPr marL="90170">
                        <a:lnSpc>
                          <a:spcPct val="100000"/>
                        </a:lnSpc>
                        <a:spcBef>
                          <a:spcPts val="1220"/>
                        </a:spcBef>
                      </a:pPr>
                      <a:r>
                        <a:rPr sz="1500" b="1" spc="-10" dirty="0">
                          <a:solidFill>
                            <a:srgbClr val="00007F"/>
                          </a:solidFill>
                          <a:latin typeface="Verdana"/>
                          <a:cs typeface="Verdana"/>
                        </a:rPr>
                        <a:t>destination</a:t>
                      </a:r>
                      <a:endParaRPr sz="1500">
                        <a:latin typeface="Verdana"/>
                        <a:cs typeface="Verdana"/>
                      </a:endParaRPr>
                    </a:p>
                  </a:txBody>
                  <a:tcPr marL="0" marR="0" marT="145826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63830">
                        <a:lnSpc>
                          <a:spcPct val="100000"/>
                        </a:lnSpc>
                        <a:spcBef>
                          <a:spcPts val="1250"/>
                        </a:spcBef>
                      </a:pPr>
                      <a:r>
                        <a:rPr sz="1500" dirty="0">
                          <a:solidFill>
                            <a:srgbClr val="00007F"/>
                          </a:solidFill>
                          <a:latin typeface="Verdana"/>
                          <a:cs typeface="Verdana"/>
                        </a:rPr>
                        <a:t>IP</a:t>
                      </a:r>
                      <a:r>
                        <a:rPr sz="1500" spc="-40" dirty="0">
                          <a:solidFill>
                            <a:srgbClr val="00007F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500" dirty="0">
                          <a:solidFill>
                            <a:srgbClr val="00007F"/>
                          </a:solidFill>
                          <a:latin typeface="Verdana"/>
                          <a:cs typeface="Verdana"/>
                        </a:rPr>
                        <a:t>d'une</a:t>
                      </a:r>
                      <a:r>
                        <a:rPr sz="1500" spc="-45" dirty="0">
                          <a:solidFill>
                            <a:srgbClr val="00007F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500" dirty="0">
                          <a:solidFill>
                            <a:srgbClr val="00007F"/>
                          </a:solidFill>
                          <a:latin typeface="Verdana"/>
                          <a:cs typeface="Verdana"/>
                        </a:rPr>
                        <a:t>machine</a:t>
                      </a:r>
                      <a:r>
                        <a:rPr sz="1500" spc="-40" dirty="0">
                          <a:solidFill>
                            <a:srgbClr val="00007F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500" dirty="0">
                          <a:solidFill>
                            <a:srgbClr val="00007F"/>
                          </a:solidFill>
                          <a:latin typeface="Verdana"/>
                          <a:cs typeface="Verdana"/>
                        </a:rPr>
                        <a:t>ou</a:t>
                      </a:r>
                      <a:r>
                        <a:rPr sz="1500" spc="-40" dirty="0">
                          <a:solidFill>
                            <a:srgbClr val="00007F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500" dirty="0">
                          <a:solidFill>
                            <a:srgbClr val="00007F"/>
                          </a:solidFill>
                          <a:latin typeface="Verdana"/>
                          <a:cs typeface="Verdana"/>
                        </a:rPr>
                        <a:t>d'un</a:t>
                      </a:r>
                      <a:r>
                        <a:rPr sz="1500" spc="-40" dirty="0">
                          <a:solidFill>
                            <a:srgbClr val="00007F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500" dirty="0">
                          <a:solidFill>
                            <a:srgbClr val="00007F"/>
                          </a:solidFill>
                          <a:latin typeface="Verdana"/>
                          <a:cs typeface="Verdana"/>
                        </a:rPr>
                        <a:t>réseau</a:t>
                      </a:r>
                      <a:r>
                        <a:rPr sz="1500" spc="-40" dirty="0">
                          <a:solidFill>
                            <a:srgbClr val="00007F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500" dirty="0">
                          <a:solidFill>
                            <a:srgbClr val="00007F"/>
                          </a:solidFill>
                          <a:latin typeface="Verdana"/>
                          <a:cs typeface="Verdana"/>
                        </a:rPr>
                        <a:t>de</a:t>
                      </a:r>
                      <a:r>
                        <a:rPr sz="1500" spc="-40" dirty="0">
                          <a:solidFill>
                            <a:srgbClr val="00007F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500" spc="-10" dirty="0">
                          <a:solidFill>
                            <a:srgbClr val="00007F"/>
                          </a:solidFill>
                          <a:latin typeface="Verdana"/>
                          <a:cs typeface="Verdana"/>
                        </a:rPr>
                        <a:t>destination</a:t>
                      </a:r>
                      <a:endParaRPr sz="1500">
                        <a:latin typeface="Verdana"/>
                        <a:cs typeface="Verdana"/>
                      </a:endParaRPr>
                    </a:p>
                  </a:txBody>
                  <a:tcPr marL="0" marR="0" marT="149412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42664">
                <a:tc>
                  <a:txBody>
                    <a:bodyPr/>
                    <a:lstStyle/>
                    <a:p>
                      <a:pPr marL="90170">
                        <a:lnSpc>
                          <a:spcPct val="100000"/>
                        </a:lnSpc>
                        <a:spcBef>
                          <a:spcPts val="770"/>
                        </a:spcBef>
                      </a:pPr>
                      <a:r>
                        <a:rPr sz="1500" b="1" dirty="0">
                          <a:solidFill>
                            <a:srgbClr val="00007F"/>
                          </a:solidFill>
                          <a:latin typeface="Verdana"/>
                          <a:cs typeface="Verdana"/>
                        </a:rPr>
                        <a:t>passerelle</a:t>
                      </a:r>
                      <a:r>
                        <a:rPr sz="1500" b="1" spc="-110" dirty="0">
                          <a:solidFill>
                            <a:srgbClr val="00007F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500" b="1" spc="-10" dirty="0">
                          <a:solidFill>
                            <a:srgbClr val="00007F"/>
                          </a:solidFill>
                          <a:latin typeface="Verdana"/>
                          <a:cs typeface="Verdana"/>
                        </a:rPr>
                        <a:t>(gateway)</a:t>
                      </a:r>
                      <a:endParaRPr sz="1500">
                        <a:latin typeface="Verdana"/>
                        <a:cs typeface="Verdana"/>
                      </a:endParaRPr>
                    </a:p>
                  </a:txBody>
                  <a:tcPr marL="0" marR="0" marT="92038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41630" marR="853440" indent="-179070">
                        <a:lnSpc>
                          <a:spcPts val="1750"/>
                        </a:lnSpc>
                        <a:spcBef>
                          <a:spcPts val="940"/>
                        </a:spcBef>
                      </a:pPr>
                      <a:r>
                        <a:rPr sz="1500" dirty="0">
                          <a:solidFill>
                            <a:srgbClr val="00007F"/>
                          </a:solidFill>
                          <a:latin typeface="Verdana"/>
                          <a:cs typeface="Verdana"/>
                        </a:rPr>
                        <a:t>IP</a:t>
                      </a:r>
                      <a:r>
                        <a:rPr sz="1500" spc="-55" dirty="0">
                          <a:solidFill>
                            <a:srgbClr val="00007F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500" dirty="0">
                          <a:solidFill>
                            <a:srgbClr val="00007F"/>
                          </a:solidFill>
                          <a:latin typeface="Verdana"/>
                          <a:cs typeface="Verdana"/>
                        </a:rPr>
                        <a:t>du</a:t>
                      </a:r>
                      <a:r>
                        <a:rPr sz="1500" spc="-50" dirty="0">
                          <a:solidFill>
                            <a:srgbClr val="00007F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500" dirty="0">
                          <a:solidFill>
                            <a:srgbClr val="00007F"/>
                          </a:solidFill>
                          <a:latin typeface="Verdana"/>
                          <a:cs typeface="Verdana"/>
                        </a:rPr>
                        <a:t>prochain</a:t>
                      </a:r>
                      <a:r>
                        <a:rPr sz="1500" spc="-30" dirty="0">
                          <a:solidFill>
                            <a:srgbClr val="00007F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500" dirty="0">
                          <a:solidFill>
                            <a:srgbClr val="00007F"/>
                          </a:solidFill>
                          <a:latin typeface="Verdana"/>
                          <a:cs typeface="Verdana"/>
                        </a:rPr>
                        <a:t>routeur</a:t>
                      </a:r>
                      <a:r>
                        <a:rPr sz="1500" spc="-50" dirty="0">
                          <a:solidFill>
                            <a:srgbClr val="00007F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500" dirty="0">
                          <a:solidFill>
                            <a:srgbClr val="00007F"/>
                          </a:solidFill>
                          <a:latin typeface="Verdana"/>
                          <a:cs typeface="Verdana"/>
                        </a:rPr>
                        <a:t>vers</a:t>
                      </a:r>
                      <a:r>
                        <a:rPr sz="1500" spc="-40" dirty="0">
                          <a:solidFill>
                            <a:srgbClr val="00007F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500" dirty="0">
                          <a:solidFill>
                            <a:srgbClr val="00007F"/>
                          </a:solidFill>
                          <a:latin typeface="Verdana"/>
                          <a:cs typeface="Verdana"/>
                        </a:rPr>
                        <a:t>lequel</a:t>
                      </a:r>
                      <a:r>
                        <a:rPr sz="1500" spc="-45" dirty="0">
                          <a:solidFill>
                            <a:srgbClr val="00007F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500" dirty="0">
                          <a:solidFill>
                            <a:srgbClr val="00007F"/>
                          </a:solidFill>
                          <a:latin typeface="Verdana"/>
                          <a:cs typeface="Verdana"/>
                        </a:rPr>
                        <a:t>il</a:t>
                      </a:r>
                      <a:r>
                        <a:rPr sz="1500" spc="-45" dirty="0">
                          <a:solidFill>
                            <a:srgbClr val="00007F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500" dirty="0">
                          <a:solidFill>
                            <a:srgbClr val="00007F"/>
                          </a:solidFill>
                          <a:latin typeface="Verdana"/>
                          <a:cs typeface="Verdana"/>
                        </a:rPr>
                        <a:t>faut</a:t>
                      </a:r>
                      <a:r>
                        <a:rPr sz="1500" spc="-55" dirty="0">
                          <a:solidFill>
                            <a:srgbClr val="00007F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500" dirty="0">
                          <a:solidFill>
                            <a:srgbClr val="00007F"/>
                          </a:solidFill>
                          <a:latin typeface="Verdana"/>
                          <a:cs typeface="Verdana"/>
                        </a:rPr>
                        <a:t>envoyer</a:t>
                      </a:r>
                      <a:r>
                        <a:rPr sz="1500" spc="-45" dirty="0">
                          <a:solidFill>
                            <a:srgbClr val="00007F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500" spc="-25" dirty="0">
                          <a:solidFill>
                            <a:srgbClr val="00007F"/>
                          </a:solidFill>
                          <a:latin typeface="Verdana"/>
                          <a:cs typeface="Verdana"/>
                        </a:rPr>
                        <a:t>le </a:t>
                      </a:r>
                      <a:r>
                        <a:rPr sz="1500" spc="-10" dirty="0">
                          <a:solidFill>
                            <a:srgbClr val="00007F"/>
                          </a:solidFill>
                          <a:latin typeface="Verdana"/>
                          <a:cs typeface="Verdana"/>
                        </a:rPr>
                        <a:t>datagramme</a:t>
                      </a:r>
                      <a:endParaRPr sz="1500">
                        <a:latin typeface="Verdana"/>
                        <a:cs typeface="Verdana"/>
                      </a:endParaRPr>
                    </a:p>
                  </a:txBody>
                  <a:tcPr marL="0" marR="0" marT="112358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2334">
                <a:tc>
                  <a:txBody>
                    <a:bodyPr/>
                    <a:lstStyle/>
                    <a:p>
                      <a:pPr marL="104139">
                        <a:lnSpc>
                          <a:spcPct val="100000"/>
                        </a:lnSpc>
                        <a:spcBef>
                          <a:spcPts val="590"/>
                        </a:spcBef>
                      </a:pPr>
                      <a:r>
                        <a:rPr sz="1500" b="1" dirty="0">
                          <a:solidFill>
                            <a:srgbClr val="00007F"/>
                          </a:solidFill>
                          <a:latin typeface="Verdana"/>
                          <a:cs typeface="Verdana"/>
                        </a:rPr>
                        <a:t>masque</a:t>
                      </a:r>
                      <a:r>
                        <a:rPr sz="1500" b="1" spc="-80" dirty="0">
                          <a:solidFill>
                            <a:srgbClr val="00007F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500" b="1" spc="-10" dirty="0">
                          <a:solidFill>
                            <a:srgbClr val="00007F"/>
                          </a:solidFill>
                          <a:latin typeface="Verdana"/>
                          <a:cs typeface="Verdana"/>
                        </a:rPr>
                        <a:t>(mask)</a:t>
                      </a:r>
                      <a:endParaRPr sz="1500">
                        <a:latin typeface="Verdana"/>
                        <a:cs typeface="Verdana"/>
                      </a:endParaRPr>
                    </a:p>
                  </a:txBody>
                  <a:tcPr marL="0" marR="0" marT="70522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76530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sz="1500" dirty="0">
                          <a:solidFill>
                            <a:srgbClr val="00007F"/>
                          </a:solidFill>
                          <a:latin typeface="Verdana"/>
                          <a:cs typeface="Verdana"/>
                        </a:rPr>
                        <a:t>masque</a:t>
                      </a:r>
                      <a:r>
                        <a:rPr sz="1500" spc="-60" dirty="0">
                          <a:solidFill>
                            <a:srgbClr val="00007F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500" dirty="0">
                          <a:solidFill>
                            <a:srgbClr val="00007F"/>
                          </a:solidFill>
                          <a:latin typeface="Verdana"/>
                          <a:cs typeface="Verdana"/>
                        </a:rPr>
                        <a:t>associé</a:t>
                      </a:r>
                      <a:r>
                        <a:rPr sz="1500" spc="-55" dirty="0">
                          <a:solidFill>
                            <a:srgbClr val="00007F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500" dirty="0">
                          <a:solidFill>
                            <a:srgbClr val="00007F"/>
                          </a:solidFill>
                          <a:latin typeface="Verdana"/>
                          <a:cs typeface="Verdana"/>
                        </a:rPr>
                        <a:t>au</a:t>
                      </a:r>
                      <a:r>
                        <a:rPr sz="1500" spc="-55" dirty="0">
                          <a:solidFill>
                            <a:srgbClr val="00007F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500" dirty="0">
                          <a:solidFill>
                            <a:srgbClr val="00007F"/>
                          </a:solidFill>
                          <a:latin typeface="Verdana"/>
                          <a:cs typeface="Verdana"/>
                        </a:rPr>
                        <a:t>réseau</a:t>
                      </a:r>
                      <a:r>
                        <a:rPr sz="1500" spc="-55" dirty="0">
                          <a:solidFill>
                            <a:srgbClr val="00007F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500" dirty="0">
                          <a:solidFill>
                            <a:srgbClr val="00007F"/>
                          </a:solidFill>
                          <a:latin typeface="Verdana"/>
                          <a:cs typeface="Verdana"/>
                        </a:rPr>
                        <a:t>de</a:t>
                      </a:r>
                      <a:r>
                        <a:rPr sz="1500" spc="-55" dirty="0">
                          <a:solidFill>
                            <a:srgbClr val="00007F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500" spc="-10" dirty="0">
                          <a:solidFill>
                            <a:srgbClr val="00007F"/>
                          </a:solidFill>
                          <a:latin typeface="Verdana"/>
                          <a:cs typeface="Verdana"/>
                        </a:rPr>
                        <a:t>destination</a:t>
                      </a:r>
                      <a:endParaRPr sz="1500">
                        <a:latin typeface="Verdana"/>
                        <a:cs typeface="Verdana"/>
                      </a:endParaRPr>
                    </a:p>
                  </a:txBody>
                  <a:tcPr marL="0" marR="0" marT="46616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08000">
                <a:tc>
                  <a:txBody>
                    <a:bodyPr/>
                    <a:lstStyle/>
                    <a:p>
                      <a:pPr marL="90170">
                        <a:lnSpc>
                          <a:spcPct val="100000"/>
                        </a:lnSpc>
                        <a:spcBef>
                          <a:spcPts val="990"/>
                        </a:spcBef>
                      </a:pPr>
                      <a:r>
                        <a:rPr sz="1500" b="1" spc="-10" dirty="0">
                          <a:solidFill>
                            <a:srgbClr val="00007F"/>
                          </a:solidFill>
                          <a:latin typeface="Verdana"/>
                          <a:cs typeface="Verdana"/>
                        </a:rPr>
                        <a:t>interface</a:t>
                      </a:r>
                      <a:endParaRPr sz="1500">
                        <a:latin typeface="Verdana"/>
                        <a:cs typeface="Verdana"/>
                      </a:endParaRPr>
                    </a:p>
                  </a:txBody>
                  <a:tcPr marL="0" marR="0" marT="118334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65125" marR="898525" indent="-180340">
                        <a:lnSpc>
                          <a:spcPts val="1750"/>
                        </a:lnSpc>
                        <a:spcBef>
                          <a:spcPts val="560"/>
                        </a:spcBef>
                      </a:pPr>
                      <a:r>
                        <a:rPr sz="1500" dirty="0">
                          <a:solidFill>
                            <a:srgbClr val="00007F"/>
                          </a:solidFill>
                          <a:latin typeface="Verdana"/>
                          <a:cs typeface="Verdana"/>
                        </a:rPr>
                        <a:t>interface</a:t>
                      </a:r>
                      <a:r>
                        <a:rPr sz="1500" spc="-60" dirty="0">
                          <a:solidFill>
                            <a:srgbClr val="00007F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500" dirty="0">
                          <a:solidFill>
                            <a:srgbClr val="00007F"/>
                          </a:solidFill>
                          <a:latin typeface="Verdana"/>
                          <a:cs typeface="Verdana"/>
                        </a:rPr>
                        <a:t>physique</a:t>
                      </a:r>
                      <a:r>
                        <a:rPr sz="1500" spc="-60" dirty="0">
                          <a:solidFill>
                            <a:srgbClr val="00007F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500" dirty="0">
                          <a:solidFill>
                            <a:srgbClr val="00007F"/>
                          </a:solidFill>
                          <a:latin typeface="Verdana"/>
                          <a:cs typeface="Verdana"/>
                        </a:rPr>
                        <a:t>par</a:t>
                      </a:r>
                      <a:r>
                        <a:rPr sz="1500" spc="-50" dirty="0">
                          <a:solidFill>
                            <a:srgbClr val="00007F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500" dirty="0">
                          <a:solidFill>
                            <a:srgbClr val="00007F"/>
                          </a:solidFill>
                          <a:latin typeface="Verdana"/>
                          <a:cs typeface="Verdana"/>
                        </a:rPr>
                        <a:t>laquelle</a:t>
                      </a:r>
                      <a:r>
                        <a:rPr sz="1500" spc="-55" dirty="0">
                          <a:solidFill>
                            <a:srgbClr val="00007F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500" dirty="0">
                          <a:solidFill>
                            <a:srgbClr val="00007F"/>
                          </a:solidFill>
                          <a:latin typeface="Verdana"/>
                          <a:cs typeface="Verdana"/>
                        </a:rPr>
                        <a:t>le</a:t>
                      </a:r>
                      <a:r>
                        <a:rPr sz="1500" spc="-50" dirty="0">
                          <a:solidFill>
                            <a:srgbClr val="00007F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500" spc="-10" dirty="0">
                          <a:solidFill>
                            <a:srgbClr val="00007F"/>
                          </a:solidFill>
                          <a:latin typeface="Verdana"/>
                          <a:cs typeface="Verdana"/>
                        </a:rPr>
                        <a:t>datagramme</a:t>
                      </a:r>
                      <a:r>
                        <a:rPr sz="1500" spc="-50" dirty="0">
                          <a:solidFill>
                            <a:srgbClr val="00007F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500" spc="-20" dirty="0">
                          <a:solidFill>
                            <a:srgbClr val="00007F"/>
                          </a:solidFill>
                          <a:latin typeface="Verdana"/>
                          <a:cs typeface="Verdana"/>
                        </a:rPr>
                        <a:t>doit </a:t>
                      </a:r>
                      <a:r>
                        <a:rPr sz="1500" dirty="0">
                          <a:solidFill>
                            <a:srgbClr val="00007F"/>
                          </a:solidFill>
                          <a:latin typeface="Verdana"/>
                          <a:cs typeface="Verdana"/>
                        </a:rPr>
                        <a:t>réellement</a:t>
                      </a:r>
                      <a:r>
                        <a:rPr sz="1500" spc="-45" dirty="0">
                          <a:solidFill>
                            <a:srgbClr val="00007F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500" dirty="0">
                          <a:solidFill>
                            <a:srgbClr val="00007F"/>
                          </a:solidFill>
                          <a:latin typeface="Verdana"/>
                          <a:cs typeface="Verdana"/>
                        </a:rPr>
                        <a:t>être</a:t>
                      </a:r>
                      <a:r>
                        <a:rPr sz="1500" spc="-50" dirty="0">
                          <a:solidFill>
                            <a:srgbClr val="00007F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500" spc="-10" dirty="0">
                          <a:solidFill>
                            <a:srgbClr val="00007F"/>
                          </a:solidFill>
                          <a:latin typeface="Verdana"/>
                          <a:cs typeface="Verdana"/>
                        </a:rPr>
                        <a:t>expédié</a:t>
                      </a:r>
                      <a:endParaRPr sz="1500">
                        <a:latin typeface="Verdana"/>
                        <a:cs typeface="Verdana"/>
                      </a:endParaRPr>
                    </a:p>
                  </a:txBody>
                  <a:tcPr marL="0" marR="0" marT="66936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marL="96520">
                        <a:lnSpc>
                          <a:spcPct val="100000"/>
                        </a:lnSpc>
                        <a:spcBef>
                          <a:spcPts val="260"/>
                        </a:spcBef>
                      </a:pPr>
                      <a:r>
                        <a:rPr sz="1500" b="1" dirty="0">
                          <a:solidFill>
                            <a:srgbClr val="00007F"/>
                          </a:solidFill>
                          <a:latin typeface="Verdana"/>
                          <a:cs typeface="Verdana"/>
                        </a:rPr>
                        <a:t>métrique</a:t>
                      </a:r>
                      <a:r>
                        <a:rPr sz="1500" b="1" spc="-70" dirty="0">
                          <a:solidFill>
                            <a:srgbClr val="00007F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500" b="1" spc="-10" dirty="0">
                          <a:solidFill>
                            <a:srgbClr val="00007F"/>
                          </a:solidFill>
                          <a:latin typeface="Verdana"/>
                          <a:cs typeface="Verdana"/>
                        </a:rPr>
                        <a:t>(cost)</a:t>
                      </a:r>
                      <a:endParaRPr sz="1500">
                        <a:latin typeface="Verdana"/>
                        <a:cs typeface="Verdana"/>
                      </a:endParaRPr>
                    </a:p>
                  </a:txBody>
                  <a:tcPr marL="0" marR="0" marT="31078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86055">
                        <a:lnSpc>
                          <a:spcPct val="100000"/>
                        </a:lnSpc>
                        <a:spcBef>
                          <a:spcPts val="260"/>
                        </a:spcBef>
                      </a:pPr>
                      <a:r>
                        <a:rPr sz="1500" dirty="0">
                          <a:solidFill>
                            <a:srgbClr val="00007F"/>
                          </a:solidFill>
                          <a:latin typeface="Verdana"/>
                          <a:cs typeface="Verdana"/>
                        </a:rPr>
                        <a:t>utilisé</a:t>
                      </a:r>
                      <a:r>
                        <a:rPr sz="1500" spc="-55" dirty="0">
                          <a:solidFill>
                            <a:srgbClr val="00007F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500" dirty="0">
                          <a:solidFill>
                            <a:srgbClr val="00007F"/>
                          </a:solidFill>
                          <a:latin typeface="Verdana"/>
                          <a:cs typeface="Verdana"/>
                        </a:rPr>
                        <a:t>pour</a:t>
                      </a:r>
                      <a:r>
                        <a:rPr sz="1500" spc="-45" dirty="0">
                          <a:solidFill>
                            <a:srgbClr val="00007F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500" dirty="0">
                          <a:solidFill>
                            <a:srgbClr val="00007F"/>
                          </a:solidFill>
                          <a:latin typeface="Verdana"/>
                          <a:cs typeface="Verdana"/>
                        </a:rPr>
                        <a:t>le</a:t>
                      </a:r>
                      <a:r>
                        <a:rPr sz="1500" spc="-40" dirty="0">
                          <a:solidFill>
                            <a:srgbClr val="00007F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500" dirty="0">
                          <a:solidFill>
                            <a:srgbClr val="00007F"/>
                          </a:solidFill>
                          <a:latin typeface="Verdana"/>
                          <a:cs typeface="Verdana"/>
                        </a:rPr>
                        <a:t>calcul</a:t>
                      </a:r>
                      <a:r>
                        <a:rPr sz="1500" spc="-40" dirty="0">
                          <a:solidFill>
                            <a:srgbClr val="00007F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500" dirty="0">
                          <a:solidFill>
                            <a:srgbClr val="00007F"/>
                          </a:solidFill>
                          <a:latin typeface="Verdana"/>
                          <a:cs typeface="Verdana"/>
                        </a:rPr>
                        <a:t>du</a:t>
                      </a:r>
                      <a:r>
                        <a:rPr sz="1500" spc="-45" dirty="0">
                          <a:solidFill>
                            <a:srgbClr val="00007F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500" dirty="0">
                          <a:solidFill>
                            <a:srgbClr val="00007F"/>
                          </a:solidFill>
                          <a:latin typeface="Verdana"/>
                          <a:cs typeface="Verdana"/>
                        </a:rPr>
                        <a:t>meilleur</a:t>
                      </a:r>
                      <a:r>
                        <a:rPr sz="1500" spc="-40" dirty="0">
                          <a:solidFill>
                            <a:srgbClr val="00007F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500" spc="-10" dirty="0">
                          <a:solidFill>
                            <a:srgbClr val="00007F"/>
                          </a:solidFill>
                          <a:latin typeface="Verdana"/>
                          <a:cs typeface="Verdana"/>
                        </a:rPr>
                        <a:t>chemin</a:t>
                      </a:r>
                      <a:endParaRPr sz="1500">
                        <a:latin typeface="Verdana"/>
                        <a:cs typeface="Verdana"/>
                      </a:endParaRPr>
                    </a:p>
                  </a:txBody>
                  <a:tcPr marL="0" marR="0" marT="31078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5" name="object 5"/>
          <p:cNvSpPr txBox="1"/>
          <p:nvPr/>
        </p:nvSpPr>
        <p:spPr>
          <a:xfrm>
            <a:off x="309580" y="1350383"/>
            <a:ext cx="8081384" cy="1547344"/>
          </a:xfrm>
          <a:prstGeom prst="rect">
            <a:avLst/>
          </a:prstGeom>
        </p:spPr>
        <p:txBody>
          <a:bodyPr vert="horz" wrap="square" lIns="0" tIns="88452" rIns="0" bIns="0" rtlCol="0">
            <a:spAutoFit/>
          </a:bodyPr>
          <a:lstStyle/>
          <a:p>
            <a:pPr marL="11953">
              <a:spcBef>
                <a:spcPts val="696"/>
              </a:spcBef>
            </a:pPr>
            <a:r>
              <a:rPr sz="2259" b="1" dirty="0">
                <a:solidFill>
                  <a:srgbClr val="7F0000"/>
                </a:solidFill>
                <a:latin typeface="Verdana"/>
                <a:cs typeface="Verdana"/>
              </a:rPr>
              <a:t>Table</a:t>
            </a:r>
            <a:r>
              <a:rPr sz="2259" b="1" spc="-71" dirty="0">
                <a:solidFill>
                  <a:srgbClr val="7F0000"/>
                </a:solidFill>
                <a:latin typeface="Verdana"/>
                <a:cs typeface="Verdana"/>
              </a:rPr>
              <a:t> </a:t>
            </a:r>
            <a:r>
              <a:rPr sz="2259" b="1" dirty="0">
                <a:solidFill>
                  <a:srgbClr val="7F0000"/>
                </a:solidFill>
                <a:latin typeface="Verdana"/>
                <a:cs typeface="Verdana"/>
              </a:rPr>
              <a:t>de</a:t>
            </a:r>
            <a:r>
              <a:rPr sz="2259" b="1" spc="-71" dirty="0">
                <a:solidFill>
                  <a:srgbClr val="7F0000"/>
                </a:solidFill>
                <a:latin typeface="Verdana"/>
                <a:cs typeface="Verdana"/>
              </a:rPr>
              <a:t> </a:t>
            </a:r>
            <a:r>
              <a:rPr sz="2259" b="1" spc="-9" dirty="0">
                <a:solidFill>
                  <a:srgbClr val="7F0000"/>
                </a:solidFill>
                <a:latin typeface="Verdana"/>
                <a:cs typeface="Verdana"/>
              </a:rPr>
              <a:t>routage</a:t>
            </a:r>
            <a:endParaRPr sz="2259">
              <a:latin typeface="Verdana"/>
              <a:cs typeface="Verdana"/>
            </a:endParaRPr>
          </a:p>
          <a:p>
            <a:pPr marL="138658" marR="4781">
              <a:lnSpc>
                <a:spcPts val="1854"/>
              </a:lnSpc>
              <a:spcBef>
                <a:spcPts val="664"/>
              </a:spcBef>
            </a:pP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Définit</a:t>
            </a:r>
            <a:r>
              <a:rPr sz="1694" spc="-47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la</a:t>
            </a:r>
            <a:r>
              <a:rPr sz="1694" spc="-33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correspondance</a:t>
            </a:r>
            <a:r>
              <a:rPr sz="1694" spc="-38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entre</a:t>
            </a:r>
            <a:r>
              <a:rPr sz="1694" spc="-42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l'adresse</a:t>
            </a:r>
            <a:r>
              <a:rPr sz="1694" spc="-38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de</a:t>
            </a:r>
            <a:r>
              <a:rPr sz="1694" spc="-47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la</a:t>
            </a:r>
            <a:r>
              <a:rPr sz="1694" spc="-52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machine</a:t>
            </a:r>
            <a:r>
              <a:rPr sz="1694" spc="-47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visée</a:t>
            </a:r>
            <a:r>
              <a:rPr sz="1694" spc="-42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et</a:t>
            </a:r>
            <a:r>
              <a:rPr sz="1694" spc="-42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le</a:t>
            </a:r>
            <a:r>
              <a:rPr sz="1694" spc="-28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spc="-9" dirty="0">
                <a:solidFill>
                  <a:srgbClr val="00007F"/>
                </a:solidFill>
                <a:latin typeface="Verdana"/>
                <a:cs typeface="Verdana"/>
              </a:rPr>
              <a:t>noeud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suivant</a:t>
            </a:r>
            <a:r>
              <a:rPr sz="1694" spc="-52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auquel</a:t>
            </a:r>
            <a:r>
              <a:rPr sz="1694" spc="-56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le</a:t>
            </a:r>
            <a:r>
              <a:rPr sz="1694" spc="-52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routeur</a:t>
            </a:r>
            <a:r>
              <a:rPr sz="1694" spc="-52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doit</a:t>
            </a:r>
            <a:r>
              <a:rPr sz="1694" spc="-52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délivrer</a:t>
            </a:r>
            <a:r>
              <a:rPr sz="1694" spc="-47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le</a:t>
            </a:r>
            <a:r>
              <a:rPr sz="1694" spc="-56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spc="-9" dirty="0">
                <a:solidFill>
                  <a:srgbClr val="00007F"/>
                </a:solidFill>
                <a:latin typeface="Verdana"/>
                <a:cs typeface="Verdana"/>
              </a:rPr>
              <a:t>message</a:t>
            </a:r>
            <a:endParaRPr sz="1694">
              <a:latin typeface="Verdana"/>
              <a:cs typeface="Verdana"/>
            </a:endParaRPr>
          </a:p>
          <a:p>
            <a:pPr marL="113556">
              <a:spcBef>
                <a:spcPts val="1887"/>
              </a:spcBef>
            </a:pPr>
            <a:r>
              <a:rPr sz="1882" b="1" dirty="0">
                <a:solidFill>
                  <a:srgbClr val="00007F"/>
                </a:solidFill>
                <a:latin typeface="Verdana"/>
                <a:cs typeface="Verdana"/>
              </a:rPr>
              <a:t>Contenu</a:t>
            </a:r>
            <a:r>
              <a:rPr sz="1882" b="1" spc="-38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882" b="1" dirty="0">
                <a:solidFill>
                  <a:srgbClr val="00007F"/>
                </a:solidFill>
                <a:latin typeface="Verdana"/>
                <a:cs typeface="Verdana"/>
              </a:rPr>
              <a:t>de</a:t>
            </a:r>
            <a:r>
              <a:rPr sz="1882" b="1" spc="-38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882" b="1" dirty="0">
                <a:solidFill>
                  <a:srgbClr val="00007F"/>
                </a:solidFill>
                <a:latin typeface="Verdana"/>
                <a:cs typeface="Verdana"/>
              </a:rPr>
              <a:t>la</a:t>
            </a:r>
            <a:r>
              <a:rPr sz="1882" b="1" spc="-33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882" b="1" dirty="0">
                <a:solidFill>
                  <a:srgbClr val="00007F"/>
                </a:solidFill>
                <a:latin typeface="Verdana"/>
                <a:cs typeface="Verdana"/>
              </a:rPr>
              <a:t>table</a:t>
            </a:r>
            <a:r>
              <a:rPr sz="1882" b="1" spc="-38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882" b="1" dirty="0">
                <a:solidFill>
                  <a:srgbClr val="00007F"/>
                </a:solidFill>
                <a:latin typeface="Verdana"/>
                <a:cs typeface="Verdana"/>
              </a:rPr>
              <a:t>de</a:t>
            </a:r>
            <a:r>
              <a:rPr sz="1882" b="1" spc="-38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882" b="1" spc="-9" dirty="0">
                <a:solidFill>
                  <a:srgbClr val="00007F"/>
                </a:solidFill>
                <a:latin typeface="Verdana"/>
                <a:cs typeface="Verdana"/>
              </a:rPr>
              <a:t>routage</a:t>
            </a:r>
            <a:endParaRPr sz="1882">
              <a:latin typeface="Verdana"/>
              <a:cs typeface="Verdana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411181" y="5345588"/>
            <a:ext cx="6453991" cy="693520"/>
          </a:xfrm>
          <a:prstGeom prst="rect">
            <a:avLst/>
          </a:prstGeom>
        </p:spPr>
        <p:txBody>
          <a:bodyPr vert="horz" wrap="square" lIns="0" tIns="78292" rIns="0" bIns="0" rtlCol="0">
            <a:spAutoFit/>
          </a:bodyPr>
          <a:lstStyle/>
          <a:p>
            <a:pPr marL="11953">
              <a:spcBef>
                <a:spcPts val="616"/>
              </a:spcBef>
            </a:pPr>
            <a:r>
              <a:rPr sz="1882" b="1" dirty="0">
                <a:solidFill>
                  <a:srgbClr val="00007F"/>
                </a:solidFill>
                <a:latin typeface="Verdana"/>
                <a:cs typeface="Verdana"/>
              </a:rPr>
              <a:t>Commandes</a:t>
            </a:r>
            <a:r>
              <a:rPr sz="1882" b="1" spc="-52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882" b="1" dirty="0">
                <a:solidFill>
                  <a:srgbClr val="00007F"/>
                </a:solidFill>
                <a:latin typeface="Verdana"/>
                <a:cs typeface="Verdana"/>
              </a:rPr>
              <a:t>pour</a:t>
            </a:r>
            <a:r>
              <a:rPr sz="1882" b="1" spc="-52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882" b="1" dirty="0">
                <a:solidFill>
                  <a:srgbClr val="00007F"/>
                </a:solidFill>
                <a:latin typeface="Verdana"/>
                <a:cs typeface="Verdana"/>
              </a:rPr>
              <a:t>afficher</a:t>
            </a:r>
            <a:r>
              <a:rPr sz="1882" b="1" spc="-52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882" b="1" dirty="0">
                <a:solidFill>
                  <a:srgbClr val="00007F"/>
                </a:solidFill>
                <a:latin typeface="Verdana"/>
                <a:cs typeface="Verdana"/>
              </a:rPr>
              <a:t>le</a:t>
            </a:r>
            <a:r>
              <a:rPr sz="1882" b="1" spc="-47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882" b="1" dirty="0">
                <a:solidFill>
                  <a:srgbClr val="00007F"/>
                </a:solidFill>
                <a:latin typeface="Verdana"/>
                <a:cs typeface="Verdana"/>
              </a:rPr>
              <a:t>contenu</a:t>
            </a:r>
            <a:r>
              <a:rPr sz="1882" b="1" spc="-47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882" b="1" dirty="0">
                <a:solidFill>
                  <a:srgbClr val="00007F"/>
                </a:solidFill>
                <a:latin typeface="Verdana"/>
                <a:cs typeface="Verdana"/>
              </a:rPr>
              <a:t>de</a:t>
            </a:r>
            <a:r>
              <a:rPr sz="1882" b="1" spc="-47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882" b="1" dirty="0">
                <a:solidFill>
                  <a:srgbClr val="00007F"/>
                </a:solidFill>
                <a:latin typeface="Verdana"/>
                <a:cs typeface="Verdana"/>
              </a:rPr>
              <a:t>la</a:t>
            </a:r>
            <a:r>
              <a:rPr sz="1882" b="1" spc="-47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882" b="1" spc="-9" dirty="0">
                <a:solidFill>
                  <a:srgbClr val="00007F"/>
                </a:solidFill>
                <a:latin typeface="Verdana"/>
                <a:cs typeface="Verdana"/>
              </a:rPr>
              <a:t>table</a:t>
            </a:r>
            <a:endParaRPr sz="1882">
              <a:latin typeface="Verdana"/>
              <a:cs typeface="Verdana"/>
            </a:endParaRPr>
          </a:p>
          <a:p>
            <a:pPr marL="205596">
              <a:spcBef>
                <a:spcPts val="471"/>
              </a:spcBef>
            </a:pP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netstat</a:t>
            </a:r>
            <a:r>
              <a:rPr sz="1694" spc="-33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-r</a:t>
            </a:r>
            <a:r>
              <a:rPr sz="1694" spc="-28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,</a:t>
            </a:r>
            <a:r>
              <a:rPr sz="1694" spc="-33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route</a:t>
            </a:r>
            <a:r>
              <a:rPr sz="1694" spc="-33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spc="-19" dirty="0">
                <a:solidFill>
                  <a:srgbClr val="00007F"/>
                </a:solidFill>
                <a:latin typeface="Verdana"/>
                <a:cs typeface="Verdana"/>
              </a:rPr>
              <a:t>print</a:t>
            </a:r>
            <a:endParaRPr sz="1694">
              <a:latin typeface="Verdana"/>
              <a:cs typeface="Verdana"/>
            </a:endParaRPr>
          </a:p>
        </p:txBody>
      </p:sp>
      <p:sp>
        <p:nvSpPr>
          <p:cNvPr id="7" name="object 7"/>
          <p:cNvSpPr txBox="1">
            <a:spLocks noGrp="1"/>
          </p:cNvSpPr>
          <p:nvPr>
            <p:ph type="title"/>
          </p:nvPr>
        </p:nvSpPr>
        <p:spPr>
          <a:xfrm>
            <a:off x="439868" y="282123"/>
            <a:ext cx="7745506" cy="843066"/>
          </a:xfrm>
          <a:prstGeom prst="rect">
            <a:avLst/>
          </a:prstGeom>
        </p:spPr>
        <p:txBody>
          <a:bodyPr vert="horz" wrap="square" lIns="0" tIns="11953" rIns="0" bIns="0" rtlCol="0" anchor="b">
            <a:spAutoFit/>
          </a:bodyPr>
          <a:lstStyle/>
          <a:p>
            <a:pPr marL="3366629">
              <a:lnSpc>
                <a:spcPct val="100000"/>
              </a:lnSpc>
              <a:spcBef>
                <a:spcPts val="94"/>
              </a:spcBef>
            </a:pPr>
            <a:r>
              <a:rPr spc="-9" dirty="0"/>
              <a:t>Routage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309580" y="1528483"/>
            <a:ext cx="2073835" cy="713031"/>
          </a:xfrm>
          <a:prstGeom prst="rect">
            <a:avLst/>
          </a:prstGeom>
        </p:spPr>
        <p:txBody>
          <a:bodyPr vert="horz" wrap="square" lIns="0" tIns="11953" rIns="0" bIns="0" rtlCol="0">
            <a:spAutoFit/>
          </a:bodyPr>
          <a:lstStyle/>
          <a:p>
            <a:pPr marL="11953">
              <a:spcBef>
                <a:spcPts val="94"/>
              </a:spcBef>
            </a:pPr>
            <a:r>
              <a:rPr sz="2259" b="1" spc="-9" dirty="0">
                <a:solidFill>
                  <a:srgbClr val="7F0000"/>
                </a:solidFill>
                <a:latin typeface="Verdana"/>
                <a:cs typeface="Verdana"/>
              </a:rPr>
              <a:t>Exemple</a:t>
            </a:r>
            <a:endParaRPr sz="2259">
              <a:latin typeface="Verdana"/>
              <a:cs typeface="Verdana"/>
            </a:endParaRPr>
          </a:p>
          <a:p>
            <a:pPr marL="1177394">
              <a:spcBef>
                <a:spcPts val="1402"/>
              </a:spcBef>
            </a:pPr>
            <a:r>
              <a:rPr sz="1129" spc="-9" dirty="0">
                <a:latin typeface="Verdana"/>
                <a:cs typeface="Verdana"/>
              </a:rPr>
              <a:t>192.168.1.3</a:t>
            </a:r>
            <a:endParaRPr sz="1129">
              <a:latin typeface="Verdana"/>
              <a:cs typeface="Verdana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09580" y="3999156"/>
            <a:ext cx="2963134" cy="301701"/>
          </a:xfrm>
          <a:prstGeom prst="rect">
            <a:avLst/>
          </a:prstGeom>
        </p:spPr>
        <p:txBody>
          <a:bodyPr vert="horz" wrap="square" lIns="0" tIns="11953" rIns="0" bIns="0" rtlCol="0">
            <a:spAutoFit/>
          </a:bodyPr>
          <a:lstStyle/>
          <a:p>
            <a:pPr marL="11953">
              <a:spcBef>
                <a:spcPts val="94"/>
              </a:spcBef>
            </a:pPr>
            <a:r>
              <a:rPr sz="1882" b="1" dirty="0">
                <a:solidFill>
                  <a:srgbClr val="00007F"/>
                </a:solidFill>
                <a:latin typeface="Verdana"/>
                <a:cs typeface="Verdana"/>
              </a:rPr>
              <a:t>Table</a:t>
            </a:r>
            <a:r>
              <a:rPr sz="1882" b="1" spc="-38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882" b="1" dirty="0">
                <a:solidFill>
                  <a:srgbClr val="00007F"/>
                </a:solidFill>
                <a:latin typeface="Verdana"/>
                <a:cs typeface="Verdana"/>
              </a:rPr>
              <a:t>de</a:t>
            </a:r>
            <a:r>
              <a:rPr sz="1882" b="1" spc="-38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882" b="1" dirty="0">
                <a:solidFill>
                  <a:srgbClr val="00007F"/>
                </a:solidFill>
                <a:latin typeface="Verdana"/>
                <a:cs typeface="Verdana"/>
              </a:rPr>
              <a:t>routage</a:t>
            </a:r>
            <a:r>
              <a:rPr sz="1882" b="1" spc="-38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882" b="1" dirty="0">
                <a:solidFill>
                  <a:srgbClr val="00007F"/>
                </a:solidFill>
                <a:latin typeface="Verdana"/>
                <a:cs typeface="Verdana"/>
              </a:rPr>
              <a:t>de</a:t>
            </a:r>
            <a:r>
              <a:rPr sz="1882" b="1" spc="-38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882" b="1" spc="-47" dirty="0">
                <a:solidFill>
                  <a:srgbClr val="00007F"/>
                </a:solidFill>
                <a:latin typeface="Verdana"/>
                <a:cs typeface="Verdana"/>
              </a:rPr>
              <a:t>A</a:t>
            </a:r>
            <a:endParaRPr sz="1882">
              <a:latin typeface="Verdana"/>
              <a:cs typeface="Verdana"/>
            </a:endParaRPr>
          </a:p>
        </p:txBody>
      </p:sp>
      <p:graphicFrame>
        <p:nvGraphicFramePr>
          <p:cNvPr id="5" name="object 5"/>
          <p:cNvGraphicFramePr>
            <a:graphicFrameLocks noGrp="1"/>
          </p:cNvGraphicFramePr>
          <p:nvPr/>
        </p:nvGraphicFramePr>
        <p:xfrm>
          <a:off x="714785" y="4414219"/>
          <a:ext cx="6813175" cy="1159436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41642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7321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7339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7977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7036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61172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300" b="1" spc="-10" dirty="0">
                          <a:solidFill>
                            <a:srgbClr val="00007F"/>
                          </a:solidFill>
                          <a:latin typeface="Verdana"/>
                          <a:cs typeface="Verdana"/>
                        </a:rPr>
                        <a:t>Destination</a:t>
                      </a:r>
                      <a:endParaRPr sz="1300">
                        <a:latin typeface="Verdana"/>
                        <a:cs typeface="Verdana"/>
                      </a:endParaRPr>
                    </a:p>
                  </a:txBody>
                  <a:tcPr marL="0" marR="0" marT="598" marB="0"/>
                </a:tc>
                <a:tc>
                  <a:txBody>
                    <a:bodyPr/>
                    <a:lstStyle/>
                    <a:p>
                      <a:pPr marL="32385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300" b="1" spc="-10" dirty="0">
                          <a:solidFill>
                            <a:srgbClr val="00007F"/>
                          </a:solidFill>
                          <a:latin typeface="Verdana"/>
                          <a:cs typeface="Verdana"/>
                        </a:rPr>
                        <a:t>Netmask</a:t>
                      </a:r>
                      <a:endParaRPr sz="1300">
                        <a:latin typeface="Verdana"/>
                        <a:cs typeface="Verdana"/>
                      </a:endParaRPr>
                    </a:p>
                  </a:txBody>
                  <a:tcPr marL="0" marR="0" marT="598" marB="0"/>
                </a:tc>
                <a:tc>
                  <a:txBody>
                    <a:bodyPr/>
                    <a:lstStyle/>
                    <a:p>
                      <a:pPr marL="236854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300" b="1" spc="-10" dirty="0">
                          <a:solidFill>
                            <a:srgbClr val="00007F"/>
                          </a:solidFill>
                          <a:latin typeface="Verdana"/>
                          <a:cs typeface="Verdana"/>
                        </a:rPr>
                        <a:t>Gateway</a:t>
                      </a:r>
                      <a:endParaRPr sz="1300">
                        <a:latin typeface="Verdana"/>
                        <a:cs typeface="Verdana"/>
                      </a:endParaRPr>
                    </a:p>
                  </a:txBody>
                  <a:tcPr marL="0" marR="0" marT="598" marB="0"/>
                </a:tc>
                <a:tc>
                  <a:txBody>
                    <a:bodyPr/>
                    <a:lstStyle/>
                    <a:p>
                      <a:pPr marL="12509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300" b="1" spc="-10" dirty="0">
                          <a:solidFill>
                            <a:srgbClr val="00007F"/>
                          </a:solidFill>
                          <a:latin typeface="Verdana"/>
                          <a:cs typeface="Verdana"/>
                        </a:rPr>
                        <a:t>Interface</a:t>
                      </a:r>
                      <a:endParaRPr sz="1300">
                        <a:latin typeface="Verdana"/>
                        <a:cs typeface="Verdana"/>
                      </a:endParaRPr>
                    </a:p>
                  </a:txBody>
                  <a:tcPr marL="0" marR="0" marT="598" marB="0"/>
                </a:tc>
                <a:tc>
                  <a:txBody>
                    <a:bodyPr/>
                    <a:lstStyle/>
                    <a:p>
                      <a:pPr marL="34988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300" b="1" spc="-20" dirty="0">
                          <a:solidFill>
                            <a:srgbClr val="00007F"/>
                          </a:solidFill>
                          <a:latin typeface="Verdana"/>
                          <a:cs typeface="Verdana"/>
                        </a:rPr>
                        <a:t>Cost</a:t>
                      </a:r>
                      <a:endParaRPr sz="1300">
                        <a:latin typeface="Verdana"/>
                        <a:cs typeface="Verdana"/>
                      </a:endParaRPr>
                    </a:p>
                  </a:txBody>
                  <a:tcPr marL="0" marR="0" marT="598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8546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490"/>
                        </a:spcBef>
                      </a:pPr>
                      <a:r>
                        <a:rPr sz="1300" spc="-10" dirty="0">
                          <a:solidFill>
                            <a:srgbClr val="00007F"/>
                          </a:solidFill>
                          <a:latin typeface="Verdana"/>
                          <a:cs typeface="Verdana"/>
                        </a:rPr>
                        <a:t>192.168.1.0</a:t>
                      </a:r>
                      <a:endParaRPr sz="1300">
                        <a:latin typeface="Verdana"/>
                        <a:cs typeface="Verdana"/>
                      </a:endParaRPr>
                    </a:p>
                  </a:txBody>
                  <a:tcPr marL="0" marR="0" marT="58569" marB="0"/>
                </a:tc>
                <a:tc>
                  <a:txBody>
                    <a:bodyPr/>
                    <a:lstStyle/>
                    <a:p>
                      <a:pPr marL="323850">
                        <a:lnSpc>
                          <a:spcPct val="100000"/>
                        </a:lnSpc>
                        <a:spcBef>
                          <a:spcPts val="490"/>
                        </a:spcBef>
                      </a:pPr>
                      <a:r>
                        <a:rPr sz="1300" spc="-10" dirty="0">
                          <a:solidFill>
                            <a:srgbClr val="00007F"/>
                          </a:solidFill>
                          <a:latin typeface="Verdana"/>
                          <a:cs typeface="Verdana"/>
                        </a:rPr>
                        <a:t>255.255.255.0</a:t>
                      </a:r>
                      <a:endParaRPr sz="1300">
                        <a:latin typeface="Verdana"/>
                        <a:cs typeface="Verdana"/>
                      </a:endParaRPr>
                    </a:p>
                  </a:txBody>
                  <a:tcPr marL="0" marR="0" marT="58569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90"/>
                        </a:spcBef>
                      </a:pPr>
                      <a:r>
                        <a:rPr sz="1300" spc="-50" dirty="0">
                          <a:solidFill>
                            <a:srgbClr val="00007F"/>
                          </a:solidFill>
                          <a:latin typeface="Verdana"/>
                          <a:cs typeface="Verdana"/>
                        </a:rPr>
                        <a:t>-</a:t>
                      </a:r>
                      <a:endParaRPr sz="1300">
                        <a:latin typeface="Verdana"/>
                        <a:cs typeface="Verdana"/>
                      </a:endParaRPr>
                    </a:p>
                  </a:txBody>
                  <a:tcPr marL="0" marR="0" marT="58569" marB="0"/>
                </a:tc>
                <a:tc>
                  <a:txBody>
                    <a:bodyPr/>
                    <a:lstStyle/>
                    <a:p>
                      <a:pPr marL="125095">
                        <a:lnSpc>
                          <a:spcPct val="100000"/>
                        </a:lnSpc>
                        <a:spcBef>
                          <a:spcPts val="490"/>
                        </a:spcBef>
                      </a:pPr>
                      <a:r>
                        <a:rPr sz="1300" spc="-10" dirty="0">
                          <a:solidFill>
                            <a:srgbClr val="00007F"/>
                          </a:solidFill>
                          <a:latin typeface="Verdana"/>
                          <a:cs typeface="Verdana"/>
                        </a:rPr>
                        <a:t>192.168.1.3</a:t>
                      </a:r>
                      <a:endParaRPr sz="1300">
                        <a:latin typeface="Verdana"/>
                        <a:cs typeface="Verdana"/>
                      </a:endParaRPr>
                    </a:p>
                  </a:txBody>
                  <a:tcPr marL="0" marR="0" marT="58569" marB="0"/>
                </a:tc>
                <a:tc>
                  <a:txBody>
                    <a:bodyPr/>
                    <a:lstStyle/>
                    <a:p>
                      <a:pPr marL="349885">
                        <a:lnSpc>
                          <a:spcPct val="100000"/>
                        </a:lnSpc>
                        <a:spcBef>
                          <a:spcPts val="490"/>
                        </a:spcBef>
                      </a:pPr>
                      <a:r>
                        <a:rPr sz="1300" spc="-50" dirty="0">
                          <a:solidFill>
                            <a:srgbClr val="00007F"/>
                          </a:solidFill>
                          <a:latin typeface="Verdana"/>
                          <a:cs typeface="Verdana"/>
                        </a:rPr>
                        <a:t>0</a:t>
                      </a:r>
                      <a:endParaRPr sz="1300">
                        <a:latin typeface="Verdana"/>
                        <a:cs typeface="Verdana"/>
                      </a:endParaRPr>
                    </a:p>
                  </a:txBody>
                  <a:tcPr marL="0" marR="0" marT="58569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18546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484"/>
                        </a:spcBef>
                      </a:pPr>
                      <a:r>
                        <a:rPr sz="1300" spc="-10" dirty="0">
                          <a:solidFill>
                            <a:srgbClr val="00007F"/>
                          </a:solidFill>
                          <a:latin typeface="Verdana"/>
                          <a:cs typeface="Verdana"/>
                        </a:rPr>
                        <a:t>192.168.2.0</a:t>
                      </a:r>
                      <a:endParaRPr sz="1300">
                        <a:latin typeface="Verdana"/>
                        <a:cs typeface="Verdana"/>
                      </a:endParaRPr>
                    </a:p>
                  </a:txBody>
                  <a:tcPr marL="0" marR="0" marT="57971" marB="0"/>
                </a:tc>
                <a:tc>
                  <a:txBody>
                    <a:bodyPr/>
                    <a:lstStyle/>
                    <a:p>
                      <a:pPr marL="323850">
                        <a:lnSpc>
                          <a:spcPct val="100000"/>
                        </a:lnSpc>
                        <a:spcBef>
                          <a:spcPts val="484"/>
                        </a:spcBef>
                      </a:pPr>
                      <a:r>
                        <a:rPr sz="1300" spc="-10" dirty="0">
                          <a:solidFill>
                            <a:srgbClr val="00007F"/>
                          </a:solidFill>
                          <a:latin typeface="Verdana"/>
                          <a:cs typeface="Verdana"/>
                        </a:rPr>
                        <a:t>255.255.255.0</a:t>
                      </a:r>
                      <a:endParaRPr sz="1300">
                        <a:latin typeface="Verdana"/>
                        <a:cs typeface="Verdana"/>
                      </a:endParaRPr>
                    </a:p>
                  </a:txBody>
                  <a:tcPr marL="0" marR="0" marT="57971" marB="0"/>
                </a:tc>
                <a:tc>
                  <a:txBody>
                    <a:bodyPr/>
                    <a:lstStyle/>
                    <a:p>
                      <a:pPr marL="236854">
                        <a:lnSpc>
                          <a:spcPct val="100000"/>
                        </a:lnSpc>
                        <a:spcBef>
                          <a:spcPts val="484"/>
                        </a:spcBef>
                      </a:pPr>
                      <a:r>
                        <a:rPr sz="1300" spc="-10" dirty="0">
                          <a:solidFill>
                            <a:srgbClr val="00007F"/>
                          </a:solidFill>
                          <a:latin typeface="Verdana"/>
                          <a:cs typeface="Verdana"/>
                        </a:rPr>
                        <a:t>192.168.1.1</a:t>
                      </a:r>
                      <a:endParaRPr sz="1300">
                        <a:latin typeface="Verdana"/>
                        <a:cs typeface="Verdana"/>
                      </a:endParaRPr>
                    </a:p>
                  </a:txBody>
                  <a:tcPr marL="0" marR="0" marT="57971" marB="0"/>
                </a:tc>
                <a:tc>
                  <a:txBody>
                    <a:bodyPr/>
                    <a:lstStyle/>
                    <a:p>
                      <a:pPr marL="125095">
                        <a:lnSpc>
                          <a:spcPct val="100000"/>
                        </a:lnSpc>
                        <a:spcBef>
                          <a:spcPts val="484"/>
                        </a:spcBef>
                      </a:pPr>
                      <a:r>
                        <a:rPr sz="1300" spc="-10" dirty="0">
                          <a:solidFill>
                            <a:srgbClr val="00007F"/>
                          </a:solidFill>
                          <a:latin typeface="Verdana"/>
                          <a:cs typeface="Verdana"/>
                        </a:rPr>
                        <a:t>192.168.1.3</a:t>
                      </a:r>
                      <a:endParaRPr sz="1300">
                        <a:latin typeface="Verdana"/>
                        <a:cs typeface="Verdana"/>
                      </a:endParaRPr>
                    </a:p>
                  </a:txBody>
                  <a:tcPr marL="0" marR="0" marT="57971" marB="0"/>
                </a:tc>
                <a:tc>
                  <a:txBody>
                    <a:bodyPr/>
                    <a:lstStyle/>
                    <a:p>
                      <a:pPr marL="349885">
                        <a:lnSpc>
                          <a:spcPct val="100000"/>
                        </a:lnSpc>
                        <a:spcBef>
                          <a:spcPts val="484"/>
                        </a:spcBef>
                      </a:pPr>
                      <a:r>
                        <a:rPr sz="1300" spc="-50" dirty="0">
                          <a:solidFill>
                            <a:srgbClr val="00007F"/>
                          </a:solidFill>
                          <a:latin typeface="Verdana"/>
                          <a:cs typeface="Verdana"/>
                        </a:rPr>
                        <a:t>1</a:t>
                      </a:r>
                      <a:endParaRPr sz="1300">
                        <a:latin typeface="Verdana"/>
                        <a:cs typeface="Verdana"/>
                      </a:endParaRPr>
                    </a:p>
                  </a:txBody>
                  <a:tcPr marL="0" marR="0" marT="57971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61172">
                <a:tc>
                  <a:txBody>
                    <a:bodyPr/>
                    <a:lstStyle/>
                    <a:p>
                      <a:pPr marL="31750">
                        <a:lnSpc>
                          <a:spcPts val="1595"/>
                        </a:lnSpc>
                        <a:spcBef>
                          <a:spcPts val="490"/>
                        </a:spcBef>
                      </a:pPr>
                      <a:r>
                        <a:rPr sz="1300" spc="-10" dirty="0">
                          <a:solidFill>
                            <a:srgbClr val="00007F"/>
                          </a:solidFill>
                          <a:latin typeface="Verdana"/>
                          <a:cs typeface="Verdana"/>
                        </a:rPr>
                        <a:t>0.0.0.0</a:t>
                      </a:r>
                      <a:endParaRPr sz="1300">
                        <a:latin typeface="Verdana"/>
                        <a:cs typeface="Verdana"/>
                      </a:endParaRPr>
                    </a:p>
                  </a:txBody>
                  <a:tcPr marL="0" marR="0" marT="58569" marB="0"/>
                </a:tc>
                <a:tc>
                  <a:txBody>
                    <a:bodyPr/>
                    <a:lstStyle/>
                    <a:p>
                      <a:pPr marL="323850">
                        <a:lnSpc>
                          <a:spcPts val="1595"/>
                        </a:lnSpc>
                        <a:spcBef>
                          <a:spcPts val="490"/>
                        </a:spcBef>
                      </a:pPr>
                      <a:r>
                        <a:rPr sz="1300" spc="-10" dirty="0">
                          <a:solidFill>
                            <a:srgbClr val="00007F"/>
                          </a:solidFill>
                          <a:latin typeface="Verdana"/>
                          <a:cs typeface="Verdana"/>
                        </a:rPr>
                        <a:t>0.0.0.0</a:t>
                      </a:r>
                      <a:endParaRPr sz="1300">
                        <a:latin typeface="Verdana"/>
                        <a:cs typeface="Verdana"/>
                      </a:endParaRPr>
                    </a:p>
                  </a:txBody>
                  <a:tcPr marL="0" marR="0" marT="58569" marB="0"/>
                </a:tc>
                <a:tc>
                  <a:txBody>
                    <a:bodyPr/>
                    <a:lstStyle/>
                    <a:p>
                      <a:pPr marL="236854">
                        <a:lnSpc>
                          <a:spcPts val="1595"/>
                        </a:lnSpc>
                        <a:spcBef>
                          <a:spcPts val="490"/>
                        </a:spcBef>
                      </a:pPr>
                      <a:r>
                        <a:rPr sz="1300" spc="-10" dirty="0">
                          <a:solidFill>
                            <a:srgbClr val="00007F"/>
                          </a:solidFill>
                          <a:latin typeface="Verdana"/>
                          <a:cs typeface="Verdana"/>
                        </a:rPr>
                        <a:t>192.168.1.1</a:t>
                      </a:r>
                      <a:endParaRPr sz="1300">
                        <a:latin typeface="Verdana"/>
                        <a:cs typeface="Verdana"/>
                      </a:endParaRPr>
                    </a:p>
                  </a:txBody>
                  <a:tcPr marL="0" marR="0" marT="58569" marB="0"/>
                </a:tc>
                <a:tc>
                  <a:txBody>
                    <a:bodyPr/>
                    <a:lstStyle/>
                    <a:p>
                      <a:pPr marL="125095">
                        <a:lnSpc>
                          <a:spcPts val="1595"/>
                        </a:lnSpc>
                        <a:spcBef>
                          <a:spcPts val="490"/>
                        </a:spcBef>
                      </a:pPr>
                      <a:r>
                        <a:rPr sz="1300" spc="-10" dirty="0">
                          <a:solidFill>
                            <a:srgbClr val="00007F"/>
                          </a:solidFill>
                          <a:latin typeface="Verdana"/>
                          <a:cs typeface="Verdana"/>
                        </a:rPr>
                        <a:t>192.168.1.3</a:t>
                      </a:r>
                      <a:endParaRPr sz="1300">
                        <a:latin typeface="Verdana"/>
                        <a:cs typeface="Verdana"/>
                      </a:endParaRPr>
                    </a:p>
                  </a:txBody>
                  <a:tcPr marL="0" marR="0" marT="58569" marB="0"/>
                </a:tc>
                <a:tc>
                  <a:txBody>
                    <a:bodyPr/>
                    <a:lstStyle/>
                    <a:p>
                      <a:pPr marL="349885">
                        <a:lnSpc>
                          <a:spcPts val="1595"/>
                        </a:lnSpc>
                        <a:spcBef>
                          <a:spcPts val="490"/>
                        </a:spcBef>
                      </a:pPr>
                      <a:r>
                        <a:rPr sz="1300" spc="-50" dirty="0">
                          <a:solidFill>
                            <a:srgbClr val="00007F"/>
                          </a:solidFill>
                          <a:latin typeface="Verdana"/>
                          <a:cs typeface="Verdana"/>
                        </a:rPr>
                        <a:t>0</a:t>
                      </a:r>
                      <a:endParaRPr sz="1300">
                        <a:latin typeface="Verdana"/>
                        <a:cs typeface="Verdana"/>
                      </a:endParaRPr>
                    </a:p>
                  </a:txBody>
                  <a:tcPr marL="0" marR="0" marT="58569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6" name="object 6"/>
          <p:cNvSpPr txBox="1"/>
          <p:nvPr/>
        </p:nvSpPr>
        <p:spPr>
          <a:xfrm>
            <a:off x="1778598" y="2581536"/>
            <a:ext cx="191247" cy="272782"/>
          </a:xfrm>
          <a:prstGeom prst="rect">
            <a:avLst/>
          </a:prstGeom>
        </p:spPr>
        <p:txBody>
          <a:bodyPr vert="horz" wrap="square" lIns="0" tIns="11953" rIns="0" bIns="0" rtlCol="0">
            <a:spAutoFit/>
          </a:bodyPr>
          <a:lstStyle/>
          <a:p>
            <a:pPr marL="11953">
              <a:spcBef>
                <a:spcPts val="94"/>
              </a:spcBef>
            </a:pPr>
            <a:r>
              <a:rPr sz="1694" b="1" spc="-47" dirty="0">
                <a:latin typeface="Verdana"/>
                <a:cs typeface="Verdana"/>
              </a:rPr>
              <a:t>A</a:t>
            </a:r>
            <a:endParaRPr sz="1694">
              <a:latin typeface="Verdana"/>
              <a:cs typeface="Verdana"/>
            </a:endParaRPr>
          </a:p>
        </p:txBody>
      </p:sp>
      <p:pic>
        <p:nvPicPr>
          <p:cNvPr id="7" name="object 7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040282" y="2288882"/>
            <a:ext cx="325120" cy="317562"/>
          </a:xfrm>
          <a:prstGeom prst="rect">
            <a:avLst/>
          </a:prstGeom>
        </p:spPr>
      </p:pic>
      <p:sp>
        <p:nvSpPr>
          <p:cNvPr id="8" name="object 8"/>
          <p:cNvSpPr txBox="1"/>
          <p:nvPr/>
        </p:nvSpPr>
        <p:spPr>
          <a:xfrm>
            <a:off x="7098852" y="2548067"/>
            <a:ext cx="179892" cy="272782"/>
          </a:xfrm>
          <a:prstGeom prst="rect">
            <a:avLst/>
          </a:prstGeom>
        </p:spPr>
        <p:txBody>
          <a:bodyPr vert="horz" wrap="square" lIns="0" tIns="11953" rIns="0" bIns="0" rtlCol="0">
            <a:spAutoFit/>
          </a:bodyPr>
          <a:lstStyle/>
          <a:p>
            <a:pPr marL="11953">
              <a:spcBef>
                <a:spcPts val="94"/>
              </a:spcBef>
            </a:pPr>
            <a:r>
              <a:rPr sz="1694" b="1" spc="-47" dirty="0">
                <a:latin typeface="Verdana"/>
                <a:cs typeface="Verdana"/>
              </a:rPr>
              <a:t>C</a:t>
            </a:r>
            <a:endParaRPr sz="1694">
              <a:latin typeface="Verdana"/>
              <a:cs typeface="Verdana"/>
            </a:endParaRPr>
          </a:p>
        </p:txBody>
      </p:sp>
      <p:pic>
        <p:nvPicPr>
          <p:cNvPr id="9" name="object 9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532556" y="3373013"/>
            <a:ext cx="325119" cy="317562"/>
          </a:xfrm>
          <a:prstGeom prst="rect">
            <a:avLst/>
          </a:prstGeom>
        </p:spPr>
      </p:pic>
      <p:sp>
        <p:nvSpPr>
          <p:cNvPr id="10" name="object 10"/>
          <p:cNvSpPr txBox="1"/>
          <p:nvPr/>
        </p:nvSpPr>
        <p:spPr>
          <a:xfrm>
            <a:off x="4591125" y="3665667"/>
            <a:ext cx="188259" cy="272782"/>
          </a:xfrm>
          <a:prstGeom prst="rect">
            <a:avLst/>
          </a:prstGeom>
        </p:spPr>
        <p:txBody>
          <a:bodyPr vert="horz" wrap="square" lIns="0" tIns="11953" rIns="0" bIns="0" rtlCol="0">
            <a:spAutoFit/>
          </a:bodyPr>
          <a:lstStyle/>
          <a:p>
            <a:pPr marL="11953">
              <a:spcBef>
                <a:spcPts val="94"/>
              </a:spcBef>
            </a:pPr>
            <a:r>
              <a:rPr sz="1694" b="1" spc="-47" dirty="0">
                <a:latin typeface="Verdana"/>
                <a:cs typeface="Verdana"/>
              </a:rPr>
              <a:t>B</a:t>
            </a:r>
            <a:endParaRPr sz="1694">
              <a:latin typeface="Verdana"/>
              <a:cs typeface="Verdana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3846456" y="2683137"/>
            <a:ext cx="256391" cy="200455"/>
          </a:xfrm>
          <a:prstGeom prst="rect">
            <a:avLst/>
          </a:prstGeom>
        </p:spPr>
        <p:txBody>
          <a:bodyPr vert="horz" wrap="square" lIns="0" tIns="11953" rIns="0" bIns="0" rtlCol="0">
            <a:spAutoFit/>
          </a:bodyPr>
          <a:lstStyle/>
          <a:p>
            <a:pPr marL="11953">
              <a:spcBef>
                <a:spcPts val="94"/>
              </a:spcBef>
            </a:pPr>
            <a:r>
              <a:rPr sz="1224" b="1" spc="-24" dirty="0">
                <a:latin typeface="Verdana"/>
                <a:cs typeface="Verdana"/>
              </a:rPr>
              <a:t>R1</a:t>
            </a:r>
            <a:endParaRPr sz="1224">
              <a:latin typeface="Verdana"/>
              <a:cs typeface="Verdana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4291106" y="2265979"/>
            <a:ext cx="816983" cy="185835"/>
          </a:xfrm>
          <a:prstGeom prst="rect">
            <a:avLst/>
          </a:prstGeom>
        </p:spPr>
        <p:txBody>
          <a:bodyPr vert="horz" wrap="square" lIns="0" tIns="11953" rIns="0" bIns="0" rtlCol="0">
            <a:spAutoFit/>
          </a:bodyPr>
          <a:lstStyle/>
          <a:p>
            <a:pPr marL="11953">
              <a:spcBef>
                <a:spcPts val="94"/>
              </a:spcBef>
            </a:pPr>
            <a:r>
              <a:rPr sz="1129" spc="-9" dirty="0">
                <a:solidFill>
                  <a:srgbClr val="FF0000"/>
                </a:solidFill>
                <a:latin typeface="Verdana"/>
                <a:cs typeface="Verdana"/>
              </a:rPr>
              <a:t>192.168.2.</a:t>
            </a:r>
            <a:endParaRPr sz="1129">
              <a:latin typeface="Verdana"/>
              <a:cs typeface="Verdana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4189506" y="2503842"/>
            <a:ext cx="167939" cy="185835"/>
          </a:xfrm>
          <a:prstGeom prst="rect">
            <a:avLst/>
          </a:prstGeom>
        </p:spPr>
        <p:txBody>
          <a:bodyPr vert="horz" wrap="square" lIns="0" tIns="11953" rIns="0" bIns="0" rtlCol="0">
            <a:spAutoFit/>
          </a:bodyPr>
          <a:lstStyle/>
          <a:p>
            <a:pPr marL="11953">
              <a:spcBef>
                <a:spcPts val="94"/>
              </a:spcBef>
            </a:pPr>
            <a:r>
              <a:rPr sz="1129" spc="-24" dirty="0">
                <a:latin typeface="Verdana"/>
                <a:cs typeface="Verdana"/>
              </a:rPr>
              <a:t>.2</a:t>
            </a:r>
            <a:endParaRPr sz="1129">
              <a:latin typeface="Verdana"/>
              <a:cs typeface="Verdana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3546438" y="2503842"/>
            <a:ext cx="167939" cy="185835"/>
          </a:xfrm>
          <a:prstGeom prst="rect">
            <a:avLst/>
          </a:prstGeom>
        </p:spPr>
        <p:txBody>
          <a:bodyPr vert="horz" wrap="square" lIns="0" tIns="11953" rIns="0" bIns="0" rtlCol="0">
            <a:spAutoFit/>
          </a:bodyPr>
          <a:lstStyle/>
          <a:p>
            <a:pPr marL="11953">
              <a:spcBef>
                <a:spcPts val="94"/>
              </a:spcBef>
            </a:pPr>
            <a:r>
              <a:rPr sz="1129" spc="-24" dirty="0">
                <a:latin typeface="Verdana"/>
                <a:cs typeface="Verdana"/>
              </a:rPr>
              <a:t>.1</a:t>
            </a:r>
            <a:endParaRPr sz="1129">
              <a:latin typeface="Verdana"/>
              <a:cs typeface="Verdana"/>
            </a:endParaRPr>
          </a:p>
        </p:txBody>
      </p:sp>
      <p:grpSp>
        <p:nvGrpSpPr>
          <p:cNvPr id="15" name="object 15"/>
          <p:cNvGrpSpPr/>
          <p:nvPr/>
        </p:nvGrpSpPr>
        <p:grpSpPr>
          <a:xfrm>
            <a:off x="1808480" y="2346063"/>
            <a:ext cx="5250927" cy="308386"/>
            <a:chOff x="1921510" y="2087879"/>
            <a:chExt cx="5579110" cy="327660"/>
          </a:xfrm>
        </p:grpSpPr>
        <p:sp>
          <p:nvSpPr>
            <p:cNvPr id="16" name="object 16"/>
            <p:cNvSpPr/>
            <p:nvPr/>
          </p:nvSpPr>
          <p:spPr>
            <a:xfrm>
              <a:off x="1921510" y="2268219"/>
              <a:ext cx="5579110" cy="0"/>
            </a:xfrm>
            <a:custGeom>
              <a:avLst/>
              <a:gdLst/>
              <a:ahLst/>
              <a:cxnLst/>
              <a:rect l="l" t="t" r="r" b="b"/>
              <a:pathLst>
                <a:path w="5579109">
                  <a:moveTo>
                    <a:pt x="0" y="0"/>
                  </a:moveTo>
                  <a:lnTo>
                    <a:pt x="5579110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sz="1694"/>
            </a:p>
          </p:txBody>
        </p:sp>
        <p:pic>
          <p:nvPicPr>
            <p:cNvPr id="17" name="object 17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056380" y="2087879"/>
              <a:ext cx="327660" cy="327660"/>
            </a:xfrm>
            <a:prstGeom prst="rect">
              <a:avLst/>
            </a:prstGeom>
          </p:spPr>
        </p:pic>
      </p:grpSp>
      <p:sp>
        <p:nvSpPr>
          <p:cNvPr id="18" name="object 18"/>
          <p:cNvSpPr txBox="1"/>
          <p:nvPr/>
        </p:nvSpPr>
        <p:spPr>
          <a:xfrm>
            <a:off x="5336989" y="2683137"/>
            <a:ext cx="256391" cy="200455"/>
          </a:xfrm>
          <a:prstGeom prst="rect">
            <a:avLst/>
          </a:prstGeom>
        </p:spPr>
        <p:txBody>
          <a:bodyPr vert="horz" wrap="square" lIns="0" tIns="11953" rIns="0" bIns="0" rtlCol="0">
            <a:spAutoFit/>
          </a:bodyPr>
          <a:lstStyle/>
          <a:p>
            <a:pPr marL="11953">
              <a:spcBef>
                <a:spcPts val="94"/>
              </a:spcBef>
            </a:pPr>
            <a:r>
              <a:rPr sz="1224" b="1" spc="-24" dirty="0">
                <a:latin typeface="Verdana"/>
                <a:cs typeface="Verdana"/>
              </a:rPr>
              <a:t>R2</a:t>
            </a:r>
            <a:endParaRPr sz="1224">
              <a:latin typeface="Verdana"/>
              <a:cs typeface="Verdana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5680038" y="2503842"/>
            <a:ext cx="167939" cy="185835"/>
          </a:xfrm>
          <a:prstGeom prst="rect">
            <a:avLst/>
          </a:prstGeom>
        </p:spPr>
        <p:txBody>
          <a:bodyPr vert="horz" wrap="square" lIns="0" tIns="11953" rIns="0" bIns="0" rtlCol="0">
            <a:spAutoFit/>
          </a:bodyPr>
          <a:lstStyle/>
          <a:p>
            <a:pPr marL="11953">
              <a:spcBef>
                <a:spcPts val="94"/>
              </a:spcBef>
            </a:pPr>
            <a:r>
              <a:rPr sz="1129" spc="-24" dirty="0">
                <a:latin typeface="Verdana"/>
                <a:cs typeface="Verdana"/>
              </a:rPr>
              <a:t>.2</a:t>
            </a:r>
            <a:endParaRPr sz="1129">
              <a:latin typeface="Verdana"/>
              <a:cs typeface="Verdana"/>
            </a:endParaRPr>
          </a:p>
        </p:txBody>
      </p:sp>
      <p:grpSp>
        <p:nvGrpSpPr>
          <p:cNvPr id="20" name="object 20"/>
          <p:cNvGrpSpPr/>
          <p:nvPr/>
        </p:nvGrpSpPr>
        <p:grpSpPr>
          <a:xfrm>
            <a:off x="1754692" y="2311400"/>
            <a:ext cx="4899511" cy="1380565"/>
            <a:chOff x="1864360" y="2051050"/>
            <a:chExt cx="5205730" cy="1466850"/>
          </a:xfrm>
        </p:grpSpPr>
        <p:pic>
          <p:nvPicPr>
            <p:cNvPr id="21" name="object 21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640069" y="2087880"/>
              <a:ext cx="327660" cy="327660"/>
            </a:xfrm>
            <a:prstGeom prst="rect">
              <a:avLst/>
            </a:prstGeom>
          </p:spPr>
        </p:pic>
        <p:pic>
          <p:nvPicPr>
            <p:cNvPr id="22" name="object 22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864360" y="2051050"/>
              <a:ext cx="345439" cy="360679"/>
            </a:xfrm>
            <a:prstGeom prst="rect">
              <a:avLst/>
            </a:prstGeom>
          </p:spPr>
        </p:pic>
        <p:sp>
          <p:nvSpPr>
            <p:cNvPr id="23" name="object 23"/>
            <p:cNvSpPr/>
            <p:nvPr/>
          </p:nvSpPr>
          <p:spPr>
            <a:xfrm>
              <a:off x="4980939" y="2268220"/>
              <a:ext cx="0" cy="900430"/>
            </a:xfrm>
            <a:custGeom>
              <a:avLst/>
              <a:gdLst/>
              <a:ahLst/>
              <a:cxnLst/>
              <a:rect l="l" t="t" r="r" b="b"/>
              <a:pathLst>
                <a:path h="900430">
                  <a:moveTo>
                    <a:pt x="0" y="0"/>
                  </a:moveTo>
                  <a:lnTo>
                    <a:pt x="0" y="90042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sz="1694"/>
            </a:p>
          </p:txBody>
        </p:sp>
        <p:pic>
          <p:nvPicPr>
            <p:cNvPr id="24" name="object 2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724650" y="3180284"/>
              <a:ext cx="345440" cy="337410"/>
            </a:xfrm>
            <a:prstGeom prst="rect">
              <a:avLst/>
            </a:prstGeom>
          </p:spPr>
        </p:pic>
      </p:grpSp>
      <p:sp>
        <p:nvSpPr>
          <p:cNvPr id="25" name="object 25"/>
          <p:cNvSpPr txBox="1"/>
          <p:nvPr/>
        </p:nvSpPr>
        <p:spPr>
          <a:xfrm>
            <a:off x="5036969" y="2505038"/>
            <a:ext cx="167939" cy="185835"/>
          </a:xfrm>
          <a:prstGeom prst="rect">
            <a:avLst/>
          </a:prstGeom>
        </p:spPr>
        <p:txBody>
          <a:bodyPr vert="horz" wrap="square" lIns="0" tIns="11953" rIns="0" bIns="0" rtlCol="0">
            <a:spAutoFit/>
          </a:bodyPr>
          <a:lstStyle/>
          <a:p>
            <a:pPr marL="11953">
              <a:spcBef>
                <a:spcPts val="94"/>
              </a:spcBef>
            </a:pPr>
            <a:r>
              <a:rPr sz="1129" spc="-24" dirty="0">
                <a:latin typeface="Verdana"/>
                <a:cs typeface="Verdana"/>
              </a:rPr>
              <a:t>.1</a:t>
            </a:r>
            <a:endParaRPr sz="1129">
              <a:latin typeface="Verdana"/>
              <a:cs typeface="Verdana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6759388" y="2050826"/>
            <a:ext cx="908424" cy="185835"/>
          </a:xfrm>
          <a:prstGeom prst="rect">
            <a:avLst/>
          </a:prstGeom>
        </p:spPr>
        <p:txBody>
          <a:bodyPr vert="horz" wrap="square" lIns="0" tIns="11953" rIns="0" bIns="0" rtlCol="0">
            <a:spAutoFit/>
          </a:bodyPr>
          <a:lstStyle/>
          <a:p>
            <a:pPr marL="11953">
              <a:spcBef>
                <a:spcPts val="94"/>
              </a:spcBef>
            </a:pPr>
            <a:r>
              <a:rPr sz="1129" spc="-9" dirty="0">
                <a:latin typeface="Verdana"/>
                <a:cs typeface="Verdana"/>
              </a:rPr>
              <a:t>192.168.3.3</a:t>
            </a:r>
            <a:endParaRPr sz="1129">
              <a:latin typeface="Verdana"/>
              <a:cs typeface="Verdana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2562709" y="2267173"/>
            <a:ext cx="816983" cy="185835"/>
          </a:xfrm>
          <a:prstGeom prst="rect">
            <a:avLst/>
          </a:prstGeom>
        </p:spPr>
        <p:txBody>
          <a:bodyPr vert="horz" wrap="square" lIns="0" tIns="11953" rIns="0" bIns="0" rtlCol="0">
            <a:spAutoFit/>
          </a:bodyPr>
          <a:lstStyle/>
          <a:p>
            <a:pPr marL="11953">
              <a:spcBef>
                <a:spcPts val="94"/>
              </a:spcBef>
            </a:pPr>
            <a:r>
              <a:rPr sz="1129" spc="-9" dirty="0">
                <a:solidFill>
                  <a:srgbClr val="FF0000"/>
                </a:solidFill>
                <a:latin typeface="Verdana"/>
                <a:cs typeface="Verdana"/>
              </a:rPr>
              <a:t>192.168.1.</a:t>
            </a:r>
            <a:endParaRPr sz="1129">
              <a:latin typeface="Verdana"/>
              <a:cs typeface="Verdana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5951368" y="2267173"/>
            <a:ext cx="816983" cy="185835"/>
          </a:xfrm>
          <a:prstGeom prst="rect">
            <a:avLst/>
          </a:prstGeom>
        </p:spPr>
        <p:txBody>
          <a:bodyPr vert="horz" wrap="square" lIns="0" tIns="11953" rIns="0" bIns="0" rtlCol="0">
            <a:spAutoFit/>
          </a:bodyPr>
          <a:lstStyle/>
          <a:p>
            <a:pPr marL="11953">
              <a:spcBef>
                <a:spcPts val="94"/>
              </a:spcBef>
            </a:pPr>
            <a:r>
              <a:rPr sz="1129" spc="-9" dirty="0">
                <a:solidFill>
                  <a:srgbClr val="FF0000"/>
                </a:solidFill>
                <a:latin typeface="Verdana"/>
                <a:cs typeface="Verdana"/>
              </a:rPr>
              <a:t>192.168.3.</a:t>
            </a:r>
            <a:endParaRPr sz="1129">
              <a:latin typeface="Verdana"/>
              <a:cs typeface="Verdana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4900706" y="3519842"/>
            <a:ext cx="908424" cy="185835"/>
          </a:xfrm>
          <a:prstGeom prst="rect">
            <a:avLst/>
          </a:prstGeom>
        </p:spPr>
        <p:txBody>
          <a:bodyPr vert="horz" wrap="square" lIns="0" tIns="11953" rIns="0" bIns="0" rtlCol="0">
            <a:spAutoFit/>
          </a:bodyPr>
          <a:lstStyle/>
          <a:p>
            <a:pPr marL="11953">
              <a:spcBef>
                <a:spcPts val="94"/>
              </a:spcBef>
            </a:pPr>
            <a:r>
              <a:rPr sz="1129" spc="-9" dirty="0">
                <a:latin typeface="Verdana"/>
                <a:cs typeface="Verdana"/>
              </a:rPr>
              <a:t>192.168.2.3</a:t>
            </a:r>
            <a:endParaRPr sz="1129">
              <a:latin typeface="Verdana"/>
              <a:cs typeface="Verdana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6387652" y="3665667"/>
            <a:ext cx="202602" cy="272782"/>
          </a:xfrm>
          <a:prstGeom prst="rect">
            <a:avLst/>
          </a:prstGeom>
        </p:spPr>
        <p:txBody>
          <a:bodyPr vert="horz" wrap="square" lIns="0" tIns="11953" rIns="0" bIns="0" rtlCol="0">
            <a:spAutoFit/>
          </a:bodyPr>
          <a:lstStyle/>
          <a:p>
            <a:pPr marL="11953">
              <a:spcBef>
                <a:spcPts val="94"/>
              </a:spcBef>
            </a:pPr>
            <a:r>
              <a:rPr sz="1694" b="1" spc="-47" dirty="0">
                <a:latin typeface="Verdana"/>
                <a:cs typeface="Verdana"/>
              </a:rPr>
              <a:t>D</a:t>
            </a:r>
            <a:endParaRPr sz="1694">
              <a:latin typeface="Verdana"/>
              <a:cs typeface="Verdana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6697232" y="3521038"/>
            <a:ext cx="908424" cy="185835"/>
          </a:xfrm>
          <a:prstGeom prst="rect">
            <a:avLst/>
          </a:prstGeom>
        </p:spPr>
        <p:txBody>
          <a:bodyPr vert="horz" wrap="square" lIns="0" tIns="11953" rIns="0" bIns="0" rtlCol="0">
            <a:spAutoFit/>
          </a:bodyPr>
          <a:lstStyle/>
          <a:p>
            <a:pPr marL="11953">
              <a:spcBef>
                <a:spcPts val="94"/>
              </a:spcBef>
            </a:pPr>
            <a:r>
              <a:rPr sz="1129" spc="-9" dirty="0">
                <a:latin typeface="Verdana"/>
                <a:cs typeface="Verdana"/>
              </a:rPr>
              <a:t>192.168.3.4</a:t>
            </a:r>
            <a:endParaRPr sz="1129">
              <a:latin typeface="Verdana"/>
              <a:cs typeface="Verdana"/>
            </a:endParaRPr>
          </a:p>
        </p:txBody>
      </p:sp>
      <p:sp>
        <p:nvSpPr>
          <p:cNvPr id="32" name="object 32"/>
          <p:cNvSpPr/>
          <p:nvPr/>
        </p:nvSpPr>
        <p:spPr>
          <a:xfrm>
            <a:off x="6483275" y="2515795"/>
            <a:ext cx="0" cy="847464"/>
          </a:xfrm>
          <a:custGeom>
            <a:avLst/>
            <a:gdLst/>
            <a:ahLst/>
            <a:cxnLst/>
            <a:rect l="l" t="t" r="r" b="b"/>
            <a:pathLst>
              <a:path h="900430">
                <a:moveTo>
                  <a:pt x="0" y="0"/>
                </a:moveTo>
                <a:lnTo>
                  <a:pt x="0" y="900429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694"/>
          </a:p>
        </p:txBody>
      </p:sp>
      <p:sp>
        <p:nvSpPr>
          <p:cNvPr id="33" name="object 33"/>
          <p:cNvSpPr txBox="1">
            <a:spLocks noGrp="1"/>
          </p:cNvSpPr>
          <p:nvPr>
            <p:ph type="title"/>
          </p:nvPr>
        </p:nvSpPr>
        <p:spPr>
          <a:xfrm>
            <a:off x="561190" y="457012"/>
            <a:ext cx="7745506" cy="843066"/>
          </a:xfrm>
          <a:prstGeom prst="rect">
            <a:avLst/>
          </a:prstGeom>
        </p:spPr>
        <p:txBody>
          <a:bodyPr vert="horz" wrap="square" lIns="0" tIns="11953" rIns="0" bIns="0" rtlCol="0" anchor="b">
            <a:spAutoFit/>
          </a:bodyPr>
          <a:lstStyle/>
          <a:p>
            <a:pPr marL="3366629">
              <a:lnSpc>
                <a:spcPct val="100000"/>
              </a:lnSpc>
              <a:spcBef>
                <a:spcPts val="94"/>
              </a:spcBef>
            </a:pPr>
            <a:r>
              <a:rPr spc="-9" dirty="0"/>
              <a:t>Routage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>
            <a:normAutofit/>
          </a:bodyPr>
          <a:lstStyle/>
          <a:p>
            <a:r>
              <a:rPr lang="fr-FR" dirty="0"/>
              <a:t>PLAN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39552" y="980728"/>
            <a:ext cx="8147248" cy="5760640"/>
          </a:xfrm>
        </p:spPr>
        <p:txBody>
          <a:bodyPr>
            <a:noAutofit/>
          </a:bodyPr>
          <a:lstStyle/>
          <a:p>
            <a:r>
              <a:rPr lang="fr-FR" sz="1600" b="1" dirty="0"/>
              <a:t>Principe des réseaux numériques </a:t>
            </a:r>
          </a:p>
          <a:p>
            <a:pPr lvl="1"/>
            <a:r>
              <a:rPr lang="fr-FR" sz="1600" dirty="0"/>
              <a:t>Introduction</a:t>
            </a:r>
          </a:p>
          <a:p>
            <a:pPr lvl="2"/>
            <a:r>
              <a:rPr lang="fr-FR" sz="1200" dirty="0"/>
              <a:t>Réseaux LAN/WAN</a:t>
            </a:r>
          </a:p>
          <a:p>
            <a:pPr lvl="1"/>
            <a:r>
              <a:rPr lang="fr-FR" sz="1600" dirty="0"/>
              <a:t>Le modèle de référence OSI de l'ISO</a:t>
            </a:r>
          </a:p>
          <a:p>
            <a:pPr lvl="1"/>
            <a:r>
              <a:rPr lang="fr-FR" sz="1600" dirty="0"/>
              <a:t> Les couches hautes : session, présentation et application</a:t>
            </a:r>
          </a:p>
          <a:p>
            <a:pPr lvl="2"/>
            <a:r>
              <a:rPr lang="fr-FR" sz="1000" dirty="0"/>
              <a:t>La couche session.</a:t>
            </a:r>
          </a:p>
          <a:p>
            <a:pPr lvl="2"/>
            <a:r>
              <a:rPr lang="fr-FR" sz="1000" dirty="0"/>
              <a:t> La couche présentation</a:t>
            </a:r>
          </a:p>
          <a:p>
            <a:pPr lvl="2"/>
            <a:r>
              <a:rPr lang="fr-FR" sz="1000" dirty="0"/>
              <a:t>La couche application.</a:t>
            </a:r>
            <a:br>
              <a:rPr lang="fr-FR" sz="1000" dirty="0"/>
            </a:br>
            <a:endParaRPr lang="fr-FR" sz="1000" dirty="0"/>
          </a:p>
          <a:p>
            <a:pPr lvl="1"/>
            <a:r>
              <a:rPr lang="fr-FR" sz="1600" dirty="0"/>
              <a:t>La couche transport.</a:t>
            </a:r>
          </a:p>
          <a:p>
            <a:pPr lvl="2"/>
            <a:r>
              <a:rPr lang="fr-FR" sz="1000" dirty="0"/>
              <a:t>Qualité de service</a:t>
            </a:r>
          </a:p>
          <a:p>
            <a:pPr lvl="2"/>
            <a:r>
              <a:rPr lang="fr-FR" sz="1000" dirty="0"/>
              <a:t>Primitives du service transport</a:t>
            </a:r>
          </a:p>
          <a:p>
            <a:pPr lvl="2"/>
            <a:r>
              <a:rPr lang="fr-FR" sz="1000" dirty="0"/>
              <a:t> Le protocole de transport ISO en mode connecté (ISO 8073 ou X.224) . .</a:t>
            </a:r>
          </a:p>
          <a:p>
            <a:pPr lvl="1"/>
            <a:r>
              <a:rPr lang="fr-FR" sz="1600" dirty="0"/>
              <a:t>La couche réseau</a:t>
            </a:r>
          </a:p>
          <a:p>
            <a:pPr lvl="2"/>
            <a:r>
              <a:rPr lang="fr-FR" sz="1000" dirty="0"/>
              <a:t>Le contrôle de flux</a:t>
            </a:r>
          </a:p>
          <a:p>
            <a:pPr lvl="2"/>
            <a:r>
              <a:rPr lang="fr-FR" sz="1000" dirty="0"/>
              <a:t>Le problème de la congestion</a:t>
            </a:r>
          </a:p>
          <a:p>
            <a:pPr lvl="2"/>
            <a:r>
              <a:rPr lang="fr-FR" sz="1000" dirty="0"/>
              <a:t>Le routage</a:t>
            </a:r>
          </a:p>
          <a:p>
            <a:pPr lvl="2"/>
            <a:r>
              <a:rPr lang="fr-FR" sz="1000" dirty="0"/>
              <a:t>La norme X25, niveau réseau</a:t>
            </a:r>
          </a:p>
          <a:p>
            <a:pPr lvl="1"/>
            <a:r>
              <a:rPr lang="fr-FR" sz="1600" dirty="0"/>
              <a:t>La couche liaison</a:t>
            </a:r>
          </a:p>
          <a:p>
            <a:pPr lvl="2"/>
            <a:r>
              <a:rPr lang="fr-FR" sz="1000" dirty="0"/>
              <a:t>Détection et correction d'erreurs</a:t>
            </a:r>
          </a:p>
          <a:p>
            <a:pPr lvl="2"/>
            <a:r>
              <a:rPr lang="fr-FR" sz="1000" dirty="0"/>
              <a:t>Protocoles de liaison de données</a:t>
            </a:r>
          </a:p>
          <a:p>
            <a:pPr lvl="1"/>
            <a:r>
              <a:rPr lang="fr-FR" sz="1600" dirty="0"/>
              <a:t>La couche physique</a:t>
            </a:r>
          </a:p>
          <a:p>
            <a:pPr lvl="2"/>
            <a:r>
              <a:rPr lang="fr-FR" sz="1000" dirty="0"/>
              <a:t>Transmission en bande de base</a:t>
            </a:r>
          </a:p>
          <a:p>
            <a:pPr lvl="2"/>
            <a:r>
              <a:rPr lang="fr-FR" sz="1000" dirty="0"/>
              <a:t>Transmission modulée</a:t>
            </a:r>
          </a:p>
          <a:p>
            <a:pPr lvl="2"/>
            <a:r>
              <a:rPr lang="fr-FR" sz="1600" dirty="0"/>
              <a:t>Multiplexage</a:t>
            </a:r>
          </a:p>
          <a:p>
            <a:pPr lvl="2"/>
            <a:r>
              <a:rPr lang="fr-FR" sz="1000" dirty="0"/>
              <a:t>Les supports de transmission</a:t>
            </a:r>
          </a:p>
          <a:p>
            <a:pPr lvl="2"/>
            <a:r>
              <a:rPr lang="fr-FR" sz="1000" dirty="0"/>
              <a:t>Exemple de l'ADSL</a:t>
            </a:r>
          </a:p>
        </p:txBody>
      </p:sp>
    </p:spTree>
    <p:extLst>
      <p:ext uri="{BB962C8B-B14F-4D97-AF65-F5344CB8AC3E}">
        <p14:creationId xmlns:p14="http://schemas.microsoft.com/office/powerpoint/2010/main" val="98975415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309581" y="3999156"/>
            <a:ext cx="2960146" cy="301701"/>
          </a:xfrm>
          <a:prstGeom prst="rect">
            <a:avLst/>
          </a:prstGeom>
        </p:spPr>
        <p:txBody>
          <a:bodyPr vert="horz" wrap="square" lIns="0" tIns="11953" rIns="0" bIns="0" rtlCol="0">
            <a:spAutoFit/>
          </a:bodyPr>
          <a:lstStyle/>
          <a:p>
            <a:pPr marL="11953">
              <a:spcBef>
                <a:spcPts val="94"/>
              </a:spcBef>
            </a:pPr>
            <a:r>
              <a:rPr sz="1882" b="1" dirty="0">
                <a:solidFill>
                  <a:srgbClr val="00007F"/>
                </a:solidFill>
                <a:latin typeface="Verdana"/>
                <a:cs typeface="Verdana"/>
              </a:rPr>
              <a:t>Table</a:t>
            </a:r>
            <a:r>
              <a:rPr sz="1882" b="1" spc="-38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882" b="1" dirty="0">
                <a:solidFill>
                  <a:srgbClr val="00007F"/>
                </a:solidFill>
                <a:latin typeface="Verdana"/>
                <a:cs typeface="Verdana"/>
              </a:rPr>
              <a:t>de</a:t>
            </a:r>
            <a:r>
              <a:rPr sz="1882" b="1" spc="-38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882" b="1" dirty="0">
                <a:solidFill>
                  <a:srgbClr val="00007F"/>
                </a:solidFill>
                <a:latin typeface="Verdana"/>
                <a:cs typeface="Verdana"/>
              </a:rPr>
              <a:t>routage</a:t>
            </a:r>
            <a:r>
              <a:rPr sz="1882" b="1" spc="-38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882" b="1" dirty="0">
                <a:solidFill>
                  <a:srgbClr val="00007F"/>
                </a:solidFill>
                <a:latin typeface="Verdana"/>
                <a:cs typeface="Verdana"/>
              </a:rPr>
              <a:t>de</a:t>
            </a:r>
            <a:r>
              <a:rPr sz="1882" b="1" spc="-38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882" b="1" spc="-47" dirty="0">
                <a:solidFill>
                  <a:srgbClr val="00007F"/>
                </a:solidFill>
                <a:latin typeface="Verdana"/>
                <a:cs typeface="Verdana"/>
              </a:rPr>
              <a:t>B</a:t>
            </a:r>
            <a:endParaRPr sz="1882">
              <a:latin typeface="Verdana"/>
              <a:cs typeface="Verdana"/>
            </a:endParaRPr>
          </a:p>
        </p:txBody>
      </p:sp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714785" y="4414219"/>
          <a:ext cx="6813175" cy="1159436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41642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7321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7339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7977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7036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61172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300" b="1" spc="-10" dirty="0">
                          <a:solidFill>
                            <a:srgbClr val="00007F"/>
                          </a:solidFill>
                          <a:latin typeface="Verdana"/>
                          <a:cs typeface="Verdana"/>
                        </a:rPr>
                        <a:t>Destination</a:t>
                      </a:r>
                      <a:endParaRPr sz="1300">
                        <a:latin typeface="Verdana"/>
                        <a:cs typeface="Verdana"/>
                      </a:endParaRPr>
                    </a:p>
                  </a:txBody>
                  <a:tcPr marL="0" marR="0" marT="598" marB="0"/>
                </a:tc>
                <a:tc>
                  <a:txBody>
                    <a:bodyPr/>
                    <a:lstStyle/>
                    <a:p>
                      <a:pPr marL="32385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300" b="1" spc="-10" dirty="0">
                          <a:solidFill>
                            <a:srgbClr val="00007F"/>
                          </a:solidFill>
                          <a:latin typeface="Verdana"/>
                          <a:cs typeface="Verdana"/>
                        </a:rPr>
                        <a:t>Netmask</a:t>
                      </a:r>
                      <a:endParaRPr sz="1300">
                        <a:latin typeface="Verdana"/>
                        <a:cs typeface="Verdana"/>
                      </a:endParaRPr>
                    </a:p>
                  </a:txBody>
                  <a:tcPr marL="0" marR="0" marT="598" marB="0"/>
                </a:tc>
                <a:tc>
                  <a:txBody>
                    <a:bodyPr/>
                    <a:lstStyle/>
                    <a:p>
                      <a:pPr marL="236854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300" b="1" spc="-10" dirty="0">
                          <a:solidFill>
                            <a:srgbClr val="00007F"/>
                          </a:solidFill>
                          <a:latin typeface="Verdana"/>
                          <a:cs typeface="Verdana"/>
                        </a:rPr>
                        <a:t>Gateway</a:t>
                      </a:r>
                      <a:endParaRPr sz="1300">
                        <a:latin typeface="Verdana"/>
                        <a:cs typeface="Verdana"/>
                      </a:endParaRPr>
                    </a:p>
                  </a:txBody>
                  <a:tcPr marL="0" marR="0" marT="598" marB="0"/>
                </a:tc>
                <a:tc>
                  <a:txBody>
                    <a:bodyPr/>
                    <a:lstStyle/>
                    <a:p>
                      <a:pPr marL="12509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300" b="1" spc="-10" dirty="0">
                          <a:solidFill>
                            <a:srgbClr val="00007F"/>
                          </a:solidFill>
                          <a:latin typeface="Verdana"/>
                          <a:cs typeface="Verdana"/>
                        </a:rPr>
                        <a:t>Interface</a:t>
                      </a:r>
                      <a:endParaRPr sz="1300">
                        <a:latin typeface="Verdana"/>
                        <a:cs typeface="Verdana"/>
                      </a:endParaRPr>
                    </a:p>
                  </a:txBody>
                  <a:tcPr marL="0" marR="0" marT="598" marB="0"/>
                </a:tc>
                <a:tc>
                  <a:txBody>
                    <a:bodyPr/>
                    <a:lstStyle/>
                    <a:p>
                      <a:pPr marL="34988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300" b="1" spc="-20" dirty="0">
                          <a:solidFill>
                            <a:srgbClr val="00007F"/>
                          </a:solidFill>
                          <a:latin typeface="Verdana"/>
                          <a:cs typeface="Verdana"/>
                        </a:rPr>
                        <a:t>Cost</a:t>
                      </a:r>
                      <a:endParaRPr sz="1300">
                        <a:latin typeface="Verdana"/>
                        <a:cs typeface="Verdana"/>
                      </a:endParaRPr>
                    </a:p>
                  </a:txBody>
                  <a:tcPr marL="0" marR="0" marT="598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8546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490"/>
                        </a:spcBef>
                      </a:pPr>
                      <a:r>
                        <a:rPr sz="1300" spc="-10" dirty="0">
                          <a:solidFill>
                            <a:srgbClr val="00007F"/>
                          </a:solidFill>
                          <a:latin typeface="Verdana"/>
                          <a:cs typeface="Verdana"/>
                        </a:rPr>
                        <a:t>192.168.1.0</a:t>
                      </a:r>
                      <a:endParaRPr sz="1300">
                        <a:latin typeface="Verdana"/>
                        <a:cs typeface="Verdana"/>
                      </a:endParaRPr>
                    </a:p>
                  </a:txBody>
                  <a:tcPr marL="0" marR="0" marT="58569" marB="0"/>
                </a:tc>
                <a:tc>
                  <a:txBody>
                    <a:bodyPr/>
                    <a:lstStyle/>
                    <a:p>
                      <a:pPr marL="323850">
                        <a:lnSpc>
                          <a:spcPct val="100000"/>
                        </a:lnSpc>
                        <a:spcBef>
                          <a:spcPts val="490"/>
                        </a:spcBef>
                      </a:pPr>
                      <a:r>
                        <a:rPr sz="1300" spc="-10" dirty="0">
                          <a:solidFill>
                            <a:srgbClr val="00007F"/>
                          </a:solidFill>
                          <a:latin typeface="Verdana"/>
                          <a:cs typeface="Verdana"/>
                        </a:rPr>
                        <a:t>255.255.255.0</a:t>
                      </a:r>
                      <a:endParaRPr sz="1300">
                        <a:latin typeface="Verdana"/>
                        <a:cs typeface="Verdana"/>
                      </a:endParaRPr>
                    </a:p>
                  </a:txBody>
                  <a:tcPr marL="0" marR="0" marT="58569" marB="0"/>
                </a:tc>
                <a:tc>
                  <a:txBody>
                    <a:bodyPr/>
                    <a:lstStyle/>
                    <a:p>
                      <a:pPr marL="236854">
                        <a:lnSpc>
                          <a:spcPct val="100000"/>
                        </a:lnSpc>
                        <a:spcBef>
                          <a:spcPts val="490"/>
                        </a:spcBef>
                      </a:pPr>
                      <a:r>
                        <a:rPr sz="1300" spc="-10" dirty="0">
                          <a:solidFill>
                            <a:srgbClr val="00007F"/>
                          </a:solidFill>
                          <a:latin typeface="Verdana"/>
                          <a:cs typeface="Verdana"/>
                        </a:rPr>
                        <a:t>192.168.2.2</a:t>
                      </a:r>
                      <a:endParaRPr sz="1300">
                        <a:latin typeface="Verdana"/>
                        <a:cs typeface="Verdana"/>
                      </a:endParaRPr>
                    </a:p>
                  </a:txBody>
                  <a:tcPr marL="0" marR="0" marT="58569" marB="0"/>
                </a:tc>
                <a:tc>
                  <a:txBody>
                    <a:bodyPr/>
                    <a:lstStyle/>
                    <a:p>
                      <a:pPr marL="125095">
                        <a:lnSpc>
                          <a:spcPct val="100000"/>
                        </a:lnSpc>
                        <a:spcBef>
                          <a:spcPts val="490"/>
                        </a:spcBef>
                      </a:pPr>
                      <a:r>
                        <a:rPr sz="1300" spc="-10" dirty="0">
                          <a:solidFill>
                            <a:srgbClr val="00007F"/>
                          </a:solidFill>
                          <a:latin typeface="Verdana"/>
                          <a:cs typeface="Verdana"/>
                        </a:rPr>
                        <a:t>192.168.2.3</a:t>
                      </a:r>
                      <a:endParaRPr sz="1300">
                        <a:latin typeface="Verdana"/>
                        <a:cs typeface="Verdana"/>
                      </a:endParaRPr>
                    </a:p>
                  </a:txBody>
                  <a:tcPr marL="0" marR="0" marT="58569" marB="0"/>
                </a:tc>
                <a:tc>
                  <a:txBody>
                    <a:bodyPr/>
                    <a:lstStyle/>
                    <a:p>
                      <a:pPr marL="349885">
                        <a:lnSpc>
                          <a:spcPct val="100000"/>
                        </a:lnSpc>
                        <a:spcBef>
                          <a:spcPts val="490"/>
                        </a:spcBef>
                      </a:pPr>
                      <a:r>
                        <a:rPr sz="1300" spc="-50" dirty="0">
                          <a:solidFill>
                            <a:srgbClr val="00007F"/>
                          </a:solidFill>
                          <a:latin typeface="Verdana"/>
                          <a:cs typeface="Verdana"/>
                        </a:rPr>
                        <a:t>1</a:t>
                      </a:r>
                      <a:endParaRPr sz="1300">
                        <a:latin typeface="Verdana"/>
                        <a:cs typeface="Verdana"/>
                      </a:endParaRPr>
                    </a:p>
                  </a:txBody>
                  <a:tcPr marL="0" marR="0" marT="58569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18546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484"/>
                        </a:spcBef>
                      </a:pPr>
                      <a:r>
                        <a:rPr sz="1300" spc="-10" dirty="0">
                          <a:solidFill>
                            <a:srgbClr val="00007F"/>
                          </a:solidFill>
                          <a:latin typeface="Verdana"/>
                          <a:cs typeface="Verdana"/>
                        </a:rPr>
                        <a:t>192.168.3.0</a:t>
                      </a:r>
                      <a:endParaRPr sz="1300">
                        <a:latin typeface="Verdana"/>
                        <a:cs typeface="Verdana"/>
                      </a:endParaRPr>
                    </a:p>
                  </a:txBody>
                  <a:tcPr marL="0" marR="0" marT="57971" marB="0"/>
                </a:tc>
                <a:tc>
                  <a:txBody>
                    <a:bodyPr/>
                    <a:lstStyle/>
                    <a:p>
                      <a:pPr marL="323850">
                        <a:lnSpc>
                          <a:spcPct val="100000"/>
                        </a:lnSpc>
                        <a:spcBef>
                          <a:spcPts val="484"/>
                        </a:spcBef>
                      </a:pPr>
                      <a:r>
                        <a:rPr sz="1300" spc="-10" dirty="0">
                          <a:solidFill>
                            <a:srgbClr val="00007F"/>
                          </a:solidFill>
                          <a:latin typeface="Verdana"/>
                          <a:cs typeface="Verdana"/>
                        </a:rPr>
                        <a:t>255.255.255.0</a:t>
                      </a:r>
                      <a:endParaRPr sz="1300">
                        <a:latin typeface="Verdana"/>
                        <a:cs typeface="Verdana"/>
                      </a:endParaRPr>
                    </a:p>
                  </a:txBody>
                  <a:tcPr marL="0" marR="0" marT="57971" marB="0"/>
                </a:tc>
                <a:tc>
                  <a:txBody>
                    <a:bodyPr/>
                    <a:lstStyle/>
                    <a:p>
                      <a:pPr marL="236854">
                        <a:lnSpc>
                          <a:spcPct val="100000"/>
                        </a:lnSpc>
                        <a:spcBef>
                          <a:spcPts val="484"/>
                        </a:spcBef>
                      </a:pPr>
                      <a:r>
                        <a:rPr sz="1300" spc="-10" dirty="0">
                          <a:solidFill>
                            <a:srgbClr val="00007F"/>
                          </a:solidFill>
                          <a:latin typeface="Verdana"/>
                          <a:cs typeface="Verdana"/>
                        </a:rPr>
                        <a:t>192.168.2.1</a:t>
                      </a:r>
                      <a:endParaRPr sz="1300">
                        <a:latin typeface="Verdana"/>
                        <a:cs typeface="Verdana"/>
                      </a:endParaRPr>
                    </a:p>
                  </a:txBody>
                  <a:tcPr marL="0" marR="0" marT="57971" marB="0"/>
                </a:tc>
                <a:tc>
                  <a:txBody>
                    <a:bodyPr/>
                    <a:lstStyle/>
                    <a:p>
                      <a:pPr marL="125095">
                        <a:lnSpc>
                          <a:spcPct val="100000"/>
                        </a:lnSpc>
                        <a:spcBef>
                          <a:spcPts val="484"/>
                        </a:spcBef>
                      </a:pPr>
                      <a:r>
                        <a:rPr sz="1300" spc="-10" dirty="0">
                          <a:solidFill>
                            <a:srgbClr val="00007F"/>
                          </a:solidFill>
                          <a:latin typeface="Verdana"/>
                          <a:cs typeface="Verdana"/>
                        </a:rPr>
                        <a:t>192.168.2.3</a:t>
                      </a:r>
                      <a:endParaRPr sz="1300">
                        <a:latin typeface="Verdana"/>
                        <a:cs typeface="Verdana"/>
                      </a:endParaRPr>
                    </a:p>
                  </a:txBody>
                  <a:tcPr marL="0" marR="0" marT="57971" marB="0"/>
                </a:tc>
                <a:tc>
                  <a:txBody>
                    <a:bodyPr/>
                    <a:lstStyle/>
                    <a:p>
                      <a:pPr marL="349885">
                        <a:lnSpc>
                          <a:spcPct val="100000"/>
                        </a:lnSpc>
                        <a:spcBef>
                          <a:spcPts val="484"/>
                        </a:spcBef>
                      </a:pPr>
                      <a:r>
                        <a:rPr sz="1300" spc="-50" dirty="0">
                          <a:solidFill>
                            <a:srgbClr val="00007F"/>
                          </a:solidFill>
                          <a:latin typeface="Verdana"/>
                          <a:cs typeface="Verdana"/>
                        </a:rPr>
                        <a:t>1</a:t>
                      </a:r>
                      <a:endParaRPr sz="1300">
                        <a:latin typeface="Verdana"/>
                        <a:cs typeface="Verdana"/>
                      </a:endParaRPr>
                    </a:p>
                  </a:txBody>
                  <a:tcPr marL="0" marR="0" marT="57971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61172">
                <a:tc>
                  <a:txBody>
                    <a:bodyPr/>
                    <a:lstStyle/>
                    <a:p>
                      <a:pPr marL="31750">
                        <a:lnSpc>
                          <a:spcPts val="1595"/>
                        </a:lnSpc>
                        <a:spcBef>
                          <a:spcPts val="490"/>
                        </a:spcBef>
                      </a:pPr>
                      <a:r>
                        <a:rPr sz="1300" spc="-10" dirty="0">
                          <a:solidFill>
                            <a:srgbClr val="00007F"/>
                          </a:solidFill>
                          <a:latin typeface="Verdana"/>
                          <a:cs typeface="Verdana"/>
                        </a:rPr>
                        <a:t>192.168.2.0</a:t>
                      </a:r>
                      <a:endParaRPr sz="1300">
                        <a:latin typeface="Verdana"/>
                        <a:cs typeface="Verdana"/>
                      </a:endParaRPr>
                    </a:p>
                  </a:txBody>
                  <a:tcPr marL="0" marR="0" marT="58569" marB="0"/>
                </a:tc>
                <a:tc>
                  <a:txBody>
                    <a:bodyPr/>
                    <a:lstStyle/>
                    <a:p>
                      <a:pPr marL="323850">
                        <a:lnSpc>
                          <a:spcPts val="1595"/>
                        </a:lnSpc>
                        <a:spcBef>
                          <a:spcPts val="490"/>
                        </a:spcBef>
                      </a:pPr>
                      <a:r>
                        <a:rPr sz="1300" spc="-10" dirty="0">
                          <a:solidFill>
                            <a:srgbClr val="00007F"/>
                          </a:solidFill>
                          <a:latin typeface="Verdana"/>
                          <a:cs typeface="Verdana"/>
                        </a:rPr>
                        <a:t>255.255.255.0</a:t>
                      </a:r>
                      <a:endParaRPr sz="1300">
                        <a:latin typeface="Verdana"/>
                        <a:cs typeface="Verdana"/>
                      </a:endParaRPr>
                    </a:p>
                  </a:txBody>
                  <a:tcPr marL="0" marR="0" marT="58569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95"/>
                        </a:lnSpc>
                        <a:spcBef>
                          <a:spcPts val="490"/>
                        </a:spcBef>
                      </a:pPr>
                      <a:r>
                        <a:rPr sz="1300" spc="-50" dirty="0">
                          <a:solidFill>
                            <a:srgbClr val="00007F"/>
                          </a:solidFill>
                          <a:latin typeface="Verdana"/>
                          <a:cs typeface="Verdana"/>
                        </a:rPr>
                        <a:t>-</a:t>
                      </a:r>
                      <a:endParaRPr sz="1300">
                        <a:latin typeface="Verdana"/>
                        <a:cs typeface="Verdana"/>
                      </a:endParaRPr>
                    </a:p>
                  </a:txBody>
                  <a:tcPr marL="0" marR="0" marT="58569" marB="0"/>
                </a:tc>
                <a:tc>
                  <a:txBody>
                    <a:bodyPr/>
                    <a:lstStyle/>
                    <a:p>
                      <a:pPr marL="125095">
                        <a:lnSpc>
                          <a:spcPts val="1595"/>
                        </a:lnSpc>
                        <a:spcBef>
                          <a:spcPts val="490"/>
                        </a:spcBef>
                      </a:pPr>
                      <a:r>
                        <a:rPr sz="1300" spc="-10" dirty="0">
                          <a:solidFill>
                            <a:srgbClr val="00007F"/>
                          </a:solidFill>
                          <a:latin typeface="Verdana"/>
                          <a:cs typeface="Verdana"/>
                        </a:rPr>
                        <a:t>192.168.2.3</a:t>
                      </a:r>
                      <a:endParaRPr sz="1300">
                        <a:latin typeface="Verdana"/>
                        <a:cs typeface="Verdana"/>
                      </a:endParaRPr>
                    </a:p>
                  </a:txBody>
                  <a:tcPr marL="0" marR="0" marT="58569" marB="0"/>
                </a:tc>
                <a:tc>
                  <a:txBody>
                    <a:bodyPr/>
                    <a:lstStyle/>
                    <a:p>
                      <a:pPr marL="349885">
                        <a:lnSpc>
                          <a:spcPts val="1595"/>
                        </a:lnSpc>
                        <a:spcBef>
                          <a:spcPts val="490"/>
                        </a:spcBef>
                      </a:pPr>
                      <a:r>
                        <a:rPr sz="1300" spc="-50" dirty="0">
                          <a:solidFill>
                            <a:srgbClr val="00007F"/>
                          </a:solidFill>
                          <a:latin typeface="Verdana"/>
                          <a:cs typeface="Verdana"/>
                        </a:rPr>
                        <a:t>0</a:t>
                      </a:r>
                      <a:endParaRPr sz="1300">
                        <a:latin typeface="Verdana"/>
                        <a:cs typeface="Verdana"/>
                      </a:endParaRPr>
                    </a:p>
                  </a:txBody>
                  <a:tcPr marL="0" marR="0" marT="58569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5" name="object 5"/>
          <p:cNvSpPr txBox="1"/>
          <p:nvPr/>
        </p:nvSpPr>
        <p:spPr>
          <a:xfrm>
            <a:off x="1265816" y="5572162"/>
            <a:ext cx="6543040" cy="627751"/>
          </a:xfrm>
          <a:prstGeom prst="rect">
            <a:avLst/>
          </a:prstGeom>
        </p:spPr>
        <p:txBody>
          <a:bodyPr vert="horz" wrap="square" lIns="0" tIns="11953" rIns="0" bIns="0" rtlCol="0">
            <a:spAutoFit/>
          </a:bodyPr>
          <a:lstStyle/>
          <a:p>
            <a:pPr marL="1042920" marR="4781" indent="-1031565">
              <a:lnSpc>
                <a:spcPct val="132800"/>
              </a:lnSpc>
              <a:spcBef>
                <a:spcPts val="94"/>
              </a:spcBef>
            </a:pPr>
            <a:r>
              <a:rPr sz="1600" b="1" dirty="0">
                <a:solidFill>
                  <a:srgbClr val="FF0000"/>
                </a:solidFill>
                <a:latin typeface="Verdana"/>
                <a:cs typeface="Verdana"/>
              </a:rPr>
              <a:t>Quelle</a:t>
            </a:r>
            <a:r>
              <a:rPr sz="1600" b="1" spc="-24" dirty="0">
                <a:solidFill>
                  <a:srgbClr val="FF0000"/>
                </a:solidFill>
                <a:latin typeface="Verdana"/>
                <a:cs typeface="Verdana"/>
              </a:rPr>
              <a:t> </a:t>
            </a:r>
            <a:r>
              <a:rPr sz="1600" b="1" dirty="0">
                <a:solidFill>
                  <a:srgbClr val="FF0000"/>
                </a:solidFill>
                <a:latin typeface="Verdana"/>
                <a:cs typeface="Verdana"/>
              </a:rPr>
              <a:t>doit</a:t>
            </a:r>
            <a:r>
              <a:rPr sz="1600" b="1" spc="-28" dirty="0">
                <a:solidFill>
                  <a:srgbClr val="FF0000"/>
                </a:solidFill>
                <a:latin typeface="Verdana"/>
                <a:cs typeface="Verdana"/>
              </a:rPr>
              <a:t> </a:t>
            </a:r>
            <a:r>
              <a:rPr sz="1600" b="1" dirty="0">
                <a:solidFill>
                  <a:srgbClr val="FF0000"/>
                </a:solidFill>
                <a:latin typeface="Verdana"/>
                <a:cs typeface="Verdana"/>
              </a:rPr>
              <a:t>être</a:t>
            </a:r>
            <a:r>
              <a:rPr sz="1600" b="1" spc="-24" dirty="0">
                <a:solidFill>
                  <a:srgbClr val="FF0000"/>
                </a:solidFill>
                <a:latin typeface="Verdana"/>
                <a:cs typeface="Verdana"/>
              </a:rPr>
              <a:t> </a:t>
            </a:r>
            <a:r>
              <a:rPr sz="1600" b="1" dirty="0">
                <a:solidFill>
                  <a:srgbClr val="FF0000"/>
                </a:solidFill>
                <a:latin typeface="Verdana"/>
                <a:cs typeface="Verdana"/>
              </a:rPr>
              <a:t>la</a:t>
            </a:r>
            <a:r>
              <a:rPr sz="1600" b="1" spc="-19" dirty="0">
                <a:solidFill>
                  <a:srgbClr val="FF0000"/>
                </a:solidFill>
                <a:latin typeface="Verdana"/>
                <a:cs typeface="Verdana"/>
              </a:rPr>
              <a:t> </a:t>
            </a:r>
            <a:r>
              <a:rPr sz="1600" b="1" dirty="0">
                <a:solidFill>
                  <a:srgbClr val="FF0000"/>
                </a:solidFill>
                <a:latin typeface="Verdana"/>
                <a:cs typeface="Verdana"/>
              </a:rPr>
              <a:t>table</a:t>
            </a:r>
            <a:r>
              <a:rPr sz="1600" b="1" spc="-24" dirty="0">
                <a:solidFill>
                  <a:srgbClr val="FF0000"/>
                </a:solidFill>
                <a:latin typeface="Verdana"/>
                <a:cs typeface="Verdana"/>
              </a:rPr>
              <a:t> </a:t>
            </a:r>
            <a:r>
              <a:rPr sz="1600" b="1" dirty="0">
                <a:solidFill>
                  <a:srgbClr val="FF0000"/>
                </a:solidFill>
                <a:latin typeface="Verdana"/>
                <a:cs typeface="Verdana"/>
              </a:rPr>
              <a:t>de</a:t>
            </a:r>
            <a:r>
              <a:rPr sz="1600" b="1" spc="-19" dirty="0">
                <a:solidFill>
                  <a:srgbClr val="FF0000"/>
                </a:solidFill>
                <a:latin typeface="Verdana"/>
                <a:cs typeface="Verdana"/>
              </a:rPr>
              <a:t> </a:t>
            </a:r>
            <a:r>
              <a:rPr sz="1600" b="1" dirty="0">
                <a:solidFill>
                  <a:srgbClr val="FF0000"/>
                </a:solidFill>
                <a:latin typeface="Verdana"/>
                <a:cs typeface="Verdana"/>
              </a:rPr>
              <a:t>routage</a:t>
            </a:r>
            <a:r>
              <a:rPr sz="1600" b="1" spc="-24" dirty="0">
                <a:solidFill>
                  <a:srgbClr val="FF0000"/>
                </a:solidFill>
                <a:latin typeface="Verdana"/>
                <a:cs typeface="Verdana"/>
              </a:rPr>
              <a:t> </a:t>
            </a:r>
            <a:r>
              <a:rPr sz="1600" b="1" dirty="0">
                <a:solidFill>
                  <a:srgbClr val="FF0000"/>
                </a:solidFill>
                <a:latin typeface="Verdana"/>
                <a:cs typeface="Verdana"/>
              </a:rPr>
              <a:t>de</a:t>
            </a:r>
            <a:r>
              <a:rPr sz="1600" b="1" spc="-24" dirty="0">
                <a:solidFill>
                  <a:srgbClr val="FF0000"/>
                </a:solidFill>
                <a:latin typeface="Verdana"/>
                <a:cs typeface="Verdana"/>
              </a:rPr>
              <a:t> </a:t>
            </a:r>
            <a:r>
              <a:rPr sz="1600" b="1" dirty="0">
                <a:solidFill>
                  <a:srgbClr val="FF0000"/>
                </a:solidFill>
                <a:latin typeface="Verdana"/>
                <a:cs typeface="Verdana"/>
              </a:rPr>
              <a:t>C</a:t>
            </a:r>
            <a:r>
              <a:rPr sz="1600" b="1" spc="-24" dirty="0">
                <a:solidFill>
                  <a:srgbClr val="FF0000"/>
                </a:solidFill>
                <a:latin typeface="Verdana"/>
                <a:cs typeface="Verdana"/>
              </a:rPr>
              <a:t> </a:t>
            </a:r>
            <a:r>
              <a:rPr sz="1600" b="1" dirty="0">
                <a:solidFill>
                  <a:srgbClr val="FF0000"/>
                </a:solidFill>
                <a:latin typeface="Verdana"/>
                <a:cs typeface="Verdana"/>
              </a:rPr>
              <a:t>pour</a:t>
            </a:r>
            <a:r>
              <a:rPr sz="1600" b="1" spc="-19" dirty="0">
                <a:solidFill>
                  <a:srgbClr val="FF0000"/>
                </a:solidFill>
                <a:latin typeface="Verdana"/>
                <a:cs typeface="Verdana"/>
              </a:rPr>
              <a:t> </a:t>
            </a:r>
            <a:r>
              <a:rPr sz="1600" b="1" dirty="0">
                <a:solidFill>
                  <a:srgbClr val="FF0000"/>
                </a:solidFill>
                <a:latin typeface="Verdana"/>
                <a:cs typeface="Verdana"/>
              </a:rPr>
              <a:t>qu'il</a:t>
            </a:r>
            <a:r>
              <a:rPr sz="1600" b="1" spc="-24" dirty="0">
                <a:solidFill>
                  <a:srgbClr val="FF0000"/>
                </a:solidFill>
                <a:latin typeface="Verdana"/>
                <a:cs typeface="Verdana"/>
              </a:rPr>
              <a:t> </a:t>
            </a:r>
            <a:r>
              <a:rPr sz="1600" b="1" spc="-9" dirty="0">
                <a:solidFill>
                  <a:srgbClr val="FF0000"/>
                </a:solidFill>
                <a:latin typeface="Verdana"/>
                <a:cs typeface="Verdana"/>
              </a:rPr>
              <a:t>puisse communiquer</a:t>
            </a:r>
            <a:r>
              <a:rPr sz="1600" b="1" spc="-47" dirty="0">
                <a:solidFill>
                  <a:srgbClr val="FF0000"/>
                </a:solidFill>
                <a:latin typeface="Verdana"/>
                <a:cs typeface="Verdana"/>
              </a:rPr>
              <a:t> </a:t>
            </a:r>
            <a:r>
              <a:rPr sz="1600" b="1" dirty="0">
                <a:solidFill>
                  <a:srgbClr val="FF0000"/>
                </a:solidFill>
                <a:latin typeface="Verdana"/>
                <a:cs typeface="Verdana"/>
              </a:rPr>
              <a:t>avec</a:t>
            </a:r>
            <a:r>
              <a:rPr sz="1600" b="1" spc="-42" dirty="0">
                <a:solidFill>
                  <a:srgbClr val="FF0000"/>
                </a:solidFill>
                <a:latin typeface="Verdana"/>
                <a:cs typeface="Verdana"/>
              </a:rPr>
              <a:t> </a:t>
            </a:r>
            <a:r>
              <a:rPr sz="1600" b="1" dirty="0">
                <a:solidFill>
                  <a:srgbClr val="FF0000"/>
                </a:solidFill>
                <a:latin typeface="Verdana"/>
                <a:cs typeface="Verdana"/>
              </a:rPr>
              <a:t>les</a:t>
            </a:r>
            <a:r>
              <a:rPr sz="1600" b="1" spc="-38" dirty="0">
                <a:solidFill>
                  <a:srgbClr val="FF0000"/>
                </a:solidFill>
                <a:latin typeface="Verdana"/>
                <a:cs typeface="Verdana"/>
              </a:rPr>
              <a:t> </a:t>
            </a:r>
            <a:r>
              <a:rPr sz="1600" b="1" dirty="0">
                <a:solidFill>
                  <a:srgbClr val="FF0000"/>
                </a:solidFill>
                <a:latin typeface="Verdana"/>
                <a:cs typeface="Verdana"/>
              </a:rPr>
              <a:t>autres</a:t>
            </a:r>
            <a:r>
              <a:rPr sz="1600" b="1" spc="-52" dirty="0">
                <a:solidFill>
                  <a:srgbClr val="FF0000"/>
                </a:solidFill>
                <a:latin typeface="Verdana"/>
                <a:cs typeface="Verdana"/>
              </a:rPr>
              <a:t> </a:t>
            </a:r>
            <a:r>
              <a:rPr sz="1600" b="1" dirty="0">
                <a:solidFill>
                  <a:srgbClr val="FF0000"/>
                </a:solidFill>
                <a:latin typeface="Verdana"/>
                <a:cs typeface="Verdana"/>
              </a:rPr>
              <a:t>réseaux</a:t>
            </a:r>
            <a:r>
              <a:rPr sz="1600" b="1" spc="-38" dirty="0">
                <a:solidFill>
                  <a:srgbClr val="FF0000"/>
                </a:solidFill>
                <a:latin typeface="Verdana"/>
                <a:cs typeface="Verdana"/>
              </a:rPr>
              <a:t> </a:t>
            </a:r>
            <a:r>
              <a:rPr sz="1600" b="1" spc="-47" dirty="0">
                <a:solidFill>
                  <a:srgbClr val="FF0000"/>
                </a:solidFill>
                <a:latin typeface="Verdana"/>
                <a:cs typeface="Verdana"/>
              </a:rPr>
              <a:t>?</a:t>
            </a:r>
            <a:endParaRPr sz="1600">
              <a:latin typeface="Verdana"/>
              <a:cs typeface="Verdana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778598" y="2581536"/>
            <a:ext cx="191247" cy="272782"/>
          </a:xfrm>
          <a:prstGeom prst="rect">
            <a:avLst/>
          </a:prstGeom>
        </p:spPr>
        <p:txBody>
          <a:bodyPr vert="horz" wrap="square" lIns="0" tIns="11953" rIns="0" bIns="0" rtlCol="0">
            <a:spAutoFit/>
          </a:bodyPr>
          <a:lstStyle/>
          <a:p>
            <a:pPr marL="11953">
              <a:spcBef>
                <a:spcPts val="94"/>
              </a:spcBef>
            </a:pPr>
            <a:r>
              <a:rPr sz="1694" b="1" spc="-47" dirty="0">
                <a:latin typeface="Verdana"/>
                <a:cs typeface="Verdana"/>
              </a:rPr>
              <a:t>A</a:t>
            </a:r>
            <a:endParaRPr sz="1694">
              <a:latin typeface="Verdana"/>
              <a:cs typeface="Verdana"/>
            </a:endParaRPr>
          </a:p>
        </p:txBody>
      </p:sp>
      <p:pic>
        <p:nvPicPr>
          <p:cNvPr id="7" name="object 7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040282" y="2288882"/>
            <a:ext cx="325120" cy="317562"/>
          </a:xfrm>
          <a:prstGeom prst="rect">
            <a:avLst/>
          </a:prstGeom>
        </p:spPr>
      </p:pic>
      <p:sp>
        <p:nvSpPr>
          <p:cNvPr id="8" name="object 8"/>
          <p:cNvSpPr txBox="1"/>
          <p:nvPr/>
        </p:nvSpPr>
        <p:spPr>
          <a:xfrm>
            <a:off x="7098852" y="2548067"/>
            <a:ext cx="179892" cy="272782"/>
          </a:xfrm>
          <a:prstGeom prst="rect">
            <a:avLst/>
          </a:prstGeom>
        </p:spPr>
        <p:txBody>
          <a:bodyPr vert="horz" wrap="square" lIns="0" tIns="11953" rIns="0" bIns="0" rtlCol="0">
            <a:spAutoFit/>
          </a:bodyPr>
          <a:lstStyle/>
          <a:p>
            <a:pPr marL="11953">
              <a:spcBef>
                <a:spcPts val="94"/>
              </a:spcBef>
            </a:pPr>
            <a:r>
              <a:rPr sz="1694" b="1" spc="-47" dirty="0">
                <a:latin typeface="Verdana"/>
                <a:cs typeface="Verdana"/>
              </a:rPr>
              <a:t>C</a:t>
            </a:r>
            <a:endParaRPr sz="1694">
              <a:latin typeface="Verdana"/>
              <a:cs typeface="Verdana"/>
            </a:endParaRPr>
          </a:p>
        </p:txBody>
      </p:sp>
      <p:pic>
        <p:nvPicPr>
          <p:cNvPr id="9" name="object 9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532556" y="3373013"/>
            <a:ext cx="325119" cy="317562"/>
          </a:xfrm>
          <a:prstGeom prst="rect">
            <a:avLst/>
          </a:prstGeom>
        </p:spPr>
      </p:pic>
      <p:sp>
        <p:nvSpPr>
          <p:cNvPr id="10" name="object 10"/>
          <p:cNvSpPr txBox="1"/>
          <p:nvPr/>
        </p:nvSpPr>
        <p:spPr>
          <a:xfrm>
            <a:off x="4591125" y="3665667"/>
            <a:ext cx="188259" cy="272782"/>
          </a:xfrm>
          <a:prstGeom prst="rect">
            <a:avLst/>
          </a:prstGeom>
        </p:spPr>
        <p:txBody>
          <a:bodyPr vert="horz" wrap="square" lIns="0" tIns="11953" rIns="0" bIns="0" rtlCol="0">
            <a:spAutoFit/>
          </a:bodyPr>
          <a:lstStyle/>
          <a:p>
            <a:pPr marL="11953">
              <a:spcBef>
                <a:spcPts val="94"/>
              </a:spcBef>
            </a:pPr>
            <a:r>
              <a:rPr sz="1694" b="1" spc="-47" dirty="0">
                <a:latin typeface="Verdana"/>
                <a:cs typeface="Verdana"/>
              </a:rPr>
              <a:t>B</a:t>
            </a:r>
            <a:endParaRPr sz="1694">
              <a:latin typeface="Verdana"/>
              <a:cs typeface="Verdana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3846456" y="2683137"/>
            <a:ext cx="256391" cy="200455"/>
          </a:xfrm>
          <a:prstGeom prst="rect">
            <a:avLst/>
          </a:prstGeom>
        </p:spPr>
        <p:txBody>
          <a:bodyPr vert="horz" wrap="square" lIns="0" tIns="11953" rIns="0" bIns="0" rtlCol="0">
            <a:spAutoFit/>
          </a:bodyPr>
          <a:lstStyle/>
          <a:p>
            <a:pPr marL="11953">
              <a:spcBef>
                <a:spcPts val="94"/>
              </a:spcBef>
            </a:pPr>
            <a:r>
              <a:rPr sz="1224" b="1" spc="-24" dirty="0">
                <a:latin typeface="Verdana"/>
                <a:cs typeface="Verdana"/>
              </a:rPr>
              <a:t>R1</a:t>
            </a:r>
            <a:endParaRPr sz="1224">
              <a:latin typeface="Verdana"/>
              <a:cs typeface="Verdana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4291106" y="2265979"/>
            <a:ext cx="816983" cy="185835"/>
          </a:xfrm>
          <a:prstGeom prst="rect">
            <a:avLst/>
          </a:prstGeom>
        </p:spPr>
        <p:txBody>
          <a:bodyPr vert="horz" wrap="square" lIns="0" tIns="11953" rIns="0" bIns="0" rtlCol="0">
            <a:spAutoFit/>
          </a:bodyPr>
          <a:lstStyle/>
          <a:p>
            <a:pPr marL="11953">
              <a:spcBef>
                <a:spcPts val="94"/>
              </a:spcBef>
            </a:pPr>
            <a:r>
              <a:rPr sz="1129" spc="-9" dirty="0">
                <a:solidFill>
                  <a:srgbClr val="FF0000"/>
                </a:solidFill>
                <a:latin typeface="Verdana"/>
                <a:cs typeface="Verdana"/>
              </a:rPr>
              <a:t>192.168.2.</a:t>
            </a:r>
            <a:endParaRPr sz="1129">
              <a:latin typeface="Verdana"/>
              <a:cs typeface="Verdana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4189506" y="2503842"/>
            <a:ext cx="167939" cy="185835"/>
          </a:xfrm>
          <a:prstGeom prst="rect">
            <a:avLst/>
          </a:prstGeom>
        </p:spPr>
        <p:txBody>
          <a:bodyPr vert="horz" wrap="square" lIns="0" tIns="11953" rIns="0" bIns="0" rtlCol="0">
            <a:spAutoFit/>
          </a:bodyPr>
          <a:lstStyle/>
          <a:p>
            <a:pPr marL="11953">
              <a:spcBef>
                <a:spcPts val="94"/>
              </a:spcBef>
            </a:pPr>
            <a:r>
              <a:rPr sz="1129" spc="-24" dirty="0">
                <a:latin typeface="Verdana"/>
                <a:cs typeface="Verdana"/>
              </a:rPr>
              <a:t>.2</a:t>
            </a:r>
            <a:endParaRPr sz="1129">
              <a:latin typeface="Verdana"/>
              <a:cs typeface="Verdana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3546438" y="2503842"/>
            <a:ext cx="167939" cy="185835"/>
          </a:xfrm>
          <a:prstGeom prst="rect">
            <a:avLst/>
          </a:prstGeom>
        </p:spPr>
        <p:txBody>
          <a:bodyPr vert="horz" wrap="square" lIns="0" tIns="11953" rIns="0" bIns="0" rtlCol="0">
            <a:spAutoFit/>
          </a:bodyPr>
          <a:lstStyle/>
          <a:p>
            <a:pPr marL="11953">
              <a:spcBef>
                <a:spcPts val="94"/>
              </a:spcBef>
            </a:pPr>
            <a:r>
              <a:rPr sz="1129" spc="-24" dirty="0">
                <a:latin typeface="Verdana"/>
                <a:cs typeface="Verdana"/>
              </a:rPr>
              <a:t>.1</a:t>
            </a:r>
            <a:endParaRPr sz="1129">
              <a:latin typeface="Verdana"/>
              <a:cs typeface="Verdana"/>
            </a:endParaRPr>
          </a:p>
        </p:txBody>
      </p:sp>
      <p:grpSp>
        <p:nvGrpSpPr>
          <p:cNvPr id="15" name="object 15"/>
          <p:cNvGrpSpPr/>
          <p:nvPr/>
        </p:nvGrpSpPr>
        <p:grpSpPr>
          <a:xfrm>
            <a:off x="1808480" y="2346063"/>
            <a:ext cx="5250927" cy="308386"/>
            <a:chOff x="1921510" y="2087879"/>
            <a:chExt cx="5579110" cy="327660"/>
          </a:xfrm>
        </p:grpSpPr>
        <p:sp>
          <p:nvSpPr>
            <p:cNvPr id="16" name="object 16"/>
            <p:cNvSpPr/>
            <p:nvPr/>
          </p:nvSpPr>
          <p:spPr>
            <a:xfrm>
              <a:off x="1921510" y="2268219"/>
              <a:ext cx="5579110" cy="0"/>
            </a:xfrm>
            <a:custGeom>
              <a:avLst/>
              <a:gdLst/>
              <a:ahLst/>
              <a:cxnLst/>
              <a:rect l="l" t="t" r="r" b="b"/>
              <a:pathLst>
                <a:path w="5579109">
                  <a:moveTo>
                    <a:pt x="0" y="0"/>
                  </a:moveTo>
                  <a:lnTo>
                    <a:pt x="5579110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sz="1694"/>
            </a:p>
          </p:txBody>
        </p:sp>
        <p:pic>
          <p:nvPicPr>
            <p:cNvPr id="17" name="object 17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056380" y="2087879"/>
              <a:ext cx="327660" cy="327660"/>
            </a:xfrm>
            <a:prstGeom prst="rect">
              <a:avLst/>
            </a:prstGeom>
          </p:spPr>
        </p:pic>
      </p:grpSp>
      <p:sp>
        <p:nvSpPr>
          <p:cNvPr id="18" name="object 18"/>
          <p:cNvSpPr txBox="1"/>
          <p:nvPr/>
        </p:nvSpPr>
        <p:spPr>
          <a:xfrm>
            <a:off x="5336989" y="2683137"/>
            <a:ext cx="256391" cy="200455"/>
          </a:xfrm>
          <a:prstGeom prst="rect">
            <a:avLst/>
          </a:prstGeom>
        </p:spPr>
        <p:txBody>
          <a:bodyPr vert="horz" wrap="square" lIns="0" tIns="11953" rIns="0" bIns="0" rtlCol="0">
            <a:spAutoFit/>
          </a:bodyPr>
          <a:lstStyle/>
          <a:p>
            <a:pPr marL="11953">
              <a:spcBef>
                <a:spcPts val="94"/>
              </a:spcBef>
            </a:pPr>
            <a:r>
              <a:rPr sz="1224" b="1" spc="-24" dirty="0">
                <a:latin typeface="Verdana"/>
                <a:cs typeface="Verdana"/>
              </a:rPr>
              <a:t>R2</a:t>
            </a:r>
            <a:endParaRPr sz="1224">
              <a:latin typeface="Verdana"/>
              <a:cs typeface="Verdana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5680038" y="2503842"/>
            <a:ext cx="167939" cy="185835"/>
          </a:xfrm>
          <a:prstGeom prst="rect">
            <a:avLst/>
          </a:prstGeom>
        </p:spPr>
        <p:txBody>
          <a:bodyPr vert="horz" wrap="square" lIns="0" tIns="11953" rIns="0" bIns="0" rtlCol="0">
            <a:spAutoFit/>
          </a:bodyPr>
          <a:lstStyle/>
          <a:p>
            <a:pPr marL="11953">
              <a:spcBef>
                <a:spcPts val="94"/>
              </a:spcBef>
            </a:pPr>
            <a:r>
              <a:rPr sz="1129" spc="-24" dirty="0">
                <a:latin typeface="Verdana"/>
                <a:cs typeface="Verdana"/>
              </a:rPr>
              <a:t>.2</a:t>
            </a:r>
            <a:endParaRPr sz="1129">
              <a:latin typeface="Verdana"/>
              <a:cs typeface="Verdana"/>
            </a:endParaRPr>
          </a:p>
        </p:txBody>
      </p:sp>
      <p:grpSp>
        <p:nvGrpSpPr>
          <p:cNvPr id="20" name="object 20"/>
          <p:cNvGrpSpPr/>
          <p:nvPr/>
        </p:nvGrpSpPr>
        <p:grpSpPr>
          <a:xfrm>
            <a:off x="1754692" y="2311400"/>
            <a:ext cx="4899511" cy="1380565"/>
            <a:chOff x="1864360" y="2051050"/>
            <a:chExt cx="5205730" cy="1466850"/>
          </a:xfrm>
        </p:grpSpPr>
        <p:pic>
          <p:nvPicPr>
            <p:cNvPr id="21" name="object 21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640069" y="2087880"/>
              <a:ext cx="327660" cy="327660"/>
            </a:xfrm>
            <a:prstGeom prst="rect">
              <a:avLst/>
            </a:prstGeom>
          </p:spPr>
        </p:pic>
        <p:pic>
          <p:nvPicPr>
            <p:cNvPr id="22" name="object 22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864360" y="2051050"/>
              <a:ext cx="345439" cy="360679"/>
            </a:xfrm>
            <a:prstGeom prst="rect">
              <a:avLst/>
            </a:prstGeom>
          </p:spPr>
        </p:pic>
        <p:sp>
          <p:nvSpPr>
            <p:cNvPr id="23" name="object 23"/>
            <p:cNvSpPr/>
            <p:nvPr/>
          </p:nvSpPr>
          <p:spPr>
            <a:xfrm>
              <a:off x="4980939" y="2268220"/>
              <a:ext cx="0" cy="900430"/>
            </a:xfrm>
            <a:custGeom>
              <a:avLst/>
              <a:gdLst/>
              <a:ahLst/>
              <a:cxnLst/>
              <a:rect l="l" t="t" r="r" b="b"/>
              <a:pathLst>
                <a:path h="900430">
                  <a:moveTo>
                    <a:pt x="0" y="0"/>
                  </a:moveTo>
                  <a:lnTo>
                    <a:pt x="0" y="90042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sz="1694"/>
            </a:p>
          </p:txBody>
        </p:sp>
        <p:pic>
          <p:nvPicPr>
            <p:cNvPr id="24" name="object 2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724650" y="3180284"/>
              <a:ext cx="345440" cy="337410"/>
            </a:xfrm>
            <a:prstGeom prst="rect">
              <a:avLst/>
            </a:prstGeom>
          </p:spPr>
        </p:pic>
      </p:grpSp>
      <p:sp>
        <p:nvSpPr>
          <p:cNvPr id="25" name="object 25"/>
          <p:cNvSpPr txBox="1"/>
          <p:nvPr/>
        </p:nvSpPr>
        <p:spPr>
          <a:xfrm>
            <a:off x="5036969" y="2505038"/>
            <a:ext cx="167939" cy="185835"/>
          </a:xfrm>
          <a:prstGeom prst="rect">
            <a:avLst/>
          </a:prstGeom>
        </p:spPr>
        <p:txBody>
          <a:bodyPr vert="horz" wrap="square" lIns="0" tIns="11953" rIns="0" bIns="0" rtlCol="0">
            <a:spAutoFit/>
          </a:bodyPr>
          <a:lstStyle/>
          <a:p>
            <a:pPr marL="11953">
              <a:spcBef>
                <a:spcPts val="94"/>
              </a:spcBef>
            </a:pPr>
            <a:r>
              <a:rPr sz="1129" spc="-24" dirty="0">
                <a:latin typeface="Verdana"/>
                <a:cs typeface="Verdana"/>
              </a:rPr>
              <a:t>.1</a:t>
            </a:r>
            <a:endParaRPr sz="1129">
              <a:latin typeface="Verdana"/>
              <a:cs typeface="Verdana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6759388" y="2050826"/>
            <a:ext cx="908424" cy="185835"/>
          </a:xfrm>
          <a:prstGeom prst="rect">
            <a:avLst/>
          </a:prstGeom>
        </p:spPr>
        <p:txBody>
          <a:bodyPr vert="horz" wrap="square" lIns="0" tIns="11953" rIns="0" bIns="0" rtlCol="0">
            <a:spAutoFit/>
          </a:bodyPr>
          <a:lstStyle/>
          <a:p>
            <a:pPr marL="11953">
              <a:spcBef>
                <a:spcPts val="94"/>
              </a:spcBef>
            </a:pPr>
            <a:r>
              <a:rPr sz="1129" spc="-9" dirty="0">
                <a:latin typeface="Verdana"/>
                <a:cs typeface="Verdana"/>
              </a:rPr>
              <a:t>192.168.3.3</a:t>
            </a:r>
            <a:endParaRPr sz="1129">
              <a:latin typeface="Verdana"/>
              <a:cs typeface="Verdana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309580" y="1528483"/>
            <a:ext cx="2073835" cy="713031"/>
          </a:xfrm>
          <a:prstGeom prst="rect">
            <a:avLst/>
          </a:prstGeom>
        </p:spPr>
        <p:txBody>
          <a:bodyPr vert="horz" wrap="square" lIns="0" tIns="11953" rIns="0" bIns="0" rtlCol="0">
            <a:spAutoFit/>
          </a:bodyPr>
          <a:lstStyle/>
          <a:p>
            <a:pPr marL="11953">
              <a:spcBef>
                <a:spcPts val="94"/>
              </a:spcBef>
            </a:pPr>
            <a:r>
              <a:rPr sz="2259" b="1" spc="-9" dirty="0">
                <a:solidFill>
                  <a:srgbClr val="7F0000"/>
                </a:solidFill>
                <a:latin typeface="Verdana"/>
                <a:cs typeface="Verdana"/>
              </a:rPr>
              <a:t>Exemple</a:t>
            </a:r>
            <a:endParaRPr sz="2259">
              <a:latin typeface="Verdana"/>
              <a:cs typeface="Verdana"/>
            </a:endParaRPr>
          </a:p>
          <a:p>
            <a:pPr marL="1177394">
              <a:spcBef>
                <a:spcPts val="1402"/>
              </a:spcBef>
            </a:pPr>
            <a:r>
              <a:rPr sz="1129" spc="-9" dirty="0">
                <a:latin typeface="Verdana"/>
                <a:cs typeface="Verdana"/>
              </a:rPr>
              <a:t>192.168.1.3</a:t>
            </a:r>
            <a:endParaRPr sz="1129">
              <a:latin typeface="Verdana"/>
              <a:cs typeface="Verdana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2562709" y="2267173"/>
            <a:ext cx="816983" cy="185835"/>
          </a:xfrm>
          <a:prstGeom prst="rect">
            <a:avLst/>
          </a:prstGeom>
        </p:spPr>
        <p:txBody>
          <a:bodyPr vert="horz" wrap="square" lIns="0" tIns="11953" rIns="0" bIns="0" rtlCol="0">
            <a:spAutoFit/>
          </a:bodyPr>
          <a:lstStyle/>
          <a:p>
            <a:pPr marL="11953">
              <a:spcBef>
                <a:spcPts val="94"/>
              </a:spcBef>
            </a:pPr>
            <a:r>
              <a:rPr sz="1129" spc="-9" dirty="0">
                <a:solidFill>
                  <a:srgbClr val="FF0000"/>
                </a:solidFill>
                <a:latin typeface="Verdana"/>
                <a:cs typeface="Verdana"/>
              </a:rPr>
              <a:t>192.168.1.</a:t>
            </a:r>
            <a:endParaRPr sz="1129">
              <a:latin typeface="Verdana"/>
              <a:cs typeface="Verdana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5951368" y="2267173"/>
            <a:ext cx="816983" cy="185835"/>
          </a:xfrm>
          <a:prstGeom prst="rect">
            <a:avLst/>
          </a:prstGeom>
        </p:spPr>
        <p:txBody>
          <a:bodyPr vert="horz" wrap="square" lIns="0" tIns="11953" rIns="0" bIns="0" rtlCol="0">
            <a:spAutoFit/>
          </a:bodyPr>
          <a:lstStyle/>
          <a:p>
            <a:pPr marL="11953">
              <a:spcBef>
                <a:spcPts val="94"/>
              </a:spcBef>
            </a:pPr>
            <a:r>
              <a:rPr sz="1129" spc="-9" dirty="0">
                <a:solidFill>
                  <a:srgbClr val="FF0000"/>
                </a:solidFill>
                <a:latin typeface="Verdana"/>
                <a:cs typeface="Verdana"/>
              </a:rPr>
              <a:t>192.168.3.</a:t>
            </a:r>
            <a:endParaRPr sz="1129">
              <a:latin typeface="Verdana"/>
              <a:cs typeface="Verdana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4900706" y="3519842"/>
            <a:ext cx="908424" cy="185835"/>
          </a:xfrm>
          <a:prstGeom prst="rect">
            <a:avLst/>
          </a:prstGeom>
        </p:spPr>
        <p:txBody>
          <a:bodyPr vert="horz" wrap="square" lIns="0" tIns="11953" rIns="0" bIns="0" rtlCol="0">
            <a:spAutoFit/>
          </a:bodyPr>
          <a:lstStyle/>
          <a:p>
            <a:pPr marL="11953">
              <a:spcBef>
                <a:spcPts val="94"/>
              </a:spcBef>
            </a:pPr>
            <a:r>
              <a:rPr sz="1129" spc="-9" dirty="0">
                <a:latin typeface="Verdana"/>
                <a:cs typeface="Verdana"/>
              </a:rPr>
              <a:t>192.168.2.3</a:t>
            </a:r>
            <a:endParaRPr sz="1129">
              <a:latin typeface="Verdana"/>
              <a:cs typeface="Verdana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6387652" y="3665667"/>
            <a:ext cx="202602" cy="272782"/>
          </a:xfrm>
          <a:prstGeom prst="rect">
            <a:avLst/>
          </a:prstGeom>
        </p:spPr>
        <p:txBody>
          <a:bodyPr vert="horz" wrap="square" lIns="0" tIns="11953" rIns="0" bIns="0" rtlCol="0">
            <a:spAutoFit/>
          </a:bodyPr>
          <a:lstStyle/>
          <a:p>
            <a:pPr marL="11953">
              <a:spcBef>
                <a:spcPts val="94"/>
              </a:spcBef>
            </a:pPr>
            <a:r>
              <a:rPr sz="1694" b="1" spc="-47" dirty="0">
                <a:latin typeface="Verdana"/>
                <a:cs typeface="Verdana"/>
              </a:rPr>
              <a:t>D</a:t>
            </a:r>
            <a:endParaRPr sz="1694">
              <a:latin typeface="Verdana"/>
              <a:cs typeface="Verdana"/>
            </a:endParaRPr>
          </a:p>
        </p:txBody>
      </p:sp>
      <p:sp>
        <p:nvSpPr>
          <p:cNvPr id="32" name="object 32"/>
          <p:cNvSpPr txBox="1"/>
          <p:nvPr/>
        </p:nvSpPr>
        <p:spPr>
          <a:xfrm>
            <a:off x="6697232" y="3521038"/>
            <a:ext cx="908424" cy="185835"/>
          </a:xfrm>
          <a:prstGeom prst="rect">
            <a:avLst/>
          </a:prstGeom>
        </p:spPr>
        <p:txBody>
          <a:bodyPr vert="horz" wrap="square" lIns="0" tIns="11953" rIns="0" bIns="0" rtlCol="0">
            <a:spAutoFit/>
          </a:bodyPr>
          <a:lstStyle/>
          <a:p>
            <a:pPr marL="11953">
              <a:spcBef>
                <a:spcPts val="94"/>
              </a:spcBef>
            </a:pPr>
            <a:r>
              <a:rPr sz="1129" spc="-9" dirty="0">
                <a:latin typeface="Verdana"/>
                <a:cs typeface="Verdana"/>
              </a:rPr>
              <a:t>192.168.3.4</a:t>
            </a:r>
            <a:endParaRPr sz="1129">
              <a:latin typeface="Verdana"/>
              <a:cs typeface="Verdana"/>
            </a:endParaRPr>
          </a:p>
        </p:txBody>
      </p:sp>
      <p:sp>
        <p:nvSpPr>
          <p:cNvPr id="33" name="object 33"/>
          <p:cNvSpPr/>
          <p:nvPr/>
        </p:nvSpPr>
        <p:spPr>
          <a:xfrm>
            <a:off x="6483275" y="2515795"/>
            <a:ext cx="0" cy="847464"/>
          </a:xfrm>
          <a:custGeom>
            <a:avLst/>
            <a:gdLst/>
            <a:ahLst/>
            <a:cxnLst/>
            <a:rect l="l" t="t" r="r" b="b"/>
            <a:pathLst>
              <a:path h="900430">
                <a:moveTo>
                  <a:pt x="0" y="0"/>
                </a:moveTo>
                <a:lnTo>
                  <a:pt x="0" y="900429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694"/>
          </a:p>
        </p:txBody>
      </p:sp>
      <p:sp>
        <p:nvSpPr>
          <p:cNvPr id="34" name="object 34"/>
          <p:cNvSpPr txBox="1">
            <a:spLocks noGrp="1"/>
          </p:cNvSpPr>
          <p:nvPr>
            <p:ph type="title"/>
          </p:nvPr>
        </p:nvSpPr>
        <p:spPr>
          <a:xfrm>
            <a:off x="316753" y="390459"/>
            <a:ext cx="7745506" cy="843066"/>
          </a:xfrm>
          <a:prstGeom prst="rect">
            <a:avLst/>
          </a:prstGeom>
        </p:spPr>
        <p:txBody>
          <a:bodyPr vert="horz" wrap="square" lIns="0" tIns="11953" rIns="0" bIns="0" rtlCol="0" anchor="b">
            <a:spAutoFit/>
          </a:bodyPr>
          <a:lstStyle/>
          <a:p>
            <a:pPr marL="3366629">
              <a:lnSpc>
                <a:spcPct val="100000"/>
              </a:lnSpc>
              <a:spcBef>
                <a:spcPts val="94"/>
              </a:spcBef>
            </a:pPr>
            <a:r>
              <a:rPr spc="-9" dirty="0"/>
              <a:t>Routage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309580" y="3999156"/>
            <a:ext cx="3135256" cy="301701"/>
          </a:xfrm>
          <a:prstGeom prst="rect">
            <a:avLst/>
          </a:prstGeom>
        </p:spPr>
        <p:txBody>
          <a:bodyPr vert="horz" wrap="square" lIns="0" tIns="11953" rIns="0" bIns="0" rtlCol="0">
            <a:spAutoFit/>
          </a:bodyPr>
          <a:lstStyle/>
          <a:p>
            <a:pPr marL="11953">
              <a:spcBef>
                <a:spcPts val="94"/>
              </a:spcBef>
            </a:pPr>
            <a:r>
              <a:rPr sz="1882" b="1" dirty="0">
                <a:solidFill>
                  <a:srgbClr val="00007F"/>
                </a:solidFill>
                <a:latin typeface="Verdana"/>
                <a:cs typeface="Verdana"/>
              </a:rPr>
              <a:t>Table</a:t>
            </a:r>
            <a:r>
              <a:rPr sz="1882" b="1" spc="-38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882" b="1" dirty="0">
                <a:solidFill>
                  <a:srgbClr val="00007F"/>
                </a:solidFill>
                <a:latin typeface="Verdana"/>
                <a:cs typeface="Verdana"/>
              </a:rPr>
              <a:t>de</a:t>
            </a:r>
            <a:r>
              <a:rPr sz="1882" b="1" spc="-38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882" b="1" dirty="0">
                <a:solidFill>
                  <a:srgbClr val="00007F"/>
                </a:solidFill>
                <a:latin typeface="Verdana"/>
                <a:cs typeface="Verdana"/>
              </a:rPr>
              <a:t>routage</a:t>
            </a:r>
            <a:r>
              <a:rPr sz="1882" b="1" spc="-38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882" b="1" dirty="0">
                <a:solidFill>
                  <a:srgbClr val="00007F"/>
                </a:solidFill>
                <a:latin typeface="Verdana"/>
                <a:cs typeface="Verdana"/>
              </a:rPr>
              <a:t>de</a:t>
            </a:r>
            <a:r>
              <a:rPr sz="1882" b="1" spc="-38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882" b="1" spc="-24" dirty="0">
                <a:solidFill>
                  <a:srgbClr val="00007F"/>
                </a:solidFill>
                <a:latin typeface="Verdana"/>
                <a:cs typeface="Verdana"/>
              </a:rPr>
              <a:t>R1</a:t>
            </a:r>
            <a:endParaRPr sz="1882">
              <a:latin typeface="Verdana"/>
              <a:cs typeface="Verdana"/>
            </a:endParaRPr>
          </a:p>
        </p:txBody>
      </p:sp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714785" y="4414219"/>
          <a:ext cx="6813175" cy="1159436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41642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7321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7339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7977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7036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61172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300" b="1" spc="-10" dirty="0">
                          <a:solidFill>
                            <a:srgbClr val="00007F"/>
                          </a:solidFill>
                          <a:latin typeface="Verdana"/>
                          <a:cs typeface="Verdana"/>
                        </a:rPr>
                        <a:t>Destination</a:t>
                      </a:r>
                      <a:endParaRPr sz="1300">
                        <a:latin typeface="Verdana"/>
                        <a:cs typeface="Verdana"/>
                      </a:endParaRPr>
                    </a:p>
                  </a:txBody>
                  <a:tcPr marL="0" marR="0" marT="598" marB="0"/>
                </a:tc>
                <a:tc>
                  <a:txBody>
                    <a:bodyPr/>
                    <a:lstStyle/>
                    <a:p>
                      <a:pPr marL="32385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300" b="1" spc="-10" dirty="0">
                          <a:solidFill>
                            <a:srgbClr val="00007F"/>
                          </a:solidFill>
                          <a:latin typeface="Verdana"/>
                          <a:cs typeface="Verdana"/>
                        </a:rPr>
                        <a:t>Netmask</a:t>
                      </a:r>
                      <a:endParaRPr sz="1300">
                        <a:latin typeface="Verdana"/>
                        <a:cs typeface="Verdana"/>
                      </a:endParaRPr>
                    </a:p>
                  </a:txBody>
                  <a:tcPr marL="0" marR="0" marT="598" marB="0"/>
                </a:tc>
                <a:tc>
                  <a:txBody>
                    <a:bodyPr/>
                    <a:lstStyle/>
                    <a:p>
                      <a:pPr marL="236854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300" b="1" spc="-10" dirty="0">
                          <a:solidFill>
                            <a:srgbClr val="00007F"/>
                          </a:solidFill>
                          <a:latin typeface="Verdana"/>
                          <a:cs typeface="Verdana"/>
                        </a:rPr>
                        <a:t>Gateway</a:t>
                      </a:r>
                      <a:endParaRPr sz="1300">
                        <a:latin typeface="Verdana"/>
                        <a:cs typeface="Verdana"/>
                      </a:endParaRPr>
                    </a:p>
                  </a:txBody>
                  <a:tcPr marL="0" marR="0" marT="598" marB="0"/>
                </a:tc>
                <a:tc>
                  <a:txBody>
                    <a:bodyPr/>
                    <a:lstStyle/>
                    <a:p>
                      <a:pPr marL="12509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300" b="1" spc="-10" dirty="0">
                          <a:solidFill>
                            <a:srgbClr val="00007F"/>
                          </a:solidFill>
                          <a:latin typeface="Verdana"/>
                          <a:cs typeface="Verdana"/>
                        </a:rPr>
                        <a:t>Interface</a:t>
                      </a:r>
                      <a:endParaRPr sz="1300">
                        <a:latin typeface="Verdana"/>
                        <a:cs typeface="Verdana"/>
                      </a:endParaRPr>
                    </a:p>
                  </a:txBody>
                  <a:tcPr marL="0" marR="0" marT="598" marB="0"/>
                </a:tc>
                <a:tc>
                  <a:txBody>
                    <a:bodyPr/>
                    <a:lstStyle/>
                    <a:p>
                      <a:pPr marL="34988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300" b="1" spc="-20" dirty="0">
                          <a:solidFill>
                            <a:srgbClr val="00007F"/>
                          </a:solidFill>
                          <a:latin typeface="Verdana"/>
                          <a:cs typeface="Verdana"/>
                        </a:rPr>
                        <a:t>Cost</a:t>
                      </a:r>
                      <a:endParaRPr sz="1300">
                        <a:latin typeface="Verdana"/>
                        <a:cs typeface="Verdana"/>
                      </a:endParaRPr>
                    </a:p>
                  </a:txBody>
                  <a:tcPr marL="0" marR="0" marT="598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8546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490"/>
                        </a:spcBef>
                      </a:pPr>
                      <a:r>
                        <a:rPr sz="1300" spc="-10" dirty="0">
                          <a:solidFill>
                            <a:srgbClr val="00007F"/>
                          </a:solidFill>
                          <a:latin typeface="Verdana"/>
                          <a:cs typeface="Verdana"/>
                        </a:rPr>
                        <a:t>192.168.1.0</a:t>
                      </a:r>
                      <a:endParaRPr sz="1300">
                        <a:latin typeface="Verdana"/>
                        <a:cs typeface="Verdana"/>
                      </a:endParaRPr>
                    </a:p>
                  </a:txBody>
                  <a:tcPr marL="0" marR="0" marT="58569" marB="0"/>
                </a:tc>
                <a:tc>
                  <a:txBody>
                    <a:bodyPr/>
                    <a:lstStyle/>
                    <a:p>
                      <a:pPr marL="323850">
                        <a:lnSpc>
                          <a:spcPct val="100000"/>
                        </a:lnSpc>
                        <a:spcBef>
                          <a:spcPts val="490"/>
                        </a:spcBef>
                      </a:pPr>
                      <a:r>
                        <a:rPr sz="1300" spc="-10" dirty="0">
                          <a:solidFill>
                            <a:srgbClr val="00007F"/>
                          </a:solidFill>
                          <a:latin typeface="Verdana"/>
                          <a:cs typeface="Verdana"/>
                        </a:rPr>
                        <a:t>255.255.255.0</a:t>
                      </a:r>
                      <a:endParaRPr sz="1300">
                        <a:latin typeface="Verdana"/>
                        <a:cs typeface="Verdana"/>
                      </a:endParaRPr>
                    </a:p>
                  </a:txBody>
                  <a:tcPr marL="0" marR="0" marT="58569" marB="0"/>
                </a:tc>
                <a:tc>
                  <a:txBody>
                    <a:bodyPr/>
                    <a:lstStyle/>
                    <a:p>
                      <a:pPr marR="150495" algn="ctr">
                        <a:lnSpc>
                          <a:spcPct val="100000"/>
                        </a:lnSpc>
                        <a:spcBef>
                          <a:spcPts val="490"/>
                        </a:spcBef>
                      </a:pPr>
                      <a:r>
                        <a:rPr sz="1300" spc="-50" dirty="0">
                          <a:solidFill>
                            <a:srgbClr val="00007F"/>
                          </a:solidFill>
                          <a:latin typeface="Verdana"/>
                          <a:cs typeface="Verdana"/>
                        </a:rPr>
                        <a:t>-</a:t>
                      </a:r>
                      <a:endParaRPr sz="1300">
                        <a:latin typeface="Verdana"/>
                        <a:cs typeface="Verdana"/>
                      </a:endParaRPr>
                    </a:p>
                  </a:txBody>
                  <a:tcPr marL="0" marR="0" marT="58569" marB="0"/>
                </a:tc>
                <a:tc>
                  <a:txBody>
                    <a:bodyPr/>
                    <a:lstStyle/>
                    <a:p>
                      <a:pPr marL="125095">
                        <a:lnSpc>
                          <a:spcPct val="100000"/>
                        </a:lnSpc>
                        <a:spcBef>
                          <a:spcPts val="490"/>
                        </a:spcBef>
                      </a:pPr>
                      <a:r>
                        <a:rPr sz="1300" spc="-10" dirty="0">
                          <a:solidFill>
                            <a:srgbClr val="00007F"/>
                          </a:solidFill>
                          <a:latin typeface="Verdana"/>
                          <a:cs typeface="Verdana"/>
                        </a:rPr>
                        <a:t>192.168.1.1</a:t>
                      </a:r>
                      <a:endParaRPr sz="1300">
                        <a:latin typeface="Verdana"/>
                        <a:cs typeface="Verdana"/>
                      </a:endParaRPr>
                    </a:p>
                  </a:txBody>
                  <a:tcPr marL="0" marR="0" marT="58569" marB="0"/>
                </a:tc>
                <a:tc>
                  <a:txBody>
                    <a:bodyPr/>
                    <a:lstStyle/>
                    <a:p>
                      <a:pPr marL="349885">
                        <a:lnSpc>
                          <a:spcPct val="100000"/>
                        </a:lnSpc>
                        <a:spcBef>
                          <a:spcPts val="490"/>
                        </a:spcBef>
                      </a:pPr>
                      <a:r>
                        <a:rPr sz="1300" spc="-50" dirty="0">
                          <a:solidFill>
                            <a:srgbClr val="00007F"/>
                          </a:solidFill>
                          <a:latin typeface="Verdana"/>
                          <a:cs typeface="Verdana"/>
                        </a:rPr>
                        <a:t>0</a:t>
                      </a:r>
                      <a:endParaRPr sz="1300">
                        <a:latin typeface="Verdana"/>
                        <a:cs typeface="Verdana"/>
                      </a:endParaRPr>
                    </a:p>
                  </a:txBody>
                  <a:tcPr marL="0" marR="0" marT="58569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18546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484"/>
                        </a:spcBef>
                      </a:pPr>
                      <a:r>
                        <a:rPr sz="1300" spc="-10" dirty="0">
                          <a:solidFill>
                            <a:srgbClr val="00007F"/>
                          </a:solidFill>
                          <a:latin typeface="Verdana"/>
                          <a:cs typeface="Verdana"/>
                        </a:rPr>
                        <a:t>192.168.2.0</a:t>
                      </a:r>
                      <a:endParaRPr sz="1300">
                        <a:latin typeface="Verdana"/>
                        <a:cs typeface="Verdana"/>
                      </a:endParaRPr>
                    </a:p>
                  </a:txBody>
                  <a:tcPr marL="0" marR="0" marT="57971" marB="0"/>
                </a:tc>
                <a:tc>
                  <a:txBody>
                    <a:bodyPr/>
                    <a:lstStyle/>
                    <a:p>
                      <a:pPr marL="323850">
                        <a:lnSpc>
                          <a:spcPct val="100000"/>
                        </a:lnSpc>
                        <a:spcBef>
                          <a:spcPts val="484"/>
                        </a:spcBef>
                      </a:pPr>
                      <a:r>
                        <a:rPr sz="1300" spc="-10" dirty="0">
                          <a:solidFill>
                            <a:srgbClr val="00007F"/>
                          </a:solidFill>
                          <a:latin typeface="Verdana"/>
                          <a:cs typeface="Verdana"/>
                        </a:rPr>
                        <a:t>255.255.255.0</a:t>
                      </a:r>
                      <a:endParaRPr sz="1300">
                        <a:latin typeface="Verdana"/>
                        <a:cs typeface="Verdana"/>
                      </a:endParaRPr>
                    </a:p>
                  </a:txBody>
                  <a:tcPr marL="0" marR="0" marT="57971" marB="0"/>
                </a:tc>
                <a:tc>
                  <a:txBody>
                    <a:bodyPr/>
                    <a:lstStyle/>
                    <a:p>
                      <a:pPr marR="150495" algn="ctr">
                        <a:lnSpc>
                          <a:spcPct val="100000"/>
                        </a:lnSpc>
                        <a:spcBef>
                          <a:spcPts val="484"/>
                        </a:spcBef>
                      </a:pPr>
                      <a:r>
                        <a:rPr sz="1300" spc="-50" dirty="0">
                          <a:solidFill>
                            <a:srgbClr val="00007F"/>
                          </a:solidFill>
                          <a:latin typeface="Verdana"/>
                          <a:cs typeface="Verdana"/>
                        </a:rPr>
                        <a:t>-</a:t>
                      </a:r>
                      <a:endParaRPr sz="1300">
                        <a:latin typeface="Verdana"/>
                        <a:cs typeface="Verdana"/>
                      </a:endParaRPr>
                    </a:p>
                  </a:txBody>
                  <a:tcPr marL="0" marR="0" marT="57971" marB="0"/>
                </a:tc>
                <a:tc>
                  <a:txBody>
                    <a:bodyPr/>
                    <a:lstStyle/>
                    <a:p>
                      <a:pPr marL="125095">
                        <a:lnSpc>
                          <a:spcPct val="100000"/>
                        </a:lnSpc>
                        <a:spcBef>
                          <a:spcPts val="484"/>
                        </a:spcBef>
                      </a:pPr>
                      <a:r>
                        <a:rPr sz="1300" spc="-10" dirty="0">
                          <a:solidFill>
                            <a:srgbClr val="00007F"/>
                          </a:solidFill>
                          <a:latin typeface="Verdana"/>
                          <a:cs typeface="Verdana"/>
                        </a:rPr>
                        <a:t>192.168.2.2</a:t>
                      </a:r>
                      <a:endParaRPr sz="1300">
                        <a:latin typeface="Verdana"/>
                        <a:cs typeface="Verdana"/>
                      </a:endParaRPr>
                    </a:p>
                  </a:txBody>
                  <a:tcPr marL="0" marR="0" marT="57971" marB="0"/>
                </a:tc>
                <a:tc>
                  <a:txBody>
                    <a:bodyPr/>
                    <a:lstStyle/>
                    <a:p>
                      <a:pPr marL="349885">
                        <a:lnSpc>
                          <a:spcPct val="100000"/>
                        </a:lnSpc>
                        <a:spcBef>
                          <a:spcPts val="484"/>
                        </a:spcBef>
                      </a:pPr>
                      <a:r>
                        <a:rPr sz="1300" spc="-50" dirty="0">
                          <a:solidFill>
                            <a:srgbClr val="00007F"/>
                          </a:solidFill>
                          <a:latin typeface="Verdana"/>
                          <a:cs typeface="Verdana"/>
                        </a:rPr>
                        <a:t>0</a:t>
                      </a:r>
                      <a:endParaRPr sz="1300">
                        <a:latin typeface="Verdana"/>
                        <a:cs typeface="Verdana"/>
                      </a:endParaRPr>
                    </a:p>
                  </a:txBody>
                  <a:tcPr marL="0" marR="0" marT="57971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61172">
                <a:tc>
                  <a:txBody>
                    <a:bodyPr/>
                    <a:lstStyle/>
                    <a:p>
                      <a:pPr marL="31750">
                        <a:lnSpc>
                          <a:spcPts val="1595"/>
                        </a:lnSpc>
                        <a:spcBef>
                          <a:spcPts val="490"/>
                        </a:spcBef>
                      </a:pPr>
                      <a:r>
                        <a:rPr sz="1300" spc="-10" dirty="0">
                          <a:solidFill>
                            <a:srgbClr val="00007F"/>
                          </a:solidFill>
                          <a:latin typeface="Verdana"/>
                          <a:cs typeface="Verdana"/>
                        </a:rPr>
                        <a:t>192.168.3.0</a:t>
                      </a:r>
                      <a:endParaRPr sz="1300">
                        <a:latin typeface="Verdana"/>
                        <a:cs typeface="Verdana"/>
                      </a:endParaRPr>
                    </a:p>
                  </a:txBody>
                  <a:tcPr marL="0" marR="0" marT="58569" marB="0"/>
                </a:tc>
                <a:tc>
                  <a:txBody>
                    <a:bodyPr/>
                    <a:lstStyle/>
                    <a:p>
                      <a:pPr marL="323850">
                        <a:lnSpc>
                          <a:spcPts val="1595"/>
                        </a:lnSpc>
                        <a:spcBef>
                          <a:spcPts val="490"/>
                        </a:spcBef>
                      </a:pPr>
                      <a:r>
                        <a:rPr sz="1300" spc="-10" dirty="0">
                          <a:solidFill>
                            <a:srgbClr val="00007F"/>
                          </a:solidFill>
                          <a:latin typeface="Verdana"/>
                          <a:cs typeface="Verdana"/>
                        </a:rPr>
                        <a:t>255.255.255.0</a:t>
                      </a:r>
                      <a:endParaRPr sz="1300">
                        <a:latin typeface="Verdana"/>
                        <a:cs typeface="Verdana"/>
                      </a:endParaRPr>
                    </a:p>
                  </a:txBody>
                  <a:tcPr marL="0" marR="0" marT="58569" marB="0"/>
                </a:tc>
                <a:tc>
                  <a:txBody>
                    <a:bodyPr/>
                    <a:lstStyle/>
                    <a:p>
                      <a:pPr marL="236854">
                        <a:lnSpc>
                          <a:spcPts val="1595"/>
                        </a:lnSpc>
                        <a:spcBef>
                          <a:spcPts val="490"/>
                        </a:spcBef>
                      </a:pPr>
                      <a:r>
                        <a:rPr sz="1300" spc="-10" dirty="0">
                          <a:solidFill>
                            <a:srgbClr val="00007F"/>
                          </a:solidFill>
                          <a:latin typeface="Verdana"/>
                          <a:cs typeface="Verdana"/>
                        </a:rPr>
                        <a:t>192.168.2.1</a:t>
                      </a:r>
                      <a:endParaRPr sz="1300">
                        <a:latin typeface="Verdana"/>
                        <a:cs typeface="Verdana"/>
                      </a:endParaRPr>
                    </a:p>
                  </a:txBody>
                  <a:tcPr marL="0" marR="0" marT="58569" marB="0"/>
                </a:tc>
                <a:tc>
                  <a:txBody>
                    <a:bodyPr/>
                    <a:lstStyle/>
                    <a:p>
                      <a:pPr marL="125095">
                        <a:lnSpc>
                          <a:spcPts val="1595"/>
                        </a:lnSpc>
                        <a:spcBef>
                          <a:spcPts val="490"/>
                        </a:spcBef>
                      </a:pPr>
                      <a:r>
                        <a:rPr sz="1300" spc="-10" dirty="0">
                          <a:solidFill>
                            <a:srgbClr val="00007F"/>
                          </a:solidFill>
                          <a:latin typeface="Verdana"/>
                          <a:cs typeface="Verdana"/>
                        </a:rPr>
                        <a:t>192.168.2.2</a:t>
                      </a:r>
                      <a:endParaRPr sz="1300">
                        <a:latin typeface="Verdana"/>
                        <a:cs typeface="Verdana"/>
                      </a:endParaRPr>
                    </a:p>
                  </a:txBody>
                  <a:tcPr marL="0" marR="0" marT="58569" marB="0"/>
                </a:tc>
                <a:tc>
                  <a:txBody>
                    <a:bodyPr/>
                    <a:lstStyle/>
                    <a:p>
                      <a:pPr marL="349885">
                        <a:lnSpc>
                          <a:spcPts val="1595"/>
                        </a:lnSpc>
                        <a:spcBef>
                          <a:spcPts val="490"/>
                        </a:spcBef>
                      </a:pPr>
                      <a:r>
                        <a:rPr sz="1300" spc="-50" dirty="0">
                          <a:solidFill>
                            <a:srgbClr val="00007F"/>
                          </a:solidFill>
                          <a:latin typeface="Verdana"/>
                          <a:cs typeface="Verdana"/>
                        </a:rPr>
                        <a:t>1</a:t>
                      </a:r>
                      <a:endParaRPr sz="1300">
                        <a:latin typeface="Verdana"/>
                        <a:cs typeface="Verdana"/>
                      </a:endParaRPr>
                    </a:p>
                  </a:txBody>
                  <a:tcPr marL="0" marR="0" marT="58569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5" name="object 5"/>
          <p:cNvSpPr txBox="1"/>
          <p:nvPr/>
        </p:nvSpPr>
        <p:spPr>
          <a:xfrm>
            <a:off x="1778598" y="2581536"/>
            <a:ext cx="191247" cy="272782"/>
          </a:xfrm>
          <a:prstGeom prst="rect">
            <a:avLst/>
          </a:prstGeom>
        </p:spPr>
        <p:txBody>
          <a:bodyPr vert="horz" wrap="square" lIns="0" tIns="11953" rIns="0" bIns="0" rtlCol="0">
            <a:spAutoFit/>
          </a:bodyPr>
          <a:lstStyle/>
          <a:p>
            <a:pPr marL="11953">
              <a:spcBef>
                <a:spcPts val="94"/>
              </a:spcBef>
            </a:pPr>
            <a:r>
              <a:rPr sz="1694" b="1" spc="-47" dirty="0">
                <a:latin typeface="Verdana"/>
                <a:cs typeface="Verdana"/>
              </a:rPr>
              <a:t>A</a:t>
            </a:r>
            <a:endParaRPr sz="1694">
              <a:latin typeface="Verdana"/>
              <a:cs typeface="Verdana"/>
            </a:endParaRPr>
          </a:p>
        </p:txBody>
      </p:sp>
      <p:pic>
        <p:nvPicPr>
          <p:cNvPr id="6" name="object 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040282" y="2288882"/>
            <a:ext cx="325120" cy="317562"/>
          </a:xfrm>
          <a:prstGeom prst="rect">
            <a:avLst/>
          </a:prstGeom>
        </p:spPr>
      </p:pic>
      <p:sp>
        <p:nvSpPr>
          <p:cNvPr id="7" name="object 7"/>
          <p:cNvSpPr txBox="1"/>
          <p:nvPr/>
        </p:nvSpPr>
        <p:spPr>
          <a:xfrm>
            <a:off x="7098852" y="2548067"/>
            <a:ext cx="179892" cy="272782"/>
          </a:xfrm>
          <a:prstGeom prst="rect">
            <a:avLst/>
          </a:prstGeom>
        </p:spPr>
        <p:txBody>
          <a:bodyPr vert="horz" wrap="square" lIns="0" tIns="11953" rIns="0" bIns="0" rtlCol="0">
            <a:spAutoFit/>
          </a:bodyPr>
          <a:lstStyle/>
          <a:p>
            <a:pPr marL="11953">
              <a:spcBef>
                <a:spcPts val="94"/>
              </a:spcBef>
            </a:pPr>
            <a:r>
              <a:rPr sz="1694" b="1" spc="-47" dirty="0">
                <a:latin typeface="Verdana"/>
                <a:cs typeface="Verdana"/>
              </a:rPr>
              <a:t>C</a:t>
            </a:r>
            <a:endParaRPr sz="1694">
              <a:latin typeface="Verdana"/>
              <a:cs typeface="Verdana"/>
            </a:endParaRPr>
          </a:p>
        </p:txBody>
      </p:sp>
      <p:pic>
        <p:nvPicPr>
          <p:cNvPr id="8" name="object 8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532556" y="3373013"/>
            <a:ext cx="325119" cy="317562"/>
          </a:xfrm>
          <a:prstGeom prst="rect">
            <a:avLst/>
          </a:prstGeom>
        </p:spPr>
      </p:pic>
      <p:sp>
        <p:nvSpPr>
          <p:cNvPr id="9" name="object 9"/>
          <p:cNvSpPr txBox="1"/>
          <p:nvPr/>
        </p:nvSpPr>
        <p:spPr>
          <a:xfrm>
            <a:off x="4591125" y="3665667"/>
            <a:ext cx="188259" cy="272782"/>
          </a:xfrm>
          <a:prstGeom prst="rect">
            <a:avLst/>
          </a:prstGeom>
        </p:spPr>
        <p:txBody>
          <a:bodyPr vert="horz" wrap="square" lIns="0" tIns="11953" rIns="0" bIns="0" rtlCol="0">
            <a:spAutoFit/>
          </a:bodyPr>
          <a:lstStyle/>
          <a:p>
            <a:pPr marL="11953">
              <a:spcBef>
                <a:spcPts val="94"/>
              </a:spcBef>
            </a:pPr>
            <a:r>
              <a:rPr sz="1694" b="1" spc="-47" dirty="0">
                <a:latin typeface="Verdana"/>
                <a:cs typeface="Verdana"/>
              </a:rPr>
              <a:t>B</a:t>
            </a:r>
            <a:endParaRPr sz="1694">
              <a:latin typeface="Verdana"/>
              <a:cs typeface="Verdana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3846456" y="2683137"/>
            <a:ext cx="256391" cy="200455"/>
          </a:xfrm>
          <a:prstGeom prst="rect">
            <a:avLst/>
          </a:prstGeom>
        </p:spPr>
        <p:txBody>
          <a:bodyPr vert="horz" wrap="square" lIns="0" tIns="11953" rIns="0" bIns="0" rtlCol="0">
            <a:spAutoFit/>
          </a:bodyPr>
          <a:lstStyle/>
          <a:p>
            <a:pPr marL="11953">
              <a:spcBef>
                <a:spcPts val="94"/>
              </a:spcBef>
            </a:pPr>
            <a:r>
              <a:rPr sz="1224" b="1" spc="-24" dirty="0">
                <a:latin typeface="Verdana"/>
                <a:cs typeface="Verdana"/>
              </a:rPr>
              <a:t>R1</a:t>
            </a:r>
            <a:endParaRPr sz="1224">
              <a:latin typeface="Verdana"/>
              <a:cs typeface="Verdana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4291106" y="2265979"/>
            <a:ext cx="816983" cy="185835"/>
          </a:xfrm>
          <a:prstGeom prst="rect">
            <a:avLst/>
          </a:prstGeom>
        </p:spPr>
        <p:txBody>
          <a:bodyPr vert="horz" wrap="square" lIns="0" tIns="11953" rIns="0" bIns="0" rtlCol="0">
            <a:spAutoFit/>
          </a:bodyPr>
          <a:lstStyle/>
          <a:p>
            <a:pPr marL="11953">
              <a:spcBef>
                <a:spcPts val="94"/>
              </a:spcBef>
            </a:pPr>
            <a:r>
              <a:rPr sz="1129" spc="-9" dirty="0">
                <a:solidFill>
                  <a:srgbClr val="FF0000"/>
                </a:solidFill>
                <a:latin typeface="Verdana"/>
                <a:cs typeface="Verdana"/>
              </a:rPr>
              <a:t>192.168.2.</a:t>
            </a:r>
            <a:endParaRPr sz="1129">
              <a:latin typeface="Verdana"/>
              <a:cs typeface="Verdana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4189506" y="2503842"/>
            <a:ext cx="167939" cy="185835"/>
          </a:xfrm>
          <a:prstGeom prst="rect">
            <a:avLst/>
          </a:prstGeom>
        </p:spPr>
        <p:txBody>
          <a:bodyPr vert="horz" wrap="square" lIns="0" tIns="11953" rIns="0" bIns="0" rtlCol="0">
            <a:spAutoFit/>
          </a:bodyPr>
          <a:lstStyle/>
          <a:p>
            <a:pPr marL="11953">
              <a:spcBef>
                <a:spcPts val="94"/>
              </a:spcBef>
            </a:pPr>
            <a:r>
              <a:rPr sz="1129" spc="-24" dirty="0">
                <a:latin typeface="Verdana"/>
                <a:cs typeface="Verdana"/>
              </a:rPr>
              <a:t>.2</a:t>
            </a:r>
            <a:endParaRPr sz="1129">
              <a:latin typeface="Verdana"/>
              <a:cs typeface="Verdana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3546438" y="2503842"/>
            <a:ext cx="167939" cy="185835"/>
          </a:xfrm>
          <a:prstGeom prst="rect">
            <a:avLst/>
          </a:prstGeom>
        </p:spPr>
        <p:txBody>
          <a:bodyPr vert="horz" wrap="square" lIns="0" tIns="11953" rIns="0" bIns="0" rtlCol="0">
            <a:spAutoFit/>
          </a:bodyPr>
          <a:lstStyle/>
          <a:p>
            <a:pPr marL="11953">
              <a:spcBef>
                <a:spcPts val="94"/>
              </a:spcBef>
            </a:pPr>
            <a:r>
              <a:rPr sz="1129" spc="-24" dirty="0">
                <a:latin typeface="Verdana"/>
                <a:cs typeface="Verdana"/>
              </a:rPr>
              <a:t>.1</a:t>
            </a:r>
            <a:endParaRPr sz="1129">
              <a:latin typeface="Verdana"/>
              <a:cs typeface="Verdana"/>
            </a:endParaRPr>
          </a:p>
        </p:txBody>
      </p:sp>
      <p:grpSp>
        <p:nvGrpSpPr>
          <p:cNvPr id="14" name="object 14"/>
          <p:cNvGrpSpPr/>
          <p:nvPr/>
        </p:nvGrpSpPr>
        <p:grpSpPr>
          <a:xfrm>
            <a:off x="1808480" y="2346063"/>
            <a:ext cx="5250927" cy="308386"/>
            <a:chOff x="1921510" y="2087879"/>
            <a:chExt cx="5579110" cy="327660"/>
          </a:xfrm>
        </p:grpSpPr>
        <p:sp>
          <p:nvSpPr>
            <p:cNvPr id="15" name="object 15"/>
            <p:cNvSpPr/>
            <p:nvPr/>
          </p:nvSpPr>
          <p:spPr>
            <a:xfrm>
              <a:off x="1921510" y="2268219"/>
              <a:ext cx="5579110" cy="0"/>
            </a:xfrm>
            <a:custGeom>
              <a:avLst/>
              <a:gdLst/>
              <a:ahLst/>
              <a:cxnLst/>
              <a:rect l="l" t="t" r="r" b="b"/>
              <a:pathLst>
                <a:path w="5579109">
                  <a:moveTo>
                    <a:pt x="0" y="0"/>
                  </a:moveTo>
                  <a:lnTo>
                    <a:pt x="5579110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sz="1694"/>
            </a:p>
          </p:txBody>
        </p:sp>
        <p:pic>
          <p:nvPicPr>
            <p:cNvPr id="16" name="object 16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056380" y="2087879"/>
              <a:ext cx="327660" cy="327660"/>
            </a:xfrm>
            <a:prstGeom prst="rect">
              <a:avLst/>
            </a:prstGeom>
          </p:spPr>
        </p:pic>
      </p:grpSp>
      <p:sp>
        <p:nvSpPr>
          <p:cNvPr id="17" name="object 17"/>
          <p:cNvSpPr txBox="1"/>
          <p:nvPr/>
        </p:nvSpPr>
        <p:spPr>
          <a:xfrm>
            <a:off x="5336989" y="2683137"/>
            <a:ext cx="256391" cy="200455"/>
          </a:xfrm>
          <a:prstGeom prst="rect">
            <a:avLst/>
          </a:prstGeom>
        </p:spPr>
        <p:txBody>
          <a:bodyPr vert="horz" wrap="square" lIns="0" tIns="11953" rIns="0" bIns="0" rtlCol="0">
            <a:spAutoFit/>
          </a:bodyPr>
          <a:lstStyle/>
          <a:p>
            <a:pPr marL="11953">
              <a:spcBef>
                <a:spcPts val="94"/>
              </a:spcBef>
            </a:pPr>
            <a:r>
              <a:rPr sz="1224" b="1" spc="-24" dirty="0">
                <a:latin typeface="Verdana"/>
                <a:cs typeface="Verdana"/>
              </a:rPr>
              <a:t>R2</a:t>
            </a:r>
            <a:endParaRPr sz="1224">
              <a:latin typeface="Verdana"/>
              <a:cs typeface="Verdana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5680038" y="2503842"/>
            <a:ext cx="167939" cy="185835"/>
          </a:xfrm>
          <a:prstGeom prst="rect">
            <a:avLst/>
          </a:prstGeom>
        </p:spPr>
        <p:txBody>
          <a:bodyPr vert="horz" wrap="square" lIns="0" tIns="11953" rIns="0" bIns="0" rtlCol="0">
            <a:spAutoFit/>
          </a:bodyPr>
          <a:lstStyle/>
          <a:p>
            <a:pPr marL="11953">
              <a:spcBef>
                <a:spcPts val="94"/>
              </a:spcBef>
            </a:pPr>
            <a:r>
              <a:rPr sz="1129" spc="-24" dirty="0">
                <a:latin typeface="Verdana"/>
                <a:cs typeface="Verdana"/>
              </a:rPr>
              <a:t>.2</a:t>
            </a:r>
            <a:endParaRPr sz="1129">
              <a:latin typeface="Verdana"/>
              <a:cs typeface="Verdana"/>
            </a:endParaRPr>
          </a:p>
        </p:txBody>
      </p:sp>
      <p:grpSp>
        <p:nvGrpSpPr>
          <p:cNvPr id="19" name="object 19"/>
          <p:cNvGrpSpPr/>
          <p:nvPr/>
        </p:nvGrpSpPr>
        <p:grpSpPr>
          <a:xfrm>
            <a:off x="1754692" y="2311400"/>
            <a:ext cx="4899511" cy="1380565"/>
            <a:chOff x="1864360" y="2051050"/>
            <a:chExt cx="5205730" cy="1466850"/>
          </a:xfrm>
        </p:grpSpPr>
        <p:pic>
          <p:nvPicPr>
            <p:cNvPr id="20" name="object 20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640069" y="2087880"/>
              <a:ext cx="327660" cy="327660"/>
            </a:xfrm>
            <a:prstGeom prst="rect">
              <a:avLst/>
            </a:prstGeom>
          </p:spPr>
        </p:pic>
        <p:pic>
          <p:nvPicPr>
            <p:cNvPr id="21" name="object 21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864360" y="2051050"/>
              <a:ext cx="345439" cy="360679"/>
            </a:xfrm>
            <a:prstGeom prst="rect">
              <a:avLst/>
            </a:prstGeom>
          </p:spPr>
        </p:pic>
        <p:sp>
          <p:nvSpPr>
            <p:cNvPr id="22" name="object 22"/>
            <p:cNvSpPr/>
            <p:nvPr/>
          </p:nvSpPr>
          <p:spPr>
            <a:xfrm>
              <a:off x="4980939" y="2268220"/>
              <a:ext cx="0" cy="900430"/>
            </a:xfrm>
            <a:custGeom>
              <a:avLst/>
              <a:gdLst/>
              <a:ahLst/>
              <a:cxnLst/>
              <a:rect l="l" t="t" r="r" b="b"/>
              <a:pathLst>
                <a:path h="900430">
                  <a:moveTo>
                    <a:pt x="0" y="0"/>
                  </a:moveTo>
                  <a:lnTo>
                    <a:pt x="0" y="90042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sz="1694"/>
            </a:p>
          </p:txBody>
        </p:sp>
        <p:pic>
          <p:nvPicPr>
            <p:cNvPr id="23" name="object 2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724650" y="3180284"/>
              <a:ext cx="345440" cy="337410"/>
            </a:xfrm>
            <a:prstGeom prst="rect">
              <a:avLst/>
            </a:prstGeom>
          </p:spPr>
        </p:pic>
      </p:grpSp>
      <p:sp>
        <p:nvSpPr>
          <p:cNvPr id="24" name="object 24"/>
          <p:cNvSpPr txBox="1"/>
          <p:nvPr/>
        </p:nvSpPr>
        <p:spPr>
          <a:xfrm>
            <a:off x="5036969" y="2505038"/>
            <a:ext cx="167939" cy="185835"/>
          </a:xfrm>
          <a:prstGeom prst="rect">
            <a:avLst/>
          </a:prstGeom>
        </p:spPr>
        <p:txBody>
          <a:bodyPr vert="horz" wrap="square" lIns="0" tIns="11953" rIns="0" bIns="0" rtlCol="0">
            <a:spAutoFit/>
          </a:bodyPr>
          <a:lstStyle/>
          <a:p>
            <a:pPr marL="11953">
              <a:spcBef>
                <a:spcPts val="94"/>
              </a:spcBef>
            </a:pPr>
            <a:r>
              <a:rPr sz="1129" spc="-24" dirty="0">
                <a:latin typeface="Verdana"/>
                <a:cs typeface="Verdana"/>
              </a:rPr>
              <a:t>.1</a:t>
            </a:r>
            <a:endParaRPr sz="1129">
              <a:latin typeface="Verdana"/>
              <a:cs typeface="Verdana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6759388" y="2050826"/>
            <a:ext cx="908424" cy="185835"/>
          </a:xfrm>
          <a:prstGeom prst="rect">
            <a:avLst/>
          </a:prstGeom>
        </p:spPr>
        <p:txBody>
          <a:bodyPr vert="horz" wrap="square" lIns="0" tIns="11953" rIns="0" bIns="0" rtlCol="0">
            <a:spAutoFit/>
          </a:bodyPr>
          <a:lstStyle/>
          <a:p>
            <a:pPr marL="11953">
              <a:spcBef>
                <a:spcPts val="94"/>
              </a:spcBef>
            </a:pPr>
            <a:r>
              <a:rPr sz="1129" spc="-9" dirty="0">
                <a:latin typeface="Verdana"/>
                <a:cs typeface="Verdana"/>
              </a:rPr>
              <a:t>192.168.3.3</a:t>
            </a:r>
            <a:endParaRPr sz="1129">
              <a:latin typeface="Verdana"/>
              <a:cs typeface="Verdana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309580" y="1528483"/>
            <a:ext cx="2073835" cy="713031"/>
          </a:xfrm>
          <a:prstGeom prst="rect">
            <a:avLst/>
          </a:prstGeom>
        </p:spPr>
        <p:txBody>
          <a:bodyPr vert="horz" wrap="square" lIns="0" tIns="11953" rIns="0" bIns="0" rtlCol="0">
            <a:spAutoFit/>
          </a:bodyPr>
          <a:lstStyle/>
          <a:p>
            <a:pPr marL="11953">
              <a:spcBef>
                <a:spcPts val="94"/>
              </a:spcBef>
            </a:pPr>
            <a:r>
              <a:rPr sz="2259" b="1" spc="-9" dirty="0">
                <a:solidFill>
                  <a:srgbClr val="7F0000"/>
                </a:solidFill>
                <a:latin typeface="Verdana"/>
                <a:cs typeface="Verdana"/>
              </a:rPr>
              <a:t>Exemple</a:t>
            </a:r>
            <a:endParaRPr sz="2259">
              <a:latin typeface="Verdana"/>
              <a:cs typeface="Verdana"/>
            </a:endParaRPr>
          </a:p>
          <a:p>
            <a:pPr marL="1177394">
              <a:spcBef>
                <a:spcPts val="1402"/>
              </a:spcBef>
            </a:pPr>
            <a:r>
              <a:rPr sz="1129" spc="-9" dirty="0">
                <a:latin typeface="Verdana"/>
                <a:cs typeface="Verdana"/>
              </a:rPr>
              <a:t>192.168.1.3</a:t>
            </a:r>
            <a:endParaRPr sz="1129">
              <a:latin typeface="Verdana"/>
              <a:cs typeface="Verdana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2562709" y="2267173"/>
            <a:ext cx="816983" cy="185835"/>
          </a:xfrm>
          <a:prstGeom prst="rect">
            <a:avLst/>
          </a:prstGeom>
        </p:spPr>
        <p:txBody>
          <a:bodyPr vert="horz" wrap="square" lIns="0" tIns="11953" rIns="0" bIns="0" rtlCol="0">
            <a:spAutoFit/>
          </a:bodyPr>
          <a:lstStyle/>
          <a:p>
            <a:pPr marL="11953">
              <a:spcBef>
                <a:spcPts val="94"/>
              </a:spcBef>
            </a:pPr>
            <a:r>
              <a:rPr sz="1129" spc="-9" dirty="0">
                <a:solidFill>
                  <a:srgbClr val="FF0000"/>
                </a:solidFill>
                <a:latin typeface="Verdana"/>
                <a:cs typeface="Verdana"/>
              </a:rPr>
              <a:t>192.168.1.</a:t>
            </a:r>
            <a:endParaRPr sz="1129">
              <a:latin typeface="Verdana"/>
              <a:cs typeface="Verdana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5951368" y="2267173"/>
            <a:ext cx="816983" cy="185835"/>
          </a:xfrm>
          <a:prstGeom prst="rect">
            <a:avLst/>
          </a:prstGeom>
        </p:spPr>
        <p:txBody>
          <a:bodyPr vert="horz" wrap="square" lIns="0" tIns="11953" rIns="0" bIns="0" rtlCol="0">
            <a:spAutoFit/>
          </a:bodyPr>
          <a:lstStyle/>
          <a:p>
            <a:pPr marL="11953">
              <a:spcBef>
                <a:spcPts val="94"/>
              </a:spcBef>
            </a:pPr>
            <a:r>
              <a:rPr sz="1129" spc="-9" dirty="0">
                <a:solidFill>
                  <a:srgbClr val="FF0000"/>
                </a:solidFill>
                <a:latin typeface="Verdana"/>
                <a:cs typeface="Verdana"/>
              </a:rPr>
              <a:t>192.168.3.</a:t>
            </a:r>
            <a:endParaRPr sz="1129">
              <a:latin typeface="Verdana"/>
              <a:cs typeface="Verdana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4900706" y="3519842"/>
            <a:ext cx="908424" cy="185835"/>
          </a:xfrm>
          <a:prstGeom prst="rect">
            <a:avLst/>
          </a:prstGeom>
        </p:spPr>
        <p:txBody>
          <a:bodyPr vert="horz" wrap="square" lIns="0" tIns="11953" rIns="0" bIns="0" rtlCol="0">
            <a:spAutoFit/>
          </a:bodyPr>
          <a:lstStyle/>
          <a:p>
            <a:pPr marL="11953">
              <a:spcBef>
                <a:spcPts val="94"/>
              </a:spcBef>
            </a:pPr>
            <a:r>
              <a:rPr sz="1129" spc="-9" dirty="0">
                <a:latin typeface="Verdana"/>
                <a:cs typeface="Verdana"/>
              </a:rPr>
              <a:t>192.168.2.3</a:t>
            </a:r>
            <a:endParaRPr sz="1129">
              <a:latin typeface="Verdana"/>
              <a:cs typeface="Verdana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6387652" y="3665667"/>
            <a:ext cx="202602" cy="272782"/>
          </a:xfrm>
          <a:prstGeom prst="rect">
            <a:avLst/>
          </a:prstGeom>
        </p:spPr>
        <p:txBody>
          <a:bodyPr vert="horz" wrap="square" lIns="0" tIns="11953" rIns="0" bIns="0" rtlCol="0">
            <a:spAutoFit/>
          </a:bodyPr>
          <a:lstStyle/>
          <a:p>
            <a:pPr marL="11953">
              <a:spcBef>
                <a:spcPts val="94"/>
              </a:spcBef>
            </a:pPr>
            <a:r>
              <a:rPr sz="1694" b="1" spc="-47" dirty="0">
                <a:latin typeface="Verdana"/>
                <a:cs typeface="Verdana"/>
              </a:rPr>
              <a:t>D</a:t>
            </a:r>
            <a:endParaRPr sz="1694">
              <a:latin typeface="Verdana"/>
              <a:cs typeface="Verdana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6697232" y="3521038"/>
            <a:ext cx="908424" cy="185835"/>
          </a:xfrm>
          <a:prstGeom prst="rect">
            <a:avLst/>
          </a:prstGeom>
        </p:spPr>
        <p:txBody>
          <a:bodyPr vert="horz" wrap="square" lIns="0" tIns="11953" rIns="0" bIns="0" rtlCol="0">
            <a:spAutoFit/>
          </a:bodyPr>
          <a:lstStyle/>
          <a:p>
            <a:pPr marL="11953">
              <a:spcBef>
                <a:spcPts val="94"/>
              </a:spcBef>
            </a:pPr>
            <a:r>
              <a:rPr sz="1129" spc="-9" dirty="0">
                <a:latin typeface="Verdana"/>
                <a:cs typeface="Verdana"/>
              </a:rPr>
              <a:t>192.168.3.4</a:t>
            </a:r>
            <a:endParaRPr sz="1129">
              <a:latin typeface="Verdana"/>
              <a:cs typeface="Verdana"/>
            </a:endParaRPr>
          </a:p>
        </p:txBody>
      </p:sp>
      <p:sp>
        <p:nvSpPr>
          <p:cNvPr id="32" name="object 32"/>
          <p:cNvSpPr/>
          <p:nvPr/>
        </p:nvSpPr>
        <p:spPr>
          <a:xfrm>
            <a:off x="6483275" y="2515795"/>
            <a:ext cx="0" cy="847464"/>
          </a:xfrm>
          <a:custGeom>
            <a:avLst/>
            <a:gdLst/>
            <a:ahLst/>
            <a:cxnLst/>
            <a:rect l="l" t="t" r="r" b="b"/>
            <a:pathLst>
              <a:path h="900430">
                <a:moveTo>
                  <a:pt x="0" y="0"/>
                </a:moveTo>
                <a:lnTo>
                  <a:pt x="0" y="900429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694"/>
          </a:p>
        </p:txBody>
      </p:sp>
      <p:sp>
        <p:nvSpPr>
          <p:cNvPr id="33" name="object 33"/>
          <p:cNvSpPr txBox="1">
            <a:spLocks noGrp="1"/>
          </p:cNvSpPr>
          <p:nvPr>
            <p:ph type="title"/>
          </p:nvPr>
        </p:nvSpPr>
        <p:spPr>
          <a:xfrm>
            <a:off x="484692" y="276785"/>
            <a:ext cx="7745506" cy="843066"/>
          </a:xfrm>
          <a:prstGeom prst="rect">
            <a:avLst/>
          </a:prstGeom>
        </p:spPr>
        <p:txBody>
          <a:bodyPr vert="horz" wrap="square" lIns="0" tIns="11953" rIns="0" bIns="0" rtlCol="0" anchor="b">
            <a:spAutoFit/>
          </a:bodyPr>
          <a:lstStyle/>
          <a:p>
            <a:pPr marL="3366629">
              <a:lnSpc>
                <a:spcPct val="100000"/>
              </a:lnSpc>
              <a:spcBef>
                <a:spcPts val="94"/>
              </a:spcBef>
            </a:pPr>
            <a:r>
              <a:rPr spc="-9" dirty="0"/>
              <a:t>Routage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309580" y="3999156"/>
            <a:ext cx="3135256" cy="301701"/>
          </a:xfrm>
          <a:prstGeom prst="rect">
            <a:avLst/>
          </a:prstGeom>
        </p:spPr>
        <p:txBody>
          <a:bodyPr vert="horz" wrap="square" lIns="0" tIns="11953" rIns="0" bIns="0" rtlCol="0">
            <a:spAutoFit/>
          </a:bodyPr>
          <a:lstStyle/>
          <a:p>
            <a:pPr marL="11953">
              <a:spcBef>
                <a:spcPts val="94"/>
              </a:spcBef>
            </a:pPr>
            <a:r>
              <a:rPr sz="1882" b="1" dirty="0">
                <a:solidFill>
                  <a:srgbClr val="00007F"/>
                </a:solidFill>
                <a:latin typeface="Verdana"/>
                <a:cs typeface="Verdana"/>
              </a:rPr>
              <a:t>Table</a:t>
            </a:r>
            <a:r>
              <a:rPr sz="1882" b="1" spc="-38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882" b="1" dirty="0">
                <a:solidFill>
                  <a:srgbClr val="00007F"/>
                </a:solidFill>
                <a:latin typeface="Verdana"/>
                <a:cs typeface="Verdana"/>
              </a:rPr>
              <a:t>de</a:t>
            </a:r>
            <a:r>
              <a:rPr sz="1882" b="1" spc="-38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882" b="1" dirty="0">
                <a:solidFill>
                  <a:srgbClr val="00007F"/>
                </a:solidFill>
                <a:latin typeface="Verdana"/>
                <a:cs typeface="Verdana"/>
              </a:rPr>
              <a:t>routage</a:t>
            </a:r>
            <a:r>
              <a:rPr sz="1882" b="1" spc="-38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882" b="1" dirty="0">
                <a:solidFill>
                  <a:srgbClr val="00007F"/>
                </a:solidFill>
                <a:latin typeface="Verdana"/>
                <a:cs typeface="Verdana"/>
              </a:rPr>
              <a:t>de</a:t>
            </a:r>
            <a:r>
              <a:rPr sz="1882" b="1" spc="-38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882" b="1" spc="-24" dirty="0">
                <a:solidFill>
                  <a:srgbClr val="00007F"/>
                </a:solidFill>
                <a:latin typeface="Verdana"/>
                <a:cs typeface="Verdana"/>
              </a:rPr>
              <a:t>R2</a:t>
            </a:r>
            <a:endParaRPr sz="1882">
              <a:latin typeface="Verdana"/>
              <a:cs typeface="Verdana"/>
            </a:endParaRPr>
          </a:p>
        </p:txBody>
      </p:sp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714785" y="4414219"/>
          <a:ext cx="6813773" cy="84029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41642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7321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6760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8615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7036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61172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300" b="1" spc="-10" dirty="0">
                          <a:solidFill>
                            <a:srgbClr val="00007F"/>
                          </a:solidFill>
                          <a:latin typeface="Verdana"/>
                          <a:cs typeface="Verdana"/>
                        </a:rPr>
                        <a:t>Destination</a:t>
                      </a:r>
                      <a:endParaRPr sz="1300">
                        <a:latin typeface="Verdana"/>
                        <a:cs typeface="Verdana"/>
                      </a:endParaRPr>
                    </a:p>
                  </a:txBody>
                  <a:tcPr marL="0" marR="0" marT="598" marB="0"/>
                </a:tc>
                <a:tc>
                  <a:txBody>
                    <a:bodyPr/>
                    <a:lstStyle/>
                    <a:p>
                      <a:pPr marL="32385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300" b="1" spc="-10" dirty="0">
                          <a:solidFill>
                            <a:srgbClr val="00007F"/>
                          </a:solidFill>
                          <a:latin typeface="Verdana"/>
                          <a:cs typeface="Verdana"/>
                        </a:rPr>
                        <a:t>Netmask</a:t>
                      </a:r>
                      <a:endParaRPr sz="1300">
                        <a:latin typeface="Verdana"/>
                        <a:cs typeface="Verdana"/>
                      </a:endParaRPr>
                    </a:p>
                  </a:txBody>
                  <a:tcPr marL="0" marR="0" marT="598" marB="0"/>
                </a:tc>
                <a:tc>
                  <a:txBody>
                    <a:bodyPr/>
                    <a:lstStyle/>
                    <a:p>
                      <a:pPr marL="236854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300" b="1" spc="-10" dirty="0">
                          <a:solidFill>
                            <a:srgbClr val="00007F"/>
                          </a:solidFill>
                          <a:latin typeface="Verdana"/>
                          <a:cs typeface="Verdana"/>
                        </a:rPr>
                        <a:t>Gateway</a:t>
                      </a:r>
                      <a:endParaRPr sz="1300">
                        <a:latin typeface="Verdana"/>
                        <a:cs typeface="Verdana"/>
                      </a:endParaRPr>
                    </a:p>
                  </a:txBody>
                  <a:tcPr marL="0" marR="0" marT="598" marB="0"/>
                </a:tc>
                <a:tc>
                  <a:txBody>
                    <a:bodyPr/>
                    <a:lstStyle/>
                    <a:p>
                      <a:pPr marL="23749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300" b="1" spc="-10" dirty="0">
                          <a:solidFill>
                            <a:srgbClr val="00007F"/>
                          </a:solidFill>
                          <a:latin typeface="Verdana"/>
                          <a:cs typeface="Verdana"/>
                        </a:rPr>
                        <a:t>Interface</a:t>
                      </a:r>
                      <a:endParaRPr sz="1300">
                        <a:latin typeface="Verdana"/>
                        <a:cs typeface="Verdana"/>
                      </a:endParaRPr>
                    </a:p>
                  </a:txBody>
                  <a:tcPr marL="0" marR="0" marT="598" marB="0"/>
                </a:tc>
                <a:tc>
                  <a:txBody>
                    <a:bodyPr/>
                    <a:lstStyle/>
                    <a:p>
                      <a:pPr marL="34988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300" b="1" spc="-20" dirty="0">
                          <a:solidFill>
                            <a:srgbClr val="00007F"/>
                          </a:solidFill>
                          <a:latin typeface="Verdana"/>
                          <a:cs typeface="Verdana"/>
                        </a:rPr>
                        <a:t>Cost</a:t>
                      </a:r>
                      <a:endParaRPr sz="1300">
                        <a:latin typeface="Verdana"/>
                        <a:cs typeface="Verdana"/>
                      </a:endParaRPr>
                    </a:p>
                  </a:txBody>
                  <a:tcPr marL="0" marR="0" marT="598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8546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490"/>
                        </a:spcBef>
                      </a:pPr>
                      <a:r>
                        <a:rPr sz="1300" spc="-10" dirty="0">
                          <a:solidFill>
                            <a:srgbClr val="00007F"/>
                          </a:solidFill>
                          <a:latin typeface="Verdana"/>
                          <a:cs typeface="Verdana"/>
                        </a:rPr>
                        <a:t>192.168.2.0</a:t>
                      </a:r>
                      <a:endParaRPr sz="1300">
                        <a:latin typeface="Verdana"/>
                        <a:cs typeface="Verdana"/>
                      </a:endParaRPr>
                    </a:p>
                  </a:txBody>
                  <a:tcPr marL="0" marR="0" marT="58569" marB="0"/>
                </a:tc>
                <a:tc>
                  <a:txBody>
                    <a:bodyPr/>
                    <a:lstStyle/>
                    <a:p>
                      <a:pPr marL="323850">
                        <a:lnSpc>
                          <a:spcPct val="100000"/>
                        </a:lnSpc>
                        <a:spcBef>
                          <a:spcPts val="490"/>
                        </a:spcBef>
                      </a:pPr>
                      <a:r>
                        <a:rPr sz="1300" spc="-10" dirty="0">
                          <a:solidFill>
                            <a:srgbClr val="00007F"/>
                          </a:solidFill>
                          <a:latin typeface="Verdana"/>
                          <a:cs typeface="Verdana"/>
                        </a:rPr>
                        <a:t>255.255.255.0</a:t>
                      </a:r>
                      <a:endParaRPr sz="1300">
                        <a:latin typeface="Verdana"/>
                        <a:cs typeface="Verdana"/>
                      </a:endParaRPr>
                    </a:p>
                  </a:txBody>
                  <a:tcPr marL="0" marR="0" marT="58569" marB="0"/>
                </a:tc>
                <a:tc>
                  <a:txBody>
                    <a:bodyPr/>
                    <a:lstStyle/>
                    <a:p>
                      <a:pPr marR="161290" algn="ctr">
                        <a:lnSpc>
                          <a:spcPct val="100000"/>
                        </a:lnSpc>
                        <a:spcBef>
                          <a:spcPts val="490"/>
                        </a:spcBef>
                      </a:pPr>
                      <a:r>
                        <a:rPr sz="1300" spc="-50" dirty="0">
                          <a:solidFill>
                            <a:srgbClr val="00007F"/>
                          </a:solidFill>
                          <a:latin typeface="Verdana"/>
                          <a:cs typeface="Verdana"/>
                        </a:rPr>
                        <a:t>-</a:t>
                      </a:r>
                      <a:endParaRPr sz="1300">
                        <a:latin typeface="Verdana"/>
                        <a:cs typeface="Verdana"/>
                      </a:endParaRPr>
                    </a:p>
                  </a:txBody>
                  <a:tcPr marL="0" marR="0" marT="58569" marB="0"/>
                </a:tc>
                <a:tc>
                  <a:txBody>
                    <a:bodyPr/>
                    <a:lstStyle/>
                    <a:p>
                      <a:pPr marL="237490">
                        <a:lnSpc>
                          <a:spcPct val="100000"/>
                        </a:lnSpc>
                        <a:spcBef>
                          <a:spcPts val="490"/>
                        </a:spcBef>
                      </a:pPr>
                      <a:r>
                        <a:rPr sz="1300" spc="-10" dirty="0">
                          <a:solidFill>
                            <a:srgbClr val="00007F"/>
                          </a:solidFill>
                          <a:latin typeface="Verdana"/>
                          <a:cs typeface="Verdana"/>
                        </a:rPr>
                        <a:t>192.168.2.1</a:t>
                      </a:r>
                      <a:endParaRPr sz="1300">
                        <a:latin typeface="Verdana"/>
                        <a:cs typeface="Verdana"/>
                      </a:endParaRPr>
                    </a:p>
                  </a:txBody>
                  <a:tcPr marL="0" marR="0" marT="58569" marB="0"/>
                </a:tc>
                <a:tc>
                  <a:txBody>
                    <a:bodyPr/>
                    <a:lstStyle/>
                    <a:p>
                      <a:pPr marL="349885">
                        <a:lnSpc>
                          <a:spcPct val="100000"/>
                        </a:lnSpc>
                        <a:spcBef>
                          <a:spcPts val="490"/>
                        </a:spcBef>
                      </a:pPr>
                      <a:r>
                        <a:rPr sz="1300" spc="-50" dirty="0">
                          <a:solidFill>
                            <a:srgbClr val="00007F"/>
                          </a:solidFill>
                          <a:latin typeface="Verdana"/>
                          <a:cs typeface="Verdana"/>
                        </a:rPr>
                        <a:t>0</a:t>
                      </a:r>
                      <a:endParaRPr sz="1300">
                        <a:latin typeface="Verdana"/>
                        <a:cs typeface="Verdana"/>
                      </a:endParaRPr>
                    </a:p>
                  </a:txBody>
                  <a:tcPr marL="0" marR="0" marT="58569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60574">
                <a:tc>
                  <a:txBody>
                    <a:bodyPr/>
                    <a:lstStyle/>
                    <a:p>
                      <a:pPr marL="31750">
                        <a:lnSpc>
                          <a:spcPts val="1595"/>
                        </a:lnSpc>
                        <a:spcBef>
                          <a:spcPts val="484"/>
                        </a:spcBef>
                      </a:pPr>
                      <a:r>
                        <a:rPr sz="1300" spc="-10" dirty="0">
                          <a:solidFill>
                            <a:srgbClr val="00007F"/>
                          </a:solidFill>
                          <a:latin typeface="Verdana"/>
                          <a:cs typeface="Verdana"/>
                        </a:rPr>
                        <a:t>192.168.3.0</a:t>
                      </a:r>
                      <a:endParaRPr sz="1300">
                        <a:latin typeface="Verdana"/>
                        <a:cs typeface="Verdana"/>
                      </a:endParaRPr>
                    </a:p>
                  </a:txBody>
                  <a:tcPr marL="0" marR="0" marT="57971" marB="0"/>
                </a:tc>
                <a:tc>
                  <a:txBody>
                    <a:bodyPr/>
                    <a:lstStyle/>
                    <a:p>
                      <a:pPr marL="323850">
                        <a:lnSpc>
                          <a:spcPts val="1595"/>
                        </a:lnSpc>
                        <a:spcBef>
                          <a:spcPts val="484"/>
                        </a:spcBef>
                      </a:pPr>
                      <a:r>
                        <a:rPr sz="1300" spc="-10" dirty="0">
                          <a:solidFill>
                            <a:srgbClr val="00007F"/>
                          </a:solidFill>
                          <a:latin typeface="Verdana"/>
                          <a:cs typeface="Verdana"/>
                        </a:rPr>
                        <a:t>255.255.255.0</a:t>
                      </a:r>
                      <a:endParaRPr sz="1300">
                        <a:latin typeface="Verdana"/>
                        <a:cs typeface="Verdana"/>
                      </a:endParaRPr>
                    </a:p>
                  </a:txBody>
                  <a:tcPr marL="0" marR="0" marT="57971" marB="0"/>
                </a:tc>
                <a:tc>
                  <a:txBody>
                    <a:bodyPr/>
                    <a:lstStyle/>
                    <a:p>
                      <a:pPr marR="161290" algn="ctr">
                        <a:lnSpc>
                          <a:spcPts val="1595"/>
                        </a:lnSpc>
                        <a:spcBef>
                          <a:spcPts val="484"/>
                        </a:spcBef>
                      </a:pPr>
                      <a:r>
                        <a:rPr sz="1300" spc="-50" dirty="0">
                          <a:solidFill>
                            <a:srgbClr val="00007F"/>
                          </a:solidFill>
                          <a:latin typeface="Verdana"/>
                          <a:cs typeface="Verdana"/>
                        </a:rPr>
                        <a:t>-</a:t>
                      </a:r>
                      <a:endParaRPr sz="1300">
                        <a:latin typeface="Verdana"/>
                        <a:cs typeface="Verdana"/>
                      </a:endParaRPr>
                    </a:p>
                  </a:txBody>
                  <a:tcPr marL="0" marR="0" marT="57971" marB="0"/>
                </a:tc>
                <a:tc>
                  <a:txBody>
                    <a:bodyPr/>
                    <a:lstStyle/>
                    <a:p>
                      <a:pPr marL="237490">
                        <a:lnSpc>
                          <a:spcPts val="1595"/>
                        </a:lnSpc>
                        <a:spcBef>
                          <a:spcPts val="484"/>
                        </a:spcBef>
                      </a:pPr>
                      <a:r>
                        <a:rPr sz="1300" spc="-10" dirty="0">
                          <a:solidFill>
                            <a:srgbClr val="00007F"/>
                          </a:solidFill>
                          <a:latin typeface="Verdana"/>
                          <a:cs typeface="Verdana"/>
                        </a:rPr>
                        <a:t>192.168.3.2</a:t>
                      </a:r>
                      <a:endParaRPr sz="1300">
                        <a:latin typeface="Verdana"/>
                        <a:cs typeface="Verdana"/>
                      </a:endParaRPr>
                    </a:p>
                  </a:txBody>
                  <a:tcPr marL="0" marR="0" marT="57971" marB="0"/>
                </a:tc>
                <a:tc>
                  <a:txBody>
                    <a:bodyPr/>
                    <a:lstStyle/>
                    <a:p>
                      <a:pPr marL="349885">
                        <a:lnSpc>
                          <a:spcPts val="1595"/>
                        </a:lnSpc>
                        <a:spcBef>
                          <a:spcPts val="484"/>
                        </a:spcBef>
                      </a:pPr>
                      <a:r>
                        <a:rPr sz="1300" spc="-50" dirty="0">
                          <a:solidFill>
                            <a:srgbClr val="00007F"/>
                          </a:solidFill>
                          <a:latin typeface="Verdana"/>
                          <a:cs typeface="Verdana"/>
                        </a:rPr>
                        <a:t>0</a:t>
                      </a:r>
                      <a:endParaRPr sz="1300">
                        <a:latin typeface="Verdana"/>
                        <a:cs typeface="Verdana"/>
                      </a:endParaRPr>
                    </a:p>
                  </a:txBody>
                  <a:tcPr marL="0" marR="0" marT="57971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5" name="object 5"/>
          <p:cNvSpPr txBox="1"/>
          <p:nvPr/>
        </p:nvSpPr>
        <p:spPr>
          <a:xfrm>
            <a:off x="761403" y="5538694"/>
            <a:ext cx="7550075" cy="567478"/>
          </a:xfrm>
          <a:prstGeom prst="rect">
            <a:avLst/>
          </a:prstGeom>
        </p:spPr>
        <p:txBody>
          <a:bodyPr vert="horz" wrap="square" lIns="0" tIns="11953" rIns="0" bIns="0" rtlCol="0">
            <a:spAutoFit/>
          </a:bodyPr>
          <a:lstStyle/>
          <a:p>
            <a:pPr marL="1049494" marR="4781" indent="-1037541">
              <a:lnSpc>
                <a:spcPct val="119100"/>
              </a:lnSpc>
              <a:spcBef>
                <a:spcPts val="94"/>
              </a:spcBef>
            </a:pPr>
            <a:r>
              <a:rPr sz="1600" b="1" dirty="0">
                <a:solidFill>
                  <a:srgbClr val="FF0000"/>
                </a:solidFill>
                <a:latin typeface="Verdana"/>
                <a:cs typeface="Verdana"/>
              </a:rPr>
              <a:t>Modifier</a:t>
            </a:r>
            <a:r>
              <a:rPr sz="1600" b="1" spc="-19" dirty="0">
                <a:solidFill>
                  <a:srgbClr val="FF0000"/>
                </a:solidFill>
                <a:latin typeface="Verdana"/>
                <a:cs typeface="Verdana"/>
              </a:rPr>
              <a:t> </a:t>
            </a:r>
            <a:r>
              <a:rPr sz="1600" b="1" dirty="0">
                <a:solidFill>
                  <a:srgbClr val="FF0000"/>
                </a:solidFill>
                <a:latin typeface="Verdana"/>
                <a:cs typeface="Verdana"/>
              </a:rPr>
              <a:t>la</a:t>
            </a:r>
            <a:r>
              <a:rPr sz="1600" b="1" spc="-19" dirty="0">
                <a:solidFill>
                  <a:srgbClr val="FF0000"/>
                </a:solidFill>
                <a:latin typeface="Verdana"/>
                <a:cs typeface="Verdana"/>
              </a:rPr>
              <a:t> </a:t>
            </a:r>
            <a:r>
              <a:rPr sz="1600" b="1" dirty="0">
                <a:solidFill>
                  <a:srgbClr val="FF0000"/>
                </a:solidFill>
                <a:latin typeface="Verdana"/>
                <a:cs typeface="Verdana"/>
              </a:rPr>
              <a:t>table</a:t>
            </a:r>
            <a:r>
              <a:rPr sz="1600" b="1" spc="-24" dirty="0">
                <a:solidFill>
                  <a:srgbClr val="FF0000"/>
                </a:solidFill>
                <a:latin typeface="Verdana"/>
                <a:cs typeface="Verdana"/>
              </a:rPr>
              <a:t> </a:t>
            </a:r>
            <a:r>
              <a:rPr sz="1600" b="1" dirty="0">
                <a:solidFill>
                  <a:srgbClr val="FF0000"/>
                </a:solidFill>
                <a:latin typeface="Verdana"/>
                <a:cs typeface="Verdana"/>
              </a:rPr>
              <a:t>de</a:t>
            </a:r>
            <a:r>
              <a:rPr sz="1600" b="1" spc="-24" dirty="0">
                <a:solidFill>
                  <a:srgbClr val="FF0000"/>
                </a:solidFill>
                <a:latin typeface="Verdana"/>
                <a:cs typeface="Verdana"/>
              </a:rPr>
              <a:t> </a:t>
            </a:r>
            <a:r>
              <a:rPr sz="1600" b="1" dirty="0">
                <a:solidFill>
                  <a:srgbClr val="FF0000"/>
                </a:solidFill>
                <a:latin typeface="Verdana"/>
                <a:cs typeface="Verdana"/>
              </a:rPr>
              <a:t>routage</a:t>
            </a:r>
            <a:r>
              <a:rPr sz="1600" b="1" spc="-24" dirty="0">
                <a:solidFill>
                  <a:srgbClr val="FF0000"/>
                </a:solidFill>
                <a:latin typeface="Verdana"/>
                <a:cs typeface="Verdana"/>
              </a:rPr>
              <a:t> </a:t>
            </a:r>
            <a:r>
              <a:rPr sz="1600" b="1" dirty="0">
                <a:solidFill>
                  <a:srgbClr val="FF0000"/>
                </a:solidFill>
                <a:latin typeface="Verdana"/>
                <a:cs typeface="Verdana"/>
              </a:rPr>
              <a:t>de</a:t>
            </a:r>
            <a:r>
              <a:rPr sz="1600" b="1" spc="-24" dirty="0">
                <a:solidFill>
                  <a:srgbClr val="FF0000"/>
                </a:solidFill>
                <a:latin typeface="Verdana"/>
                <a:cs typeface="Verdana"/>
              </a:rPr>
              <a:t> </a:t>
            </a:r>
            <a:r>
              <a:rPr sz="1600" b="1" dirty="0">
                <a:solidFill>
                  <a:srgbClr val="FF0000"/>
                </a:solidFill>
                <a:latin typeface="Verdana"/>
                <a:cs typeface="Verdana"/>
              </a:rPr>
              <a:t>R2</a:t>
            </a:r>
            <a:r>
              <a:rPr sz="1600" b="1" spc="-24" dirty="0">
                <a:solidFill>
                  <a:srgbClr val="FF0000"/>
                </a:solidFill>
                <a:latin typeface="Verdana"/>
                <a:cs typeface="Verdana"/>
              </a:rPr>
              <a:t> </a:t>
            </a:r>
            <a:r>
              <a:rPr sz="1600" b="1" dirty="0">
                <a:solidFill>
                  <a:srgbClr val="FF0000"/>
                </a:solidFill>
                <a:latin typeface="Verdana"/>
                <a:cs typeface="Verdana"/>
              </a:rPr>
              <a:t>pour</a:t>
            </a:r>
            <a:r>
              <a:rPr sz="1600" b="1" spc="-19" dirty="0">
                <a:solidFill>
                  <a:srgbClr val="FF0000"/>
                </a:solidFill>
                <a:latin typeface="Verdana"/>
                <a:cs typeface="Verdana"/>
              </a:rPr>
              <a:t> </a:t>
            </a:r>
            <a:r>
              <a:rPr sz="1600" b="1" dirty="0">
                <a:solidFill>
                  <a:srgbClr val="FF0000"/>
                </a:solidFill>
                <a:latin typeface="Verdana"/>
                <a:cs typeface="Verdana"/>
              </a:rPr>
              <a:t>que</a:t>
            </a:r>
            <a:r>
              <a:rPr sz="1600" b="1" spc="-24" dirty="0">
                <a:solidFill>
                  <a:srgbClr val="FF0000"/>
                </a:solidFill>
                <a:latin typeface="Verdana"/>
                <a:cs typeface="Verdana"/>
              </a:rPr>
              <a:t> </a:t>
            </a:r>
            <a:r>
              <a:rPr sz="1600" b="1" dirty="0">
                <a:solidFill>
                  <a:srgbClr val="FF0000"/>
                </a:solidFill>
                <a:latin typeface="Verdana"/>
                <a:cs typeface="Verdana"/>
              </a:rPr>
              <a:t>le</a:t>
            </a:r>
            <a:r>
              <a:rPr sz="1600" b="1" spc="-24" dirty="0">
                <a:solidFill>
                  <a:srgbClr val="FF0000"/>
                </a:solidFill>
                <a:latin typeface="Verdana"/>
                <a:cs typeface="Verdana"/>
              </a:rPr>
              <a:t> </a:t>
            </a:r>
            <a:r>
              <a:rPr sz="1600" b="1" dirty="0">
                <a:solidFill>
                  <a:srgbClr val="FF0000"/>
                </a:solidFill>
                <a:latin typeface="Verdana"/>
                <a:cs typeface="Verdana"/>
              </a:rPr>
              <a:t>réseau</a:t>
            </a:r>
            <a:r>
              <a:rPr sz="1600" b="1" spc="-24" dirty="0">
                <a:solidFill>
                  <a:srgbClr val="FF0000"/>
                </a:solidFill>
                <a:latin typeface="Verdana"/>
                <a:cs typeface="Verdana"/>
              </a:rPr>
              <a:t> </a:t>
            </a:r>
            <a:r>
              <a:rPr sz="1600" b="1" spc="-9" dirty="0">
                <a:solidFill>
                  <a:srgbClr val="FF0000"/>
                </a:solidFill>
                <a:latin typeface="Verdana"/>
                <a:cs typeface="Verdana"/>
              </a:rPr>
              <a:t>192.168.3.0 </a:t>
            </a:r>
            <a:r>
              <a:rPr sz="1600" b="1" dirty="0">
                <a:solidFill>
                  <a:srgbClr val="FF0000"/>
                </a:solidFill>
                <a:latin typeface="Verdana"/>
                <a:cs typeface="Verdana"/>
              </a:rPr>
              <a:t>puisse</a:t>
            </a:r>
            <a:r>
              <a:rPr sz="1600" b="1" spc="-28" dirty="0">
                <a:solidFill>
                  <a:srgbClr val="FF0000"/>
                </a:solidFill>
                <a:latin typeface="Verdana"/>
                <a:cs typeface="Verdana"/>
              </a:rPr>
              <a:t> </a:t>
            </a:r>
            <a:r>
              <a:rPr sz="1600" b="1" spc="-9" dirty="0">
                <a:solidFill>
                  <a:srgbClr val="FF0000"/>
                </a:solidFill>
                <a:latin typeface="Verdana"/>
                <a:cs typeface="Verdana"/>
              </a:rPr>
              <a:t>communiquer</a:t>
            </a:r>
            <a:r>
              <a:rPr sz="1600" b="1" spc="-33" dirty="0">
                <a:solidFill>
                  <a:srgbClr val="FF0000"/>
                </a:solidFill>
                <a:latin typeface="Verdana"/>
                <a:cs typeface="Verdana"/>
              </a:rPr>
              <a:t> </a:t>
            </a:r>
            <a:r>
              <a:rPr sz="1600" b="1" dirty="0">
                <a:solidFill>
                  <a:srgbClr val="FF0000"/>
                </a:solidFill>
                <a:latin typeface="Verdana"/>
                <a:cs typeface="Verdana"/>
              </a:rPr>
              <a:t>avec</a:t>
            </a:r>
            <a:r>
              <a:rPr sz="1600" b="1" spc="-28" dirty="0">
                <a:solidFill>
                  <a:srgbClr val="FF0000"/>
                </a:solidFill>
                <a:latin typeface="Verdana"/>
                <a:cs typeface="Verdana"/>
              </a:rPr>
              <a:t> </a:t>
            </a:r>
            <a:r>
              <a:rPr sz="1600" b="1" dirty="0">
                <a:solidFill>
                  <a:srgbClr val="FF0000"/>
                </a:solidFill>
                <a:latin typeface="Verdana"/>
                <a:cs typeface="Verdana"/>
              </a:rPr>
              <a:t>le</a:t>
            </a:r>
            <a:r>
              <a:rPr sz="1600" b="1" spc="-28" dirty="0">
                <a:solidFill>
                  <a:srgbClr val="FF0000"/>
                </a:solidFill>
                <a:latin typeface="Verdana"/>
                <a:cs typeface="Verdana"/>
              </a:rPr>
              <a:t> </a:t>
            </a:r>
            <a:r>
              <a:rPr sz="1600" b="1" dirty="0">
                <a:solidFill>
                  <a:srgbClr val="FF0000"/>
                </a:solidFill>
                <a:latin typeface="Verdana"/>
                <a:cs typeface="Verdana"/>
              </a:rPr>
              <a:t>réseau</a:t>
            </a:r>
            <a:r>
              <a:rPr sz="1600" b="1" spc="-28" dirty="0">
                <a:solidFill>
                  <a:srgbClr val="FF0000"/>
                </a:solidFill>
                <a:latin typeface="Verdana"/>
                <a:cs typeface="Verdana"/>
              </a:rPr>
              <a:t> </a:t>
            </a:r>
            <a:r>
              <a:rPr sz="1600" b="1" spc="-9" dirty="0">
                <a:solidFill>
                  <a:srgbClr val="FF0000"/>
                </a:solidFill>
                <a:latin typeface="Verdana"/>
                <a:cs typeface="Verdana"/>
              </a:rPr>
              <a:t>192.168.1.0</a:t>
            </a:r>
            <a:endParaRPr sz="1600">
              <a:latin typeface="Verdana"/>
              <a:cs typeface="Verdana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778598" y="2581536"/>
            <a:ext cx="191247" cy="272782"/>
          </a:xfrm>
          <a:prstGeom prst="rect">
            <a:avLst/>
          </a:prstGeom>
        </p:spPr>
        <p:txBody>
          <a:bodyPr vert="horz" wrap="square" lIns="0" tIns="11953" rIns="0" bIns="0" rtlCol="0">
            <a:spAutoFit/>
          </a:bodyPr>
          <a:lstStyle/>
          <a:p>
            <a:pPr marL="11953">
              <a:spcBef>
                <a:spcPts val="94"/>
              </a:spcBef>
            </a:pPr>
            <a:r>
              <a:rPr sz="1694" b="1" spc="-47" dirty="0">
                <a:latin typeface="Verdana"/>
                <a:cs typeface="Verdana"/>
              </a:rPr>
              <a:t>A</a:t>
            </a:r>
            <a:endParaRPr sz="1694">
              <a:latin typeface="Verdana"/>
              <a:cs typeface="Verdana"/>
            </a:endParaRPr>
          </a:p>
        </p:txBody>
      </p:sp>
      <p:pic>
        <p:nvPicPr>
          <p:cNvPr id="7" name="object 7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040282" y="2288882"/>
            <a:ext cx="325120" cy="317562"/>
          </a:xfrm>
          <a:prstGeom prst="rect">
            <a:avLst/>
          </a:prstGeom>
        </p:spPr>
      </p:pic>
      <p:sp>
        <p:nvSpPr>
          <p:cNvPr id="8" name="object 8"/>
          <p:cNvSpPr txBox="1"/>
          <p:nvPr/>
        </p:nvSpPr>
        <p:spPr>
          <a:xfrm>
            <a:off x="7098852" y="2548067"/>
            <a:ext cx="179892" cy="272782"/>
          </a:xfrm>
          <a:prstGeom prst="rect">
            <a:avLst/>
          </a:prstGeom>
        </p:spPr>
        <p:txBody>
          <a:bodyPr vert="horz" wrap="square" lIns="0" tIns="11953" rIns="0" bIns="0" rtlCol="0">
            <a:spAutoFit/>
          </a:bodyPr>
          <a:lstStyle/>
          <a:p>
            <a:pPr marL="11953">
              <a:spcBef>
                <a:spcPts val="94"/>
              </a:spcBef>
            </a:pPr>
            <a:r>
              <a:rPr sz="1694" b="1" spc="-47" dirty="0">
                <a:latin typeface="Verdana"/>
                <a:cs typeface="Verdana"/>
              </a:rPr>
              <a:t>C</a:t>
            </a:r>
            <a:endParaRPr sz="1694">
              <a:latin typeface="Verdana"/>
              <a:cs typeface="Verdana"/>
            </a:endParaRPr>
          </a:p>
        </p:txBody>
      </p:sp>
      <p:pic>
        <p:nvPicPr>
          <p:cNvPr id="9" name="object 9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532556" y="3373013"/>
            <a:ext cx="325119" cy="317562"/>
          </a:xfrm>
          <a:prstGeom prst="rect">
            <a:avLst/>
          </a:prstGeom>
        </p:spPr>
      </p:pic>
      <p:sp>
        <p:nvSpPr>
          <p:cNvPr id="10" name="object 10"/>
          <p:cNvSpPr txBox="1"/>
          <p:nvPr/>
        </p:nvSpPr>
        <p:spPr>
          <a:xfrm>
            <a:off x="4591125" y="3665667"/>
            <a:ext cx="188259" cy="272782"/>
          </a:xfrm>
          <a:prstGeom prst="rect">
            <a:avLst/>
          </a:prstGeom>
        </p:spPr>
        <p:txBody>
          <a:bodyPr vert="horz" wrap="square" lIns="0" tIns="11953" rIns="0" bIns="0" rtlCol="0">
            <a:spAutoFit/>
          </a:bodyPr>
          <a:lstStyle/>
          <a:p>
            <a:pPr marL="11953">
              <a:spcBef>
                <a:spcPts val="94"/>
              </a:spcBef>
            </a:pPr>
            <a:r>
              <a:rPr sz="1694" b="1" spc="-47" dirty="0">
                <a:latin typeface="Verdana"/>
                <a:cs typeface="Verdana"/>
              </a:rPr>
              <a:t>B</a:t>
            </a:r>
            <a:endParaRPr sz="1694">
              <a:latin typeface="Verdana"/>
              <a:cs typeface="Verdana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3846456" y="2683137"/>
            <a:ext cx="256391" cy="200455"/>
          </a:xfrm>
          <a:prstGeom prst="rect">
            <a:avLst/>
          </a:prstGeom>
        </p:spPr>
        <p:txBody>
          <a:bodyPr vert="horz" wrap="square" lIns="0" tIns="11953" rIns="0" bIns="0" rtlCol="0">
            <a:spAutoFit/>
          </a:bodyPr>
          <a:lstStyle/>
          <a:p>
            <a:pPr marL="11953">
              <a:spcBef>
                <a:spcPts val="94"/>
              </a:spcBef>
            </a:pPr>
            <a:r>
              <a:rPr sz="1224" b="1" spc="-24" dirty="0">
                <a:latin typeface="Verdana"/>
                <a:cs typeface="Verdana"/>
              </a:rPr>
              <a:t>R1</a:t>
            </a:r>
            <a:endParaRPr sz="1224">
              <a:latin typeface="Verdana"/>
              <a:cs typeface="Verdana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4291106" y="2265979"/>
            <a:ext cx="816983" cy="185835"/>
          </a:xfrm>
          <a:prstGeom prst="rect">
            <a:avLst/>
          </a:prstGeom>
        </p:spPr>
        <p:txBody>
          <a:bodyPr vert="horz" wrap="square" lIns="0" tIns="11953" rIns="0" bIns="0" rtlCol="0">
            <a:spAutoFit/>
          </a:bodyPr>
          <a:lstStyle/>
          <a:p>
            <a:pPr marL="11953">
              <a:spcBef>
                <a:spcPts val="94"/>
              </a:spcBef>
            </a:pPr>
            <a:r>
              <a:rPr sz="1129" spc="-9" dirty="0">
                <a:solidFill>
                  <a:srgbClr val="FF0000"/>
                </a:solidFill>
                <a:latin typeface="Verdana"/>
                <a:cs typeface="Verdana"/>
              </a:rPr>
              <a:t>192.168.2.</a:t>
            </a:r>
            <a:endParaRPr sz="1129">
              <a:latin typeface="Verdana"/>
              <a:cs typeface="Verdana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4189506" y="2503842"/>
            <a:ext cx="167939" cy="185835"/>
          </a:xfrm>
          <a:prstGeom prst="rect">
            <a:avLst/>
          </a:prstGeom>
        </p:spPr>
        <p:txBody>
          <a:bodyPr vert="horz" wrap="square" lIns="0" tIns="11953" rIns="0" bIns="0" rtlCol="0">
            <a:spAutoFit/>
          </a:bodyPr>
          <a:lstStyle/>
          <a:p>
            <a:pPr marL="11953">
              <a:spcBef>
                <a:spcPts val="94"/>
              </a:spcBef>
            </a:pPr>
            <a:r>
              <a:rPr sz="1129" spc="-24" dirty="0">
                <a:latin typeface="Verdana"/>
                <a:cs typeface="Verdana"/>
              </a:rPr>
              <a:t>.2</a:t>
            </a:r>
            <a:endParaRPr sz="1129">
              <a:latin typeface="Verdana"/>
              <a:cs typeface="Verdana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3546438" y="2503842"/>
            <a:ext cx="167939" cy="185835"/>
          </a:xfrm>
          <a:prstGeom prst="rect">
            <a:avLst/>
          </a:prstGeom>
        </p:spPr>
        <p:txBody>
          <a:bodyPr vert="horz" wrap="square" lIns="0" tIns="11953" rIns="0" bIns="0" rtlCol="0">
            <a:spAutoFit/>
          </a:bodyPr>
          <a:lstStyle/>
          <a:p>
            <a:pPr marL="11953">
              <a:spcBef>
                <a:spcPts val="94"/>
              </a:spcBef>
            </a:pPr>
            <a:r>
              <a:rPr sz="1129" spc="-24" dirty="0">
                <a:latin typeface="Verdana"/>
                <a:cs typeface="Verdana"/>
              </a:rPr>
              <a:t>.1</a:t>
            </a:r>
            <a:endParaRPr sz="1129">
              <a:latin typeface="Verdana"/>
              <a:cs typeface="Verdana"/>
            </a:endParaRPr>
          </a:p>
        </p:txBody>
      </p:sp>
      <p:grpSp>
        <p:nvGrpSpPr>
          <p:cNvPr id="15" name="object 15"/>
          <p:cNvGrpSpPr/>
          <p:nvPr/>
        </p:nvGrpSpPr>
        <p:grpSpPr>
          <a:xfrm>
            <a:off x="1808480" y="2346063"/>
            <a:ext cx="5250927" cy="308386"/>
            <a:chOff x="1921510" y="2087879"/>
            <a:chExt cx="5579110" cy="327660"/>
          </a:xfrm>
        </p:grpSpPr>
        <p:sp>
          <p:nvSpPr>
            <p:cNvPr id="16" name="object 16"/>
            <p:cNvSpPr/>
            <p:nvPr/>
          </p:nvSpPr>
          <p:spPr>
            <a:xfrm>
              <a:off x="1921510" y="2268219"/>
              <a:ext cx="5579110" cy="0"/>
            </a:xfrm>
            <a:custGeom>
              <a:avLst/>
              <a:gdLst/>
              <a:ahLst/>
              <a:cxnLst/>
              <a:rect l="l" t="t" r="r" b="b"/>
              <a:pathLst>
                <a:path w="5579109">
                  <a:moveTo>
                    <a:pt x="0" y="0"/>
                  </a:moveTo>
                  <a:lnTo>
                    <a:pt x="5579110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sz="1694"/>
            </a:p>
          </p:txBody>
        </p:sp>
        <p:pic>
          <p:nvPicPr>
            <p:cNvPr id="17" name="object 17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056380" y="2087879"/>
              <a:ext cx="327660" cy="327660"/>
            </a:xfrm>
            <a:prstGeom prst="rect">
              <a:avLst/>
            </a:prstGeom>
          </p:spPr>
        </p:pic>
      </p:grpSp>
      <p:sp>
        <p:nvSpPr>
          <p:cNvPr id="18" name="object 18"/>
          <p:cNvSpPr txBox="1"/>
          <p:nvPr/>
        </p:nvSpPr>
        <p:spPr>
          <a:xfrm>
            <a:off x="5336989" y="2683137"/>
            <a:ext cx="256391" cy="200455"/>
          </a:xfrm>
          <a:prstGeom prst="rect">
            <a:avLst/>
          </a:prstGeom>
        </p:spPr>
        <p:txBody>
          <a:bodyPr vert="horz" wrap="square" lIns="0" tIns="11953" rIns="0" bIns="0" rtlCol="0">
            <a:spAutoFit/>
          </a:bodyPr>
          <a:lstStyle/>
          <a:p>
            <a:pPr marL="11953">
              <a:spcBef>
                <a:spcPts val="94"/>
              </a:spcBef>
            </a:pPr>
            <a:r>
              <a:rPr sz="1224" b="1" spc="-24" dirty="0">
                <a:latin typeface="Verdana"/>
                <a:cs typeface="Verdana"/>
              </a:rPr>
              <a:t>R2</a:t>
            </a:r>
            <a:endParaRPr sz="1224">
              <a:latin typeface="Verdana"/>
              <a:cs typeface="Verdana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5680038" y="2503842"/>
            <a:ext cx="167939" cy="185835"/>
          </a:xfrm>
          <a:prstGeom prst="rect">
            <a:avLst/>
          </a:prstGeom>
        </p:spPr>
        <p:txBody>
          <a:bodyPr vert="horz" wrap="square" lIns="0" tIns="11953" rIns="0" bIns="0" rtlCol="0">
            <a:spAutoFit/>
          </a:bodyPr>
          <a:lstStyle/>
          <a:p>
            <a:pPr marL="11953">
              <a:spcBef>
                <a:spcPts val="94"/>
              </a:spcBef>
            </a:pPr>
            <a:r>
              <a:rPr sz="1129" spc="-24" dirty="0">
                <a:latin typeface="Verdana"/>
                <a:cs typeface="Verdana"/>
              </a:rPr>
              <a:t>.2</a:t>
            </a:r>
            <a:endParaRPr sz="1129">
              <a:latin typeface="Verdana"/>
              <a:cs typeface="Verdana"/>
            </a:endParaRPr>
          </a:p>
        </p:txBody>
      </p:sp>
      <p:grpSp>
        <p:nvGrpSpPr>
          <p:cNvPr id="20" name="object 20"/>
          <p:cNvGrpSpPr/>
          <p:nvPr/>
        </p:nvGrpSpPr>
        <p:grpSpPr>
          <a:xfrm>
            <a:off x="1754692" y="2311400"/>
            <a:ext cx="4899511" cy="1380565"/>
            <a:chOff x="1864360" y="2051050"/>
            <a:chExt cx="5205730" cy="1466850"/>
          </a:xfrm>
        </p:grpSpPr>
        <p:pic>
          <p:nvPicPr>
            <p:cNvPr id="21" name="object 21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640069" y="2087880"/>
              <a:ext cx="327660" cy="327660"/>
            </a:xfrm>
            <a:prstGeom prst="rect">
              <a:avLst/>
            </a:prstGeom>
          </p:spPr>
        </p:pic>
        <p:pic>
          <p:nvPicPr>
            <p:cNvPr id="22" name="object 22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864360" y="2051050"/>
              <a:ext cx="345439" cy="360679"/>
            </a:xfrm>
            <a:prstGeom prst="rect">
              <a:avLst/>
            </a:prstGeom>
          </p:spPr>
        </p:pic>
        <p:sp>
          <p:nvSpPr>
            <p:cNvPr id="23" name="object 23"/>
            <p:cNvSpPr/>
            <p:nvPr/>
          </p:nvSpPr>
          <p:spPr>
            <a:xfrm>
              <a:off x="4980939" y="2268220"/>
              <a:ext cx="0" cy="900430"/>
            </a:xfrm>
            <a:custGeom>
              <a:avLst/>
              <a:gdLst/>
              <a:ahLst/>
              <a:cxnLst/>
              <a:rect l="l" t="t" r="r" b="b"/>
              <a:pathLst>
                <a:path h="900430">
                  <a:moveTo>
                    <a:pt x="0" y="0"/>
                  </a:moveTo>
                  <a:lnTo>
                    <a:pt x="0" y="90042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sz="1694"/>
            </a:p>
          </p:txBody>
        </p:sp>
        <p:pic>
          <p:nvPicPr>
            <p:cNvPr id="24" name="object 2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724650" y="3180284"/>
              <a:ext cx="345440" cy="337410"/>
            </a:xfrm>
            <a:prstGeom prst="rect">
              <a:avLst/>
            </a:prstGeom>
          </p:spPr>
        </p:pic>
      </p:grpSp>
      <p:sp>
        <p:nvSpPr>
          <p:cNvPr id="25" name="object 25"/>
          <p:cNvSpPr txBox="1"/>
          <p:nvPr/>
        </p:nvSpPr>
        <p:spPr>
          <a:xfrm>
            <a:off x="5036969" y="2505038"/>
            <a:ext cx="167939" cy="185835"/>
          </a:xfrm>
          <a:prstGeom prst="rect">
            <a:avLst/>
          </a:prstGeom>
        </p:spPr>
        <p:txBody>
          <a:bodyPr vert="horz" wrap="square" lIns="0" tIns="11953" rIns="0" bIns="0" rtlCol="0">
            <a:spAutoFit/>
          </a:bodyPr>
          <a:lstStyle/>
          <a:p>
            <a:pPr marL="11953">
              <a:spcBef>
                <a:spcPts val="94"/>
              </a:spcBef>
            </a:pPr>
            <a:r>
              <a:rPr sz="1129" spc="-24" dirty="0">
                <a:latin typeface="Verdana"/>
                <a:cs typeface="Verdana"/>
              </a:rPr>
              <a:t>.1</a:t>
            </a:r>
            <a:endParaRPr sz="1129">
              <a:latin typeface="Verdana"/>
              <a:cs typeface="Verdana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6759388" y="2050826"/>
            <a:ext cx="908424" cy="185835"/>
          </a:xfrm>
          <a:prstGeom prst="rect">
            <a:avLst/>
          </a:prstGeom>
        </p:spPr>
        <p:txBody>
          <a:bodyPr vert="horz" wrap="square" lIns="0" tIns="11953" rIns="0" bIns="0" rtlCol="0">
            <a:spAutoFit/>
          </a:bodyPr>
          <a:lstStyle/>
          <a:p>
            <a:pPr marL="11953">
              <a:spcBef>
                <a:spcPts val="94"/>
              </a:spcBef>
            </a:pPr>
            <a:r>
              <a:rPr sz="1129" spc="-9" dirty="0">
                <a:latin typeface="Verdana"/>
                <a:cs typeface="Verdana"/>
              </a:rPr>
              <a:t>192.168.3.3</a:t>
            </a:r>
            <a:endParaRPr sz="1129">
              <a:latin typeface="Verdana"/>
              <a:cs typeface="Verdana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309580" y="1528483"/>
            <a:ext cx="2073835" cy="713031"/>
          </a:xfrm>
          <a:prstGeom prst="rect">
            <a:avLst/>
          </a:prstGeom>
        </p:spPr>
        <p:txBody>
          <a:bodyPr vert="horz" wrap="square" lIns="0" tIns="11953" rIns="0" bIns="0" rtlCol="0">
            <a:spAutoFit/>
          </a:bodyPr>
          <a:lstStyle/>
          <a:p>
            <a:pPr marL="11953">
              <a:spcBef>
                <a:spcPts val="94"/>
              </a:spcBef>
            </a:pPr>
            <a:r>
              <a:rPr sz="2259" b="1" spc="-9" dirty="0">
                <a:solidFill>
                  <a:srgbClr val="7F0000"/>
                </a:solidFill>
                <a:latin typeface="Verdana"/>
                <a:cs typeface="Verdana"/>
              </a:rPr>
              <a:t>Exemple</a:t>
            </a:r>
            <a:endParaRPr sz="2259">
              <a:latin typeface="Verdana"/>
              <a:cs typeface="Verdana"/>
            </a:endParaRPr>
          </a:p>
          <a:p>
            <a:pPr marL="1177394">
              <a:spcBef>
                <a:spcPts val="1402"/>
              </a:spcBef>
            </a:pPr>
            <a:r>
              <a:rPr sz="1129" spc="-9" dirty="0">
                <a:latin typeface="Verdana"/>
                <a:cs typeface="Verdana"/>
              </a:rPr>
              <a:t>192.168.1.3</a:t>
            </a:r>
            <a:endParaRPr sz="1129">
              <a:latin typeface="Verdana"/>
              <a:cs typeface="Verdana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2562709" y="2267173"/>
            <a:ext cx="816983" cy="185835"/>
          </a:xfrm>
          <a:prstGeom prst="rect">
            <a:avLst/>
          </a:prstGeom>
        </p:spPr>
        <p:txBody>
          <a:bodyPr vert="horz" wrap="square" lIns="0" tIns="11953" rIns="0" bIns="0" rtlCol="0">
            <a:spAutoFit/>
          </a:bodyPr>
          <a:lstStyle/>
          <a:p>
            <a:pPr marL="11953">
              <a:spcBef>
                <a:spcPts val="94"/>
              </a:spcBef>
            </a:pPr>
            <a:r>
              <a:rPr sz="1129" spc="-9" dirty="0">
                <a:solidFill>
                  <a:srgbClr val="FF0000"/>
                </a:solidFill>
                <a:latin typeface="Verdana"/>
                <a:cs typeface="Verdana"/>
              </a:rPr>
              <a:t>192.168.1.</a:t>
            </a:r>
            <a:endParaRPr sz="1129">
              <a:latin typeface="Verdana"/>
              <a:cs typeface="Verdana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5951368" y="2267173"/>
            <a:ext cx="816983" cy="185835"/>
          </a:xfrm>
          <a:prstGeom prst="rect">
            <a:avLst/>
          </a:prstGeom>
        </p:spPr>
        <p:txBody>
          <a:bodyPr vert="horz" wrap="square" lIns="0" tIns="11953" rIns="0" bIns="0" rtlCol="0">
            <a:spAutoFit/>
          </a:bodyPr>
          <a:lstStyle/>
          <a:p>
            <a:pPr marL="11953">
              <a:spcBef>
                <a:spcPts val="94"/>
              </a:spcBef>
            </a:pPr>
            <a:r>
              <a:rPr sz="1129" spc="-9" dirty="0">
                <a:solidFill>
                  <a:srgbClr val="FF0000"/>
                </a:solidFill>
                <a:latin typeface="Verdana"/>
                <a:cs typeface="Verdana"/>
              </a:rPr>
              <a:t>192.168.3.</a:t>
            </a:r>
            <a:endParaRPr sz="1129">
              <a:latin typeface="Verdana"/>
              <a:cs typeface="Verdana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4900706" y="3519842"/>
            <a:ext cx="908424" cy="185835"/>
          </a:xfrm>
          <a:prstGeom prst="rect">
            <a:avLst/>
          </a:prstGeom>
        </p:spPr>
        <p:txBody>
          <a:bodyPr vert="horz" wrap="square" lIns="0" tIns="11953" rIns="0" bIns="0" rtlCol="0">
            <a:spAutoFit/>
          </a:bodyPr>
          <a:lstStyle/>
          <a:p>
            <a:pPr marL="11953">
              <a:spcBef>
                <a:spcPts val="94"/>
              </a:spcBef>
            </a:pPr>
            <a:r>
              <a:rPr sz="1129" spc="-9" dirty="0">
                <a:latin typeface="Verdana"/>
                <a:cs typeface="Verdana"/>
              </a:rPr>
              <a:t>192.168.2.3</a:t>
            </a:r>
            <a:endParaRPr sz="1129">
              <a:latin typeface="Verdana"/>
              <a:cs typeface="Verdana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6387652" y="3665667"/>
            <a:ext cx="202602" cy="272782"/>
          </a:xfrm>
          <a:prstGeom prst="rect">
            <a:avLst/>
          </a:prstGeom>
        </p:spPr>
        <p:txBody>
          <a:bodyPr vert="horz" wrap="square" lIns="0" tIns="11953" rIns="0" bIns="0" rtlCol="0">
            <a:spAutoFit/>
          </a:bodyPr>
          <a:lstStyle/>
          <a:p>
            <a:pPr marL="11953">
              <a:spcBef>
                <a:spcPts val="94"/>
              </a:spcBef>
            </a:pPr>
            <a:r>
              <a:rPr sz="1694" b="1" spc="-47" dirty="0">
                <a:latin typeface="Verdana"/>
                <a:cs typeface="Verdana"/>
              </a:rPr>
              <a:t>D</a:t>
            </a:r>
            <a:endParaRPr sz="1694">
              <a:latin typeface="Verdana"/>
              <a:cs typeface="Verdana"/>
            </a:endParaRPr>
          </a:p>
        </p:txBody>
      </p:sp>
      <p:sp>
        <p:nvSpPr>
          <p:cNvPr id="32" name="object 32"/>
          <p:cNvSpPr txBox="1"/>
          <p:nvPr/>
        </p:nvSpPr>
        <p:spPr>
          <a:xfrm>
            <a:off x="6697232" y="3521038"/>
            <a:ext cx="908424" cy="185835"/>
          </a:xfrm>
          <a:prstGeom prst="rect">
            <a:avLst/>
          </a:prstGeom>
        </p:spPr>
        <p:txBody>
          <a:bodyPr vert="horz" wrap="square" lIns="0" tIns="11953" rIns="0" bIns="0" rtlCol="0">
            <a:spAutoFit/>
          </a:bodyPr>
          <a:lstStyle/>
          <a:p>
            <a:pPr marL="11953">
              <a:spcBef>
                <a:spcPts val="94"/>
              </a:spcBef>
            </a:pPr>
            <a:r>
              <a:rPr sz="1129" spc="-9" dirty="0">
                <a:latin typeface="Verdana"/>
                <a:cs typeface="Verdana"/>
              </a:rPr>
              <a:t>192.168.3.4</a:t>
            </a:r>
            <a:endParaRPr sz="1129">
              <a:latin typeface="Verdana"/>
              <a:cs typeface="Verdana"/>
            </a:endParaRPr>
          </a:p>
        </p:txBody>
      </p:sp>
      <p:sp>
        <p:nvSpPr>
          <p:cNvPr id="33" name="object 33"/>
          <p:cNvSpPr/>
          <p:nvPr/>
        </p:nvSpPr>
        <p:spPr>
          <a:xfrm>
            <a:off x="6483275" y="2515795"/>
            <a:ext cx="0" cy="847464"/>
          </a:xfrm>
          <a:custGeom>
            <a:avLst/>
            <a:gdLst/>
            <a:ahLst/>
            <a:cxnLst/>
            <a:rect l="l" t="t" r="r" b="b"/>
            <a:pathLst>
              <a:path h="900430">
                <a:moveTo>
                  <a:pt x="0" y="0"/>
                </a:moveTo>
                <a:lnTo>
                  <a:pt x="0" y="900429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694"/>
          </a:p>
        </p:txBody>
      </p:sp>
      <p:sp>
        <p:nvSpPr>
          <p:cNvPr id="34" name="object 34"/>
          <p:cNvSpPr txBox="1">
            <a:spLocks noGrp="1"/>
          </p:cNvSpPr>
          <p:nvPr>
            <p:ph type="title"/>
          </p:nvPr>
        </p:nvSpPr>
        <p:spPr>
          <a:xfrm>
            <a:off x="484692" y="192356"/>
            <a:ext cx="7745506" cy="843066"/>
          </a:xfrm>
          <a:prstGeom prst="rect">
            <a:avLst/>
          </a:prstGeom>
        </p:spPr>
        <p:txBody>
          <a:bodyPr vert="horz" wrap="square" lIns="0" tIns="11953" rIns="0" bIns="0" rtlCol="0" anchor="b">
            <a:spAutoFit/>
          </a:bodyPr>
          <a:lstStyle/>
          <a:p>
            <a:pPr marL="3366629">
              <a:lnSpc>
                <a:spcPct val="100000"/>
              </a:lnSpc>
              <a:spcBef>
                <a:spcPts val="94"/>
              </a:spcBef>
            </a:pPr>
            <a:r>
              <a:rPr spc="-9" dirty="0"/>
              <a:t>Routage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309580" y="3999156"/>
            <a:ext cx="3135256" cy="301701"/>
          </a:xfrm>
          <a:prstGeom prst="rect">
            <a:avLst/>
          </a:prstGeom>
        </p:spPr>
        <p:txBody>
          <a:bodyPr vert="horz" wrap="square" lIns="0" tIns="11953" rIns="0" bIns="0" rtlCol="0">
            <a:spAutoFit/>
          </a:bodyPr>
          <a:lstStyle/>
          <a:p>
            <a:pPr marL="11953">
              <a:spcBef>
                <a:spcPts val="94"/>
              </a:spcBef>
            </a:pPr>
            <a:r>
              <a:rPr sz="1882" b="1" dirty="0">
                <a:solidFill>
                  <a:srgbClr val="00007F"/>
                </a:solidFill>
                <a:latin typeface="Verdana"/>
                <a:cs typeface="Verdana"/>
              </a:rPr>
              <a:t>Table</a:t>
            </a:r>
            <a:r>
              <a:rPr sz="1882" b="1" spc="-38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882" b="1" dirty="0">
                <a:solidFill>
                  <a:srgbClr val="00007F"/>
                </a:solidFill>
                <a:latin typeface="Verdana"/>
                <a:cs typeface="Verdana"/>
              </a:rPr>
              <a:t>de</a:t>
            </a:r>
            <a:r>
              <a:rPr sz="1882" b="1" spc="-38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882" b="1" dirty="0">
                <a:solidFill>
                  <a:srgbClr val="00007F"/>
                </a:solidFill>
                <a:latin typeface="Verdana"/>
                <a:cs typeface="Verdana"/>
              </a:rPr>
              <a:t>routage</a:t>
            </a:r>
            <a:r>
              <a:rPr sz="1882" b="1" spc="-38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882" b="1" dirty="0">
                <a:solidFill>
                  <a:srgbClr val="00007F"/>
                </a:solidFill>
                <a:latin typeface="Verdana"/>
                <a:cs typeface="Verdana"/>
              </a:rPr>
              <a:t>de</a:t>
            </a:r>
            <a:r>
              <a:rPr sz="1882" b="1" spc="-38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882" b="1" spc="-24" dirty="0">
                <a:solidFill>
                  <a:srgbClr val="00007F"/>
                </a:solidFill>
                <a:latin typeface="Verdana"/>
                <a:cs typeface="Verdana"/>
              </a:rPr>
              <a:t>R2</a:t>
            </a:r>
            <a:endParaRPr sz="1882">
              <a:latin typeface="Verdana"/>
              <a:cs typeface="Verdana"/>
            </a:endParaRPr>
          </a:p>
        </p:txBody>
      </p:sp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714785" y="4414219"/>
          <a:ext cx="6813175" cy="1159436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41642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7321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7339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7977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7036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61172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300" b="1" spc="-10" dirty="0">
                          <a:solidFill>
                            <a:srgbClr val="00007F"/>
                          </a:solidFill>
                          <a:latin typeface="Verdana"/>
                          <a:cs typeface="Verdana"/>
                        </a:rPr>
                        <a:t>Destination</a:t>
                      </a:r>
                      <a:endParaRPr sz="1300">
                        <a:latin typeface="Verdana"/>
                        <a:cs typeface="Verdana"/>
                      </a:endParaRPr>
                    </a:p>
                  </a:txBody>
                  <a:tcPr marL="0" marR="0" marT="598" marB="0"/>
                </a:tc>
                <a:tc>
                  <a:txBody>
                    <a:bodyPr/>
                    <a:lstStyle/>
                    <a:p>
                      <a:pPr marL="32385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300" b="1" spc="-10" dirty="0">
                          <a:solidFill>
                            <a:srgbClr val="00007F"/>
                          </a:solidFill>
                          <a:latin typeface="Verdana"/>
                          <a:cs typeface="Verdana"/>
                        </a:rPr>
                        <a:t>Netmask</a:t>
                      </a:r>
                      <a:endParaRPr sz="1300">
                        <a:latin typeface="Verdana"/>
                        <a:cs typeface="Verdana"/>
                      </a:endParaRPr>
                    </a:p>
                  </a:txBody>
                  <a:tcPr marL="0" marR="0" marT="598" marB="0"/>
                </a:tc>
                <a:tc>
                  <a:txBody>
                    <a:bodyPr/>
                    <a:lstStyle/>
                    <a:p>
                      <a:pPr marL="236854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300" b="1" spc="-10" dirty="0">
                          <a:solidFill>
                            <a:srgbClr val="00007F"/>
                          </a:solidFill>
                          <a:latin typeface="Verdana"/>
                          <a:cs typeface="Verdana"/>
                        </a:rPr>
                        <a:t>Gateway</a:t>
                      </a:r>
                      <a:endParaRPr sz="1300">
                        <a:latin typeface="Verdana"/>
                        <a:cs typeface="Verdana"/>
                      </a:endParaRPr>
                    </a:p>
                  </a:txBody>
                  <a:tcPr marL="0" marR="0" marT="598" marB="0"/>
                </a:tc>
                <a:tc>
                  <a:txBody>
                    <a:bodyPr/>
                    <a:lstStyle/>
                    <a:p>
                      <a:pPr marL="12509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300" b="1" spc="-10" dirty="0">
                          <a:solidFill>
                            <a:srgbClr val="00007F"/>
                          </a:solidFill>
                          <a:latin typeface="Verdana"/>
                          <a:cs typeface="Verdana"/>
                        </a:rPr>
                        <a:t>Interface</a:t>
                      </a:r>
                      <a:endParaRPr sz="1300">
                        <a:latin typeface="Verdana"/>
                        <a:cs typeface="Verdana"/>
                      </a:endParaRPr>
                    </a:p>
                  </a:txBody>
                  <a:tcPr marL="0" marR="0" marT="598" marB="0"/>
                </a:tc>
                <a:tc>
                  <a:txBody>
                    <a:bodyPr/>
                    <a:lstStyle/>
                    <a:p>
                      <a:pPr marL="34988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300" b="1" spc="-20" dirty="0">
                          <a:solidFill>
                            <a:srgbClr val="00007F"/>
                          </a:solidFill>
                          <a:latin typeface="Verdana"/>
                          <a:cs typeface="Verdana"/>
                        </a:rPr>
                        <a:t>Cost</a:t>
                      </a:r>
                      <a:endParaRPr sz="1300">
                        <a:latin typeface="Verdana"/>
                        <a:cs typeface="Verdana"/>
                      </a:endParaRPr>
                    </a:p>
                  </a:txBody>
                  <a:tcPr marL="0" marR="0" marT="598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8546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490"/>
                        </a:spcBef>
                      </a:pPr>
                      <a:r>
                        <a:rPr sz="1300" spc="-10" dirty="0">
                          <a:solidFill>
                            <a:srgbClr val="00007F"/>
                          </a:solidFill>
                          <a:latin typeface="Verdana"/>
                          <a:cs typeface="Verdana"/>
                        </a:rPr>
                        <a:t>192.168.2.0</a:t>
                      </a:r>
                      <a:endParaRPr sz="1300">
                        <a:latin typeface="Verdana"/>
                        <a:cs typeface="Verdana"/>
                      </a:endParaRPr>
                    </a:p>
                  </a:txBody>
                  <a:tcPr marL="0" marR="0" marT="58569" marB="0"/>
                </a:tc>
                <a:tc>
                  <a:txBody>
                    <a:bodyPr/>
                    <a:lstStyle/>
                    <a:p>
                      <a:pPr marL="323850">
                        <a:lnSpc>
                          <a:spcPct val="100000"/>
                        </a:lnSpc>
                        <a:spcBef>
                          <a:spcPts val="490"/>
                        </a:spcBef>
                      </a:pPr>
                      <a:r>
                        <a:rPr sz="1300" spc="-10" dirty="0">
                          <a:solidFill>
                            <a:srgbClr val="00007F"/>
                          </a:solidFill>
                          <a:latin typeface="Verdana"/>
                          <a:cs typeface="Verdana"/>
                        </a:rPr>
                        <a:t>255.255.255.0</a:t>
                      </a:r>
                      <a:endParaRPr sz="1300">
                        <a:latin typeface="Verdana"/>
                        <a:cs typeface="Verdana"/>
                      </a:endParaRPr>
                    </a:p>
                  </a:txBody>
                  <a:tcPr marL="0" marR="0" marT="58569" marB="0"/>
                </a:tc>
                <a:tc>
                  <a:txBody>
                    <a:bodyPr/>
                    <a:lstStyle/>
                    <a:p>
                      <a:pPr marR="274955" algn="ctr">
                        <a:lnSpc>
                          <a:spcPct val="100000"/>
                        </a:lnSpc>
                        <a:spcBef>
                          <a:spcPts val="490"/>
                        </a:spcBef>
                      </a:pPr>
                      <a:r>
                        <a:rPr sz="1300" spc="-50" dirty="0">
                          <a:solidFill>
                            <a:srgbClr val="00007F"/>
                          </a:solidFill>
                          <a:latin typeface="Verdana"/>
                          <a:cs typeface="Verdana"/>
                        </a:rPr>
                        <a:t>-</a:t>
                      </a:r>
                      <a:endParaRPr sz="1300">
                        <a:latin typeface="Verdana"/>
                        <a:cs typeface="Verdana"/>
                      </a:endParaRPr>
                    </a:p>
                  </a:txBody>
                  <a:tcPr marL="0" marR="0" marT="58569" marB="0"/>
                </a:tc>
                <a:tc>
                  <a:txBody>
                    <a:bodyPr/>
                    <a:lstStyle/>
                    <a:p>
                      <a:pPr marL="125095">
                        <a:lnSpc>
                          <a:spcPct val="100000"/>
                        </a:lnSpc>
                        <a:spcBef>
                          <a:spcPts val="490"/>
                        </a:spcBef>
                      </a:pPr>
                      <a:r>
                        <a:rPr sz="1300" spc="-10" dirty="0">
                          <a:solidFill>
                            <a:srgbClr val="00007F"/>
                          </a:solidFill>
                          <a:latin typeface="Verdana"/>
                          <a:cs typeface="Verdana"/>
                        </a:rPr>
                        <a:t>192.168.2.1</a:t>
                      </a:r>
                      <a:endParaRPr sz="1300">
                        <a:latin typeface="Verdana"/>
                        <a:cs typeface="Verdana"/>
                      </a:endParaRPr>
                    </a:p>
                  </a:txBody>
                  <a:tcPr marL="0" marR="0" marT="58569" marB="0"/>
                </a:tc>
                <a:tc>
                  <a:txBody>
                    <a:bodyPr/>
                    <a:lstStyle/>
                    <a:p>
                      <a:pPr marL="349885">
                        <a:lnSpc>
                          <a:spcPct val="100000"/>
                        </a:lnSpc>
                        <a:spcBef>
                          <a:spcPts val="490"/>
                        </a:spcBef>
                      </a:pPr>
                      <a:r>
                        <a:rPr sz="1300" spc="-50" dirty="0">
                          <a:solidFill>
                            <a:srgbClr val="00007F"/>
                          </a:solidFill>
                          <a:latin typeface="Verdana"/>
                          <a:cs typeface="Verdana"/>
                        </a:rPr>
                        <a:t>0</a:t>
                      </a:r>
                      <a:endParaRPr sz="1300">
                        <a:latin typeface="Verdana"/>
                        <a:cs typeface="Verdana"/>
                      </a:endParaRPr>
                    </a:p>
                  </a:txBody>
                  <a:tcPr marL="0" marR="0" marT="58569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18546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484"/>
                        </a:spcBef>
                      </a:pPr>
                      <a:r>
                        <a:rPr sz="1300" spc="-10" dirty="0">
                          <a:solidFill>
                            <a:srgbClr val="00007F"/>
                          </a:solidFill>
                          <a:latin typeface="Verdana"/>
                          <a:cs typeface="Verdana"/>
                        </a:rPr>
                        <a:t>192.168.3.0</a:t>
                      </a:r>
                      <a:endParaRPr sz="1300">
                        <a:latin typeface="Verdana"/>
                        <a:cs typeface="Verdana"/>
                      </a:endParaRPr>
                    </a:p>
                  </a:txBody>
                  <a:tcPr marL="0" marR="0" marT="57971" marB="0"/>
                </a:tc>
                <a:tc>
                  <a:txBody>
                    <a:bodyPr/>
                    <a:lstStyle/>
                    <a:p>
                      <a:pPr marL="323850">
                        <a:lnSpc>
                          <a:spcPct val="100000"/>
                        </a:lnSpc>
                        <a:spcBef>
                          <a:spcPts val="484"/>
                        </a:spcBef>
                      </a:pPr>
                      <a:r>
                        <a:rPr sz="1300" spc="-10" dirty="0">
                          <a:solidFill>
                            <a:srgbClr val="00007F"/>
                          </a:solidFill>
                          <a:latin typeface="Verdana"/>
                          <a:cs typeface="Verdana"/>
                        </a:rPr>
                        <a:t>255.255.255.0</a:t>
                      </a:r>
                      <a:endParaRPr sz="1300">
                        <a:latin typeface="Verdana"/>
                        <a:cs typeface="Verdana"/>
                      </a:endParaRPr>
                    </a:p>
                  </a:txBody>
                  <a:tcPr marL="0" marR="0" marT="57971" marB="0"/>
                </a:tc>
                <a:tc>
                  <a:txBody>
                    <a:bodyPr/>
                    <a:lstStyle/>
                    <a:p>
                      <a:pPr marR="274955" algn="ctr">
                        <a:lnSpc>
                          <a:spcPct val="100000"/>
                        </a:lnSpc>
                        <a:spcBef>
                          <a:spcPts val="484"/>
                        </a:spcBef>
                      </a:pPr>
                      <a:r>
                        <a:rPr sz="1300" spc="-50" dirty="0">
                          <a:solidFill>
                            <a:srgbClr val="00007F"/>
                          </a:solidFill>
                          <a:latin typeface="Verdana"/>
                          <a:cs typeface="Verdana"/>
                        </a:rPr>
                        <a:t>-</a:t>
                      </a:r>
                      <a:endParaRPr sz="1300">
                        <a:latin typeface="Verdana"/>
                        <a:cs typeface="Verdana"/>
                      </a:endParaRPr>
                    </a:p>
                  </a:txBody>
                  <a:tcPr marL="0" marR="0" marT="57971" marB="0"/>
                </a:tc>
                <a:tc>
                  <a:txBody>
                    <a:bodyPr/>
                    <a:lstStyle/>
                    <a:p>
                      <a:pPr marL="125095">
                        <a:lnSpc>
                          <a:spcPct val="100000"/>
                        </a:lnSpc>
                        <a:spcBef>
                          <a:spcPts val="484"/>
                        </a:spcBef>
                      </a:pPr>
                      <a:r>
                        <a:rPr sz="1300" spc="-10" dirty="0">
                          <a:solidFill>
                            <a:srgbClr val="00007F"/>
                          </a:solidFill>
                          <a:latin typeface="Verdana"/>
                          <a:cs typeface="Verdana"/>
                        </a:rPr>
                        <a:t>192.168.3.2</a:t>
                      </a:r>
                      <a:endParaRPr sz="1300">
                        <a:latin typeface="Verdana"/>
                        <a:cs typeface="Verdana"/>
                      </a:endParaRPr>
                    </a:p>
                  </a:txBody>
                  <a:tcPr marL="0" marR="0" marT="57971" marB="0"/>
                </a:tc>
                <a:tc>
                  <a:txBody>
                    <a:bodyPr/>
                    <a:lstStyle/>
                    <a:p>
                      <a:pPr marL="349885">
                        <a:lnSpc>
                          <a:spcPct val="100000"/>
                        </a:lnSpc>
                        <a:spcBef>
                          <a:spcPts val="484"/>
                        </a:spcBef>
                      </a:pPr>
                      <a:r>
                        <a:rPr sz="1300" spc="-50" dirty="0">
                          <a:solidFill>
                            <a:srgbClr val="00007F"/>
                          </a:solidFill>
                          <a:latin typeface="Verdana"/>
                          <a:cs typeface="Verdana"/>
                        </a:rPr>
                        <a:t>0</a:t>
                      </a:r>
                      <a:endParaRPr sz="1300">
                        <a:latin typeface="Verdana"/>
                        <a:cs typeface="Verdana"/>
                      </a:endParaRPr>
                    </a:p>
                  </a:txBody>
                  <a:tcPr marL="0" marR="0" marT="57971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61172">
                <a:tc>
                  <a:txBody>
                    <a:bodyPr/>
                    <a:lstStyle/>
                    <a:p>
                      <a:pPr marL="31750">
                        <a:lnSpc>
                          <a:spcPts val="1595"/>
                        </a:lnSpc>
                        <a:spcBef>
                          <a:spcPts val="490"/>
                        </a:spcBef>
                      </a:pPr>
                      <a:r>
                        <a:rPr sz="1300" spc="-10" dirty="0">
                          <a:solidFill>
                            <a:srgbClr val="00007F"/>
                          </a:solidFill>
                          <a:latin typeface="Verdana"/>
                          <a:cs typeface="Verdana"/>
                        </a:rPr>
                        <a:t>192.168.1.0</a:t>
                      </a:r>
                      <a:endParaRPr sz="1300">
                        <a:latin typeface="Verdana"/>
                        <a:cs typeface="Verdana"/>
                      </a:endParaRPr>
                    </a:p>
                  </a:txBody>
                  <a:tcPr marL="0" marR="0" marT="58569" marB="0"/>
                </a:tc>
                <a:tc>
                  <a:txBody>
                    <a:bodyPr/>
                    <a:lstStyle/>
                    <a:p>
                      <a:pPr marL="323850">
                        <a:lnSpc>
                          <a:spcPts val="1595"/>
                        </a:lnSpc>
                        <a:spcBef>
                          <a:spcPts val="490"/>
                        </a:spcBef>
                      </a:pPr>
                      <a:r>
                        <a:rPr sz="1300" spc="-10" dirty="0">
                          <a:solidFill>
                            <a:srgbClr val="00007F"/>
                          </a:solidFill>
                          <a:latin typeface="Verdana"/>
                          <a:cs typeface="Verdana"/>
                        </a:rPr>
                        <a:t>255.255.255.0</a:t>
                      </a:r>
                      <a:endParaRPr sz="1300">
                        <a:latin typeface="Verdana"/>
                        <a:cs typeface="Verdana"/>
                      </a:endParaRPr>
                    </a:p>
                  </a:txBody>
                  <a:tcPr marL="0" marR="0" marT="58569" marB="0"/>
                </a:tc>
                <a:tc>
                  <a:txBody>
                    <a:bodyPr/>
                    <a:lstStyle/>
                    <a:p>
                      <a:pPr marL="236854">
                        <a:lnSpc>
                          <a:spcPts val="1595"/>
                        </a:lnSpc>
                        <a:spcBef>
                          <a:spcPts val="490"/>
                        </a:spcBef>
                      </a:pPr>
                      <a:r>
                        <a:rPr sz="1300" spc="-10" dirty="0">
                          <a:solidFill>
                            <a:srgbClr val="00007F"/>
                          </a:solidFill>
                          <a:latin typeface="Verdana"/>
                          <a:cs typeface="Verdana"/>
                        </a:rPr>
                        <a:t>192.168.2.2</a:t>
                      </a:r>
                      <a:endParaRPr sz="1300">
                        <a:latin typeface="Verdana"/>
                        <a:cs typeface="Verdana"/>
                      </a:endParaRPr>
                    </a:p>
                  </a:txBody>
                  <a:tcPr marL="0" marR="0" marT="58569" marB="0"/>
                </a:tc>
                <a:tc>
                  <a:txBody>
                    <a:bodyPr/>
                    <a:lstStyle/>
                    <a:p>
                      <a:pPr marL="125095">
                        <a:lnSpc>
                          <a:spcPts val="1595"/>
                        </a:lnSpc>
                        <a:spcBef>
                          <a:spcPts val="490"/>
                        </a:spcBef>
                      </a:pPr>
                      <a:r>
                        <a:rPr sz="1300" spc="-10" dirty="0">
                          <a:solidFill>
                            <a:srgbClr val="00007F"/>
                          </a:solidFill>
                          <a:latin typeface="Verdana"/>
                          <a:cs typeface="Verdana"/>
                        </a:rPr>
                        <a:t>192.168.2.1</a:t>
                      </a:r>
                      <a:endParaRPr sz="1300">
                        <a:latin typeface="Verdana"/>
                        <a:cs typeface="Verdana"/>
                      </a:endParaRPr>
                    </a:p>
                  </a:txBody>
                  <a:tcPr marL="0" marR="0" marT="58569" marB="0"/>
                </a:tc>
                <a:tc>
                  <a:txBody>
                    <a:bodyPr/>
                    <a:lstStyle/>
                    <a:p>
                      <a:pPr marL="349885">
                        <a:lnSpc>
                          <a:spcPts val="1595"/>
                        </a:lnSpc>
                        <a:spcBef>
                          <a:spcPts val="490"/>
                        </a:spcBef>
                      </a:pPr>
                      <a:r>
                        <a:rPr sz="1300" spc="-50" dirty="0">
                          <a:solidFill>
                            <a:srgbClr val="00007F"/>
                          </a:solidFill>
                          <a:latin typeface="Verdana"/>
                          <a:cs typeface="Verdana"/>
                        </a:rPr>
                        <a:t>1</a:t>
                      </a:r>
                      <a:endParaRPr sz="1300">
                        <a:latin typeface="Verdana"/>
                        <a:cs typeface="Verdana"/>
                      </a:endParaRPr>
                    </a:p>
                  </a:txBody>
                  <a:tcPr marL="0" marR="0" marT="58569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5" name="object 5"/>
          <p:cNvSpPr txBox="1"/>
          <p:nvPr/>
        </p:nvSpPr>
        <p:spPr>
          <a:xfrm>
            <a:off x="1778598" y="2581536"/>
            <a:ext cx="191247" cy="272782"/>
          </a:xfrm>
          <a:prstGeom prst="rect">
            <a:avLst/>
          </a:prstGeom>
        </p:spPr>
        <p:txBody>
          <a:bodyPr vert="horz" wrap="square" lIns="0" tIns="11953" rIns="0" bIns="0" rtlCol="0">
            <a:spAutoFit/>
          </a:bodyPr>
          <a:lstStyle/>
          <a:p>
            <a:pPr marL="11953">
              <a:spcBef>
                <a:spcPts val="94"/>
              </a:spcBef>
            </a:pPr>
            <a:r>
              <a:rPr sz="1694" b="1" spc="-47" dirty="0">
                <a:latin typeface="Verdana"/>
                <a:cs typeface="Verdana"/>
              </a:rPr>
              <a:t>A</a:t>
            </a:r>
            <a:endParaRPr sz="1694">
              <a:latin typeface="Verdana"/>
              <a:cs typeface="Verdana"/>
            </a:endParaRPr>
          </a:p>
        </p:txBody>
      </p:sp>
      <p:pic>
        <p:nvPicPr>
          <p:cNvPr id="6" name="object 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040282" y="2288882"/>
            <a:ext cx="325120" cy="317562"/>
          </a:xfrm>
          <a:prstGeom prst="rect">
            <a:avLst/>
          </a:prstGeom>
        </p:spPr>
      </p:pic>
      <p:sp>
        <p:nvSpPr>
          <p:cNvPr id="7" name="object 7"/>
          <p:cNvSpPr txBox="1"/>
          <p:nvPr/>
        </p:nvSpPr>
        <p:spPr>
          <a:xfrm>
            <a:off x="7098852" y="2546873"/>
            <a:ext cx="179892" cy="272782"/>
          </a:xfrm>
          <a:prstGeom prst="rect">
            <a:avLst/>
          </a:prstGeom>
        </p:spPr>
        <p:txBody>
          <a:bodyPr vert="horz" wrap="square" lIns="0" tIns="11953" rIns="0" bIns="0" rtlCol="0">
            <a:spAutoFit/>
          </a:bodyPr>
          <a:lstStyle/>
          <a:p>
            <a:pPr marL="11953">
              <a:spcBef>
                <a:spcPts val="94"/>
              </a:spcBef>
            </a:pPr>
            <a:r>
              <a:rPr sz="1694" b="1" spc="-47" dirty="0">
                <a:latin typeface="Verdana"/>
                <a:cs typeface="Verdana"/>
              </a:rPr>
              <a:t>C</a:t>
            </a:r>
            <a:endParaRPr sz="1694">
              <a:latin typeface="Verdana"/>
              <a:cs typeface="Verdana"/>
            </a:endParaRPr>
          </a:p>
        </p:txBody>
      </p:sp>
      <p:pic>
        <p:nvPicPr>
          <p:cNvPr id="8" name="object 8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532556" y="3373013"/>
            <a:ext cx="325119" cy="317562"/>
          </a:xfrm>
          <a:prstGeom prst="rect">
            <a:avLst/>
          </a:prstGeom>
        </p:spPr>
      </p:pic>
      <p:sp>
        <p:nvSpPr>
          <p:cNvPr id="9" name="object 9"/>
          <p:cNvSpPr txBox="1"/>
          <p:nvPr/>
        </p:nvSpPr>
        <p:spPr>
          <a:xfrm>
            <a:off x="4591125" y="3665667"/>
            <a:ext cx="188259" cy="272782"/>
          </a:xfrm>
          <a:prstGeom prst="rect">
            <a:avLst/>
          </a:prstGeom>
        </p:spPr>
        <p:txBody>
          <a:bodyPr vert="horz" wrap="square" lIns="0" tIns="11953" rIns="0" bIns="0" rtlCol="0">
            <a:spAutoFit/>
          </a:bodyPr>
          <a:lstStyle/>
          <a:p>
            <a:pPr marL="11953">
              <a:spcBef>
                <a:spcPts val="94"/>
              </a:spcBef>
            </a:pPr>
            <a:r>
              <a:rPr sz="1694" b="1" spc="-47" dirty="0">
                <a:latin typeface="Verdana"/>
                <a:cs typeface="Verdana"/>
              </a:rPr>
              <a:t>B</a:t>
            </a:r>
            <a:endParaRPr sz="1694">
              <a:latin typeface="Verdana"/>
              <a:cs typeface="Verdana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3846456" y="2681942"/>
            <a:ext cx="256391" cy="200455"/>
          </a:xfrm>
          <a:prstGeom prst="rect">
            <a:avLst/>
          </a:prstGeom>
        </p:spPr>
        <p:txBody>
          <a:bodyPr vert="horz" wrap="square" lIns="0" tIns="11953" rIns="0" bIns="0" rtlCol="0">
            <a:spAutoFit/>
          </a:bodyPr>
          <a:lstStyle/>
          <a:p>
            <a:pPr marL="11953">
              <a:spcBef>
                <a:spcPts val="94"/>
              </a:spcBef>
            </a:pPr>
            <a:r>
              <a:rPr sz="1224" b="1" spc="-24" dirty="0">
                <a:latin typeface="Verdana"/>
                <a:cs typeface="Verdana"/>
              </a:rPr>
              <a:t>R1</a:t>
            </a:r>
            <a:endParaRPr sz="1224">
              <a:latin typeface="Verdana"/>
              <a:cs typeface="Verdana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4291106" y="2265979"/>
            <a:ext cx="816983" cy="185835"/>
          </a:xfrm>
          <a:prstGeom prst="rect">
            <a:avLst/>
          </a:prstGeom>
        </p:spPr>
        <p:txBody>
          <a:bodyPr vert="horz" wrap="square" lIns="0" tIns="11953" rIns="0" bIns="0" rtlCol="0">
            <a:spAutoFit/>
          </a:bodyPr>
          <a:lstStyle/>
          <a:p>
            <a:pPr marL="11953">
              <a:spcBef>
                <a:spcPts val="94"/>
              </a:spcBef>
            </a:pPr>
            <a:r>
              <a:rPr sz="1129" spc="-9" dirty="0">
                <a:solidFill>
                  <a:srgbClr val="FF0000"/>
                </a:solidFill>
                <a:latin typeface="Verdana"/>
                <a:cs typeface="Verdana"/>
              </a:rPr>
              <a:t>192.168.2.</a:t>
            </a:r>
            <a:endParaRPr sz="1129">
              <a:latin typeface="Verdana"/>
              <a:cs typeface="Verdana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4189506" y="2503842"/>
            <a:ext cx="167939" cy="185835"/>
          </a:xfrm>
          <a:prstGeom prst="rect">
            <a:avLst/>
          </a:prstGeom>
        </p:spPr>
        <p:txBody>
          <a:bodyPr vert="horz" wrap="square" lIns="0" tIns="11953" rIns="0" bIns="0" rtlCol="0">
            <a:spAutoFit/>
          </a:bodyPr>
          <a:lstStyle/>
          <a:p>
            <a:pPr marL="11953">
              <a:spcBef>
                <a:spcPts val="94"/>
              </a:spcBef>
            </a:pPr>
            <a:r>
              <a:rPr sz="1129" spc="-24" dirty="0">
                <a:latin typeface="Verdana"/>
                <a:cs typeface="Verdana"/>
              </a:rPr>
              <a:t>.2</a:t>
            </a:r>
            <a:endParaRPr sz="1129">
              <a:latin typeface="Verdana"/>
              <a:cs typeface="Verdana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3546438" y="2503842"/>
            <a:ext cx="167939" cy="185835"/>
          </a:xfrm>
          <a:prstGeom prst="rect">
            <a:avLst/>
          </a:prstGeom>
        </p:spPr>
        <p:txBody>
          <a:bodyPr vert="horz" wrap="square" lIns="0" tIns="11953" rIns="0" bIns="0" rtlCol="0">
            <a:spAutoFit/>
          </a:bodyPr>
          <a:lstStyle/>
          <a:p>
            <a:pPr marL="11953">
              <a:spcBef>
                <a:spcPts val="94"/>
              </a:spcBef>
            </a:pPr>
            <a:r>
              <a:rPr sz="1129" spc="-24" dirty="0">
                <a:latin typeface="Verdana"/>
                <a:cs typeface="Verdana"/>
              </a:rPr>
              <a:t>.1</a:t>
            </a:r>
            <a:endParaRPr sz="1129">
              <a:latin typeface="Verdana"/>
              <a:cs typeface="Verdana"/>
            </a:endParaRPr>
          </a:p>
        </p:txBody>
      </p:sp>
      <p:grpSp>
        <p:nvGrpSpPr>
          <p:cNvPr id="14" name="object 14"/>
          <p:cNvGrpSpPr/>
          <p:nvPr/>
        </p:nvGrpSpPr>
        <p:grpSpPr>
          <a:xfrm>
            <a:off x="1808480" y="2346063"/>
            <a:ext cx="5250927" cy="308386"/>
            <a:chOff x="1921510" y="2087879"/>
            <a:chExt cx="5579110" cy="327660"/>
          </a:xfrm>
        </p:grpSpPr>
        <p:sp>
          <p:nvSpPr>
            <p:cNvPr id="15" name="object 15"/>
            <p:cNvSpPr/>
            <p:nvPr/>
          </p:nvSpPr>
          <p:spPr>
            <a:xfrm>
              <a:off x="1921510" y="2268219"/>
              <a:ext cx="5579110" cy="0"/>
            </a:xfrm>
            <a:custGeom>
              <a:avLst/>
              <a:gdLst/>
              <a:ahLst/>
              <a:cxnLst/>
              <a:rect l="l" t="t" r="r" b="b"/>
              <a:pathLst>
                <a:path w="5579109">
                  <a:moveTo>
                    <a:pt x="0" y="0"/>
                  </a:moveTo>
                  <a:lnTo>
                    <a:pt x="5579110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sz="1694"/>
            </a:p>
          </p:txBody>
        </p:sp>
        <p:pic>
          <p:nvPicPr>
            <p:cNvPr id="16" name="object 16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056380" y="2087879"/>
              <a:ext cx="327660" cy="327660"/>
            </a:xfrm>
            <a:prstGeom prst="rect">
              <a:avLst/>
            </a:prstGeom>
          </p:spPr>
        </p:pic>
      </p:grpSp>
      <p:sp>
        <p:nvSpPr>
          <p:cNvPr id="17" name="object 17"/>
          <p:cNvSpPr txBox="1"/>
          <p:nvPr/>
        </p:nvSpPr>
        <p:spPr>
          <a:xfrm>
            <a:off x="5336989" y="2681942"/>
            <a:ext cx="256391" cy="200455"/>
          </a:xfrm>
          <a:prstGeom prst="rect">
            <a:avLst/>
          </a:prstGeom>
        </p:spPr>
        <p:txBody>
          <a:bodyPr vert="horz" wrap="square" lIns="0" tIns="11953" rIns="0" bIns="0" rtlCol="0">
            <a:spAutoFit/>
          </a:bodyPr>
          <a:lstStyle/>
          <a:p>
            <a:pPr marL="11953">
              <a:spcBef>
                <a:spcPts val="94"/>
              </a:spcBef>
            </a:pPr>
            <a:r>
              <a:rPr sz="1224" b="1" spc="-24" dirty="0">
                <a:latin typeface="Verdana"/>
                <a:cs typeface="Verdana"/>
              </a:rPr>
              <a:t>R2</a:t>
            </a:r>
            <a:endParaRPr sz="1224">
              <a:latin typeface="Verdana"/>
              <a:cs typeface="Verdana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5680038" y="2503842"/>
            <a:ext cx="167939" cy="185835"/>
          </a:xfrm>
          <a:prstGeom prst="rect">
            <a:avLst/>
          </a:prstGeom>
        </p:spPr>
        <p:txBody>
          <a:bodyPr vert="horz" wrap="square" lIns="0" tIns="11953" rIns="0" bIns="0" rtlCol="0">
            <a:spAutoFit/>
          </a:bodyPr>
          <a:lstStyle/>
          <a:p>
            <a:pPr marL="11953">
              <a:spcBef>
                <a:spcPts val="94"/>
              </a:spcBef>
            </a:pPr>
            <a:r>
              <a:rPr sz="1129" spc="-24" dirty="0">
                <a:latin typeface="Verdana"/>
                <a:cs typeface="Verdana"/>
              </a:rPr>
              <a:t>.2</a:t>
            </a:r>
            <a:endParaRPr sz="1129">
              <a:latin typeface="Verdana"/>
              <a:cs typeface="Verdana"/>
            </a:endParaRPr>
          </a:p>
        </p:txBody>
      </p:sp>
      <p:grpSp>
        <p:nvGrpSpPr>
          <p:cNvPr id="19" name="object 19"/>
          <p:cNvGrpSpPr/>
          <p:nvPr/>
        </p:nvGrpSpPr>
        <p:grpSpPr>
          <a:xfrm>
            <a:off x="1754692" y="2311400"/>
            <a:ext cx="4899511" cy="1379369"/>
            <a:chOff x="1864360" y="2051050"/>
            <a:chExt cx="5205730" cy="1465580"/>
          </a:xfrm>
        </p:grpSpPr>
        <p:pic>
          <p:nvPicPr>
            <p:cNvPr id="20" name="object 20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640069" y="2087880"/>
              <a:ext cx="327660" cy="327660"/>
            </a:xfrm>
            <a:prstGeom prst="rect">
              <a:avLst/>
            </a:prstGeom>
          </p:spPr>
        </p:pic>
        <p:pic>
          <p:nvPicPr>
            <p:cNvPr id="21" name="object 21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864360" y="2051050"/>
              <a:ext cx="345439" cy="360679"/>
            </a:xfrm>
            <a:prstGeom prst="rect">
              <a:avLst/>
            </a:prstGeom>
          </p:spPr>
        </p:pic>
        <p:sp>
          <p:nvSpPr>
            <p:cNvPr id="22" name="object 22"/>
            <p:cNvSpPr/>
            <p:nvPr/>
          </p:nvSpPr>
          <p:spPr>
            <a:xfrm>
              <a:off x="4980939" y="2268220"/>
              <a:ext cx="0" cy="899160"/>
            </a:xfrm>
            <a:custGeom>
              <a:avLst/>
              <a:gdLst/>
              <a:ahLst/>
              <a:cxnLst/>
              <a:rect l="l" t="t" r="r" b="b"/>
              <a:pathLst>
                <a:path h="899160">
                  <a:moveTo>
                    <a:pt x="0" y="0"/>
                  </a:moveTo>
                  <a:lnTo>
                    <a:pt x="0" y="89915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sz="1694"/>
            </a:p>
          </p:txBody>
        </p:sp>
        <p:pic>
          <p:nvPicPr>
            <p:cNvPr id="23" name="object 2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724650" y="3179014"/>
              <a:ext cx="345440" cy="337410"/>
            </a:xfrm>
            <a:prstGeom prst="rect">
              <a:avLst/>
            </a:prstGeom>
          </p:spPr>
        </p:pic>
      </p:grpSp>
      <p:sp>
        <p:nvSpPr>
          <p:cNvPr id="24" name="object 24"/>
          <p:cNvSpPr txBox="1"/>
          <p:nvPr/>
        </p:nvSpPr>
        <p:spPr>
          <a:xfrm>
            <a:off x="5036969" y="2503842"/>
            <a:ext cx="167939" cy="185835"/>
          </a:xfrm>
          <a:prstGeom prst="rect">
            <a:avLst/>
          </a:prstGeom>
        </p:spPr>
        <p:txBody>
          <a:bodyPr vert="horz" wrap="square" lIns="0" tIns="11953" rIns="0" bIns="0" rtlCol="0">
            <a:spAutoFit/>
          </a:bodyPr>
          <a:lstStyle/>
          <a:p>
            <a:pPr marL="11953">
              <a:spcBef>
                <a:spcPts val="94"/>
              </a:spcBef>
            </a:pPr>
            <a:r>
              <a:rPr sz="1129" spc="-24" dirty="0">
                <a:latin typeface="Verdana"/>
                <a:cs typeface="Verdana"/>
              </a:rPr>
              <a:t>.1</a:t>
            </a:r>
            <a:endParaRPr sz="1129">
              <a:latin typeface="Verdana"/>
              <a:cs typeface="Verdana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6759388" y="2049631"/>
            <a:ext cx="908424" cy="185835"/>
          </a:xfrm>
          <a:prstGeom prst="rect">
            <a:avLst/>
          </a:prstGeom>
        </p:spPr>
        <p:txBody>
          <a:bodyPr vert="horz" wrap="square" lIns="0" tIns="11953" rIns="0" bIns="0" rtlCol="0">
            <a:spAutoFit/>
          </a:bodyPr>
          <a:lstStyle/>
          <a:p>
            <a:pPr marL="11953">
              <a:spcBef>
                <a:spcPts val="94"/>
              </a:spcBef>
            </a:pPr>
            <a:r>
              <a:rPr sz="1129" spc="-9" dirty="0">
                <a:latin typeface="Verdana"/>
                <a:cs typeface="Verdana"/>
              </a:rPr>
              <a:t>192.168.3.3</a:t>
            </a:r>
            <a:endParaRPr sz="1129">
              <a:latin typeface="Verdana"/>
              <a:cs typeface="Verdana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309580" y="1528483"/>
            <a:ext cx="2073835" cy="713031"/>
          </a:xfrm>
          <a:prstGeom prst="rect">
            <a:avLst/>
          </a:prstGeom>
        </p:spPr>
        <p:txBody>
          <a:bodyPr vert="horz" wrap="square" lIns="0" tIns="11953" rIns="0" bIns="0" rtlCol="0">
            <a:spAutoFit/>
          </a:bodyPr>
          <a:lstStyle/>
          <a:p>
            <a:pPr marL="11953">
              <a:spcBef>
                <a:spcPts val="94"/>
              </a:spcBef>
            </a:pPr>
            <a:r>
              <a:rPr sz="2259" b="1" spc="-9" dirty="0">
                <a:solidFill>
                  <a:srgbClr val="7F0000"/>
                </a:solidFill>
                <a:latin typeface="Verdana"/>
                <a:cs typeface="Verdana"/>
              </a:rPr>
              <a:t>Exemple</a:t>
            </a:r>
            <a:endParaRPr sz="2259">
              <a:latin typeface="Verdana"/>
              <a:cs typeface="Verdana"/>
            </a:endParaRPr>
          </a:p>
          <a:p>
            <a:pPr marL="1177394">
              <a:spcBef>
                <a:spcPts val="1402"/>
              </a:spcBef>
            </a:pPr>
            <a:r>
              <a:rPr sz="1129" spc="-9" dirty="0">
                <a:latin typeface="Verdana"/>
                <a:cs typeface="Verdana"/>
              </a:rPr>
              <a:t>192.168.1.3</a:t>
            </a:r>
            <a:endParaRPr sz="1129">
              <a:latin typeface="Verdana"/>
              <a:cs typeface="Verdana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2562709" y="2265979"/>
            <a:ext cx="816983" cy="185835"/>
          </a:xfrm>
          <a:prstGeom prst="rect">
            <a:avLst/>
          </a:prstGeom>
        </p:spPr>
        <p:txBody>
          <a:bodyPr vert="horz" wrap="square" lIns="0" tIns="11953" rIns="0" bIns="0" rtlCol="0">
            <a:spAutoFit/>
          </a:bodyPr>
          <a:lstStyle/>
          <a:p>
            <a:pPr marL="11953">
              <a:spcBef>
                <a:spcPts val="94"/>
              </a:spcBef>
            </a:pPr>
            <a:r>
              <a:rPr sz="1129" spc="-9" dirty="0">
                <a:solidFill>
                  <a:srgbClr val="FF0000"/>
                </a:solidFill>
                <a:latin typeface="Verdana"/>
                <a:cs typeface="Verdana"/>
              </a:rPr>
              <a:t>192.168.1.</a:t>
            </a:r>
            <a:endParaRPr sz="1129">
              <a:latin typeface="Verdana"/>
              <a:cs typeface="Verdana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5951368" y="2267173"/>
            <a:ext cx="816983" cy="185835"/>
          </a:xfrm>
          <a:prstGeom prst="rect">
            <a:avLst/>
          </a:prstGeom>
        </p:spPr>
        <p:txBody>
          <a:bodyPr vert="horz" wrap="square" lIns="0" tIns="11953" rIns="0" bIns="0" rtlCol="0">
            <a:spAutoFit/>
          </a:bodyPr>
          <a:lstStyle/>
          <a:p>
            <a:pPr marL="11953">
              <a:spcBef>
                <a:spcPts val="94"/>
              </a:spcBef>
            </a:pPr>
            <a:r>
              <a:rPr sz="1129" spc="-9" dirty="0">
                <a:solidFill>
                  <a:srgbClr val="FF0000"/>
                </a:solidFill>
                <a:latin typeface="Verdana"/>
                <a:cs typeface="Verdana"/>
              </a:rPr>
              <a:t>192.168.3.</a:t>
            </a:r>
            <a:endParaRPr sz="1129">
              <a:latin typeface="Verdana"/>
              <a:cs typeface="Verdana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4900706" y="3519842"/>
            <a:ext cx="908424" cy="185835"/>
          </a:xfrm>
          <a:prstGeom prst="rect">
            <a:avLst/>
          </a:prstGeom>
        </p:spPr>
        <p:txBody>
          <a:bodyPr vert="horz" wrap="square" lIns="0" tIns="11953" rIns="0" bIns="0" rtlCol="0">
            <a:spAutoFit/>
          </a:bodyPr>
          <a:lstStyle/>
          <a:p>
            <a:pPr marL="11953">
              <a:spcBef>
                <a:spcPts val="94"/>
              </a:spcBef>
            </a:pPr>
            <a:r>
              <a:rPr sz="1129" spc="-9" dirty="0">
                <a:latin typeface="Verdana"/>
                <a:cs typeface="Verdana"/>
              </a:rPr>
              <a:t>192.168.2.3</a:t>
            </a:r>
            <a:endParaRPr sz="1129">
              <a:latin typeface="Verdana"/>
              <a:cs typeface="Verdana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6387652" y="3665667"/>
            <a:ext cx="202602" cy="272782"/>
          </a:xfrm>
          <a:prstGeom prst="rect">
            <a:avLst/>
          </a:prstGeom>
        </p:spPr>
        <p:txBody>
          <a:bodyPr vert="horz" wrap="square" lIns="0" tIns="11953" rIns="0" bIns="0" rtlCol="0">
            <a:spAutoFit/>
          </a:bodyPr>
          <a:lstStyle/>
          <a:p>
            <a:pPr marL="11953">
              <a:spcBef>
                <a:spcPts val="94"/>
              </a:spcBef>
            </a:pPr>
            <a:r>
              <a:rPr sz="1694" b="1" spc="-47" dirty="0">
                <a:latin typeface="Verdana"/>
                <a:cs typeface="Verdana"/>
              </a:rPr>
              <a:t>D</a:t>
            </a:r>
            <a:endParaRPr sz="1694">
              <a:latin typeface="Verdana"/>
              <a:cs typeface="Verdana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6697232" y="3519842"/>
            <a:ext cx="908424" cy="185835"/>
          </a:xfrm>
          <a:prstGeom prst="rect">
            <a:avLst/>
          </a:prstGeom>
        </p:spPr>
        <p:txBody>
          <a:bodyPr vert="horz" wrap="square" lIns="0" tIns="11953" rIns="0" bIns="0" rtlCol="0">
            <a:spAutoFit/>
          </a:bodyPr>
          <a:lstStyle/>
          <a:p>
            <a:pPr marL="11953">
              <a:spcBef>
                <a:spcPts val="94"/>
              </a:spcBef>
            </a:pPr>
            <a:r>
              <a:rPr sz="1129" spc="-9" dirty="0">
                <a:latin typeface="Verdana"/>
                <a:cs typeface="Verdana"/>
              </a:rPr>
              <a:t>192.168.3.4</a:t>
            </a:r>
            <a:endParaRPr sz="1129">
              <a:latin typeface="Verdana"/>
              <a:cs typeface="Verdana"/>
            </a:endParaRPr>
          </a:p>
        </p:txBody>
      </p:sp>
      <p:sp>
        <p:nvSpPr>
          <p:cNvPr id="32" name="object 32"/>
          <p:cNvSpPr/>
          <p:nvPr/>
        </p:nvSpPr>
        <p:spPr>
          <a:xfrm>
            <a:off x="6483275" y="2515795"/>
            <a:ext cx="0" cy="846268"/>
          </a:xfrm>
          <a:custGeom>
            <a:avLst/>
            <a:gdLst/>
            <a:ahLst/>
            <a:cxnLst/>
            <a:rect l="l" t="t" r="r" b="b"/>
            <a:pathLst>
              <a:path h="899160">
                <a:moveTo>
                  <a:pt x="0" y="0"/>
                </a:moveTo>
                <a:lnTo>
                  <a:pt x="0" y="899159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694"/>
          </a:p>
        </p:txBody>
      </p:sp>
      <p:sp>
        <p:nvSpPr>
          <p:cNvPr id="33" name="object 33"/>
          <p:cNvSpPr txBox="1">
            <a:spLocks noGrp="1"/>
          </p:cNvSpPr>
          <p:nvPr>
            <p:ph type="title"/>
          </p:nvPr>
        </p:nvSpPr>
        <p:spPr>
          <a:xfrm>
            <a:off x="418353" y="276785"/>
            <a:ext cx="7745506" cy="843066"/>
          </a:xfrm>
          <a:prstGeom prst="rect">
            <a:avLst/>
          </a:prstGeom>
        </p:spPr>
        <p:txBody>
          <a:bodyPr vert="horz" wrap="square" lIns="0" tIns="11953" rIns="0" bIns="0" rtlCol="0" anchor="b">
            <a:spAutoFit/>
          </a:bodyPr>
          <a:lstStyle/>
          <a:p>
            <a:pPr marL="3366629">
              <a:lnSpc>
                <a:spcPct val="100000"/>
              </a:lnSpc>
              <a:spcBef>
                <a:spcPts val="94"/>
              </a:spcBef>
            </a:pPr>
            <a:r>
              <a:rPr spc="-9" dirty="0"/>
              <a:t>Routage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73722" y="1431663"/>
            <a:ext cx="7421581" cy="4445848"/>
          </a:xfrm>
          <a:prstGeom prst="rect">
            <a:avLst/>
          </a:prstGeom>
        </p:spPr>
        <p:txBody>
          <a:bodyPr vert="horz" wrap="square" lIns="0" tIns="11953" rIns="0" bIns="0" rtlCol="0">
            <a:spAutoFit/>
          </a:bodyPr>
          <a:lstStyle/>
          <a:p>
            <a:pPr marL="47813">
              <a:spcBef>
                <a:spcPts val="94"/>
              </a:spcBef>
            </a:pPr>
            <a:r>
              <a:rPr sz="2259" b="1" dirty="0">
                <a:solidFill>
                  <a:srgbClr val="7F0000"/>
                </a:solidFill>
                <a:latin typeface="Verdana"/>
                <a:cs typeface="Verdana"/>
              </a:rPr>
              <a:t>Mise</a:t>
            </a:r>
            <a:r>
              <a:rPr sz="2259" b="1" spc="-47" dirty="0">
                <a:solidFill>
                  <a:srgbClr val="7F0000"/>
                </a:solidFill>
                <a:latin typeface="Verdana"/>
                <a:cs typeface="Verdana"/>
              </a:rPr>
              <a:t> </a:t>
            </a:r>
            <a:r>
              <a:rPr sz="2259" b="1" dirty="0">
                <a:solidFill>
                  <a:srgbClr val="7F0000"/>
                </a:solidFill>
                <a:latin typeface="Verdana"/>
                <a:cs typeface="Verdana"/>
              </a:rPr>
              <a:t>à</a:t>
            </a:r>
            <a:r>
              <a:rPr sz="2259" b="1" spc="-42" dirty="0">
                <a:solidFill>
                  <a:srgbClr val="7F0000"/>
                </a:solidFill>
                <a:latin typeface="Verdana"/>
                <a:cs typeface="Verdana"/>
              </a:rPr>
              <a:t> </a:t>
            </a:r>
            <a:r>
              <a:rPr sz="2259" b="1" dirty="0">
                <a:solidFill>
                  <a:srgbClr val="7F0000"/>
                </a:solidFill>
                <a:latin typeface="Verdana"/>
                <a:cs typeface="Verdana"/>
              </a:rPr>
              <a:t>jour</a:t>
            </a:r>
            <a:r>
              <a:rPr sz="2259" b="1" spc="-42" dirty="0">
                <a:solidFill>
                  <a:srgbClr val="7F0000"/>
                </a:solidFill>
                <a:latin typeface="Verdana"/>
                <a:cs typeface="Verdana"/>
              </a:rPr>
              <a:t> </a:t>
            </a:r>
            <a:r>
              <a:rPr sz="2259" b="1" dirty="0">
                <a:solidFill>
                  <a:srgbClr val="7F0000"/>
                </a:solidFill>
                <a:latin typeface="Verdana"/>
                <a:cs typeface="Verdana"/>
              </a:rPr>
              <a:t>de</a:t>
            </a:r>
            <a:r>
              <a:rPr sz="2259" b="1" spc="-47" dirty="0">
                <a:solidFill>
                  <a:srgbClr val="7F0000"/>
                </a:solidFill>
                <a:latin typeface="Verdana"/>
                <a:cs typeface="Verdana"/>
              </a:rPr>
              <a:t> </a:t>
            </a:r>
            <a:r>
              <a:rPr sz="2259" b="1" dirty="0">
                <a:solidFill>
                  <a:srgbClr val="7F0000"/>
                </a:solidFill>
                <a:latin typeface="Verdana"/>
                <a:cs typeface="Verdana"/>
              </a:rPr>
              <a:t>la</a:t>
            </a:r>
            <a:r>
              <a:rPr sz="2259" b="1" spc="-42" dirty="0">
                <a:solidFill>
                  <a:srgbClr val="7F0000"/>
                </a:solidFill>
                <a:latin typeface="Verdana"/>
                <a:cs typeface="Verdana"/>
              </a:rPr>
              <a:t> </a:t>
            </a:r>
            <a:r>
              <a:rPr sz="2259" b="1" dirty="0">
                <a:solidFill>
                  <a:srgbClr val="7F0000"/>
                </a:solidFill>
                <a:latin typeface="Verdana"/>
                <a:cs typeface="Verdana"/>
              </a:rPr>
              <a:t>table</a:t>
            </a:r>
            <a:r>
              <a:rPr sz="2259" b="1" spc="-47" dirty="0">
                <a:solidFill>
                  <a:srgbClr val="7F0000"/>
                </a:solidFill>
                <a:latin typeface="Verdana"/>
                <a:cs typeface="Verdana"/>
              </a:rPr>
              <a:t> </a:t>
            </a:r>
            <a:r>
              <a:rPr sz="2259" b="1" dirty="0">
                <a:solidFill>
                  <a:srgbClr val="7F0000"/>
                </a:solidFill>
                <a:latin typeface="Verdana"/>
                <a:cs typeface="Verdana"/>
              </a:rPr>
              <a:t>de</a:t>
            </a:r>
            <a:r>
              <a:rPr sz="2259" b="1" spc="-42" dirty="0">
                <a:solidFill>
                  <a:srgbClr val="7F0000"/>
                </a:solidFill>
                <a:latin typeface="Verdana"/>
                <a:cs typeface="Verdana"/>
              </a:rPr>
              <a:t> </a:t>
            </a:r>
            <a:r>
              <a:rPr sz="2259" b="1" spc="-9" dirty="0">
                <a:solidFill>
                  <a:srgbClr val="7F0000"/>
                </a:solidFill>
                <a:latin typeface="Verdana"/>
                <a:cs typeface="Verdana"/>
              </a:rPr>
              <a:t>routage</a:t>
            </a:r>
            <a:endParaRPr sz="2259">
              <a:latin typeface="Verdana"/>
              <a:cs typeface="Verdana"/>
            </a:endParaRPr>
          </a:p>
          <a:p>
            <a:pPr marL="382504" indent="-161369">
              <a:spcBef>
                <a:spcPts val="1318"/>
              </a:spcBef>
              <a:buSzPct val="80555"/>
              <a:buFont typeface="Segoe UI Symbol"/>
              <a:buChar char="■"/>
              <a:tabLst>
                <a:tab pos="382504" algn="l"/>
              </a:tabLst>
            </a:pPr>
            <a:r>
              <a:rPr sz="1694" b="1" dirty="0">
                <a:solidFill>
                  <a:srgbClr val="00007F"/>
                </a:solidFill>
                <a:latin typeface="Verdana"/>
                <a:cs typeface="Verdana"/>
              </a:rPr>
              <a:t>Manuelle</a:t>
            </a:r>
            <a:r>
              <a:rPr sz="1694" b="1" spc="-56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b="1" dirty="0">
                <a:solidFill>
                  <a:srgbClr val="00007F"/>
                </a:solidFill>
                <a:latin typeface="Verdana"/>
                <a:cs typeface="Verdana"/>
              </a:rPr>
              <a:t>«</a:t>
            </a:r>
            <a:r>
              <a:rPr sz="1694" b="1" spc="-61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b="1" dirty="0">
                <a:solidFill>
                  <a:srgbClr val="00007F"/>
                </a:solidFill>
                <a:latin typeface="Verdana"/>
                <a:cs typeface="Verdana"/>
              </a:rPr>
              <a:t>routage</a:t>
            </a:r>
            <a:r>
              <a:rPr sz="1694" b="1" spc="-52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b="1" dirty="0">
                <a:solidFill>
                  <a:srgbClr val="00007F"/>
                </a:solidFill>
                <a:latin typeface="Verdana"/>
                <a:cs typeface="Verdana"/>
              </a:rPr>
              <a:t>statique</a:t>
            </a:r>
            <a:r>
              <a:rPr sz="1694" b="1" spc="-56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b="1" spc="-47" dirty="0">
                <a:solidFill>
                  <a:srgbClr val="00007F"/>
                </a:solidFill>
                <a:latin typeface="Verdana"/>
                <a:cs typeface="Verdana"/>
              </a:rPr>
              <a:t>»</a:t>
            </a:r>
            <a:endParaRPr sz="1694">
              <a:latin typeface="Verdana"/>
              <a:cs typeface="Verdana"/>
            </a:endParaRPr>
          </a:p>
          <a:p>
            <a:pPr marL="585709" lvl="1" indent="-161369">
              <a:spcBef>
                <a:spcPts val="1016"/>
              </a:spcBef>
              <a:buSzPct val="80555"/>
              <a:buFont typeface="Segoe UI Symbol"/>
              <a:buChar char="■"/>
              <a:tabLst>
                <a:tab pos="585709" algn="l"/>
              </a:tabLst>
            </a:pP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table</a:t>
            </a:r>
            <a:r>
              <a:rPr sz="1694" spc="-66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de</a:t>
            </a:r>
            <a:r>
              <a:rPr sz="1694" spc="-61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routage</a:t>
            </a:r>
            <a:r>
              <a:rPr sz="1694" spc="-61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entrée</a:t>
            </a:r>
            <a:r>
              <a:rPr sz="1694" spc="-66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manuellement</a:t>
            </a:r>
            <a:r>
              <a:rPr sz="1694" spc="-56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par</a:t>
            </a:r>
            <a:r>
              <a:rPr sz="1694" spc="-56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spc="-9" dirty="0">
                <a:solidFill>
                  <a:srgbClr val="00007F"/>
                </a:solidFill>
                <a:latin typeface="Verdana"/>
                <a:cs typeface="Verdana"/>
              </a:rPr>
              <a:t>l'administrateur</a:t>
            </a:r>
            <a:endParaRPr sz="1694">
              <a:latin typeface="Verdana"/>
              <a:cs typeface="Verdana"/>
            </a:endParaRPr>
          </a:p>
          <a:p>
            <a:pPr marL="585709" lvl="1" indent="-161369">
              <a:spcBef>
                <a:spcPts val="1016"/>
              </a:spcBef>
              <a:buSzPct val="80555"/>
              <a:buFont typeface="Segoe UI Symbol"/>
              <a:buChar char="■"/>
              <a:tabLst>
                <a:tab pos="585709" algn="l"/>
              </a:tabLst>
            </a:pP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commande</a:t>
            </a:r>
            <a:r>
              <a:rPr sz="1694" spc="-38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«</a:t>
            </a:r>
            <a:r>
              <a:rPr sz="1694" spc="-33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route</a:t>
            </a:r>
            <a:r>
              <a:rPr sz="1694" spc="-38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»</a:t>
            </a:r>
            <a:r>
              <a:rPr sz="1694" spc="-28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des</a:t>
            </a:r>
            <a:r>
              <a:rPr sz="1694" spc="-33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stations</a:t>
            </a:r>
            <a:r>
              <a:rPr sz="1694" spc="-33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spc="-19" dirty="0">
                <a:solidFill>
                  <a:srgbClr val="00007F"/>
                </a:solidFill>
                <a:latin typeface="Verdana"/>
                <a:cs typeface="Verdana"/>
              </a:rPr>
              <a:t>unix</a:t>
            </a:r>
            <a:endParaRPr sz="1694">
              <a:latin typeface="Verdana"/>
              <a:cs typeface="Verdana"/>
            </a:endParaRPr>
          </a:p>
          <a:p>
            <a:pPr marL="585709" lvl="1" indent="-161369">
              <a:spcBef>
                <a:spcPts val="1026"/>
              </a:spcBef>
              <a:buSzPct val="80555"/>
              <a:buFont typeface="Segoe UI Symbol"/>
              <a:buChar char="■"/>
              <a:tabLst>
                <a:tab pos="585709" algn="l"/>
              </a:tabLst>
            </a:pP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langage</a:t>
            </a:r>
            <a:r>
              <a:rPr sz="1694" spc="-42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de</a:t>
            </a:r>
            <a:r>
              <a:rPr sz="1694" spc="-42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commande</a:t>
            </a:r>
            <a:r>
              <a:rPr sz="1694" spc="-42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des</a:t>
            </a:r>
            <a:r>
              <a:rPr sz="1694" spc="-33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routeurs</a:t>
            </a:r>
            <a:r>
              <a:rPr sz="1694" spc="-38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(ip</a:t>
            </a:r>
            <a:r>
              <a:rPr sz="1694" spc="-38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spc="-9" dirty="0">
                <a:solidFill>
                  <a:srgbClr val="00007F"/>
                </a:solidFill>
                <a:latin typeface="Verdana"/>
                <a:cs typeface="Verdana"/>
              </a:rPr>
              <a:t>route...)</a:t>
            </a:r>
            <a:endParaRPr sz="1694">
              <a:latin typeface="Verdana"/>
              <a:cs typeface="Verdana"/>
            </a:endParaRPr>
          </a:p>
          <a:p>
            <a:pPr lvl="1">
              <a:spcBef>
                <a:spcPts val="188"/>
              </a:spcBef>
              <a:buClr>
                <a:srgbClr val="00007F"/>
              </a:buClr>
              <a:buFont typeface="Segoe UI Symbol"/>
              <a:buChar char="■"/>
            </a:pPr>
            <a:endParaRPr sz="1694">
              <a:latin typeface="Verdana"/>
              <a:cs typeface="Verdana"/>
            </a:endParaRPr>
          </a:p>
          <a:p>
            <a:pPr marL="382504" indent="-161369">
              <a:buSzPct val="80555"/>
              <a:buFont typeface="Segoe UI Symbol"/>
              <a:buChar char="■"/>
              <a:tabLst>
                <a:tab pos="382504" algn="l"/>
              </a:tabLst>
            </a:pPr>
            <a:r>
              <a:rPr sz="1694" b="1" dirty="0">
                <a:solidFill>
                  <a:srgbClr val="00007F"/>
                </a:solidFill>
                <a:latin typeface="Verdana"/>
                <a:cs typeface="Verdana"/>
              </a:rPr>
              <a:t>Automatique</a:t>
            </a:r>
            <a:r>
              <a:rPr sz="1694" b="1" spc="-71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b="1" dirty="0">
                <a:solidFill>
                  <a:srgbClr val="00007F"/>
                </a:solidFill>
                <a:latin typeface="Verdana"/>
                <a:cs typeface="Verdana"/>
              </a:rPr>
              <a:t>«</a:t>
            </a:r>
            <a:r>
              <a:rPr sz="1694" b="1" spc="-71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b="1" dirty="0">
                <a:solidFill>
                  <a:srgbClr val="00007F"/>
                </a:solidFill>
                <a:latin typeface="Verdana"/>
                <a:cs typeface="Verdana"/>
              </a:rPr>
              <a:t>dynamique</a:t>
            </a:r>
            <a:r>
              <a:rPr sz="1694" b="1" spc="-66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b="1" spc="-47" dirty="0">
                <a:solidFill>
                  <a:srgbClr val="00007F"/>
                </a:solidFill>
                <a:latin typeface="Verdana"/>
                <a:cs typeface="Verdana"/>
              </a:rPr>
              <a:t>»</a:t>
            </a:r>
            <a:endParaRPr sz="1694">
              <a:latin typeface="Verdana"/>
              <a:cs typeface="Verdana"/>
            </a:endParaRPr>
          </a:p>
          <a:p>
            <a:pPr marL="585709" lvl="1" indent="-161369">
              <a:spcBef>
                <a:spcPts val="1016"/>
              </a:spcBef>
              <a:buSzPct val="80555"/>
              <a:buFont typeface="Segoe UI Symbol"/>
              <a:buChar char="■"/>
              <a:tabLst>
                <a:tab pos="585709" algn="l"/>
              </a:tabLst>
            </a:pP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table</a:t>
            </a:r>
            <a:r>
              <a:rPr sz="1694" spc="-52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de</a:t>
            </a:r>
            <a:r>
              <a:rPr sz="1694" spc="-47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routage</a:t>
            </a:r>
            <a:r>
              <a:rPr sz="1694" spc="-47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mis</a:t>
            </a:r>
            <a:r>
              <a:rPr sz="1694" spc="-47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à</a:t>
            </a:r>
            <a:r>
              <a:rPr sz="1694" spc="-42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jour</a:t>
            </a:r>
            <a:r>
              <a:rPr sz="1694" spc="-42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dynamiquement</a:t>
            </a:r>
            <a:r>
              <a:rPr sz="1694" spc="-47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par</a:t>
            </a:r>
            <a:r>
              <a:rPr sz="1694" spc="-42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le</a:t>
            </a:r>
            <a:r>
              <a:rPr sz="1694" spc="-47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spc="-9" dirty="0">
                <a:solidFill>
                  <a:srgbClr val="00007F"/>
                </a:solidFill>
                <a:latin typeface="Verdana"/>
                <a:cs typeface="Verdana"/>
              </a:rPr>
              <a:t>routeur</a:t>
            </a:r>
            <a:endParaRPr sz="1694">
              <a:latin typeface="Verdana"/>
              <a:cs typeface="Verdana"/>
            </a:endParaRPr>
          </a:p>
          <a:p>
            <a:pPr marL="585709" lvl="1" indent="-161369">
              <a:spcBef>
                <a:spcPts val="1026"/>
              </a:spcBef>
              <a:buSzPct val="80555"/>
              <a:buFont typeface="Segoe UI Symbol"/>
              <a:buChar char="■"/>
              <a:tabLst>
                <a:tab pos="585709" algn="l"/>
              </a:tabLst>
            </a:pP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processus</a:t>
            </a:r>
            <a:r>
              <a:rPr sz="1694" spc="-38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sur</a:t>
            </a:r>
            <a:r>
              <a:rPr sz="1694" spc="-33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les</a:t>
            </a:r>
            <a:r>
              <a:rPr sz="1694" spc="-38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stations</a:t>
            </a:r>
            <a:r>
              <a:rPr sz="1694" spc="-33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et</a:t>
            </a:r>
            <a:r>
              <a:rPr sz="1694" spc="-33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les</a:t>
            </a:r>
            <a:r>
              <a:rPr sz="1694" spc="-38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spc="-9" dirty="0">
                <a:solidFill>
                  <a:srgbClr val="00007F"/>
                </a:solidFill>
                <a:latin typeface="Verdana"/>
                <a:cs typeface="Verdana"/>
              </a:rPr>
              <a:t>routeurs</a:t>
            </a:r>
            <a:endParaRPr sz="1694">
              <a:latin typeface="Verdana"/>
              <a:cs typeface="Verdana"/>
            </a:endParaRPr>
          </a:p>
          <a:p>
            <a:pPr marL="585709" lvl="1" indent="-161369">
              <a:spcBef>
                <a:spcPts val="1016"/>
              </a:spcBef>
              <a:buSzPct val="80555"/>
              <a:buFont typeface="Segoe UI Symbol"/>
              <a:buChar char="■"/>
              <a:tabLst>
                <a:tab pos="585709" algn="l"/>
              </a:tabLst>
            </a:pP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échanges</a:t>
            </a:r>
            <a:r>
              <a:rPr sz="1694" spc="-61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d'informations</a:t>
            </a:r>
            <a:r>
              <a:rPr sz="1694" spc="-56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de</a:t>
            </a:r>
            <a:r>
              <a:rPr sz="1694" spc="-66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routage</a:t>
            </a:r>
            <a:r>
              <a:rPr sz="1694" spc="-61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:</a:t>
            </a:r>
            <a:r>
              <a:rPr sz="1694" spc="-19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b="1" dirty="0">
                <a:solidFill>
                  <a:srgbClr val="00007F"/>
                </a:solidFill>
                <a:latin typeface="Verdana"/>
                <a:cs typeface="Verdana"/>
              </a:rPr>
              <a:t>protocoles</a:t>
            </a:r>
            <a:r>
              <a:rPr sz="1694" b="1" spc="-52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b="1" dirty="0">
                <a:solidFill>
                  <a:srgbClr val="00007F"/>
                </a:solidFill>
                <a:latin typeface="Verdana"/>
                <a:cs typeface="Verdana"/>
              </a:rPr>
              <a:t>de</a:t>
            </a:r>
            <a:r>
              <a:rPr sz="1694" b="1" spc="-47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b="1" spc="-9" dirty="0">
                <a:solidFill>
                  <a:srgbClr val="00007F"/>
                </a:solidFill>
                <a:latin typeface="Verdana"/>
                <a:cs typeface="Verdana"/>
              </a:rPr>
              <a:t>routage</a:t>
            </a:r>
            <a:endParaRPr sz="1694">
              <a:latin typeface="Verdana"/>
              <a:cs typeface="Verdana"/>
            </a:endParaRPr>
          </a:p>
          <a:p>
            <a:pPr marL="789512" lvl="2" indent="-167345">
              <a:spcBef>
                <a:spcPts val="1016"/>
              </a:spcBef>
              <a:buSzPct val="75000"/>
              <a:buFont typeface="Segoe UI Symbol"/>
              <a:buChar char="➢"/>
              <a:tabLst>
                <a:tab pos="789512" algn="l"/>
              </a:tabLst>
            </a:pP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Routage</a:t>
            </a:r>
            <a:r>
              <a:rPr sz="1694" spc="-47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basé</a:t>
            </a:r>
            <a:r>
              <a:rPr sz="1694" spc="-42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sur</a:t>
            </a:r>
            <a:r>
              <a:rPr sz="1694" spc="-38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un</a:t>
            </a:r>
            <a:r>
              <a:rPr sz="1694" spc="-42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vecteur</a:t>
            </a:r>
            <a:r>
              <a:rPr sz="1694" spc="-38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de</a:t>
            </a:r>
            <a:r>
              <a:rPr sz="1694" spc="-42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spc="-9" dirty="0">
                <a:solidFill>
                  <a:srgbClr val="00007F"/>
                </a:solidFill>
                <a:latin typeface="Verdana"/>
                <a:cs typeface="Verdana"/>
              </a:rPr>
              <a:t>distance</a:t>
            </a:r>
            <a:endParaRPr sz="1694">
              <a:latin typeface="Verdana"/>
              <a:cs typeface="Verdana"/>
            </a:endParaRPr>
          </a:p>
          <a:p>
            <a:pPr marL="789512" lvl="2" indent="-167345">
              <a:spcBef>
                <a:spcPts val="1016"/>
              </a:spcBef>
              <a:buSzPct val="75000"/>
              <a:buFont typeface="Segoe UI Symbol"/>
              <a:buChar char="➢"/>
              <a:tabLst>
                <a:tab pos="789512" algn="l"/>
              </a:tabLst>
            </a:pP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Routage</a:t>
            </a:r>
            <a:r>
              <a:rPr sz="1694" spc="-52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basé</a:t>
            </a:r>
            <a:r>
              <a:rPr sz="1694" spc="-52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sur</a:t>
            </a:r>
            <a:r>
              <a:rPr sz="1694" spc="-47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l'état</a:t>
            </a:r>
            <a:r>
              <a:rPr sz="1694" spc="-52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des</a:t>
            </a:r>
            <a:r>
              <a:rPr sz="1694" spc="-47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spc="-9" dirty="0">
                <a:solidFill>
                  <a:srgbClr val="00007F"/>
                </a:solidFill>
                <a:latin typeface="Verdana"/>
                <a:cs typeface="Verdana"/>
              </a:rPr>
              <a:t>liens</a:t>
            </a:r>
            <a:endParaRPr sz="1694">
              <a:latin typeface="Verdana"/>
              <a:cs typeface="Verdana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539552" y="137423"/>
            <a:ext cx="7745506" cy="843066"/>
          </a:xfrm>
          <a:prstGeom prst="rect">
            <a:avLst/>
          </a:prstGeom>
        </p:spPr>
        <p:txBody>
          <a:bodyPr vert="horz" wrap="square" lIns="0" tIns="11953" rIns="0" bIns="0" rtlCol="0" anchor="b">
            <a:spAutoFit/>
          </a:bodyPr>
          <a:lstStyle/>
          <a:p>
            <a:pPr marL="3366629">
              <a:lnSpc>
                <a:spcPct val="100000"/>
              </a:lnSpc>
              <a:spcBef>
                <a:spcPts val="94"/>
              </a:spcBef>
            </a:pPr>
            <a:r>
              <a:rPr spc="-9" dirty="0"/>
              <a:t>Routage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741543" y="2454772"/>
            <a:ext cx="5664499" cy="505673"/>
          </a:xfrm>
          <a:prstGeom prst="rect">
            <a:avLst/>
          </a:prstGeom>
          <a:ln w="9344">
            <a:solidFill>
              <a:srgbClr val="00007F"/>
            </a:solidFill>
          </a:ln>
        </p:spPr>
        <p:txBody>
          <a:bodyPr vert="horz" wrap="square" lIns="0" tIns="99209" rIns="0" bIns="0" rtlCol="0" anchor="b">
            <a:spAutoFit/>
          </a:bodyPr>
          <a:lstStyle/>
          <a:p>
            <a:pPr>
              <a:lnSpc>
                <a:spcPct val="100000"/>
              </a:lnSpc>
              <a:spcBef>
                <a:spcPts val="781"/>
              </a:spcBef>
            </a:pPr>
            <a:r>
              <a:rPr sz="2635" dirty="0"/>
              <a:t>Couche</a:t>
            </a:r>
            <a:r>
              <a:rPr sz="2635" spc="-104" dirty="0"/>
              <a:t> </a:t>
            </a:r>
            <a:r>
              <a:rPr sz="2635" dirty="0"/>
              <a:t>Internet</a:t>
            </a:r>
            <a:r>
              <a:rPr sz="2635" spc="-99" dirty="0"/>
              <a:t> </a:t>
            </a:r>
            <a:r>
              <a:rPr sz="2635" spc="-24" dirty="0"/>
              <a:t>(2)</a:t>
            </a:r>
            <a:endParaRPr sz="2635"/>
          </a:p>
        </p:txBody>
      </p:sp>
      <p:sp>
        <p:nvSpPr>
          <p:cNvPr id="3" name="object 3"/>
          <p:cNvSpPr txBox="1">
            <a:spLocks noGrp="1"/>
          </p:cNvSpPr>
          <p:nvPr>
            <p:ph idx="1"/>
          </p:nvPr>
        </p:nvSpPr>
        <p:spPr>
          <a:xfrm>
            <a:off x="395536" y="797281"/>
            <a:ext cx="7745506" cy="1910327"/>
          </a:xfrm>
          <a:prstGeom prst="rect">
            <a:avLst/>
          </a:prstGeom>
        </p:spPr>
        <p:txBody>
          <a:bodyPr vert="horz" wrap="square" lIns="0" tIns="149412" rIns="0" bIns="0" rtlCol="0">
            <a:spAutoFit/>
          </a:bodyPr>
          <a:lstStyle/>
          <a:p>
            <a:pPr marL="2391" algn="ctr">
              <a:spcBef>
                <a:spcPts val="1177"/>
              </a:spcBef>
            </a:pPr>
            <a:r>
              <a:rPr spc="-9" dirty="0">
                <a:latin typeface="Verdana"/>
                <a:cs typeface="Verdana"/>
              </a:rPr>
              <a:t>Routage</a:t>
            </a:r>
          </a:p>
          <a:p>
            <a:pPr marL="3586" algn="ctr">
              <a:spcBef>
                <a:spcPts val="1082"/>
              </a:spcBef>
            </a:pPr>
            <a:r>
              <a:rPr dirty="0"/>
              <a:t>Routage</a:t>
            </a:r>
            <a:r>
              <a:rPr spc="-85" dirty="0"/>
              <a:t> </a:t>
            </a:r>
            <a:r>
              <a:rPr dirty="0"/>
              <a:t>statique</a:t>
            </a:r>
            <a:r>
              <a:rPr spc="-71" dirty="0"/>
              <a:t> </a:t>
            </a:r>
            <a:r>
              <a:rPr spc="-9" dirty="0">
                <a:latin typeface="Verdana"/>
                <a:cs typeface="Verdana"/>
              </a:rPr>
              <a:t>(Commandes)</a:t>
            </a:r>
          </a:p>
          <a:p>
            <a:pPr algn="ctr">
              <a:spcBef>
                <a:spcPts val="1092"/>
              </a:spcBef>
            </a:pPr>
            <a:r>
              <a:rPr b="0" dirty="0">
                <a:latin typeface="Verdana"/>
                <a:cs typeface="Verdana"/>
              </a:rPr>
              <a:t>Routage</a:t>
            </a:r>
            <a:r>
              <a:rPr spc="-89" dirty="0">
                <a:latin typeface="Verdana"/>
                <a:cs typeface="Verdana"/>
              </a:rPr>
              <a:t> </a:t>
            </a:r>
            <a:r>
              <a:rPr b="0" dirty="0">
                <a:latin typeface="Verdana"/>
                <a:cs typeface="Verdana"/>
              </a:rPr>
              <a:t>dynamique</a:t>
            </a:r>
            <a:r>
              <a:rPr spc="-85" dirty="0">
                <a:latin typeface="Verdana"/>
                <a:cs typeface="Verdana"/>
              </a:rPr>
              <a:t> </a:t>
            </a:r>
            <a:r>
              <a:rPr b="0" dirty="0">
                <a:latin typeface="Verdana"/>
                <a:cs typeface="Verdana"/>
              </a:rPr>
              <a:t>(Protocoles</a:t>
            </a:r>
            <a:r>
              <a:rPr spc="-94" dirty="0">
                <a:latin typeface="Verdana"/>
                <a:cs typeface="Verdana"/>
              </a:rPr>
              <a:t> </a:t>
            </a:r>
            <a:r>
              <a:rPr spc="-52" dirty="0">
                <a:latin typeface="Verdana"/>
                <a:cs typeface="Verdana"/>
              </a:rPr>
              <a:t>RIP,</a:t>
            </a:r>
            <a:r>
              <a:rPr spc="-85" dirty="0">
                <a:latin typeface="Verdana"/>
                <a:cs typeface="Verdana"/>
              </a:rPr>
              <a:t> </a:t>
            </a:r>
            <a:r>
              <a:rPr spc="-42" dirty="0">
                <a:latin typeface="Verdana"/>
                <a:cs typeface="Verdana"/>
              </a:rPr>
              <a:t>OSPF,</a:t>
            </a:r>
            <a:r>
              <a:rPr spc="-89" dirty="0">
                <a:latin typeface="Verdana"/>
                <a:cs typeface="Verdana"/>
              </a:rPr>
              <a:t> </a:t>
            </a:r>
            <a:r>
              <a:rPr spc="-47" dirty="0">
                <a:latin typeface="Verdana"/>
                <a:cs typeface="Verdana"/>
              </a:rPr>
              <a:t>EGP,</a:t>
            </a:r>
            <a:r>
              <a:rPr spc="-85" dirty="0">
                <a:latin typeface="Verdana"/>
                <a:cs typeface="Verdana"/>
              </a:rPr>
              <a:t> </a:t>
            </a:r>
            <a:r>
              <a:rPr spc="-19" dirty="0">
                <a:latin typeface="Verdana"/>
                <a:cs typeface="Verdana"/>
              </a:rPr>
              <a:t>BGP)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443453" y="188640"/>
            <a:ext cx="7745506" cy="843066"/>
          </a:xfrm>
          <a:prstGeom prst="rect">
            <a:avLst/>
          </a:prstGeom>
        </p:spPr>
        <p:txBody>
          <a:bodyPr vert="horz" wrap="square" lIns="0" tIns="11953" rIns="0" bIns="0" rtlCol="0" anchor="b">
            <a:spAutoFit/>
          </a:bodyPr>
          <a:lstStyle/>
          <a:p>
            <a:pPr marL="2304585">
              <a:lnSpc>
                <a:spcPct val="100000"/>
              </a:lnSpc>
              <a:spcBef>
                <a:spcPts val="94"/>
              </a:spcBef>
            </a:pPr>
            <a:r>
              <a:rPr dirty="0"/>
              <a:t>Routage</a:t>
            </a:r>
            <a:r>
              <a:rPr spc="-42" dirty="0"/>
              <a:t> </a:t>
            </a:r>
            <a:r>
              <a:rPr spc="-9" dirty="0"/>
              <a:t>statique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443453" y="1961179"/>
            <a:ext cx="6840071" cy="2284072"/>
          </a:xfrm>
          <a:prstGeom prst="rect">
            <a:avLst/>
          </a:prstGeom>
        </p:spPr>
        <p:txBody>
          <a:bodyPr vert="horz" wrap="square" lIns="0" tIns="89647" rIns="0" bIns="0" rtlCol="0">
            <a:spAutoFit/>
          </a:bodyPr>
          <a:lstStyle/>
          <a:p>
            <a:pPr marL="182885" indent="-161369">
              <a:spcBef>
                <a:spcPts val="706"/>
              </a:spcBef>
              <a:buSzPct val="80555"/>
              <a:buFont typeface="Segoe UI Symbol"/>
              <a:buChar char="■"/>
              <a:tabLst>
                <a:tab pos="182885" algn="l"/>
              </a:tabLst>
            </a:pP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La</a:t>
            </a:r>
            <a:r>
              <a:rPr sz="1694" spc="-56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commande</a:t>
            </a:r>
            <a:r>
              <a:rPr sz="1694" spc="-38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b="1" dirty="0">
                <a:solidFill>
                  <a:srgbClr val="00007F"/>
                </a:solidFill>
                <a:latin typeface="Verdana"/>
                <a:cs typeface="Verdana"/>
              </a:rPr>
              <a:t>route</a:t>
            </a:r>
            <a:r>
              <a:rPr sz="1694" b="1" spc="-38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permet</a:t>
            </a:r>
            <a:r>
              <a:rPr sz="1694" spc="-56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d'indiquer</a:t>
            </a:r>
            <a:r>
              <a:rPr sz="1694" spc="-52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une</a:t>
            </a:r>
            <a:r>
              <a:rPr sz="1694" spc="-56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route</a:t>
            </a:r>
            <a:r>
              <a:rPr sz="1694" spc="-56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spc="-9" dirty="0">
                <a:solidFill>
                  <a:srgbClr val="00007F"/>
                </a:solidFill>
                <a:latin typeface="Verdana"/>
                <a:cs typeface="Verdana"/>
              </a:rPr>
              <a:t>vers:</a:t>
            </a:r>
            <a:endParaRPr sz="1694">
              <a:latin typeface="Verdana"/>
              <a:cs typeface="Verdana"/>
            </a:endParaRPr>
          </a:p>
          <a:p>
            <a:pPr marL="612604" lvl="1" indent="-161369">
              <a:spcBef>
                <a:spcPts val="612"/>
              </a:spcBef>
              <a:buSzPct val="80555"/>
              <a:buFont typeface="Segoe UI Symbol"/>
              <a:buChar char="■"/>
              <a:tabLst>
                <a:tab pos="612604" algn="l"/>
              </a:tabLst>
            </a:pP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un</a:t>
            </a:r>
            <a:r>
              <a:rPr sz="1694" spc="-28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réseau</a:t>
            </a:r>
            <a:r>
              <a:rPr sz="1694" spc="-24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spc="-9" dirty="0">
                <a:solidFill>
                  <a:srgbClr val="00007F"/>
                </a:solidFill>
                <a:latin typeface="Verdana"/>
                <a:cs typeface="Verdana"/>
              </a:rPr>
              <a:t>(NET_ID)</a:t>
            </a:r>
            <a:endParaRPr sz="1694">
              <a:latin typeface="Verdana"/>
              <a:cs typeface="Verdana"/>
            </a:endParaRPr>
          </a:p>
          <a:p>
            <a:pPr marL="612604" lvl="1" indent="-161369">
              <a:spcBef>
                <a:spcPts val="621"/>
              </a:spcBef>
              <a:buSzPct val="80555"/>
              <a:buFont typeface="Segoe UI Symbol"/>
              <a:buChar char="■"/>
              <a:tabLst>
                <a:tab pos="612604" algn="l"/>
              </a:tabLst>
            </a:pP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une</a:t>
            </a:r>
            <a:r>
              <a:rPr sz="1694" spc="-47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machine</a:t>
            </a:r>
            <a:r>
              <a:rPr sz="1694" spc="-42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spc="-9" dirty="0">
                <a:solidFill>
                  <a:srgbClr val="00007F"/>
                </a:solidFill>
                <a:latin typeface="Verdana"/>
                <a:cs typeface="Verdana"/>
              </a:rPr>
              <a:t>(HOST_ID)</a:t>
            </a:r>
            <a:endParaRPr sz="1694">
              <a:latin typeface="Verdana"/>
              <a:cs typeface="Verdana"/>
            </a:endParaRPr>
          </a:p>
          <a:p>
            <a:pPr marL="612604" lvl="1" indent="-161369">
              <a:spcBef>
                <a:spcPts val="612"/>
              </a:spcBef>
              <a:buSzPct val="80555"/>
              <a:buFont typeface="Segoe UI Symbol"/>
              <a:buChar char="■"/>
              <a:tabLst>
                <a:tab pos="612604" algn="l"/>
              </a:tabLst>
            </a:pP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ou</a:t>
            </a:r>
            <a:r>
              <a:rPr sz="1694" spc="-33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une</a:t>
            </a:r>
            <a:r>
              <a:rPr sz="1694" spc="-33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adresse</a:t>
            </a:r>
            <a:r>
              <a:rPr sz="1694" spc="-33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par</a:t>
            </a:r>
            <a:r>
              <a:rPr sz="1694" spc="-28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défaut</a:t>
            </a:r>
            <a:r>
              <a:rPr sz="1694" spc="-28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spc="-9" dirty="0">
                <a:solidFill>
                  <a:srgbClr val="00007F"/>
                </a:solidFill>
                <a:latin typeface="Verdana"/>
                <a:cs typeface="Verdana"/>
              </a:rPr>
              <a:t>(default)</a:t>
            </a:r>
            <a:endParaRPr sz="1694">
              <a:latin typeface="Verdana"/>
              <a:cs typeface="Verdana"/>
            </a:endParaRPr>
          </a:p>
          <a:p>
            <a:pPr lvl="1">
              <a:spcBef>
                <a:spcPts val="405"/>
              </a:spcBef>
              <a:buFont typeface="Segoe UI Symbol"/>
              <a:buChar char="■"/>
            </a:pPr>
            <a:endParaRPr sz="1694">
              <a:latin typeface="Verdana"/>
              <a:cs typeface="Verdana"/>
            </a:endParaRPr>
          </a:p>
          <a:p>
            <a:pPr marL="182885" indent="-161369">
              <a:buSzPct val="80555"/>
              <a:buFont typeface="Segoe UI Symbol"/>
              <a:buChar char="■"/>
              <a:tabLst>
                <a:tab pos="182885" algn="l"/>
              </a:tabLst>
            </a:pPr>
            <a:r>
              <a:rPr sz="1694" b="1" dirty="0">
                <a:solidFill>
                  <a:srgbClr val="00007F"/>
                </a:solidFill>
                <a:latin typeface="Verdana"/>
                <a:cs typeface="Verdana"/>
              </a:rPr>
              <a:t>Syntaxe</a:t>
            </a:r>
            <a:r>
              <a:rPr sz="1694" b="1" spc="-71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b="1" spc="-47" dirty="0">
                <a:solidFill>
                  <a:srgbClr val="00007F"/>
                </a:solidFill>
                <a:latin typeface="Verdana"/>
                <a:cs typeface="Verdana"/>
              </a:rPr>
              <a:t>:</a:t>
            </a:r>
            <a:endParaRPr sz="1694">
              <a:latin typeface="Verdana"/>
              <a:cs typeface="Verdana"/>
            </a:endParaRPr>
          </a:p>
          <a:p>
            <a:pPr marL="611408" lvl="1" indent="-140451">
              <a:spcBef>
                <a:spcPts val="904"/>
              </a:spcBef>
              <a:buSzPct val="78125"/>
              <a:buFont typeface="Segoe UI Symbol"/>
              <a:buChar char="■"/>
              <a:tabLst>
                <a:tab pos="611408" algn="l"/>
                <a:tab pos="2797656" algn="l"/>
              </a:tabLst>
            </a:pPr>
            <a:r>
              <a:rPr sz="1506" dirty="0">
                <a:solidFill>
                  <a:srgbClr val="00007F"/>
                </a:solidFill>
                <a:latin typeface="Verdana"/>
                <a:cs typeface="Verdana"/>
              </a:rPr>
              <a:t>route</a:t>
            </a:r>
            <a:r>
              <a:rPr sz="1506" spc="-33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506" dirty="0">
                <a:solidFill>
                  <a:srgbClr val="00007F"/>
                </a:solidFill>
                <a:latin typeface="Verdana"/>
                <a:cs typeface="Verdana"/>
              </a:rPr>
              <a:t>add</a:t>
            </a:r>
            <a:r>
              <a:rPr sz="1506" spc="-24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506" dirty="0">
                <a:solidFill>
                  <a:srgbClr val="00007F"/>
                </a:solidFill>
                <a:latin typeface="Verdana"/>
                <a:cs typeface="Verdana"/>
              </a:rPr>
              <a:t>|</a:t>
            </a:r>
            <a:r>
              <a:rPr sz="1506" spc="-24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506" dirty="0">
                <a:solidFill>
                  <a:srgbClr val="00007F"/>
                </a:solidFill>
                <a:latin typeface="Verdana"/>
                <a:cs typeface="Verdana"/>
              </a:rPr>
              <a:t>del</a:t>
            </a:r>
            <a:r>
              <a:rPr sz="1506" spc="-28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506" dirty="0">
                <a:solidFill>
                  <a:srgbClr val="00007F"/>
                </a:solidFill>
                <a:latin typeface="Verdana"/>
                <a:cs typeface="Verdana"/>
              </a:rPr>
              <a:t>[net</a:t>
            </a:r>
            <a:r>
              <a:rPr sz="1506" spc="-24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506" spc="-47" dirty="0">
                <a:solidFill>
                  <a:srgbClr val="00007F"/>
                </a:solidFill>
                <a:latin typeface="Verdana"/>
                <a:cs typeface="Verdana"/>
              </a:rPr>
              <a:t>|</a:t>
            </a:r>
            <a:r>
              <a:rPr sz="1506" dirty="0">
                <a:solidFill>
                  <a:srgbClr val="00007F"/>
                </a:solidFill>
                <a:latin typeface="Verdana"/>
                <a:cs typeface="Verdana"/>
              </a:rPr>
              <a:t>	host]</a:t>
            </a:r>
            <a:r>
              <a:rPr sz="1506" spc="-33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506" dirty="0">
                <a:solidFill>
                  <a:srgbClr val="00007F"/>
                </a:solidFill>
                <a:latin typeface="Verdana"/>
                <a:cs typeface="Verdana"/>
              </a:rPr>
              <a:t>destination</a:t>
            </a:r>
            <a:r>
              <a:rPr sz="1506" spc="-38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506" dirty="0">
                <a:solidFill>
                  <a:srgbClr val="00007F"/>
                </a:solidFill>
                <a:latin typeface="Verdana"/>
                <a:cs typeface="Verdana"/>
              </a:rPr>
              <a:t>|</a:t>
            </a:r>
            <a:r>
              <a:rPr sz="1506" spc="-33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506" dirty="0">
                <a:solidFill>
                  <a:srgbClr val="00007F"/>
                </a:solidFill>
                <a:latin typeface="Verdana"/>
                <a:cs typeface="Verdana"/>
              </a:rPr>
              <a:t>netmask</a:t>
            </a:r>
            <a:r>
              <a:rPr sz="1506" spc="-28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506" dirty="0">
                <a:solidFill>
                  <a:srgbClr val="00007F"/>
                </a:solidFill>
                <a:latin typeface="Verdana"/>
                <a:cs typeface="Verdana"/>
              </a:rPr>
              <a:t>|</a:t>
            </a:r>
            <a:r>
              <a:rPr sz="1506" spc="-33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506" dirty="0">
                <a:solidFill>
                  <a:srgbClr val="00007F"/>
                </a:solidFill>
                <a:latin typeface="Verdana"/>
                <a:cs typeface="Verdana"/>
              </a:rPr>
              <a:t>gw</a:t>
            </a:r>
            <a:r>
              <a:rPr sz="1506" spc="-33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506" dirty="0">
                <a:solidFill>
                  <a:srgbClr val="00007F"/>
                </a:solidFill>
                <a:latin typeface="Verdana"/>
                <a:cs typeface="Verdana"/>
              </a:rPr>
              <a:t>|</a:t>
            </a:r>
            <a:r>
              <a:rPr sz="1506" spc="-28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506" spc="-9" dirty="0">
                <a:solidFill>
                  <a:srgbClr val="00007F"/>
                </a:solidFill>
                <a:latin typeface="Verdana"/>
                <a:cs typeface="Verdana"/>
              </a:rPr>
              <a:t>metric</a:t>
            </a:r>
            <a:endParaRPr sz="1506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42644" y="1422100"/>
            <a:ext cx="5868894" cy="1140829"/>
          </a:xfrm>
          <a:prstGeom prst="rect">
            <a:avLst/>
          </a:prstGeom>
        </p:spPr>
        <p:txBody>
          <a:bodyPr vert="horz" wrap="square" lIns="0" tIns="155388" rIns="0" bIns="0" rtlCol="0">
            <a:spAutoFit/>
          </a:bodyPr>
          <a:lstStyle/>
          <a:p>
            <a:pPr marL="11953">
              <a:spcBef>
                <a:spcPts val="1224"/>
              </a:spcBef>
            </a:pPr>
            <a:r>
              <a:rPr sz="1882" b="1" dirty="0">
                <a:solidFill>
                  <a:srgbClr val="00007F"/>
                </a:solidFill>
                <a:latin typeface="Verdana"/>
                <a:cs typeface="Verdana"/>
              </a:rPr>
              <a:t>Route</a:t>
            </a:r>
            <a:r>
              <a:rPr sz="1882" b="1" spc="-47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882" b="1" dirty="0">
                <a:solidFill>
                  <a:srgbClr val="00007F"/>
                </a:solidFill>
                <a:latin typeface="Verdana"/>
                <a:cs typeface="Verdana"/>
              </a:rPr>
              <a:t>vers</a:t>
            </a:r>
            <a:r>
              <a:rPr sz="1882" b="1" spc="-47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882" b="1" dirty="0">
                <a:solidFill>
                  <a:srgbClr val="00007F"/>
                </a:solidFill>
                <a:latin typeface="Verdana"/>
                <a:cs typeface="Verdana"/>
              </a:rPr>
              <a:t>une</a:t>
            </a:r>
            <a:r>
              <a:rPr sz="1882" b="1" spc="-42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882" b="1" spc="-9" dirty="0">
                <a:solidFill>
                  <a:srgbClr val="00007F"/>
                </a:solidFill>
                <a:latin typeface="Verdana"/>
                <a:cs typeface="Verdana"/>
              </a:rPr>
              <a:t>machine</a:t>
            </a:r>
            <a:endParaRPr sz="1882">
              <a:latin typeface="Verdana"/>
              <a:cs typeface="Verdana"/>
            </a:endParaRPr>
          </a:p>
          <a:p>
            <a:pPr marL="433902">
              <a:spcBef>
                <a:spcPts val="904"/>
              </a:spcBef>
            </a:pPr>
            <a:r>
              <a:rPr sz="1506" dirty="0">
                <a:solidFill>
                  <a:srgbClr val="00007F"/>
                </a:solidFill>
                <a:latin typeface="Verdana"/>
                <a:cs typeface="Verdana"/>
              </a:rPr>
              <a:t>route</a:t>
            </a:r>
            <a:r>
              <a:rPr sz="1506" spc="-52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506" dirty="0">
                <a:solidFill>
                  <a:srgbClr val="00007F"/>
                </a:solidFill>
                <a:latin typeface="Verdana"/>
                <a:cs typeface="Verdana"/>
              </a:rPr>
              <a:t>add</a:t>
            </a:r>
            <a:r>
              <a:rPr sz="1506" spc="-47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506" dirty="0">
                <a:solidFill>
                  <a:srgbClr val="00007F"/>
                </a:solidFill>
                <a:latin typeface="Verdana"/>
                <a:cs typeface="Verdana"/>
              </a:rPr>
              <a:t>192.168.0.36</a:t>
            </a:r>
            <a:r>
              <a:rPr sz="1506" spc="-47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506" dirty="0">
                <a:solidFill>
                  <a:srgbClr val="00007F"/>
                </a:solidFill>
                <a:latin typeface="Verdana"/>
                <a:cs typeface="Verdana"/>
              </a:rPr>
              <a:t>netmask</a:t>
            </a:r>
            <a:r>
              <a:rPr sz="1506" spc="-47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506" dirty="0">
                <a:solidFill>
                  <a:srgbClr val="00007F"/>
                </a:solidFill>
                <a:latin typeface="Verdana"/>
                <a:cs typeface="Verdana"/>
              </a:rPr>
              <a:t>255.255.255.240</a:t>
            </a:r>
            <a:r>
              <a:rPr sz="1506" spc="-47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506" spc="-19" dirty="0">
                <a:solidFill>
                  <a:srgbClr val="00007F"/>
                </a:solidFill>
                <a:latin typeface="Verdana"/>
                <a:cs typeface="Verdana"/>
              </a:rPr>
              <a:t>eth0</a:t>
            </a:r>
            <a:endParaRPr sz="1506">
              <a:latin typeface="Verdana"/>
              <a:cs typeface="Verdana"/>
            </a:endParaRPr>
          </a:p>
          <a:p>
            <a:pPr marL="433902">
              <a:spcBef>
                <a:spcPts val="912"/>
              </a:spcBef>
            </a:pPr>
            <a:r>
              <a:rPr sz="1506" dirty="0">
                <a:solidFill>
                  <a:srgbClr val="00007F"/>
                </a:solidFill>
                <a:latin typeface="Verdana"/>
                <a:cs typeface="Verdana"/>
              </a:rPr>
              <a:t>route</a:t>
            </a:r>
            <a:r>
              <a:rPr sz="1506" spc="-47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506" dirty="0">
                <a:solidFill>
                  <a:srgbClr val="00007F"/>
                </a:solidFill>
                <a:latin typeface="Verdana"/>
                <a:cs typeface="Verdana"/>
              </a:rPr>
              <a:t>del</a:t>
            </a:r>
            <a:r>
              <a:rPr sz="1506" spc="-47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506" dirty="0">
                <a:solidFill>
                  <a:srgbClr val="00007F"/>
                </a:solidFill>
                <a:latin typeface="Verdana"/>
                <a:cs typeface="Verdana"/>
              </a:rPr>
              <a:t>192.168.0.36</a:t>
            </a:r>
            <a:r>
              <a:rPr sz="1506" spc="-42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506" dirty="0">
                <a:solidFill>
                  <a:srgbClr val="00007F"/>
                </a:solidFill>
                <a:latin typeface="Verdana"/>
                <a:cs typeface="Verdana"/>
              </a:rPr>
              <a:t>netmask</a:t>
            </a:r>
            <a:r>
              <a:rPr sz="1506" spc="-42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506" dirty="0">
                <a:solidFill>
                  <a:srgbClr val="00007F"/>
                </a:solidFill>
                <a:latin typeface="Verdana"/>
                <a:cs typeface="Verdana"/>
              </a:rPr>
              <a:t>255.255.255.240</a:t>
            </a:r>
            <a:r>
              <a:rPr sz="1506" spc="-42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506" spc="-19" dirty="0">
                <a:solidFill>
                  <a:srgbClr val="00007F"/>
                </a:solidFill>
                <a:latin typeface="Verdana"/>
                <a:cs typeface="Verdana"/>
              </a:rPr>
              <a:t>eth0</a:t>
            </a:r>
            <a:endParaRPr sz="1506">
              <a:latin typeface="Verdana"/>
              <a:cs typeface="Verdana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242644" y="2851374"/>
            <a:ext cx="6245412" cy="1096062"/>
          </a:xfrm>
          <a:prstGeom prst="rect">
            <a:avLst/>
          </a:prstGeom>
        </p:spPr>
        <p:txBody>
          <a:bodyPr vert="horz" wrap="square" lIns="0" tIns="156584" rIns="0" bIns="0" rtlCol="0">
            <a:spAutoFit/>
          </a:bodyPr>
          <a:lstStyle/>
          <a:p>
            <a:pPr marL="11953">
              <a:spcBef>
                <a:spcPts val="1233"/>
              </a:spcBef>
            </a:pPr>
            <a:r>
              <a:rPr sz="1882" b="1" dirty="0">
                <a:solidFill>
                  <a:srgbClr val="00007F"/>
                </a:solidFill>
                <a:latin typeface="Verdana"/>
                <a:cs typeface="Verdana"/>
              </a:rPr>
              <a:t>Route</a:t>
            </a:r>
            <a:r>
              <a:rPr sz="1882" b="1" spc="-47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882" b="1" dirty="0">
                <a:solidFill>
                  <a:srgbClr val="00007F"/>
                </a:solidFill>
                <a:latin typeface="Verdana"/>
                <a:cs typeface="Verdana"/>
              </a:rPr>
              <a:t>vers</a:t>
            </a:r>
            <a:r>
              <a:rPr sz="1882" b="1" spc="-47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882" b="1" dirty="0">
                <a:solidFill>
                  <a:srgbClr val="00007F"/>
                </a:solidFill>
                <a:latin typeface="Verdana"/>
                <a:cs typeface="Verdana"/>
              </a:rPr>
              <a:t>un</a:t>
            </a:r>
            <a:r>
              <a:rPr sz="1882" b="1" spc="-42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882" b="1" spc="-9" dirty="0">
                <a:solidFill>
                  <a:srgbClr val="00007F"/>
                </a:solidFill>
                <a:latin typeface="Verdana"/>
                <a:cs typeface="Verdana"/>
              </a:rPr>
              <a:t>réseau</a:t>
            </a:r>
            <a:endParaRPr sz="1882">
              <a:latin typeface="Verdana"/>
              <a:cs typeface="Verdana"/>
            </a:endParaRPr>
          </a:p>
          <a:p>
            <a:pPr marL="433902" marR="4781">
              <a:lnSpc>
                <a:spcPct val="150000"/>
              </a:lnSpc>
              <a:spcBef>
                <a:spcPts val="9"/>
              </a:spcBef>
            </a:pPr>
            <a:r>
              <a:rPr sz="1506" dirty="0">
                <a:solidFill>
                  <a:srgbClr val="00007F"/>
                </a:solidFill>
                <a:latin typeface="Verdana"/>
                <a:cs typeface="Verdana"/>
              </a:rPr>
              <a:t>route</a:t>
            </a:r>
            <a:r>
              <a:rPr sz="1506" spc="-47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506" dirty="0">
                <a:solidFill>
                  <a:srgbClr val="00007F"/>
                </a:solidFill>
                <a:latin typeface="Verdana"/>
                <a:cs typeface="Verdana"/>
              </a:rPr>
              <a:t>add</a:t>
            </a:r>
            <a:r>
              <a:rPr sz="1506" spc="-42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506" dirty="0">
                <a:solidFill>
                  <a:srgbClr val="00007F"/>
                </a:solidFill>
                <a:latin typeface="Verdana"/>
                <a:cs typeface="Verdana"/>
              </a:rPr>
              <a:t>–net</a:t>
            </a:r>
            <a:r>
              <a:rPr sz="1506" spc="-42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506" dirty="0">
                <a:solidFill>
                  <a:srgbClr val="00007F"/>
                </a:solidFill>
                <a:latin typeface="Verdana"/>
                <a:cs typeface="Verdana"/>
              </a:rPr>
              <a:t>192.168.0.0</a:t>
            </a:r>
            <a:r>
              <a:rPr sz="1506" spc="-38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506" dirty="0">
                <a:solidFill>
                  <a:srgbClr val="00007F"/>
                </a:solidFill>
                <a:latin typeface="Verdana"/>
                <a:cs typeface="Verdana"/>
              </a:rPr>
              <a:t>netmask</a:t>
            </a:r>
            <a:r>
              <a:rPr sz="1506" spc="-42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506" dirty="0">
                <a:solidFill>
                  <a:srgbClr val="00007F"/>
                </a:solidFill>
                <a:latin typeface="Verdana"/>
                <a:cs typeface="Verdana"/>
              </a:rPr>
              <a:t>255.255.255.240</a:t>
            </a:r>
            <a:r>
              <a:rPr sz="1506" spc="-42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506" spc="-19" dirty="0">
                <a:solidFill>
                  <a:srgbClr val="00007F"/>
                </a:solidFill>
                <a:latin typeface="Verdana"/>
                <a:cs typeface="Verdana"/>
              </a:rPr>
              <a:t>eth0 </a:t>
            </a:r>
            <a:r>
              <a:rPr sz="1506" dirty="0">
                <a:solidFill>
                  <a:srgbClr val="00007F"/>
                </a:solidFill>
                <a:latin typeface="Verdana"/>
                <a:cs typeface="Verdana"/>
              </a:rPr>
              <a:t>route</a:t>
            </a:r>
            <a:r>
              <a:rPr sz="1506" spc="-42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506" dirty="0">
                <a:solidFill>
                  <a:srgbClr val="00007F"/>
                </a:solidFill>
                <a:latin typeface="Verdana"/>
                <a:cs typeface="Verdana"/>
              </a:rPr>
              <a:t>del</a:t>
            </a:r>
            <a:r>
              <a:rPr sz="1506" spc="-42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506" dirty="0">
                <a:solidFill>
                  <a:srgbClr val="00007F"/>
                </a:solidFill>
                <a:latin typeface="Verdana"/>
                <a:cs typeface="Verdana"/>
              </a:rPr>
              <a:t>–net</a:t>
            </a:r>
            <a:r>
              <a:rPr sz="1506" spc="-38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506" dirty="0">
                <a:solidFill>
                  <a:srgbClr val="00007F"/>
                </a:solidFill>
                <a:latin typeface="Verdana"/>
                <a:cs typeface="Verdana"/>
              </a:rPr>
              <a:t>192.168.0.0</a:t>
            </a:r>
            <a:r>
              <a:rPr sz="1506" spc="-38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506" dirty="0">
                <a:solidFill>
                  <a:srgbClr val="00007F"/>
                </a:solidFill>
                <a:latin typeface="Verdana"/>
                <a:cs typeface="Verdana"/>
              </a:rPr>
              <a:t>netmask</a:t>
            </a:r>
            <a:r>
              <a:rPr sz="1506" spc="-38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506" dirty="0">
                <a:solidFill>
                  <a:srgbClr val="00007F"/>
                </a:solidFill>
                <a:latin typeface="Verdana"/>
                <a:cs typeface="Verdana"/>
              </a:rPr>
              <a:t>255.255.255.240</a:t>
            </a:r>
            <a:r>
              <a:rPr sz="1506" spc="-38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506" spc="-19" dirty="0">
                <a:solidFill>
                  <a:srgbClr val="00007F"/>
                </a:solidFill>
                <a:latin typeface="Verdana"/>
                <a:cs typeface="Verdana"/>
              </a:rPr>
              <a:t>eth0</a:t>
            </a:r>
            <a:endParaRPr sz="1506">
              <a:latin typeface="Verdana"/>
              <a:cs typeface="Verdana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18738" y="4337423"/>
            <a:ext cx="8627633" cy="793683"/>
          </a:xfrm>
          <a:prstGeom prst="rect">
            <a:avLst/>
          </a:prstGeom>
        </p:spPr>
        <p:txBody>
          <a:bodyPr vert="horz" wrap="square" lIns="0" tIns="155388" rIns="0" bIns="0" rtlCol="0">
            <a:spAutoFit/>
          </a:bodyPr>
          <a:lstStyle/>
          <a:p>
            <a:pPr marL="35860">
              <a:spcBef>
                <a:spcPts val="1224"/>
              </a:spcBef>
            </a:pPr>
            <a:r>
              <a:rPr sz="1882" b="1" dirty="0">
                <a:solidFill>
                  <a:srgbClr val="00007F"/>
                </a:solidFill>
                <a:latin typeface="Verdana"/>
                <a:cs typeface="Verdana"/>
              </a:rPr>
              <a:t>Route</a:t>
            </a:r>
            <a:r>
              <a:rPr sz="1882" b="1" spc="-47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882" b="1" dirty="0">
                <a:solidFill>
                  <a:srgbClr val="00007F"/>
                </a:solidFill>
                <a:latin typeface="Verdana"/>
                <a:cs typeface="Verdana"/>
              </a:rPr>
              <a:t>vers</a:t>
            </a:r>
            <a:r>
              <a:rPr sz="1882" b="1" spc="-42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882" b="1" dirty="0">
                <a:solidFill>
                  <a:srgbClr val="00007F"/>
                </a:solidFill>
                <a:latin typeface="Verdana"/>
                <a:cs typeface="Verdana"/>
              </a:rPr>
              <a:t>un</a:t>
            </a:r>
            <a:r>
              <a:rPr sz="1882" b="1" spc="-42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882" b="1" dirty="0">
                <a:solidFill>
                  <a:srgbClr val="00007F"/>
                </a:solidFill>
                <a:latin typeface="Verdana"/>
                <a:cs typeface="Verdana"/>
              </a:rPr>
              <a:t>réseau</a:t>
            </a:r>
            <a:r>
              <a:rPr sz="1882" b="1" spc="-42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882" b="1" dirty="0">
                <a:solidFill>
                  <a:srgbClr val="00007F"/>
                </a:solidFill>
                <a:latin typeface="Verdana"/>
                <a:cs typeface="Verdana"/>
              </a:rPr>
              <a:t>via</a:t>
            </a:r>
            <a:r>
              <a:rPr sz="1882" b="1" spc="-42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882" b="1" dirty="0">
                <a:solidFill>
                  <a:srgbClr val="00007F"/>
                </a:solidFill>
                <a:latin typeface="Verdana"/>
                <a:cs typeface="Verdana"/>
              </a:rPr>
              <a:t>une</a:t>
            </a:r>
            <a:r>
              <a:rPr sz="1882" b="1" spc="-42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882" b="1" spc="-9" dirty="0">
                <a:solidFill>
                  <a:srgbClr val="00007F"/>
                </a:solidFill>
                <a:latin typeface="Verdana"/>
                <a:cs typeface="Verdana"/>
              </a:rPr>
              <a:t>passerelle</a:t>
            </a:r>
            <a:endParaRPr sz="1882">
              <a:latin typeface="Verdana"/>
              <a:cs typeface="Verdana"/>
            </a:endParaRPr>
          </a:p>
          <a:p>
            <a:pPr marL="169736">
              <a:spcBef>
                <a:spcPts val="904"/>
              </a:spcBef>
            </a:pPr>
            <a:r>
              <a:rPr sz="1506" dirty="0">
                <a:solidFill>
                  <a:srgbClr val="00007F"/>
                </a:solidFill>
                <a:latin typeface="Verdana"/>
                <a:cs typeface="Verdana"/>
              </a:rPr>
              <a:t>route</a:t>
            </a:r>
            <a:r>
              <a:rPr sz="1506" spc="-38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506" dirty="0">
                <a:solidFill>
                  <a:srgbClr val="00007F"/>
                </a:solidFill>
                <a:latin typeface="Verdana"/>
                <a:cs typeface="Verdana"/>
              </a:rPr>
              <a:t>add</a:t>
            </a:r>
            <a:r>
              <a:rPr sz="1506" spc="-33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506" dirty="0">
                <a:solidFill>
                  <a:srgbClr val="00007F"/>
                </a:solidFill>
                <a:latin typeface="Verdana"/>
                <a:cs typeface="Verdana"/>
              </a:rPr>
              <a:t>–net</a:t>
            </a:r>
            <a:r>
              <a:rPr sz="1506" spc="-28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506" dirty="0">
                <a:solidFill>
                  <a:srgbClr val="00007F"/>
                </a:solidFill>
                <a:latin typeface="Verdana"/>
                <a:cs typeface="Verdana"/>
              </a:rPr>
              <a:t>192.168.0.0</a:t>
            </a:r>
            <a:r>
              <a:rPr sz="1506" spc="-33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506" dirty="0">
                <a:solidFill>
                  <a:srgbClr val="00007F"/>
                </a:solidFill>
                <a:latin typeface="Verdana"/>
                <a:cs typeface="Verdana"/>
              </a:rPr>
              <a:t>netmask</a:t>
            </a:r>
            <a:r>
              <a:rPr sz="1506" spc="-33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506" dirty="0">
                <a:solidFill>
                  <a:srgbClr val="00007F"/>
                </a:solidFill>
                <a:latin typeface="Verdana"/>
                <a:cs typeface="Verdana"/>
              </a:rPr>
              <a:t>255.255.255.240</a:t>
            </a:r>
            <a:r>
              <a:rPr sz="1506" spc="-28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506" dirty="0">
                <a:solidFill>
                  <a:srgbClr val="00007F"/>
                </a:solidFill>
                <a:latin typeface="Verdana"/>
                <a:cs typeface="Verdana"/>
              </a:rPr>
              <a:t>gw</a:t>
            </a:r>
            <a:r>
              <a:rPr sz="1506" spc="-33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506" dirty="0">
                <a:solidFill>
                  <a:srgbClr val="00007F"/>
                </a:solidFill>
                <a:latin typeface="Verdana"/>
                <a:cs typeface="Verdana"/>
              </a:rPr>
              <a:t>192.168.0.7</a:t>
            </a:r>
            <a:r>
              <a:rPr sz="1506" spc="-28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506" dirty="0">
                <a:solidFill>
                  <a:srgbClr val="00007F"/>
                </a:solidFill>
                <a:latin typeface="Verdana"/>
                <a:cs typeface="Verdana"/>
              </a:rPr>
              <a:t>eth0</a:t>
            </a:r>
            <a:r>
              <a:rPr sz="1506" spc="141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2259" b="1" spc="-28" baseline="10416" dirty="0">
                <a:solidFill>
                  <a:srgbClr val="FF0000"/>
                </a:solidFill>
                <a:latin typeface="Times New Roman"/>
                <a:cs typeface="Times New Roman"/>
              </a:rPr>
              <a:t>---</a:t>
            </a:r>
            <a:r>
              <a:rPr sz="2259" b="1" baseline="10416" dirty="0">
                <a:solidFill>
                  <a:srgbClr val="FF0000"/>
                </a:solidFill>
                <a:latin typeface="Times New Roman"/>
                <a:cs typeface="Times New Roman"/>
              </a:rPr>
              <a:t>&gt;</a:t>
            </a:r>
            <a:r>
              <a:rPr sz="2259" b="1" spc="-35" baseline="10416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259" b="1" spc="-14" baseline="10416" dirty="0">
                <a:solidFill>
                  <a:srgbClr val="FF0000"/>
                </a:solidFill>
                <a:latin typeface="Times New Roman"/>
                <a:cs typeface="Times New Roman"/>
              </a:rPr>
              <a:t>ajouter</a:t>
            </a:r>
            <a:endParaRPr sz="2259" baseline="10416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76518" y="5226722"/>
            <a:ext cx="7347473" cy="243800"/>
          </a:xfrm>
          <a:prstGeom prst="rect">
            <a:avLst/>
          </a:prstGeom>
        </p:spPr>
        <p:txBody>
          <a:bodyPr vert="horz" wrap="square" lIns="0" tIns="11953" rIns="0" bIns="0" rtlCol="0">
            <a:spAutoFit/>
          </a:bodyPr>
          <a:lstStyle/>
          <a:p>
            <a:pPr marL="11953">
              <a:spcBef>
                <a:spcPts val="94"/>
              </a:spcBef>
            </a:pPr>
            <a:r>
              <a:rPr sz="1506" dirty="0">
                <a:solidFill>
                  <a:srgbClr val="00007F"/>
                </a:solidFill>
                <a:latin typeface="Verdana"/>
                <a:cs typeface="Verdana"/>
              </a:rPr>
              <a:t>route</a:t>
            </a:r>
            <a:r>
              <a:rPr sz="1506" spc="-42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506" dirty="0">
                <a:solidFill>
                  <a:srgbClr val="00007F"/>
                </a:solidFill>
                <a:latin typeface="Verdana"/>
                <a:cs typeface="Verdana"/>
              </a:rPr>
              <a:t>del</a:t>
            </a:r>
            <a:r>
              <a:rPr sz="1506" spc="-38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506" dirty="0">
                <a:solidFill>
                  <a:srgbClr val="00007F"/>
                </a:solidFill>
                <a:latin typeface="Verdana"/>
                <a:cs typeface="Verdana"/>
              </a:rPr>
              <a:t>–net</a:t>
            </a:r>
            <a:r>
              <a:rPr sz="1506" spc="-33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506" dirty="0">
                <a:solidFill>
                  <a:srgbClr val="00007F"/>
                </a:solidFill>
                <a:latin typeface="Verdana"/>
                <a:cs typeface="Verdana"/>
              </a:rPr>
              <a:t>192.168.0.0</a:t>
            </a:r>
            <a:r>
              <a:rPr sz="1506" spc="-38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506" dirty="0">
                <a:solidFill>
                  <a:srgbClr val="00007F"/>
                </a:solidFill>
                <a:latin typeface="Verdana"/>
                <a:cs typeface="Verdana"/>
              </a:rPr>
              <a:t>netmask</a:t>
            </a:r>
            <a:r>
              <a:rPr sz="1506" spc="-38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506" dirty="0">
                <a:solidFill>
                  <a:srgbClr val="00007F"/>
                </a:solidFill>
                <a:latin typeface="Verdana"/>
                <a:cs typeface="Verdana"/>
              </a:rPr>
              <a:t>255.255.255.240</a:t>
            </a:r>
            <a:r>
              <a:rPr sz="1506" spc="-38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506" dirty="0">
                <a:solidFill>
                  <a:srgbClr val="00007F"/>
                </a:solidFill>
                <a:latin typeface="Verdana"/>
                <a:cs typeface="Verdana"/>
              </a:rPr>
              <a:t>gw</a:t>
            </a:r>
            <a:r>
              <a:rPr sz="1506" spc="-33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506" dirty="0">
                <a:solidFill>
                  <a:srgbClr val="00007F"/>
                </a:solidFill>
                <a:latin typeface="Verdana"/>
                <a:cs typeface="Verdana"/>
              </a:rPr>
              <a:t>192.168.0.7</a:t>
            </a:r>
            <a:r>
              <a:rPr sz="1506" spc="-38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506" spc="-19" dirty="0">
                <a:solidFill>
                  <a:srgbClr val="00007F"/>
                </a:solidFill>
                <a:latin typeface="Verdana"/>
                <a:cs typeface="Verdana"/>
              </a:rPr>
              <a:t>eth0</a:t>
            </a:r>
            <a:endParaRPr sz="1506">
              <a:latin typeface="Verdana"/>
              <a:cs typeface="Verdana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6256170" y="1824916"/>
            <a:ext cx="1545515" cy="701987"/>
          </a:xfrm>
          <a:prstGeom prst="rect">
            <a:avLst/>
          </a:prstGeom>
        </p:spPr>
        <p:txBody>
          <a:bodyPr vert="horz" wrap="square" lIns="0" tIns="121920" rIns="0" bIns="0" rtlCol="0">
            <a:spAutoFit/>
          </a:bodyPr>
          <a:lstStyle/>
          <a:p>
            <a:pPr marL="11953">
              <a:spcBef>
                <a:spcPts val="960"/>
              </a:spcBef>
            </a:pPr>
            <a:r>
              <a:rPr sz="1506" b="1" spc="-19" dirty="0">
                <a:solidFill>
                  <a:srgbClr val="FF0000"/>
                </a:solidFill>
                <a:latin typeface="Times New Roman"/>
                <a:cs typeface="Times New Roman"/>
              </a:rPr>
              <a:t>--------</a:t>
            </a:r>
            <a:r>
              <a:rPr sz="1506" b="1" dirty="0">
                <a:solidFill>
                  <a:srgbClr val="FF0000"/>
                </a:solidFill>
                <a:latin typeface="Times New Roman"/>
                <a:cs typeface="Times New Roman"/>
              </a:rPr>
              <a:t>&gt;</a:t>
            </a:r>
            <a:r>
              <a:rPr sz="1506" b="1" spc="56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506" b="1" spc="-9" dirty="0">
                <a:solidFill>
                  <a:srgbClr val="FF0000"/>
                </a:solidFill>
                <a:latin typeface="Times New Roman"/>
                <a:cs typeface="Times New Roman"/>
              </a:rPr>
              <a:t>ajouter</a:t>
            </a:r>
            <a:endParaRPr sz="1506">
              <a:latin typeface="Times New Roman"/>
              <a:cs typeface="Times New Roman"/>
            </a:endParaRPr>
          </a:p>
          <a:p>
            <a:pPr marL="11953">
              <a:spcBef>
                <a:spcPts val="866"/>
              </a:spcBef>
            </a:pPr>
            <a:r>
              <a:rPr sz="1506" b="1" spc="-19" dirty="0">
                <a:solidFill>
                  <a:srgbClr val="FF0000"/>
                </a:solidFill>
                <a:latin typeface="Times New Roman"/>
                <a:cs typeface="Times New Roman"/>
              </a:rPr>
              <a:t>--------</a:t>
            </a:r>
            <a:r>
              <a:rPr sz="1506" b="1" dirty="0">
                <a:solidFill>
                  <a:srgbClr val="FF0000"/>
                </a:solidFill>
                <a:latin typeface="Times New Roman"/>
                <a:cs typeface="Times New Roman"/>
              </a:rPr>
              <a:t>&gt;</a:t>
            </a:r>
            <a:r>
              <a:rPr sz="1506" b="1" spc="56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506" b="1" spc="-9" dirty="0">
                <a:solidFill>
                  <a:srgbClr val="FF0000"/>
                </a:solidFill>
                <a:latin typeface="Times New Roman"/>
                <a:cs typeface="Times New Roman"/>
              </a:rPr>
              <a:t>supprimer</a:t>
            </a:r>
            <a:endParaRPr sz="1506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6595632" y="3358478"/>
            <a:ext cx="1280758" cy="243800"/>
          </a:xfrm>
          <a:prstGeom prst="rect">
            <a:avLst/>
          </a:prstGeom>
        </p:spPr>
        <p:txBody>
          <a:bodyPr vert="horz" wrap="square" lIns="0" tIns="11953" rIns="0" bIns="0" rtlCol="0">
            <a:spAutoFit/>
          </a:bodyPr>
          <a:lstStyle/>
          <a:p>
            <a:pPr marL="11953">
              <a:spcBef>
                <a:spcPts val="94"/>
              </a:spcBef>
            </a:pPr>
            <a:r>
              <a:rPr sz="1506" b="1" spc="-19" dirty="0">
                <a:solidFill>
                  <a:srgbClr val="FF0000"/>
                </a:solidFill>
                <a:latin typeface="Times New Roman"/>
                <a:cs typeface="Times New Roman"/>
              </a:rPr>
              <a:t>--------</a:t>
            </a:r>
            <a:r>
              <a:rPr sz="1506" b="1" dirty="0">
                <a:solidFill>
                  <a:srgbClr val="FF0000"/>
                </a:solidFill>
                <a:latin typeface="Times New Roman"/>
                <a:cs typeface="Times New Roman"/>
              </a:rPr>
              <a:t>&gt;</a:t>
            </a:r>
            <a:r>
              <a:rPr sz="1506" b="1" spc="56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506" b="1" spc="-9" dirty="0">
                <a:solidFill>
                  <a:srgbClr val="FF0000"/>
                </a:solidFill>
                <a:latin typeface="Times New Roman"/>
                <a:cs typeface="Times New Roman"/>
              </a:rPr>
              <a:t>ajouter</a:t>
            </a:r>
            <a:endParaRPr sz="1506">
              <a:latin typeface="Times New Roman"/>
              <a:cs typeface="Times New Roman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6629100" y="3764878"/>
            <a:ext cx="1545515" cy="243800"/>
          </a:xfrm>
          <a:prstGeom prst="rect">
            <a:avLst/>
          </a:prstGeom>
        </p:spPr>
        <p:txBody>
          <a:bodyPr vert="horz" wrap="square" lIns="0" tIns="11953" rIns="0" bIns="0" rtlCol="0">
            <a:spAutoFit/>
          </a:bodyPr>
          <a:lstStyle/>
          <a:p>
            <a:pPr marL="11953">
              <a:spcBef>
                <a:spcPts val="94"/>
              </a:spcBef>
            </a:pPr>
            <a:r>
              <a:rPr sz="1506" b="1" spc="-19" dirty="0">
                <a:solidFill>
                  <a:srgbClr val="FF0000"/>
                </a:solidFill>
                <a:latin typeface="Times New Roman"/>
                <a:cs typeface="Times New Roman"/>
              </a:rPr>
              <a:t>--------</a:t>
            </a:r>
            <a:r>
              <a:rPr sz="1506" b="1" dirty="0">
                <a:solidFill>
                  <a:srgbClr val="FF0000"/>
                </a:solidFill>
                <a:latin typeface="Times New Roman"/>
                <a:cs typeface="Times New Roman"/>
              </a:rPr>
              <a:t>&gt;</a:t>
            </a:r>
            <a:r>
              <a:rPr sz="1506" b="1" spc="56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506" b="1" spc="-9" dirty="0">
                <a:solidFill>
                  <a:srgbClr val="FF0000"/>
                </a:solidFill>
                <a:latin typeface="Times New Roman"/>
                <a:cs typeface="Times New Roman"/>
              </a:rPr>
              <a:t>supprimer</a:t>
            </a:r>
            <a:endParaRPr sz="1506">
              <a:latin typeface="Times New Roman"/>
              <a:cs typeface="Times New Roman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7826786" y="5188473"/>
            <a:ext cx="1166009" cy="243800"/>
          </a:xfrm>
          <a:prstGeom prst="rect">
            <a:avLst/>
          </a:prstGeom>
        </p:spPr>
        <p:txBody>
          <a:bodyPr vert="horz" wrap="square" lIns="0" tIns="11953" rIns="0" bIns="0" rtlCol="0">
            <a:spAutoFit/>
          </a:bodyPr>
          <a:lstStyle/>
          <a:p>
            <a:pPr marL="11953">
              <a:spcBef>
                <a:spcPts val="94"/>
              </a:spcBef>
            </a:pPr>
            <a:r>
              <a:rPr sz="1506" b="1" spc="-19" dirty="0">
                <a:solidFill>
                  <a:srgbClr val="FF0000"/>
                </a:solidFill>
                <a:latin typeface="Times New Roman"/>
                <a:cs typeface="Times New Roman"/>
              </a:rPr>
              <a:t>--</a:t>
            </a:r>
            <a:r>
              <a:rPr sz="1506" b="1" dirty="0">
                <a:solidFill>
                  <a:srgbClr val="FF0000"/>
                </a:solidFill>
                <a:latin typeface="Times New Roman"/>
                <a:cs typeface="Times New Roman"/>
              </a:rPr>
              <a:t>&gt;</a:t>
            </a:r>
            <a:r>
              <a:rPr sz="1506" b="1" spc="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506" b="1" spc="-9" dirty="0">
                <a:solidFill>
                  <a:srgbClr val="FF0000"/>
                </a:solidFill>
                <a:latin typeface="Times New Roman"/>
                <a:cs typeface="Times New Roman"/>
              </a:rPr>
              <a:t>supprimer</a:t>
            </a:r>
            <a:endParaRPr sz="1506">
              <a:latin typeface="Times New Roman"/>
              <a:cs typeface="Times New Roman"/>
            </a:endParaRPr>
          </a:p>
        </p:txBody>
      </p:sp>
      <p:sp>
        <p:nvSpPr>
          <p:cNvPr id="11" name="object 11"/>
          <p:cNvSpPr txBox="1">
            <a:spLocks noGrp="1"/>
          </p:cNvSpPr>
          <p:nvPr>
            <p:ph type="title"/>
          </p:nvPr>
        </p:nvSpPr>
        <p:spPr>
          <a:xfrm>
            <a:off x="699247" y="211462"/>
            <a:ext cx="7745506" cy="843066"/>
          </a:xfrm>
          <a:prstGeom prst="rect">
            <a:avLst/>
          </a:prstGeom>
        </p:spPr>
        <p:txBody>
          <a:bodyPr vert="horz" wrap="square" lIns="0" tIns="11953" rIns="0" bIns="0" rtlCol="0" anchor="b">
            <a:spAutoFit/>
          </a:bodyPr>
          <a:lstStyle/>
          <a:p>
            <a:pPr marL="2304585">
              <a:lnSpc>
                <a:spcPct val="100000"/>
              </a:lnSpc>
              <a:spcBef>
                <a:spcPts val="94"/>
              </a:spcBef>
            </a:pPr>
            <a:r>
              <a:rPr dirty="0"/>
              <a:t>Routage</a:t>
            </a:r>
            <a:r>
              <a:rPr spc="-42" dirty="0"/>
              <a:t> </a:t>
            </a:r>
            <a:r>
              <a:rPr spc="-9" dirty="0"/>
              <a:t>statique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1186928" y="4207136"/>
            <a:ext cx="6773134" cy="272782"/>
          </a:xfrm>
          <a:prstGeom prst="rect">
            <a:avLst/>
          </a:prstGeom>
        </p:spPr>
        <p:txBody>
          <a:bodyPr vert="horz" wrap="square" lIns="0" tIns="11953" rIns="0" bIns="0" rtlCol="0">
            <a:spAutoFit/>
          </a:bodyPr>
          <a:lstStyle/>
          <a:p>
            <a:pPr marL="11953">
              <a:spcBef>
                <a:spcPts val="94"/>
              </a:spcBef>
            </a:pPr>
            <a:r>
              <a:rPr sz="1694" b="1" dirty="0">
                <a:solidFill>
                  <a:srgbClr val="FF0000"/>
                </a:solidFill>
                <a:latin typeface="Verdana"/>
                <a:cs typeface="Verdana"/>
              </a:rPr>
              <a:t>Configurer</a:t>
            </a:r>
            <a:r>
              <a:rPr sz="1694" b="1" spc="-71" dirty="0">
                <a:solidFill>
                  <a:srgbClr val="FF0000"/>
                </a:solidFill>
                <a:latin typeface="Verdana"/>
                <a:cs typeface="Verdana"/>
              </a:rPr>
              <a:t> </a:t>
            </a:r>
            <a:r>
              <a:rPr sz="1694" b="1" dirty="0">
                <a:solidFill>
                  <a:srgbClr val="FF0000"/>
                </a:solidFill>
                <a:latin typeface="Verdana"/>
                <a:cs typeface="Verdana"/>
              </a:rPr>
              <a:t>la</a:t>
            </a:r>
            <a:r>
              <a:rPr sz="1694" b="1" spc="-66" dirty="0">
                <a:solidFill>
                  <a:srgbClr val="FF0000"/>
                </a:solidFill>
                <a:latin typeface="Verdana"/>
                <a:cs typeface="Verdana"/>
              </a:rPr>
              <a:t> </a:t>
            </a:r>
            <a:r>
              <a:rPr sz="1694" b="1" dirty="0">
                <a:solidFill>
                  <a:srgbClr val="FF0000"/>
                </a:solidFill>
                <a:latin typeface="Verdana"/>
                <a:cs typeface="Verdana"/>
              </a:rPr>
              <a:t>table</a:t>
            </a:r>
            <a:r>
              <a:rPr sz="1694" b="1" spc="-61" dirty="0">
                <a:solidFill>
                  <a:srgbClr val="FF0000"/>
                </a:solidFill>
                <a:latin typeface="Verdana"/>
                <a:cs typeface="Verdana"/>
              </a:rPr>
              <a:t> </a:t>
            </a:r>
            <a:r>
              <a:rPr sz="1694" b="1" dirty="0">
                <a:solidFill>
                  <a:srgbClr val="FF0000"/>
                </a:solidFill>
                <a:latin typeface="Verdana"/>
                <a:cs typeface="Verdana"/>
              </a:rPr>
              <a:t>de</a:t>
            </a:r>
            <a:r>
              <a:rPr sz="1694" b="1" spc="-61" dirty="0">
                <a:solidFill>
                  <a:srgbClr val="FF0000"/>
                </a:solidFill>
                <a:latin typeface="Verdana"/>
                <a:cs typeface="Verdana"/>
              </a:rPr>
              <a:t> </a:t>
            </a:r>
            <a:r>
              <a:rPr sz="1694" b="1" dirty="0">
                <a:solidFill>
                  <a:srgbClr val="FF0000"/>
                </a:solidFill>
                <a:latin typeface="Verdana"/>
                <a:cs typeface="Verdana"/>
              </a:rPr>
              <a:t>routage</a:t>
            </a:r>
            <a:r>
              <a:rPr sz="1694" b="1" spc="-61" dirty="0">
                <a:solidFill>
                  <a:srgbClr val="FF0000"/>
                </a:solidFill>
                <a:latin typeface="Verdana"/>
                <a:cs typeface="Verdana"/>
              </a:rPr>
              <a:t> </a:t>
            </a:r>
            <a:r>
              <a:rPr sz="1694" b="1" dirty="0">
                <a:solidFill>
                  <a:srgbClr val="FF0000"/>
                </a:solidFill>
                <a:latin typeface="Verdana"/>
                <a:cs typeface="Verdana"/>
              </a:rPr>
              <a:t>des</a:t>
            </a:r>
            <a:r>
              <a:rPr sz="1694" b="1" spc="-66" dirty="0">
                <a:solidFill>
                  <a:srgbClr val="FF0000"/>
                </a:solidFill>
                <a:latin typeface="Verdana"/>
                <a:cs typeface="Verdana"/>
              </a:rPr>
              <a:t> </a:t>
            </a:r>
            <a:r>
              <a:rPr sz="1694" b="1" dirty="0">
                <a:solidFill>
                  <a:srgbClr val="FF0000"/>
                </a:solidFill>
                <a:latin typeface="Verdana"/>
                <a:cs typeface="Verdana"/>
              </a:rPr>
              <a:t>différentes</a:t>
            </a:r>
            <a:r>
              <a:rPr sz="1694" b="1" spc="-66" dirty="0">
                <a:solidFill>
                  <a:srgbClr val="FF0000"/>
                </a:solidFill>
                <a:latin typeface="Verdana"/>
                <a:cs typeface="Verdana"/>
              </a:rPr>
              <a:t> </a:t>
            </a:r>
            <a:r>
              <a:rPr sz="1694" b="1" spc="-9" dirty="0">
                <a:solidFill>
                  <a:srgbClr val="FF0000"/>
                </a:solidFill>
                <a:latin typeface="Verdana"/>
                <a:cs typeface="Verdana"/>
              </a:rPr>
              <a:t>machines</a:t>
            </a:r>
            <a:endParaRPr sz="1694">
              <a:latin typeface="Verdana"/>
              <a:cs typeface="Verdana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778598" y="2413000"/>
            <a:ext cx="191247" cy="272782"/>
          </a:xfrm>
          <a:prstGeom prst="rect">
            <a:avLst/>
          </a:prstGeom>
        </p:spPr>
        <p:txBody>
          <a:bodyPr vert="horz" wrap="square" lIns="0" tIns="11953" rIns="0" bIns="0" rtlCol="0">
            <a:spAutoFit/>
          </a:bodyPr>
          <a:lstStyle/>
          <a:p>
            <a:pPr marL="11953">
              <a:spcBef>
                <a:spcPts val="94"/>
              </a:spcBef>
            </a:pPr>
            <a:r>
              <a:rPr sz="1694" b="1" spc="-47" dirty="0">
                <a:latin typeface="Verdana"/>
                <a:cs typeface="Verdana"/>
              </a:rPr>
              <a:t>A</a:t>
            </a:r>
            <a:endParaRPr sz="1694">
              <a:latin typeface="Verdana"/>
              <a:cs typeface="Verdana"/>
            </a:endParaRPr>
          </a:p>
        </p:txBody>
      </p:sp>
      <p:pic>
        <p:nvPicPr>
          <p:cNvPr id="5" name="object 5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040282" y="2120345"/>
            <a:ext cx="325120" cy="317562"/>
          </a:xfrm>
          <a:prstGeom prst="rect">
            <a:avLst/>
          </a:prstGeom>
        </p:spPr>
      </p:pic>
      <p:sp>
        <p:nvSpPr>
          <p:cNvPr id="6" name="object 6"/>
          <p:cNvSpPr txBox="1"/>
          <p:nvPr/>
        </p:nvSpPr>
        <p:spPr>
          <a:xfrm>
            <a:off x="7098852" y="2378336"/>
            <a:ext cx="179892" cy="272782"/>
          </a:xfrm>
          <a:prstGeom prst="rect">
            <a:avLst/>
          </a:prstGeom>
        </p:spPr>
        <p:txBody>
          <a:bodyPr vert="horz" wrap="square" lIns="0" tIns="11953" rIns="0" bIns="0" rtlCol="0">
            <a:spAutoFit/>
          </a:bodyPr>
          <a:lstStyle/>
          <a:p>
            <a:pPr marL="11953">
              <a:spcBef>
                <a:spcPts val="94"/>
              </a:spcBef>
            </a:pPr>
            <a:r>
              <a:rPr sz="1694" b="1" spc="-47" dirty="0">
                <a:latin typeface="Verdana"/>
                <a:cs typeface="Verdana"/>
              </a:rPr>
              <a:t>C</a:t>
            </a:r>
            <a:endParaRPr sz="1694">
              <a:latin typeface="Verdana"/>
              <a:cs typeface="Verdana"/>
            </a:endParaRPr>
          </a:p>
        </p:txBody>
      </p:sp>
      <p:pic>
        <p:nvPicPr>
          <p:cNvPr id="7" name="object 7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532556" y="3204477"/>
            <a:ext cx="325119" cy="317562"/>
          </a:xfrm>
          <a:prstGeom prst="rect">
            <a:avLst/>
          </a:prstGeom>
        </p:spPr>
      </p:pic>
      <p:sp>
        <p:nvSpPr>
          <p:cNvPr id="8" name="object 8"/>
          <p:cNvSpPr txBox="1"/>
          <p:nvPr/>
        </p:nvSpPr>
        <p:spPr>
          <a:xfrm>
            <a:off x="4591125" y="3497132"/>
            <a:ext cx="188259" cy="272782"/>
          </a:xfrm>
          <a:prstGeom prst="rect">
            <a:avLst/>
          </a:prstGeom>
        </p:spPr>
        <p:txBody>
          <a:bodyPr vert="horz" wrap="square" lIns="0" tIns="11953" rIns="0" bIns="0" rtlCol="0">
            <a:spAutoFit/>
          </a:bodyPr>
          <a:lstStyle/>
          <a:p>
            <a:pPr marL="11953">
              <a:spcBef>
                <a:spcPts val="94"/>
              </a:spcBef>
            </a:pPr>
            <a:r>
              <a:rPr sz="1694" b="1" spc="-47" dirty="0">
                <a:latin typeface="Verdana"/>
                <a:cs typeface="Verdana"/>
              </a:rPr>
              <a:t>B</a:t>
            </a:r>
            <a:endParaRPr sz="1694">
              <a:latin typeface="Verdana"/>
              <a:cs typeface="Verdana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3846456" y="2513404"/>
            <a:ext cx="256391" cy="200455"/>
          </a:xfrm>
          <a:prstGeom prst="rect">
            <a:avLst/>
          </a:prstGeom>
        </p:spPr>
        <p:txBody>
          <a:bodyPr vert="horz" wrap="square" lIns="0" tIns="11953" rIns="0" bIns="0" rtlCol="0">
            <a:spAutoFit/>
          </a:bodyPr>
          <a:lstStyle/>
          <a:p>
            <a:pPr marL="11953">
              <a:spcBef>
                <a:spcPts val="94"/>
              </a:spcBef>
            </a:pPr>
            <a:r>
              <a:rPr sz="1224" b="1" spc="-24" dirty="0">
                <a:latin typeface="Verdana"/>
                <a:cs typeface="Verdana"/>
              </a:rPr>
              <a:t>R1</a:t>
            </a:r>
            <a:endParaRPr sz="1224">
              <a:latin typeface="Verdana"/>
              <a:cs typeface="Verdana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4291106" y="2097442"/>
            <a:ext cx="816983" cy="185835"/>
          </a:xfrm>
          <a:prstGeom prst="rect">
            <a:avLst/>
          </a:prstGeom>
        </p:spPr>
        <p:txBody>
          <a:bodyPr vert="horz" wrap="square" lIns="0" tIns="11953" rIns="0" bIns="0" rtlCol="0">
            <a:spAutoFit/>
          </a:bodyPr>
          <a:lstStyle/>
          <a:p>
            <a:pPr marL="11953">
              <a:spcBef>
                <a:spcPts val="94"/>
              </a:spcBef>
            </a:pPr>
            <a:r>
              <a:rPr sz="1129" spc="-9" dirty="0">
                <a:solidFill>
                  <a:srgbClr val="FF0000"/>
                </a:solidFill>
                <a:latin typeface="Verdana"/>
                <a:cs typeface="Verdana"/>
              </a:rPr>
              <a:t>192.168.2.</a:t>
            </a:r>
            <a:endParaRPr sz="1129">
              <a:latin typeface="Verdana"/>
              <a:cs typeface="Verdana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4189506" y="2335306"/>
            <a:ext cx="167939" cy="185835"/>
          </a:xfrm>
          <a:prstGeom prst="rect">
            <a:avLst/>
          </a:prstGeom>
        </p:spPr>
        <p:txBody>
          <a:bodyPr vert="horz" wrap="square" lIns="0" tIns="11953" rIns="0" bIns="0" rtlCol="0">
            <a:spAutoFit/>
          </a:bodyPr>
          <a:lstStyle/>
          <a:p>
            <a:pPr marL="11953">
              <a:spcBef>
                <a:spcPts val="94"/>
              </a:spcBef>
            </a:pPr>
            <a:r>
              <a:rPr sz="1129" spc="-24" dirty="0">
                <a:latin typeface="Verdana"/>
                <a:cs typeface="Verdana"/>
              </a:rPr>
              <a:t>.2</a:t>
            </a:r>
            <a:endParaRPr sz="1129">
              <a:latin typeface="Verdana"/>
              <a:cs typeface="Verdana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3546438" y="2335306"/>
            <a:ext cx="167939" cy="185835"/>
          </a:xfrm>
          <a:prstGeom prst="rect">
            <a:avLst/>
          </a:prstGeom>
        </p:spPr>
        <p:txBody>
          <a:bodyPr vert="horz" wrap="square" lIns="0" tIns="11953" rIns="0" bIns="0" rtlCol="0">
            <a:spAutoFit/>
          </a:bodyPr>
          <a:lstStyle/>
          <a:p>
            <a:pPr marL="11953">
              <a:spcBef>
                <a:spcPts val="94"/>
              </a:spcBef>
            </a:pPr>
            <a:r>
              <a:rPr sz="1129" spc="-24" dirty="0">
                <a:latin typeface="Verdana"/>
                <a:cs typeface="Verdana"/>
              </a:rPr>
              <a:t>.1</a:t>
            </a:r>
            <a:endParaRPr sz="1129">
              <a:latin typeface="Verdana"/>
              <a:cs typeface="Verdana"/>
            </a:endParaRPr>
          </a:p>
        </p:txBody>
      </p:sp>
      <p:grpSp>
        <p:nvGrpSpPr>
          <p:cNvPr id="13" name="object 13"/>
          <p:cNvGrpSpPr/>
          <p:nvPr/>
        </p:nvGrpSpPr>
        <p:grpSpPr>
          <a:xfrm>
            <a:off x="1808480" y="2177527"/>
            <a:ext cx="5250927" cy="308386"/>
            <a:chOff x="1921510" y="1908810"/>
            <a:chExt cx="5579110" cy="327660"/>
          </a:xfrm>
        </p:grpSpPr>
        <p:sp>
          <p:nvSpPr>
            <p:cNvPr id="14" name="object 14"/>
            <p:cNvSpPr/>
            <p:nvPr/>
          </p:nvSpPr>
          <p:spPr>
            <a:xfrm>
              <a:off x="1921510" y="2089150"/>
              <a:ext cx="5579110" cy="0"/>
            </a:xfrm>
            <a:custGeom>
              <a:avLst/>
              <a:gdLst/>
              <a:ahLst/>
              <a:cxnLst/>
              <a:rect l="l" t="t" r="r" b="b"/>
              <a:pathLst>
                <a:path w="5579109">
                  <a:moveTo>
                    <a:pt x="0" y="0"/>
                  </a:moveTo>
                  <a:lnTo>
                    <a:pt x="5579110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sz="1694"/>
            </a:p>
          </p:txBody>
        </p:sp>
        <p:pic>
          <p:nvPicPr>
            <p:cNvPr id="15" name="object 1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056380" y="1908810"/>
              <a:ext cx="327660" cy="327660"/>
            </a:xfrm>
            <a:prstGeom prst="rect">
              <a:avLst/>
            </a:prstGeom>
          </p:spPr>
        </p:pic>
      </p:grpSp>
      <p:sp>
        <p:nvSpPr>
          <p:cNvPr id="16" name="object 16"/>
          <p:cNvSpPr txBox="1"/>
          <p:nvPr/>
        </p:nvSpPr>
        <p:spPr>
          <a:xfrm>
            <a:off x="5336989" y="2513404"/>
            <a:ext cx="256391" cy="200455"/>
          </a:xfrm>
          <a:prstGeom prst="rect">
            <a:avLst/>
          </a:prstGeom>
        </p:spPr>
        <p:txBody>
          <a:bodyPr vert="horz" wrap="square" lIns="0" tIns="11953" rIns="0" bIns="0" rtlCol="0">
            <a:spAutoFit/>
          </a:bodyPr>
          <a:lstStyle/>
          <a:p>
            <a:pPr marL="11953">
              <a:spcBef>
                <a:spcPts val="94"/>
              </a:spcBef>
            </a:pPr>
            <a:r>
              <a:rPr sz="1224" b="1" spc="-24" dirty="0">
                <a:latin typeface="Verdana"/>
                <a:cs typeface="Verdana"/>
              </a:rPr>
              <a:t>R2</a:t>
            </a:r>
            <a:endParaRPr sz="1224">
              <a:latin typeface="Verdana"/>
              <a:cs typeface="Verdana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5680038" y="2335306"/>
            <a:ext cx="167939" cy="185835"/>
          </a:xfrm>
          <a:prstGeom prst="rect">
            <a:avLst/>
          </a:prstGeom>
        </p:spPr>
        <p:txBody>
          <a:bodyPr vert="horz" wrap="square" lIns="0" tIns="11953" rIns="0" bIns="0" rtlCol="0">
            <a:spAutoFit/>
          </a:bodyPr>
          <a:lstStyle/>
          <a:p>
            <a:pPr marL="11953">
              <a:spcBef>
                <a:spcPts val="94"/>
              </a:spcBef>
            </a:pPr>
            <a:r>
              <a:rPr sz="1129" spc="-24" dirty="0">
                <a:latin typeface="Verdana"/>
                <a:cs typeface="Verdana"/>
              </a:rPr>
              <a:t>.2</a:t>
            </a:r>
            <a:endParaRPr sz="1129">
              <a:latin typeface="Verdana"/>
              <a:cs typeface="Verdana"/>
            </a:endParaRPr>
          </a:p>
        </p:txBody>
      </p:sp>
      <p:grpSp>
        <p:nvGrpSpPr>
          <p:cNvPr id="18" name="object 18"/>
          <p:cNvGrpSpPr/>
          <p:nvPr/>
        </p:nvGrpSpPr>
        <p:grpSpPr>
          <a:xfrm>
            <a:off x="1754692" y="2142863"/>
            <a:ext cx="4899511" cy="1379369"/>
            <a:chOff x="1864360" y="1871979"/>
            <a:chExt cx="5205730" cy="1465580"/>
          </a:xfrm>
        </p:grpSpPr>
        <p:pic>
          <p:nvPicPr>
            <p:cNvPr id="19" name="object 19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640069" y="1908809"/>
              <a:ext cx="327660" cy="327660"/>
            </a:xfrm>
            <a:prstGeom prst="rect">
              <a:avLst/>
            </a:prstGeom>
          </p:spPr>
        </p:pic>
        <p:pic>
          <p:nvPicPr>
            <p:cNvPr id="20" name="object 20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864360" y="1871979"/>
              <a:ext cx="345439" cy="360679"/>
            </a:xfrm>
            <a:prstGeom prst="rect">
              <a:avLst/>
            </a:prstGeom>
          </p:spPr>
        </p:pic>
        <p:sp>
          <p:nvSpPr>
            <p:cNvPr id="21" name="object 21"/>
            <p:cNvSpPr/>
            <p:nvPr/>
          </p:nvSpPr>
          <p:spPr>
            <a:xfrm>
              <a:off x="4980939" y="2089149"/>
              <a:ext cx="0" cy="899160"/>
            </a:xfrm>
            <a:custGeom>
              <a:avLst/>
              <a:gdLst/>
              <a:ahLst/>
              <a:cxnLst/>
              <a:rect l="l" t="t" r="r" b="b"/>
              <a:pathLst>
                <a:path h="899160">
                  <a:moveTo>
                    <a:pt x="0" y="0"/>
                  </a:moveTo>
                  <a:lnTo>
                    <a:pt x="0" y="89916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sz="1694"/>
            </a:p>
          </p:txBody>
        </p:sp>
        <p:pic>
          <p:nvPicPr>
            <p:cNvPr id="22" name="object 22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724650" y="2999944"/>
              <a:ext cx="345440" cy="337410"/>
            </a:xfrm>
            <a:prstGeom prst="rect">
              <a:avLst/>
            </a:prstGeom>
          </p:spPr>
        </p:pic>
      </p:grpSp>
      <p:sp>
        <p:nvSpPr>
          <p:cNvPr id="23" name="object 23"/>
          <p:cNvSpPr txBox="1"/>
          <p:nvPr/>
        </p:nvSpPr>
        <p:spPr>
          <a:xfrm>
            <a:off x="5036969" y="2335306"/>
            <a:ext cx="167939" cy="185835"/>
          </a:xfrm>
          <a:prstGeom prst="rect">
            <a:avLst/>
          </a:prstGeom>
        </p:spPr>
        <p:txBody>
          <a:bodyPr vert="horz" wrap="square" lIns="0" tIns="11953" rIns="0" bIns="0" rtlCol="0">
            <a:spAutoFit/>
          </a:bodyPr>
          <a:lstStyle/>
          <a:p>
            <a:pPr marL="11953">
              <a:spcBef>
                <a:spcPts val="94"/>
              </a:spcBef>
            </a:pPr>
            <a:r>
              <a:rPr sz="1129" spc="-24" dirty="0">
                <a:latin typeface="Verdana"/>
                <a:cs typeface="Verdana"/>
              </a:rPr>
              <a:t>.1</a:t>
            </a:r>
            <a:endParaRPr sz="1129">
              <a:latin typeface="Verdana"/>
              <a:cs typeface="Verdana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6759388" y="1881094"/>
            <a:ext cx="908424" cy="185835"/>
          </a:xfrm>
          <a:prstGeom prst="rect">
            <a:avLst/>
          </a:prstGeom>
        </p:spPr>
        <p:txBody>
          <a:bodyPr vert="horz" wrap="square" lIns="0" tIns="11953" rIns="0" bIns="0" rtlCol="0">
            <a:spAutoFit/>
          </a:bodyPr>
          <a:lstStyle/>
          <a:p>
            <a:pPr marL="11953">
              <a:spcBef>
                <a:spcPts val="94"/>
              </a:spcBef>
            </a:pPr>
            <a:r>
              <a:rPr sz="1129" spc="-9" dirty="0">
                <a:latin typeface="Verdana"/>
                <a:cs typeface="Verdana"/>
              </a:rPr>
              <a:t>192.168.3.3</a:t>
            </a:r>
            <a:endParaRPr sz="1129">
              <a:latin typeface="Verdana"/>
              <a:cs typeface="Verdana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309580" y="1392219"/>
            <a:ext cx="2073835" cy="674559"/>
          </a:xfrm>
          <a:prstGeom prst="rect">
            <a:avLst/>
          </a:prstGeom>
        </p:spPr>
        <p:txBody>
          <a:bodyPr vert="horz" wrap="square" lIns="0" tIns="11953" rIns="0" bIns="0" rtlCol="0">
            <a:spAutoFit/>
          </a:bodyPr>
          <a:lstStyle/>
          <a:p>
            <a:pPr marL="11953">
              <a:spcBef>
                <a:spcPts val="94"/>
              </a:spcBef>
            </a:pPr>
            <a:r>
              <a:rPr sz="2259" b="1" spc="-9" dirty="0">
                <a:solidFill>
                  <a:srgbClr val="7F0000"/>
                </a:solidFill>
                <a:latin typeface="Verdana"/>
                <a:cs typeface="Verdana"/>
              </a:rPr>
              <a:t>Exemple</a:t>
            </a:r>
            <a:endParaRPr sz="2259">
              <a:latin typeface="Verdana"/>
              <a:cs typeface="Verdana"/>
            </a:endParaRPr>
          </a:p>
          <a:p>
            <a:pPr marL="1177394">
              <a:spcBef>
                <a:spcPts val="1148"/>
              </a:spcBef>
            </a:pPr>
            <a:r>
              <a:rPr sz="1129" spc="-9" dirty="0">
                <a:latin typeface="Verdana"/>
                <a:cs typeface="Verdana"/>
              </a:rPr>
              <a:t>192.168.1.3</a:t>
            </a:r>
            <a:endParaRPr sz="1129">
              <a:latin typeface="Verdana"/>
              <a:cs typeface="Verdana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2562709" y="2097442"/>
            <a:ext cx="816983" cy="185835"/>
          </a:xfrm>
          <a:prstGeom prst="rect">
            <a:avLst/>
          </a:prstGeom>
        </p:spPr>
        <p:txBody>
          <a:bodyPr vert="horz" wrap="square" lIns="0" tIns="11953" rIns="0" bIns="0" rtlCol="0">
            <a:spAutoFit/>
          </a:bodyPr>
          <a:lstStyle/>
          <a:p>
            <a:pPr marL="11953">
              <a:spcBef>
                <a:spcPts val="94"/>
              </a:spcBef>
            </a:pPr>
            <a:r>
              <a:rPr sz="1129" spc="-9" dirty="0">
                <a:solidFill>
                  <a:srgbClr val="FF0000"/>
                </a:solidFill>
                <a:latin typeface="Verdana"/>
                <a:cs typeface="Verdana"/>
              </a:rPr>
              <a:t>192.168.1.</a:t>
            </a:r>
            <a:endParaRPr sz="1129">
              <a:latin typeface="Verdana"/>
              <a:cs typeface="Verdana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5951368" y="2097442"/>
            <a:ext cx="816983" cy="185835"/>
          </a:xfrm>
          <a:prstGeom prst="rect">
            <a:avLst/>
          </a:prstGeom>
        </p:spPr>
        <p:txBody>
          <a:bodyPr vert="horz" wrap="square" lIns="0" tIns="11953" rIns="0" bIns="0" rtlCol="0">
            <a:spAutoFit/>
          </a:bodyPr>
          <a:lstStyle/>
          <a:p>
            <a:pPr marL="11953">
              <a:spcBef>
                <a:spcPts val="94"/>
              </a:spcBef>
            </a:pPr>
            <a:r>
              <a:rPr sz="1129" spc="-9" dirty="0">
                <a:solidFill>
                  <a:srgbClr val="FF0000"/>
                </a:solidFill>
                <a:latin typeface="Verdana"/>
                <a:cs typeface="Verdana"/>
              </a:rPr>
              <a:t>192.168.3.</a:t>
            </a:r>
            <a:endParaRPr sz="1129">
              <a:latin typeface="Verdana"/>
              <a:cs typeface="Verdana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4900706" y="3351306"/>
            <a:ext cx="908424" cy="185835"/>
          </a:xfrm>
          <a:prstGeom prst="rect">
            <a:avLst/>
          </a:prstGeom>
        </p:spPr>
        <p:txBody>
          <a:bodyPr vert="horz" wrap="square" lIns="0" tIns="11953" rIns="0" bIns="0" rtlCol="0">
            <a:spAutoFit/>
          </a:bodyPr>
          <a:lstStyle/>
          <a:p>
            <a:pPr marL="11953">
              <a:spcBef>
                <a:spcPts val="94"/>
              </a:spcBef>
            </a:pPr>
            <a:r>
              <a:rPr sz="1129" spc="-9" dirty="0">
                <a:latin typeface="Verdana"/>
                <a:cs typeface="Verdana"/>
              </a:rPr>
              <a:t>192.168.2.3</a:t>
            </a:r>
            <a:endParaRPr sz="1129">
              <a:latin typeface="Verdana"/>
              <a:cs typeface="Verdana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6387652" y="3497132"/>
            <a:ext cx="202602" cy="272782"/>
          </a:xfrm>
          <a:prstGeom prst="rect">
            <a:avLst/>
          </a:prstGeom>
        </p:spPr>
        <p:txBody>
          <a:bodyPr vert="horz" wrap="square" lIns="0" tIns="11953" rIns="0" bIns="0" rtlCol="0">
            <a:spAutoFit/>
          </a:bodyPr>
          <a:lstStyle/>
          <a:p>
            <a:pPr marL="11953">
              <a:spcBef>
                <a:spcPts val="94"/>
              </a:spcBef>
            </a:pPr>
            <a:r>
              <a:rPr sz="1694" b="1" spc="-47" dirty="0">
                <a:latin typeface="Verdana"/>
                <a:cs typeface="Verdana"/>
              </a:rPr>
              <a:t>D</a:t>
            </a:r>
            <a:endParaRPr sz="1694">
              <a:latin typeface="Verdana"/>
              <a:cs typeface="Verdana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6697232" y="3351306"/>
            <a:ext cx="908424" cy="185835"/>
          </a:xfrm>
          <a:prstGeom prst="rect">
            <a:avLst/>
          </a:prstGeom>
        </p:spPr>
        <p:txBody>
          <a:bodyPr vert="horz" wrap="square" lIns="0" tIns="11953" rIns="0" bIns="0" rtlCol="0">
            <a:spAutoFit/>
          </a:bodyPr>
          <a:lstStyle/>
          <a:p>
            <a:pPr marL="11953">
              <a:spcBef>
                <a:spcPts val="94"/>
              </a:spcBef>
            </a:pPr>
            <a:r>
              <a:rPr sz="1129" spc="-9" dirty="0">
                <a:latin typeface="Verdana"/>
                <a:cs typeface="Verdana"/>
              </a:rPr>
              <a:t>192.168.3.4</a:t>
            </a:r>
            <a:endParaRPr sz="1129">
              <a:latin typeface="Verdana"/>
              <a:cs typeface="Verdana"/>
            </a:endParaRPr>
          </a:p>
        </p:txBody>
      </p:sp>
      <p:sp>
        <p:nvSpPr>
          <p:cNvPr id="31" name="object 31"/>
          <p:cNvSpPr/>
          <p:nvPr/>
        </p:nvSpPr>
        <p:spPr>
          <a:xfrm>
            <a:off x="6483275" y="2347259"/>
            <a:ext cx="0" cy="846268"/>
          </a:xfrm>
          <a:custGeom>
            <a:avLst/>
            <a:gdLst/>
            <a:ahLst/>
            <a:cxnLst/>
            <a:rect l="l" t="t" r="r" b="b"/>
            <a:pathLst>
              <a:path h="899160">
                <a:moveTo>
                  <a:pt x="0" y="0"/>
                </a:moveTo>
                <a:lnTo>
                  <a:pt x="0" y="89916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694"/>
          </a:p>
        </p:txBody>
      </p:sp>
      <p:sp>
        <p:nvSpPr>
          <p:cNvPr id="32" name="object 32"/>
          <p:cNvSpPr txBox="1">
            <a:spLocks noGrp="1"/>
          </p:cNvSpPr>
          <p:nvPr>
            <p:ph type="title"/>
          </p:nvPr>
        </p:nvSpPr>
        <p:spPr>
          <a:xfrm>
            <a:off x="484692" y="113469"/>
            <a:ext cx="7745506" cy="843066"/>
          </a:xfrm>
          <a:prstGeom prst="rect">
            <a:avLst/>
          </a:prstGeom>
        </p:spPr>
        <p:txBody>
          <a:bodyPr vert="horz" wrap="square" lIns="0" tIns="11953" rIns="0" bIns="0" rtlCol="0" anchor="b">
            <a:spAutoFit/>
          </a:bodyPr>
          <a:lstStyle/>
          <a:p>
            <a:pPr marL="2304585">
              <a:lnSpc>
                <a:spcPct val="100000"/>
              </a:lnSpc>
              <a:spcBef>
                <a:spcPts val="94"/>
              </a:spcBef>
            </a:pPr>
            <a:r>
              <a:rPr dirty="0"/>
              <a:t>Routage</a:t>
            </a:r>
            <a:r>
              <a:rPr spc="-42" dirty="0"/>
              <a:t> </a:t>
            </a:r>
            <a:r>
              <a:rPr spc="-9" dirty="0"/>
              <a:t>statique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411181" y="4003936"/>
            <a:ext cx="5779247" cy="1747801"/>
          </a:xfrm>
          <a:prstGeom prst="rect">
            <a:avLst/>
          </a:prstGeom>
        </p:spPr>
        <p:txBody>
          <a:bodyPr vert="horz" wrap="square" lIns="0" tIns="11953" rIns="0" bIns="0" rtlCol="0">
            <a:spAutoFit/>
          </a:bodyPr>
          <a:lstStyle/>
          <a:p>
            <a:pPr marL="11953">
              <a:spcBef>
                <a:spcPts val="94"/>
              </a:spcBef>
            </a:pPr>
            <a:r>
              <a:rPr sz="1506" b="1" dirty="0">
                <a:solidFill>
                  <a:srgbClr val="00007F"/>
                </a:solidFill>
                <a:latin typeface="Verdana"/>
                <a:cs typeface="Verdana"/>
              </a:rPr>
              <a:t>Étape</a:t>
            </a:r>
            <a:r>
              <a:rPr sz="1506" b="1" spc="-47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506" b="1" dirty="0">
                <a:solidFill>
                  <a:srgbClr val="00007F"/>
                </a:solidFill>
                <a:latin typeface="Verdana"/>
                <a:cs typeface="Verdana"/>
              </a:rPr>
              <a:t>1</a:t>
            </a:r>
            <a:r>
              <a:rPr sz="1506" b="1" spc="-38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506" b="1" dirty="0">
                <a:solidFill>
                  <a:srgbClr val="00007F"/>
                </a:solidFill>
                <a:latin typeface="Verdana"/>
                <a:cs typeface="Verdana"/>
              </a:rPr>
              <a:t>:</a:t>
            </a:r>
            <a:r>
              <a:rPr sz="1506" b="1" spc="-42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506" b="1" dirty="0">
                <a:solidFill>
                  <a:srgbClr val="00007F"/>
                </a:solidFill>
                <a:latin typeface="Verdana"/>
                <a:cs typeface="Verdana"/>
              </a:rPr>
              <a:t>configuration</a:t>
            </a:r>
            <a:r>
              <a:rPr sz="1506" b="1" spc="-38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506" b="1" dirty="0">
                <a:solidFill>
                  <a:srgbClr val="00007F"/>
                </a:solidFill>
                <a:latin typeface="Verdana"/>
                <a:cs typeface="Verdana"/>
              </a:rPr>
              <a:t>des</a:t>
            </a:r>
            <a:r>
              <a:rPr sz="1506" b="1" spc="-38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506" b="1" spc="-24" dirty="0">
                <a:solidFill>
                  <a:srgbClr val="00007F"/>
                </a:solidFill>
                <a:latin typeface="Verdana"/>
                <a:cs typeface="Verdana"/>
              </a:rPr>
              <a:t>IP</a:t>
            </a:r>
            <a:endParaRPr sz="1506">
              <a:latin typeface="Verdana"/>
              <a:cs typeface="Verdana"/>
            </a:endParaRPr>
          </a:p>
          <a:p>
            <a:pPr marL="521161">
              <a:spcBef>
                <a:spcPts val="1760"/>
              </a:spcBef>
              <a:tabLst>
                <a:tab pos="942512" algn="l"/>
              </a:tabLst>
            </a:pPr>
            <a:r>
              <a:rPr sz="1506" b="1" dirty="0">
                <a:solidFill>
                  <a:srgbClr val="00007F"/>
                </a:solidFill>
                <a:latin typeface="Verdana"/>
                <a:cs typeface="Verdana"/>
              </a:rPr>
              <a:t>A</a:t>
            </a:r>
            <a:r>
              <a:rPr sz="1506" b="1" spc="-5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506" b="1" spc="-47" dirty="0">
                <a:solidFill>
                  <a:srgbClr val="00007F"/>
                </a:solidFill>
                <a:latin typeface="Verdana"/>
                <a:cs typeface="Verdana"/>
              </a:rPr>
              <a:t>:</a:t>
            </a:r>
            <a:r>
              <a:rPr sz="1506" b="1" dirty="0">
                <a:solidFill>
                  <a:srgbClr val="00007F"/>
                </a:solidFill>
                <a:latin typeface="Verdana"/>
                <a:cs typeface="Verdana"/>
              </a:rPr>
              <a:t>	</a:t>
            </a:r>
            <a:r>
              <a:rPr sz="1506" dirty="0">
                <a:solidFill>
                  <a:srgbClr val="00007F"/>
                </a:solidFill>
                <a:latin typeface="Verdana"/>
                <a:cs typeface="Verdana"/>
              </a:rPr>
              <a:t>ifconfig</a:t>
            </a:r>
            <a:r>
              <a:rPr sz="1506" spc="-52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506" dirty="0">
                <a:solidFill>
                  <a:srgbClr val="00007F"/>
                </a:solidFill>
                <a:latin typeface="Verdana"/>
                <a:cs typeface="Verdana"/>
              </a:rPr>
              <a:t>eth0</a:t>
            </a:r>
            <a:r>
              <a:rPr sz="1506" spc="-52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506" dirty="0">
                <a:solidFill>
                  <a:srgbClr val="00007F"/>
                </a:solidFill>
                <a:latin typeface="Verdana"/>
                <a:cs typeface="Verdana"/>
              </a:rPr>
              <a:t>192.168.1.3</a:t>
            </a:r>
            <a:r>
              <a:rPr sz="1506" spc="-52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506" dirty="0">
                <a:solidFill>
                  <a:srgbClr val="00007F"/>
                </a:solidFill>
                <a:latin typeface="Verdana"/>
                <a:cs typeface="Verdana"/>
              </a:rPr>
              <a:t>netmask</a:t>
            </a:r>
            <a:r>
              <a:rPr sz="1506" spc="-52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506" spc="-9" dirty="0">
                <a:solidFill>
                  <a:srgbClr val="00007F"/>
                </a:solidFill>
                <a:latin typeface="Verdana"/>
                <a:cs typeface="Verdana"/>
              </a:rPr>
              <a:t>255.255.255.0</a:t>
            </a:r>
            <a:endParaRPr sz="1506">
              <a:latin typeface="Verdana"/>
              <a:cs typeface="Verdana"/>
            </a:endParaRPr>
          </a:p>
          <a:p>
            <a:pPr marL="521161">
              <a:spcBef>
                <a:spcPts val="904"/>
              </a:spcBef>
              <a:tabLst>
                <a:tab pos="942512" algn="l"/>
              </a:tabLst>
            </a:pPr>
            <a:r>
              <a:rPr sz="1506" b="1" dirty="0">
                <a:solidFill>
                  <a:srgbClr val="00007F"/>
                </a:solidFill>
                <a:latin typeface="Verdana"/>
                <a:cs typeface="Verdana"/>
              </a:rPr>
              <a:t>B</a:t>
            </a:r>
            <a:r>
              <a:rPr sz="1506" b="1" spc="-14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506" b="1" spc="-47" dirty="0">
                <a:solidFill>
                  <a:srgbClr val="00007F"/>
                </a:solidFill>
                <a:latin typeface="Verdana"/>
                <a:cs typeface="Verdana"/>
              </a:rPr>
              <a:t>:</a:t>
            </a:r>
            <a:r>
              <a:rPr sz="1506" b="1" dirty="0">
                <a:solidFill>
                  <a:srgbClr val="00007F"/>
                </a:solidFill>
                <a:latin typeface="Verdana"/>
                <a:cs typeface="Verdana"/>
              </a:rPr>
              <a:t>	</a:t>
            </a:r>
            <a:r>
              <a:rPr sz="1506" dirty="0">
                <a:solidFill>
                  <a:srgbClr val="00007F"/>
                </a:solidFill>
                <a:latin typeface="Verdana"/>
                <a:cs typeface="Verdana"/>
              </a:rPr>
              <a:t>ifconfig</a:t>
            </a:r>
            <a:r>
              <a:rPr sz="1506" spc="-52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506" dirty="0">
                <a:solidFill>
                  <a:srgbClr val="00007F"/>
                </a:solidFill>
                <a:latin typeface="Verdana"/>
                <a:cs typeface="Verdana"/>
              </a:rPr>
              <a:t>eth0</a:t>
            </a:r>
            <a:r>
              <a:rPr sz="1506" spc="-52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506" dirty="0">
                <a:solidFill>
                  <a:srgbClr val="00007F"/>
                </a:solidFill>
                <a:latin typeface="Verdana"/>
                <a:cs typeface="Verdana"/>
              </a:rPr>
              <a:t>192.168.2.3</a:t>
            </a:r>
            <a:r>
              <a:rPr sz="1506" spc="-52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506" dirty="0">
                <a:solidFill>
                  <a:srgbClr val="00007F"/>
                </a:solidFill>
                <a:latin typeface="Verdana"/>
                <a:cs typeface="Verdana"/>
              </a:rPr>
              <a:t>netmask</a:t>
            </a:r>
            <a:r>
              <a:rPr sz="1506" spc="-52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506" spc="-9" dirty="0">
                <a:solidFill>
                  <a:srgbClr val="00007F"/>
                </a:solidFill>
                <a:latin typeface="Verdana"/>
                <a:cs typeface="Verdana"/>
              </a:rPr>
              <a:t>255.255.255.0</a:t>
            </a:r>
            <a:endParaRPr sz="1506">
              <a:latin typeface="Verdana"/>
              <a:cs typeface="Verdana"/>
            </a:endParaRPr>
          </a:p>
          <a:p>
            <a:pPr marL="521161">
              <a:spcBef>
                <a:spcPts val="904"/>
              </a:spcBef>
              <a:tabLst>
                <a:tab pos="942512" algn="l"/>
              </a:tabLst>
            </a:pPr>
            <a:r>
              <a:rPr sz="1506" b="1" dirty="0">
                <a:solidFill>
                  <a:srgbClr val="00007F"/>
                </a:solidFill>
                <a:latin typeface="Verdana"/>
                <a:cs typeface="Verdana"/>
              </a:rPr>
              <a:t>C</a:t>
            </a:r>
            <a:r>
              <a:rPr sz="1506" b="1" spc="-14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506" b="1" spc="-47" dirty="0">
                <a:solidFill>
                  <a:srgbClr val="00007F"/>
                </a:solidFill>
                <a:latin typeface="Verdana"/>
                <a:cs typeface="Verdana"/>
              </a:rPr>
              <a:t>:</a:t>
            </a:r>
            <a:r>
              <a:rPr sz="1506" b="1" dirty="0">
                <a:solidFill>
                  <a:srgbClr val="00007F"/>
                </a:solidFill>
                <a:latin typeface="Verdana"/>
                <a:cs typeface="Verdana"/>
              </a:rPr>
              <a:t>	</a:t>
            </a:r>
            <a:r>
              <a:rPr sz="1506" dirty="0">
                <a:solidFill>
                  <a:srgbClr val="00007F"/>
                </a:solidFill>
                <a:latin typeface="Verdana"/>
                <a:cs typeface="Verdana"/>
              </a:rPr>
              <a:t>ifconfig</a:t>
            </a:r>
            <a:r>
              <a:rPr sz="1506" spc="-52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506" dirty="0">
                <a:solidFill>
                  <a:srgbClr val="00007F"/>
                </a:solidFill>
                <a:latin typeface="Verdana"/>
                <a:cs typeface="Verdana"/>
              </a:rPr>
              <a:t>eth0</a:t>
            </a:r>
            <a:r>
              <a:rPr sz="1506" spc="-52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506" dirty="0">
                <a:solidFill>
                  <a:srgbClr val="00007F"/>
                </a:solidFill>
                <a:latin typeface="Verdana"/>
                <a:cs typeface="Verdana"/>
              </a:rPr>
              <a:t>192.168.3.3</a:t>
            </a:r>
            <a:r>
              <a:rPr sz="1506" spc="-52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506" dirty="0">
                <a:solidFill>
                  <a:srgbClr val="00007F"/>
                </a:solidFill>
                <a:latin typeface="Verdana"/>
                <a:cs typeface="Verdana"/>
              </a:rPr>
              <a:t>netmask</a:t>
            </a:r>
            <a:r>
              <a:rPr sz="1506" spc="-52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506" spc="-9" dirty="0">
                <a:solidFill>
                  <a:srgbClr val="00007F"/>
                </a:solidFill>
                <a:latin typeface="Verdana"/>
                <a:cs typeface="Verdana"/>
              </a:rPr>
              <a:t>255.255.255.0</a:t>
            </a:r>
            <a:endParaRPr sz="1506">
              <a:latin typeface="Verdana"/>
              <a:cs typeface="Verdana"/>
            </a:endParaRPr>
          </a:p>
          <a:p>
            <a:pPr marL="521161">
              <a:spcBef>
                <a:spcPts val="904"/>
              </a:spcBef>
              <a:tabLst>
                <a:tab pos="942512" algn="l"/>
              </a:tabLst>
            </a:pPr>
            <a:r>
              <a:rPr sz="1506" b="1" dirty="0">
                <a:solidFill>
                  <a:srgbClr val="00007F"/>
                </a:solidFill>
                <a:latin typeface="Verdana"/>
                <a:cs typeface="Verdana"/>
              </a:rPr>
              <a:t>D </a:t>
            </a:r>
            <a:r>
              <a:rPr sz="1506" b="1" spc="-47" dirty="0">
                <a:solidFill>
                  <a:srgbClr val="00007F"/>
                </a:solidFill>
                <a:latin typeface="Verdana"/>
                <a:cs typeface="Verdana"/>
              </a:rPr>
              <a:t>:</a:t>
            </a:r>
            <a:r>
              <a:rPr sz="1506" b="1" dirty="0">
                <a:solidFill>
                  <a:srgbClr val="00007F"/>
                </a:solidFill>
                <a:latin typeface="Verdana"/>
                <a:cs typeface="Verdana"/>
              </a:rPr>
              <a:t>	</a:t>
            </a:r>
            <a:r>
              <a:rPr sz="1506" dirty="0">
                <a:solidFill>
                  <a:srgbClr val="00007F"/>
                </a:solidFill>
                <a:latin typeface="Verdana"/>
                <a:cs typeface="Verdana"/>
              </a:rPr>
              <a:t>ifconfig</a:t>
            </a:r>
            <a:r>
              <a:rPr sz="1506" spc="-52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506" dirty="0">
                <a:solidFill>
                  <a:srgbClr val="00007F"/>
                </a:solidFill>
                <a:latin typeface="Verdana"/>
                <a:cs typeface="Verdana"/>
              </a:rPr>
              <a:t>eth0</a:t>
            </a:r>
            <a:r>
              <a:rPr sz="1506" spc="-52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506" dirty="0">
                <a:solidFill>
                  <a:srgbClr val="00007F"/>
                </a:solidFill>
                <a:latin typeface="Verdana"/>
                <a:cs typeface="Verdana"/>
              </a:rPr>
              <a:t>192.168.3.4</a:t>
            </a:r>
            <a:r>
              <a:rPr sz="1506" spc="-52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506" dirty="0">
                <a:solidFill>
                  <a:srgbClr val="00007F"/>
                </a:solidFill>
                <a:latin typeface="Verdana"/>
                <a:cs typeface="Verdana"/>
              </a:rPr>
              <a:t>netmask</a:t>
            </a:r>
            <a:r>
              <a:rPr sz="1506" spc="-52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506" spc="-9" dirty="0">
                <a:solidFill>
                  <a:srgbClr val="00007F"/>
                </a:solidFill>
                <a:latin typeface="Verdana"/>
                <a:cs typeface="Verdana"/>
              </a:rPr>
              <a:t>255.255.255.0</a:t>
            </a:r>
            <a:endParaRPr sz="1506">
              <a:latin typeface="Verdana"/>
              <a:cs typeface="Verdana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778598" y="2413000"/>
            <a:ext cx="191247" cy="272782"/>
          </a:xfrm>
          <a:prstGeom prst="rect">
            <a:avLst/>
          </a:prstGeom>
        </p:spPr>
        <p:txBody>
          <a:bodyPr vert="horz" wrap="square" lIns="0" tIns="11953" rIns="0" bIns="0" rtlCol="0">
            <a:spAutoFit/>
          </a:bodyPr>
          <a:lstStyle/>
          <a:p>
            <a:pPr marL="11953">
              <a:spcBef>
                <a:spcPts val="94"/>
              </a:spcBef>
            </a:pPr>
            <a:r>
              <a:rPr sz="1694" b="1" spc="-47" dirty="0">
                <a:latin typeface="Verdana"/>
                <a:cs typeface="Verdana"/>
              </a:rPr>
              <a:t>A</a:t>
            </a:r>
            <a:endParaRPr sz="1694">
              <a:latin typeface="Verdana"/>
              <a:cs typeface="Verdana"/>
            </a:endParaRPr>
          </a:p>
        </p:txBody>
      </p:sp>
      <p:pic>
        <p:nvPicPr>
          <p:cNvPr id="5" name="object 5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040282" y="2120345"/>
            <a:ext cx="325120" cy="317562"/>
          </a:xfrm>
          <a:prstGeom prst="rect">
            <a:avLst/>
          </a:prstGeom>
        </p:spPr>
      </p:pic>
      <p:sp>
        <p:nvSpPr>
          <p:cNvPr id="6" name="object 6"/>
          <p:cNvSpPr txBox="1"/>
          <p:nvPr/>
        </p:nvSpPr>
        <p:spPr>
          <a:xfrm>
            <a:off x="7098852" y="2378336"/>
            <a:ext cx="179892" cy="272782"/>
          </a:xfrm>
          <a:prstGeom prst="rect">
            <a:avLst/>
          </a:prstGeom>
        </p:spPr>
        <p:txBody>
          <a:bodyPr vert="horz" wrap="square" lIns="0" tIns="11953" rIns="0" bIns="0" rtlCol="0">
            <a:spAutoFit/>
          </a:bodyPr>
          <a:lstStyle/>
          <a:p>
            <a:pPr marL="11953">
              <a:spcBef>
                <a:spcPts val="94"/>
              </a:spcBef>
            </a:pPr>
            <a:r>
              <a:rPr sz="1694" b="1" spc="-47" dirty="0">
                <a:latin typeface="Verdana"/>
                <a:cs typeface="Verdana"/>
              </a:rPr>
              <a:t>C</a:t>
            </a:r>
            <a:endParaRPr sz="1694">
              <a:latin typeface="Verdana"/>
              <a:cs typeface="Verdana"/>
            </a:endParaRPr>
          </a:p>
        </p:txBody>
      </p:sp>
      <p:pic>
        <p:nvPicPr>
          <p:cNvPr id="7" name="object 7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532556" y="3204477"/>
            <a:ext cx="325119" cy="317562"/>
          </a:xfrm>
          <a:prstGeom prst="rect">
            <a:avLst/>
          </a:prstGeom>
        </p:spPr>
      </p:pic>
      <p:sp>
        <p:nvSpPr>
          <p:cNvPr id="8" name="object 8"/>
          <p:cNvSpPr txBox="1"/>
          <p:nvPr/>
        </p:nvSpPr>
        <p:spPr>
          <a:xfrm>
            <a:off x="4591125" y="3497132"/>
            <a:ext cx="188259" cy="272782"/>
          </a:xfrm>
          <a:prstGeom prst="rect">
            <a:avLst/>
          </a:prstGeom>
        </p:spPr>
        <p:txBody>
          <a:bodyPr vert="horz" wrap="square" lIns="0" tIns="11953" rIns="0" bIns="0" rtlCol="0">
            <a:spAutoFit/>
          </a:bodyPr>
          <a:lstStyle/>
          <a:p>
            <a:pPr marL="11953">
              <a:spcBef>
                <a:spcPts val="94"/>
              </a:spcBef>
            </a:pPr>
            <a:r>
              <a:rPr sz="1694" b="1" spc="-47" dirty="0">
                <a:latin typeface="Verdana"/>
                <a:cs typeface="Verdana"/>
              </a:rPr>
              <a:t>B</a:t>
            </a:r>
            <a:endParaRPr sz="1694">
              <a:latin typeface="Verdana"/>
              <a:cs typeface="Verdana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3846456" y="2513404"/>
            <a:ext cx="256391" cy="200455"/>
          </a:xfrm>
          <a:prstGeom prst="rect">
            <a:avLst/>
          </a:prstGeom>
        </p:spPr>
        <p:txBody>
          <a:bodyPr vert="horz" wrap="square" lIns="0" tIns="11953" rIns="0" bIns="0" rtlCol="0">
            <a:spAutoFit/>
          </a:bodyPr>
          <a:lstStyle/>
          <a:p>
            <a:pPr marL="11953">
              <a:spcBef>
                <a:spcPts val="94"/>
              </a:spcBef>
            </a:pPr>
            <a:r>
              <a:rPr sz="1224" b="1" spc="-24" dirty="0">
                <a:latin typeface="Verdana"/>
                <a:cs typeface="Verdana"/>
              </a:rPr>
              <a:t>R1</a:t>
            </a:r>
            <a:endParaRPr sz="1224">
              <a:latin typeface="Verdana"/>
              <a:cs typeface="Verdana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4291106" y="2097442"/>
            <a:ext cx="816983" cy="185835"/>
          </a:xfrm>
          <a:prstGeom prst="rect">
            <a:avLst/>
          </a:prstGeom>
        </p:spPr>
        <p:txBody>
          <a:bodyPr vert="horz" wrap="square" lIns="0" tIns="11953" rIns="0" bIns="0" rtlCol="0">
            <a:spAutoFit/>
          </a:bodyPr>
          <a:lstStyle/>
          <a:p>
            <a:pPr marL="11953">
              <a:spcBef>
                <a:spcPts val="94"/>
              </a:spcBef>
            </a:pPr>
            <a:r>
              <a:rPr sz="1129" spc="-9" dirty="0">
                <a:solidFill>
                  <a:srgbClr val="FF0000"/>
                </a:solidFill>
                <a:latin typeface="Verdana"/>
                <a:cs typeface="Verdana"/>
              </a:rPr>
              <a:t>192.168.2.</a:t>
            </a:r>
            <a:endParaRPr sz="1129">
              <a:latin typeface="Verdana"/>
              <a:cs typeface="Verdana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4189506" y="2335306"/>
            <a:ext cx="167939" cy="185835"/>
          </a:xfrm>
          <a:prstGeom prst="rect">
            <a:avLst/>
          </a:prstGeom>
        </p:spPr>
        <p:txBody>
          <a:bodyPr vert="horz" wrap="square" lIns="0" tIns="11953" rIns="0" bIns="0" rtlCol="0">
            <a:spAutoFit/>
          </a:bodyPr>
          <a:lstStyle/>
          <a:p>
            <a:pPr marL="11953">
              <a:spcBef>
                <a:spcPts val="94"/>
              </a:spcBef>
            </a:pPr>
            <a:r>
              <a:rPr sz="1129" spc="-24" dirty="0">
                <a:latin typeface="Verdana"/>
                <a:cs typeface="Verdana"/>
              </a:rPr>
              <a:t>.2</a:t>
            </a:r>
            <a:endParaRPr sz="1129">
              <a:latin typeface="Verdana"/>
              <a:cs typeface="Verdana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3546438" y="2335306"/>
            <a:ext cx="167939" cy="185835"/>
          </a:xfrm>
          <a:prstGeom prst="rect">
            <a:avLst/>
          </a:prstGeom>
        </p:spPr>
        <p:txBody>
          <a:bodyPr vert="horz" wrap="square" lIns="0" tIns="11953" rIns="0" bIns="0" rtlCol="0">
            <a:spAutoFit/>
          </a:bodyPr>
          <a:lstStyle/>
          <a:p>
            <a:pPr marL="11953">
              <a:spcBef>
                <a:spcPts val="94"/>
              </a:spcBef>
            </a:pPr>
            <a:r>
              <a:rPr sz="1129" spc="-24" dirty="0">
                <a:latin typeface="Verdana"/>
                <a:cs typeface="Verdana"/>
              </a:rPr>
              <a:t>.1</a:t>
            </a:r>
            <a:endParaRPr sz="1129">
              <a:latin typeface="Verdana"/>
              <a:cs typeface="Verdana"/>
            </a:endParaRPr>
          </a:p>
        </p:txBody>
      </p:sp>
      <p:grpSp>
        <p:nvGrpSpPr>
          <p:cNvPr id="13" name="object 13"/>
          <p:cNvGrpSpPr/>
          <p:nvPr/>
        </p:nvGrpSpPr>
        <p:grpSpPr>
          <a:xfrm>
            <a:off x="1808480" y="2177527"/>
            <a:ext cx="5250927" cy="308386"/>
            <a:chOff x="1921510" y="1908810"/>
            <a:chExt cx="5579110" cy="327660"/>
          </a:xfrm>
        </p:grpSpPr>
        <p:sp>
          <p:nvSpPr>
            <p:cNvPr id="14" name="object 14"/>
            <p:cNvSpPr/>
            <p:nvPr/>
          </p:nvSpPr>
          <p:spPr>
            <a:xfrm>
              <a:off x="1921510" y="2089150"/>
              <a:ext cx="5579110" cy="0"/>
            </a:xfrm>
            <a:custGeom>
              <a:avLst/>
              <a:gdLst/>
              <a:ahLst/>
              <a:cxnLst/>
              <a:rect l="l" t="t" r="r" b="b"/>
              <a:pathLst>
                <a:path w="5579109">
                  <a:moveTo>
                    <a:pt x="0" y="0"/>
                  </a:moveTo>
                  <a:lnTo>
                    <a:pt x="5579110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sz="1694"/>
            </a:p>
          </p:txBody>
        </p:sp>
        <p:pic>
          <p:nvPicPr>
            <p:cNvPr id="15" name="object 1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056380" y="1908810"/>
              <a:ext cx="327660" cy="327660"/>
            </a:xfrm>
            <a:prstGeom prst="rect">
              <a:avLst/>
            </a:prstGeom>
          </p:spPr>
        </p:pic>
      </p:grpSp>
      <p:sp>
        <p:nvSpPr>
          <p:cNvPr id="16" name="object 16"/>
          <p:cNvSpPr txBox="1"/>
          <p:nvPr/>
        </p:nvSpPr>
        <p:spPr>
          <a:xfrm>
            <a:off x="5336989" y="2513404"/>
            <a:ext cx="256391" cy="200455"/>
          </a:xfrm>
          <a:prstGeom prst="rect">
            <a:avLst/>
          </a:prstGeom>
        </p:spPr>
        <p:txBody>
          <a:bodyPr vert="horz" wrap="square" lIns="0" tIns="11953" rIns="0" bIns="0" rtlCol="0">
            <a:spAutoFit/>
          </a:bodyPr>
          <a:lstStyle/>
          <a:p>
            <a:pPr marL="11953">
              <a:spcBef>
                <a:spcPts val="94"/>
              </a:spcBef>
            </a:pPr>
            <a:r>
              <a:rPr sz="1224" b="1" spc="-24" dirty="0">
                <a:latin typeface="Verdana"/>
                <a:cs typeface="Verdana"/>
              </a:rPr>
              <a:t>R2</a:t>
            </a:r>
            <a:endParaRPr sz="1224">
              <a:latin typeface="Verdana"/>
              <a:cs typeface="Verdana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5680038" y="2335306"/>
            <a:ext cx="167939" cy="185835"/>
          </a:xfrm>
          <a:prstGeom prst="rect">
            <a:avLst/>
          </a:prstGeom>
        </p:spPr>
        <p:txBody>
          <a:bodyPr vert="horz" wrap="square" lIns="0" tIns="11953" rIns="0" bIns="0" rtlCol="0">
            <a:spAutoFit/>
          </a:bodyPr>
          <a:lstStyle/>
          <a:p>
            <a:pPr marL="11953">
              <a:spcBef>
                <a:spcPts val="94"/>
              </a:spcBef>
            </a:pPr>
            <a:r>
              <a:rPr sz="1129" spc="-24" dirty="0">
                <a:latin typeface="Verdana"/>
                <a:cs typeface="Verdana"/>
              </a:rPr>
              <a:t>.2</a:t>
            </a:r>
            <a:endParaRPr sz="1129">
              <a:latin typeface="Verdana"/>
              <a:cs typeface="Verdana"/>
            </a:endParaRPr>
          </a:p>
        </p:txBody>
      </p:sp>
      <p:grpSp>
        <p:nvGrpSpPr>
          <p:cNvPr id="18" name="object 18"/>
          <p:cNvGrpSpPr/>
          <p:nvPr/>
        </p:nvGrpSpPr>
        <p:grpSpPr>
          <a:xfrm>
            <a:off x="1754692" y="2142863"/>
            <a:ext cx="4899511" cy="1379369"/>
            <a:chOff x="1864360" y="1871979"/>
            <a:chExt cx="5205730" cy="1465580"/>
          </a:xfrm>
        </p:grpSpPr>
        <p:pic>
          <p:nvPicPr>
            <p:cNvPr id="19" name="object 19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640069" y="1908809"/>
              <a:ext cx="327660" cy="327660"/>
            </a:xfrm>
            <a:prstGeom prst="rect">
              <a:avLst/>
            </a:prstGeom>
          </p:spPr>
        </p:pic>
        <p:pic>
          <p:nvPicPr>
            <p:cNvPr id="20" name="object 20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864360" y="1871979"/>
              <a:ext cx="345439" cy="360679"/>
            </a:xfrm>
            <a:prstGeom prst="rect">
              <a:avLst/>
            </a:prstGeom>
          </p:spPr>
        </p:pic>
        <p:sp>
          <p:nvSpPr>
            <p:cNvPr id="21" name="object 21"/>
            <p:cNvSpPr/>
            <p:nvPr/>
          </p:nvSpPr>
          <p:spPr>
            <a:xfrm>
              <a:off x="4980939" y="2089149"/>
              <a:ext cx="0" cy="899160"/>
            </a:xfrm>
            <a:custGeom>
              <a:avLst/>
              <a:gdLst/>
              <a:ahLst/>
              <a:cxnLst/>
              <a:rect l="l" t="t" r="r" b="b"/>
              <a:pathLst>
                <a:path h="899160">
                  <a:moveTo>
                    <a:pt x="0" y="0"/>
                  </a:moveTo>
                  <a:lnTo>
                    <a:pt x="0" y="89916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sz="1694"/>
            </a:p>
          </p:txBody>
        </p:sp>
        <p:pic>
          <p:nvPicPr>
            <p:cNvPr id="22" name="object 22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724650" y="2999944"/>
              <a:ext cx="345440" cy="337410"/>
            </a:xfrm>
            <a:prstGeom prst="rect">
              <a:avLst/>
            </a:prstGeom>
          </p:spPr>
        </p:pic>
      </p:grpSp>
      <p:sp>
        <p:nvSpPr>
          <p:cNvPr id="23" name="object 23"/>
          <p:cNvSpPr txBox="1"/>
          <p:nvPr/>
        </p:nvSpPr>
        <p:spPr>
          <a:xfrm>
            <a:off x="5036969" y="2335306"/>
            <a:ext cx="167939" cy="185835"/>
          </a:xfrm>
          <a:prstGeom prst="rect">
            <a:avLst/>
          </a:prstGeom>
        </p:spPr>
        <p:txBody>
          <a:bodyPr vert="horz" wrap="square" lIns="0" tIns="11953" rIns="0" bIns="0" rtlCol="0">
            <a:spAutoFit/>
          </a:bodyPr>
          <a:lstStyle/>
          <a:p>
            <a:pPr marL="11953">
              <a:spcBef>
                <a:spcPts val="94"/>
              </a:spcBef>
            </a:pPr>
            <a:r>
              <a:rPr sz="1129" spc="-24" dirty="0">
                <a:latin typeface="Verdana"/>
                <a:cs typeface="Verdana"/>
              </a:rPr>
              <a:t>.1</a:t>
            </a:r>
            <a:endParaRPr sz="1129">
              <a:latin typeface="Verdana"/>
              <a:cs typeface="Verdana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6759388" y="1881094"/>
            <a:ext cx="908424" cy="185835"/>
          </a:xfrm>
          <a:prstGeom prst="rect">
            <a:avLst/>
          </a:prstGeom>
        </p:spPr>
        <p:txBody>
          <a:bodyPr vert="horz" wrap="square" lIns="0" tIns="11953" rIns="0" bIns="0" rtlCol="0">
            <a:spAutoFit/>
          </a:bodyPr>
          <a:lstStyle/>
          <a:p>
            <a:pPr marL="11953">
              <a:spcBef>
                <a:spcPts val="94"/>
              </a:spcBef>
            </a:pPr>
            <a:r>
              <a:rPr sz="1129" spc="-9" dirty="0">
                <a:latin typeface="Verdana"/>
                <a:cs typeface="Verdana"/>
              </a:rPr>
              <a:t>192.168.3.3</a:t>
            </a:r>
            <a:endParaRPr sz="1129">
              <a:latin typeface="Verdana"/>
              <a:cs typeface="Verdana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309580" y="1392219"/>
            <a:ext cx="2073835" cy="674559"/>
          </a:xfrm>
          <a:prstGeom prst="rect">
            <a:avLst/>
          </a:prstGeom>
        </p:spPr>
        <p:txBody>
          <a:bodyPr vert="horz" wrap="square" lIns="0" tIns="11953" rIns="0" bIns="0" rtlCol="0">
            <a:spAutoFit/>
          </a:bodyPr>
          <a:lstStyle/>
          <a:p>
            <a:pPr marL="11953">
              <a:spcBef>
                <a:spcPts val="94"/>
              </a:spcBef>
            </a:pPr>
            <a:r>
              <a:rPr sz="2259" b="1" spc="-9" dirty="0">
                <a:solidFill>
                  <a:srgbClr val="7F0000"/>
                </a:solidFill>
                <a:latin typeface="Verdana"/>
                <a:cs typeface="Verdana"/>
              </a:rPr>
              <a:t>Exemple</a:t>
            </a:r>
            <a:endParaRPr sz="2259">
              <a:latin typeface="Verdana"/>
              <a:cs typeface="Verdana"/>
            </a:endParaRPr>
          </a:p>
          <a:p>
            <a:pPr marL="1177394">
              <a:spcBef>
                <a:spcPts val="1148"/>
              </a:spcBef>
            </a:pPr>
            <a:r>
              <a:rPr sz="1129" spc="-9" dirty="0">
                <a:latin typeface="Verdana"/>
                <a:cs typeface="Verdana"/>
              </a:rPr>
              <a:t>192.168.1.3</a:t>
            </a:r>
            <a:endParaRPr sz="1129">
              <a:latin typeface="Verdana"/>
              <a:cs typeface="Verdana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2562709" y="2097442"/>
            <a:ext cx="816983" cy="185835"/>
          </a:xfrm>
          <a:prstGeom prst="rect">
            <a:avLst/>
          </a:prstGeom>
        </p:spPr>
        <p:txBody>
          <a:bodyPr vert="horz" wrap="square" lIns="0" tIns="11953" rIns="0" bIns="0" rtlCol="0">
            <a:spAutoFit/>
          </a:bodyPr>
          <a:lstStyle/>
          <a:p>
            <a:pPr marL="11953">
              <a:spcBef>
                <a:spcPts val="94"/>
              </a:spcBef>
            </a:pPr>
            <a:r>
              <a:rPr sz="1129" spc="-9" dirty="0">
                <a:solidFill>
                  <a:srgbClr val="FF0000"/>
                </a:solidFill>
                <a:latin typeface="Verdana"/>
                <a:cs typeface="Verdana"/>
              </a:rPr>
              <a:t>192.168.1.</a:t>
            </a:r>
            <a:endParaRPr sz="1129">
              <a:latin typeface="Verdana"/>
              <a:cs typeface="Verdana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5951368" y="2097442"/>
            <a:ext cx="816983" cy="185835"/>
          </a:xfrm>
          <a:prstGeom prst="rect">
            <a:avLst/>
          </a:prstGeom>
        </p:spPr>
        <p:txBody>
          <a:bodyPr vert="horz" wrap="square" lIns="0" tIns="11953" rIns="0" bIns="0" rtlCol="0">
            <a:spAutoFit/>
          </a:bodyPr>
          <a:lstStyle/>
          <a:p>
            <a:pPr marL="11953">
              <a:spcBef>
                <a:spcPts val="94"/>
              </a:spcBef>
            </a:pPr>
            <a:r>
              <a:rPr sz="1129" spc="-9" dirty="0">
                <a:solidFill>
                  <a:srgbClr val="FF0000"/>
                </a:solidFill>
                <a:latin typeface="Verdana"/>
                <a:cs typeface="Verdana"/>
              </a:rPr>
              <a:t>192.168.3.</a:t>
            </a:r>
            <a:endParaRPr sz="1129">
              <a:latin typeface="Verdana"/>
              <a:cs typeface="Verdana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4900706" y="3351306"/>
            <a:ext cx="908424" cy="185835"/>
          </a:xfrm>
          <a:prstGeom prst="rect">
            <a:avLst/>
          </a:prstGeom>
        </p:spPr>
        <p:txBody>
          <a:bodyPr vert="horz" wrap="square" lIns="0" tIns="11953" rIns="0" bIns="0" rtlCol="0">
            <a:spAutoFit/>
          </a:bodyPr>
          <a:lstStyle/>
          <a:p>
            <a:pPr marL="11953">
              <a:spcBef>
                <a:spcPts val="94"/>
              </a:spcBef>
            </a:pPr>
            <a:r>
              <a:rPr sz="1129" spc="-9" dirty="0">
                <a:latin typeface="Verdana"/>
                <a:cs typeface="Verdana"/>
              </a:rPr>
              <a:t>192.168.2.3</a:t>
            </a:r>
            <a:endParaRPr sz="1129">
              <a:latin typeface="Verdana"/>
              <a:cs typeface="Verdana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6387652" y="3497132"/>
            <a:ext cx="202602" cy="272782"/>
          </a:xfrm>
          <a:prstGeom prst="rect">
            <a:avLst/>
          </a:prstGeom>
        </p:spPr>
        <p:txBody>
          <a:bodyPr vert="horz" wrap="square" lIns="0" tIns="11953" rIns="0" bIns="0" rtlCol="0">
            <a:spAutoFit/>
          </a:bodyPr>
          <a:lstStyle/>
          <a:p>
            <a:pPr marL="11953">
              <a:spcBef>
                <a:spcPts val="94"/>
              </a:spcBef>
            </a:pPr>
            <a:r>
              <a:rPr sz="1694" b="1" spc="-47" dirty="0">
                <a:latin typeface="Verdana"/>
                <a:cs typeface="Verdana"/>
              </a:rPr>
              <a:t>D</a:t>
            </a:r>
            <a:endParaRPr sz="1694">
              <a:latin typeface="Verdana"/>
              <a:cs typeface="Verdana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6697232" y="3351306"/>
            <a:ext cx="908424" cy="185835"/>
          </a:xfrm>
          <a:prstGeom prst="rect">
            <a:avLst/>
          </a:prstGeom>
        </p:spPr>
        <p:txBody>
          <a:bodyPr vert="horz" wrap="square" lIns="0" tIns="11953" rIns="0" bIns="0" rtlCol="0">
            <a:spAutoFit/>
          </a:bodyPr>
          <a:lstStyle/>
          <a:p>
            <a:pPr marL="11953">
              <a:spcBef>
                <a:spcPts val="94"/>
              </a:spcBef>
            </a:pPr>
            <a:r>
              <a:rPr sz="1129" spc="-9" dirty="0">
                <a:latin typeface="Verdana"/>
                <a:cs typeface="Verdana"/>
              </a:rPr>
              <a:t>192.168.3.4</a:t>
            </a:r>
            <a:endParaRPr sz="1129">
              <a:latin typeface="Verdana"/>
              <a:cs typeface="Verdana"/>
            </a:endParaRPr>
          </a:p>
        </p:txBody>
      </p:sp>
      <p:sp>
        <p:nvSpPr>
          <p:cNvPr id="31" name="object 31"/>
          <p:cNvSpPr/>
          <p:nvPr/>
        </p:nvSpPr>
        <p:spPr>
          <a:xfrm>
            <a:off x="6483275" y="2347259"/>
            <a:ext cx="0" cy="846268"/>
          </a:xfrm>
          <a:custGeom>
            <a:avLst/>
            <a:gdLst/>
            <a:ahLst/>
            <a:cxnLst/>
            <a:rect l="l" t="t" r="r" b="b"/>
            <a:pathLst>
              <a:path h="899160">
                <a:moveTo>
                  <a:pt x="0" y="0"/>
                </a:moveTo>
                <a:lnTo>
                  <a:pt x="0" y="89916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694"/>
          </a:p>
        </p:txBody>
      </p:sp>
      <p:sp>
        <p:nvSpPr>
          <p:cNvPr id="32" name="object 32"/>
          <p:cNvSpPr txBox="1">
            <a:spLocks noGrp="1"/>
          </p:cNvSpPr>
          <p:nvPr>
            <p:ph type="title"/>
          </p:nvPr>
        </p:nvSpPr>
        <p:spPr>
          <a:xfrm>
            <a:off x="418353" y="277223"/>
            <a:ext cx="7745506" cy="843066"/>
          </a:xfrm>
          <a:prstGeom prst="rect">
            <a:avLst/>
          </a:prstGeom>
        </p:spPr>
        <p:txBody>
          <a:bodyPr vert="horz" wrap="square" lIns="0" tIns="11953" rIns="0" bIns="0" rtlCol="0" anchor="b">
            <a:spAutoFit/>
          </a:bodyPr>
          <a:lstStyle/>
          <a:p>
            <a:pPr marL="2304585">
              <a:lnSpc>
                <a:spcPct val="100000"/>
              </a:lnSpc>
              <a:spcBef>
                <a:spcPts val="94"/>
              </a:spcBef>
            </a:pPr>
            <a:r>
              <a:rPr dirty="0"/>
              <a:t>Routage</a:t>
            </a:r>
            <a:r>
              <a:rPr spc="-42" dirty="0"/>
              <a:t> </a:t>
            </a:r>
            <a:r>
              <a:rPr spc="-9" dirty="0"/>
              <a:t>statique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11560" y="116632"/>
            <a:ext cx="8229600" cy="835496"/>
          </a:xfrm>
        </p:spPr>
        <p:txBody>
          <a:bodyPr/>
          <a:lstStyle/>
          <a:p>
            <a:r>
              <a:rPr lang="fr-FR" dirty="0"/>
              <a:t>PLAN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328592"/>
          </a:xfrm>
        </p:spPr>
        <p:txBody>
          <a:bodyPr>
            <a:normAutofit fontScale="92500" lnSpcReduction="10000"/>
          </a:bodyPr>
          <a:lstStyle/>
          <a:p>
            <a:pPr lvl="1"/>
            <a:r>
              <a:rPr lang="fr-FR" dirty="0"/>
              <a:t>Principaux câblages</a:t>
            </a:r>
          </a:p>
          <a:p>
            <a:pPr lvl="1"/>
            <a:r>
              <a:rPr lang="fr-FR" dirty="0"/>
              <a:t>Présentation des divers matériels actif réseaux</a:t>
            </a:r>
          </a:p>
          <a:p>
            <a:r>
              <a:rPr lang="fr-FR" b="1" dirty="0"/>
              <a:t>Le réseau Internet et les protocoles TCP/IP.</a:t>
            </a:r>
          </a:p>
          <a:p>
            <a:pPr lvl="1"/>
            <a:r>
              <a:rPr lang="fr-FR" dirty="0"/>
              <a:t>Historique et organisation d'Internet</a:t>
            </a:r>
          </a:p>
          <a:p>
            <a:pPr lvl="1"/>
            <a:r>
              <a:rPr lang="fr-FR" dirty="0"/>
              <a:t>Architecture des protocoles TCP/IP</a:t>
            </a:r>
          </a:p>
          <a:p>
            <a:pPr lvl="1"/>
            <a:r>
              <a:rPr lang="fr-FR" dirty="0"/>
              <a:t>Adressage</a:t>
            </a:r>
          </a:p>
          <a:p>
            <a:pPr lvl="1"/>
            <a:r>
              <a:rPr lang="fr-FR" dirty="0"/>
              <a:t>La couche liaison d'Internet</a:t>
            </a:r>
          </a:p>
          <a:p>
            <a:pPr lvl="2"/>
            <a:r>
              <a:rPr lang="fr-FR" dirty="0"/>
              <a:t>Le réseau Ethernet </a:t>
            </a:r>
          </a:p>
          <a:p>
            <a:pPr lvl="2"/>
            <a:r>
              <a:rPr lang="fr-FR" dirty="0"/>
              <a:t>La liaison SLIP </a:t>
            </a:r>
          </a:p>
          <a:p>
            <a:pPr lvl="2"/>
            <a:r>
              <a:rPr lang="fr-FR" dirty="0"/>
              <a:t>La liaison PPP </a:t>
            </a:r>
          </a:p>
          <a:p>
            <a:pPr lvl="2"/>
            <a:r>
              <a:rPr lang="fr-FR" dirty="0"/>
              <a:t>Les protocoles ARP et RARP </a:t>
            </a:r>
          </a:p>
          <a:p>
            <a:pPr lvl="1"/>
            <a:r>
              <a:rPr lang="fr-FR" dirty="0"/>
              <a:t>Le protocole IP</a:t>
            </a:r>
          </a:p>
          <a:p>
            <a:pPr lvl="2"/>
            <a:r>
              <a:rPr lang="fr-FR" dirty="0"/>
              <a:t>Le datagramme IP</a:t>
            </a:r>
          </a:p>
          <a:p>
            <a:pPr lvl="2"/>
            <a:r>
              <a:rPr lang="fr-FR" dirty="0"/>
              <a:t>La fragmentation des datagrammes IP</a:t>
            </a:r>
          </a:p>
          <a:p>
            <a:pPr lvl="2"/>
            <a:r>
              <a:rPr lang="fr-FR" dirty="0"/>
              <a:t>Le routage IP</a:t>
            </a:r>
          </a:p>
          <a:p>
            <a:pPr lvl="2"/>
            <a:r>
              <a:rPr lang="fr-FR" dirty="0"/>
              <a:t>La gestion des erreurs</a:t>
            </a:r>
          </a:p>
          <a:p>
            <a:pPr lvl="1"/>
            <a:r>
              <a:rPr lang="fr-FR" dirty="0"/>
              <a:t>Les protocoles TCP et UDP</a:t>
            </a:r>
          </a:p>
          <a:p>
            <a:pPr lvl="1"/>
            <a:r>
              <a:rPr lang="fr-FR" dirty="0"/>
              <a:t>Le protocole UDP</a:t>
            </a:r>
          </a:p>
          <a:p>
            <a:pPr lvl="1"/>
            <a:r>
              <a:rPr lang="fr-FR" dirty="0"/>
              <a:t>Le protocole TCP </a:t>
            </a:r>
          </a:p>
          <a:p>
            <a:r>
              <a:rPr lang="fr-FR" b="1" dirty="0"/>
              <a:t>Notion d’adressage et de  routage TCP/IP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801364605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411182" y="4003937"/>
            <a:ext cx="3226696" cy="243800"/>
          </a:xfrm>
          <a:prstGeom prst="rect">
            <a:avLst/>
          </a:prstGeom>
        </p:spPr>
        <p:txBody>
          <a:bodyPr vert="horz" wrap="square" lIns="0" tIns="11953" rIns="0" bIns="0" rtlCol="0">
            <a:spAutoFit/>
          </a:bodyPr>
          <a:lstStyle/>
          <a:p>
            <a:pPr marL="11953">
              <a:spcBef>
                <a:spcPts val="94"/>
              </a:spcBef>
            </a:pPr>
            <a:r>
              <a:rPr sz="1506" b="1" dirty="0">
                <a:solidFill>
                  <a:srgbClr val="00007F"/>
                </a:solidFill>
                <a:latin typeface="Verdana"/>
                <a:cs typeface="Verdana"/>
              </a:rPr>
              <a:t>Étape</a:t>
            </a:r>
            <a:r>
              <a:rPr sz="1506" b="1" spc="-47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506" b="1" dirty="0">
                <a:solidFill>
                  <a:srgbClr val="00007F"/>
                </a:solidFill>
                <a:latin typeface="Verdana"/>
                <a:cs typeface="Verdana"/>
              </a:rPr>
              <a:t>1</a:t>
            </a:r>
            <a:r>
              <a:rPr sz="1506" b="1" spc="-38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506" b="1" dirty="0">
                <a:solidFill>
                  <a:srgbClr val="00007F"/>
                </a:solidFill>
                <a:latin typeface="Verdana"/>
                <a:cs typeface="Verdana"/>
              </a:rPr>
              <a:t>:</a:t>
            </a:r>
            <a:r>
              <a:rPr sz="1506" b="1" spc="-42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506" b="1" dirty="0">
                <a:solidFill>
                  <a:srgbClr val="00007F"/>
                </a:solidFill>
                <a:latin typeface="Verdana"/>
                <a:cs typeface="Verdana"/>
              </a:rPr>
              <a:t>configuration</a:t>
            </a:r>
            <a:r>
              <a:rPr sz="1506" b="1" spc="-38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506" b="1" dirty="0">
                <a:solidFill>
                  <a:srgbClr val="00007F"/>
                </a:solidFill>
                <a:latin typeface="Verdana"/>
                <a:cs typeface="Verdana"/>
              </a:rPr>
              <a:t>des</a:t>
            </a:r>
            <a:r>
              <a:rPr sz="1506" b="1" spc="-38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506" b="1" spc="-24" dirty="0">
                <a:solidFill>
                  <a:srgbClr val="00007F"/>
                </a:solidFill>
                <a:latin typeface="Verdana"/>
                <a:cs typeface="Verdana"/>
              </a:rPr>
              <a:t>IP</a:t>
            </a:r>
            <a:endParaRPr sz="1506">
              <a:latin typeface="Verdana"/>
              <a:cs typeface="Verdana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778598" y="2413000"/>
            <a:ext cx="191247" cy="272782"/>
          </a:xfrm>
          <a:prstGeom prst="rect">
            <a:avLst/>
          </a:prstGeom>
        </p:spPr>
        <p:txBody>
          <a:bodyPr vert="horz" wrap="square" lIns="0" tIns="11953" rIns="0" bIns="0" rtlCol="0">
            <a:spAutoFit/>
          </a:bodyPr>
          <a:lstStyle/>
          <a:p>
            <a:pPr marL="11953">
              <a:spcBef>
                <a:spcPts val="94"/>
              </a:spcBef>
            </a:pPr>
            <a:r>
              <a:rPr sz="1694" b="1" spc="-47" dirty="0">
                <a:latin typeface="Verdana"/>
                <a:cs typeface="Verdana"/>
              </a:rPr>
              <a:t>A</a:t>
            </a:r>
            <a:endParaRPr sz="1694">
              <a:latin typeface="Verdana"/>
              <a:cs typeface="Verdana"/>
            </a:endParaRPr>
          </a:p>
        </p:txBody>
      </p:sp>
      <p:pic>
        <p:nvPicPr>
          <p:cNvPr id="5" name="object 5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040282" y="2120345"/>
            <a:ext cx="325120" cy="317562"/>
          </a:xfrm>
          <a:prstGeom prst="rect">
            <a:avLst/>
          </a:prstGeom>
        </p:spPr>
      </p:pic>
      <p:sp>
        <p:nvSpPr>
          <p:cNvPr id="6" name="object 6"/>
          <p:cNvSpPr txBox="1"/>
          <p:nvPr/>
        </p:nvSpPr>
        <p:spPr>
          <a:xfrm>
            <a:off x="7098852" y="2378336"/>
            <a:ext cx="179892" cy="272782"/>
          </a:xfrm>
          <a:prstGeom prst="rect">
            <a:avLst/>
          </a:prstGeom>
        </p:spPr>
        <p:txBody>
          <a:bodyPr vert="horz" wrap="square" lIns="0" tIns="11953" rIns="0" bIns="0" rtlCol="0">
            <a:spAutoFit/>
          </a:bodyPr>
          <a:lstStyle/>
          <a:p>
            <a:pPr marL="11953">
              <a:spcBef>
                <a:spcPts val="94"/>
              </a:spcBef>
            </a:pPr>
            <a:r>
              <a:rPr sz="1694" b="1" spc="-47" dirty="0">
                <a:latin typeface="Verdana"/>
                <a:cs typeface="Verdana"/>
              </a:rPr>
              <a:t>C</a:t>
            </a:r>
            <a:endParaRPr sz="1694">
              <a:latin typeface="Verdana"/>
              <a:cs typeface="Verdana"/>
            </a:endParaRPr>
          </a:p>
        </p:txBody>
      </p:sp>
      <p:pic>
        <p:nvPicPr>
          <p:cNvPr id="7" name="object 7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532556" y="3204477"/>
            <a:ext cx="325119" cy="317562"/>
          </a:xfrm>
          <a:prstGeom prst="rect">
            <a:avLst/>
          </a:prstGeom>
        </p:spPr>
      </p:pic>
      <p:sp>
        <p:nvSpPr>
          <p:cNvPr id="8" name="object 8"/>
          <p:cNvSpPr txBox="1"/>
          <p:nvPr/>
        </p:nvSpPr>
        <p:spPr>
          <a:xfrm>
            <a:off x="4591125" y="3497132"/>
            <a:ext cx="188259" cy="272782"/>
          </a:xfrm>
          <a:prstGeom prst="rect">
            <a:avLst/>
          </a:prstGeom>
        </p:spPr>
        <p:txBody>
          <a:bodyPr vert="horz" wrap="square" lIns="0" tIns="11953" rIns="0" bIns="0" rtlCol="0">
            <a:spAutoFit/>
          </a:bodyPr>
          <a:lstStyle/>
          <a:p>
            <a:pPr marL="11953">
              <a:spcBef>
                <a:spcPts val="94"/>
              </a:spcBef>
            </a:pPr>
            <a:r>
              <a:rPr sz="1694" b="1" spc="-47" dirty="0">
                <a:latin typeface="Verdana"/>
                <a:cs typeface="Verdana"/>
              </a:rPr>
              <a:t>B</a:t>
            </a:r>
            <a:endParaRPr sz="1694">
              <a:latin typeface="Verdana"/>
              <a:cs typeface="Verdana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3846456" y="2513404"/>
            <a:ext cx="256391" cy="200455"/>
          </a:xfrm>
          <a:prstGeom prst="rect">
            <a:avLst/>
          </a:prstGeom>
        </p:spPr>
        <p:txBody>
          <a:bodyPr vert="horz" wrap="square" lIns="0" tIns="11953" rIns="0" bIns="0" rtlCol="0">
            <a:spAutoFit/>
          </a:bodyPr>
          <a:lstStyle/>
          <a:p>
            <a:pPr marL="11953">
              <a:spcBef>
                <a:spcPts val="94"/>
              </a:spcBef>
            </a:pPr>
            <a:r>
              <a:rPr sz="1224" b="1" spc="-24" dirty="0">
                <a:latin typeface="Verdana"/>
                <a:cs typeface="Verdana"/>
              </a:rPr>
              <a:t>R1</a:t>
            </a:r>
            <a:endParaRPr sz="1224">
              <a:latin typeface="Verdana"/>
              <a:cs typeface="Verdana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4291106" y="2097442"/>
            <a:ext cx="816983" cy="185835"/>
          </a:xfrm>
          <a:prstGeom prst="rect">
            <a:avLst/>
          </a:prstGeom>
        </p:spPr>
        <p:txBody>
          <a:bodyPr vert="horz" wrap="square" lIns="0" tIns="11953" rIns="0" bIns="0" rtlCol="0">
            <a:spAutoFit/>
          </a:bodyPr>
          <a:lstStyle/>
          <a:p>
            <a:pPr marL="11953">
              <a:spcBef>
                <a:spcPts val="94"/>
              </a:spcBef>
            </a:pPr>
            <a:r>
              <a:rPr sz="1129" spc="-9" dirty="0">
                <a:solidFill>
                  <a:srgbClr val="FF0000"/>
                </a:solidFill>
                <a:latin typeface="Verdana"/>
                <a:cs typeface="Verdana"/>
              </a:rPr>
              <a:t>192.168.2.</a:t>
            </a:r>
            <a:endParaRPr sz="1129">
              <a:latin typeface="Verdana"/>
              <a:cs typeface="Verdana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4189506" y="2335306"/>
            <a:ext cx="167939" cy="185835"/>
          </a:xfrm>
          <a:prstGeom prst="rect">
            <a:avLst/>
          </a:prstGeom>
        </p:spPr>
        <p:txBody>
          <a:bodyPr vert="horz" wrap="square" lIns="0" tIns="11953" rIns="0" bIns="0" rtlCol="0">
            <a:spAutoFit/>
          </a:bodyPr>
          <a:lstStyle/>
          <a:p>
            <a:pPr marL="11953">
              <a:spcBef>
                <a:spcPts val="94"/>
              </a:spcBef>
            </a:pPr>
            <a:r>
              <a:rPr sz="1129" spc="-24" dirty="0">
                <a:latin typeface="Verdana"/>
                <a:cs typeface="Verdana"/>
              </a:rPr>
              <a:t>.2</a:t>
            </a:r>
            <a:endParaRPr sz="1129">
              <a:latin typeface="Verdana"/>
              <a:cs typeface="Verdana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3546438" y="2335306"/>
            <a:ext cx="167939" cy="185835"/>
          </a:xfrm>
          <a:prstGeom prst="rect">
            <a:avLst/>
          </a:prstGeom>
        </p:spPr>
        <p:txBody>
          <a:bodyPr vert="horz" wrap="square" lIns="0" tIns="11953" rIns="0" bIns="0" rtlCol="0">
            <a:spAutoFit/>
          </a:bodyPr>
          <a:lstStyle/>
          <a:p>
            <a:pPr marL="11953">
              <a:spcBef>
                <a:spcPts val="94"/>
              </a:spcBef>
            </a:pPr>
            <a:r>
              <a:rPr sz="1129" spc="-24" dirty="0">
                <a:latin typeface="Verdana"/>
                <a:cs typeface="Verdana"/>
              </a:rPr>
              <a:t>.1</a:t>
            </a:r>
            <a:endParaRPr sz="1129">
              <a:latin typeface="Verdana"/>
              <a:cs typeface="Verdana"/>
            </a:endParaRPr>
          </a:p>
        </p:txBody>
      </p:sp>
      <p:grpSp>
        <p:nvGrpSpPr>
          <p:cNvPr id="13" name="object 13"/>
          <p:cNvGrpSpPr/>
          <p:nvPr/>
        </p:nvGrpSpPr>
        <p:grpSpPr>
          <a:xfrm>
            <a:off x="1808480" y="2177527"/>
            <a:ext cx="5250927" cy="308386"/>
            <a:chOff x="1921510" y="1908810"/>
            <a:chExt cx="5579110" cy="327660"/>
          </a:xfrm>
        </p:grpSpPr>
        <p:sp>
          <p:nvSpPr>
            <p:cNvPr id="14" name="object 14"/>
            <p:cNvSpPr/>
            <p:nvPr/>
          </p:nvSpPr>
          <p:spPr>
            <a:xfrm>
              <a:off x="1921510" y="2089150"/>
              <a:ext cx="5579110" cy="0"/>
            </a:xfrm>
            <a:custGeom>
              <a:avLst/>
              <a:gdLst/>
              <a:ahLst/>
              <a:cxnLst/>
              <a:rect l="l" t="t" r="r" b="b"/>
              <a:pathLst>
                <a:path w="5579109">
                  <a:moveTo>
                    <a:pt x="0" y="0"/>
                  </a:moveTo>
                  <a:lnTo>
                    <a:pt x="5579110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sz="1694"/>
            </a:p>
          </p:txBody>
        </p:sp>
        <p:pic>
          <p:nvPicPr>
            <p:cNvPr id="15" name="object 1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056380" y="1908810"/>
              <a:ext cx="327660" cy="327660"/>
            </a:xfrm>
            <a:prstGeom prst="rect">
              <a:avLst/>
            </a:prstGeom>
          </p:spPr>
        </p:pic>
      </p:grpSp>
      <p:sp>
        <p:nvSpPr>
          <p:cNvPr id="16" name="object 16"/>
          <p:cNvSpPr txBox="1"/>
          <p:nvPr/>
        </p:nvSpPr>
        <p:spPr>
          <a:xfrm>
            <a:off x="5336989" y="2513404"/>
            <a:ext cx="256391" cy="200455"/>
          </a:xfrm>
          <a:prstGeom prst="rect">
            <a:avLst/>
          </a:prstGeom>
        </p:spPr>
        <p:txBody>
          <a:bodyPr vert="horz" wrap="square" lIns="0" tIns="11953" rIns="0" bIns="0" rtlCol="0">
            <a:spAutoFit/>
          </a:bodyPr>
          <a:lstStyle/>
          <a:p>
            <a:pPr marL="11953">
              <a:spcBef>
                <a:spcPts val="94"/>
              </a:spcBef>
            </a:pPr>
            <a:r>
              <a:rPr sz="1224" b="1" spc="-24" dirty="0">
                <a:latin typeface="Verdana"/>
                <a:cs typeface="Verdana"/>
              </a:rPr>
              <a:t>R2</a:t>
            </a:r>
            <a:endParaRPr sz="1224">
              <a:latin typeface="Verdana"/>
              <a:cs typeface="Verdana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5680038" y="2335306"/>
            <a:ext cx="167939" cy="185835"/>
          </a:xfrm>
          <a:prstGeom prst="rect">
            <a:avLst/>
          </a:prstGeom>
        </p:spPr>
        <p:txBody>
          <a:bodyPr vert="horz" wrap="square" lIns="0" tIns="11953" rIns="0" bIns="0" rtlCol="0">
            <a:spAutoFit/>
          </a:bodyPr>
          <a:lstStyle/>
          <a:p>
            <a:pPr marL="11953">
              <a:spcBef>
                <a:spcPts val="94"/>
              </a:spcBef>
            </a:pPr>
            <a:r>
              <a:rPr sz="1129" spc="-24" dirty="0">
                <a:latin typeface="Verdana"/>
                <a:cs typeface="Verdana"/>
              </a:rPr>
              <a:t>.2</a:t>
            </a:r>
            <a:endParaRPr sz="1129">
              <a:latin typeface="Verdana"/>
              <a:cs typeface="Verdana"/>
            </a:endParaRPr>
          </a:p>
        </p:txBody>
      </p:sp>
      <p:grpSp>
        <p:nvGrpSpPr>
          <p:cNvPr id="18" name="object 18"/>
          <p:cNvGrpSpPr/>
          <p:nvPr/>
        </p:nvGrpSpPr>
        <p:grpSpPr>
          <a:xfrm>
            <a:off x="1754692" y="2142863"/>
            <a:ext cx="4899511" cy="1379369"/>
            <a:chOff x="1864360" y="1871979"/>
            <a:chExt cx="5205730" cy="1465580"/>
          </a:xfrm>
        </p:grpSpPr>
        <p:pic>
          <p:nvPicPr>
            <p:cNvPr id="19" name="object 19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640069" y="1908809"/>
              <a:ext cx="327660" cy="327660"/>
            </a:xfrm>
            <a:prstGeom prst="rect">
              <a:avLst/>
            </a:prstGeom>
          </p:spPr>
        </p:pic>
        <p:pic>
          <p:nvPicPr>
            <p:cNvPr id="20" name="object 20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864360" y="1871979"/>
              <a:ext cx="345439" cy="360679"/>
            </a:xfrm>
            <a:prstGeom prst="rect">
              <a:avLst/>
            </a:prstGeom>
          </p:spPr>
        </p:pic>
        <p:sp>
          <p:nvSpPr>
            <p:cNvPr id="21" name="object 21"/>
            <p:cNvSpPr/>
            <p:nvPr/>
          </p:nvSpPr>
          <p:spPr>
            <a:xfrm>
              <a:off x="4980939" y="2089149"/>
              <a:ext cx="0" cy="899160"/>
            </a:xfrm>
            <a:custGeom>
              <a:avLst/>
              <a:gdLst/>
              <a:ahLst/>
              <a:cxnLst/>
              <a:rect l="l" t="t" r="r" b="b"/>
              <a:pathLst>
                <a:path h="899160">
                  <a:moveTo>
                    <a:pt x="0" y="0"/>
                  </a:moveTo>
                  <a:lnTo>
                    <a:pt x="0" y="89916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sz="1694"/>
            </a:p>
          </p:txBody>
        </p:sp>
        <p:pic>
          <p:nvPicPr>
            <p:cNvPr id="22" name="object 22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724650" y="2999944"/>
              <a:ext cx="345440" cy="337410"/>
            </a:xfrm>
            <a:prstGeom prst="rect">
              <a:avLst/>
            </a:prstGeom>
          </p:spPr>
        </p:pic>
      </p:grpSp>
      <p:sp>
        <p:nvSpPr>
          <p:cNvPr id="23" name="object 23"/>
          <p:cNvSpPr txBox="1"/>
          <p:nvPr/>
        </p:nvSpPr>
        <p:spPr>
          <a:xfrm>
            <a:off x="5036969" y="2335306"/>
            <a:ext cx="167939" cy="185835"/>
          </a:xfrm>
          <a:prstGeom prst="rect">
            <a:avLst/>
          </a:prstGeom>
        </p:spPr>
        <p:txBody>
          <a:bodyPr vert="horz" wrap="square" lIns="0" tIns="11953" rIns="0" bIns="0" rtlCol="0">
            <a:spAutoFit/>
          </a:bodyPr>
          <a:lstStyle/>
          <a:p>
            <a:pPr marL="11953">
              <a:spcBef>
                <a:spcPts val="94"/>
              </a:spcBef>
            </a:pPr>
            <a:r>
              <a:rPr sz="1129" spc="-24" dirty="0">
                <a:latin typeface="Verdana"/>
                <a:cs typeface="Verdana"/>
              </a:rPr>
              <a:t>.1</a:t>
            </a:r>
            <a:endParaRPr sz="1129">
              <a:latin typeface="Verdana"/>
              <a:cs typeface="Verdana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6759388" y="1881094"/>
            <a:ext cx="908424" cy="185835"/>
          </a:xfrm>
          <a:prstGeom prst="rect">
            <a:avLst/>
          </a:prstGeom>
        </p:spPr>
        <p:txBody>
          <a:bodyPr vert="horz" wrap="square" lIns="0" tIns="11953" rIns="0" bIns="0" rtlCol="0">
            <a:spAutoFit/>
          </a:bodyPr>
          <a:lstStyle/>
          <a:p>
            <a:pPr marL="11953">
              <a:spcBef>
                <a:spcPts val="94"/>
              </a:spcBef>
            </a:pPr>
            <a:r>
              <a:rPr sz="1129" spc="-9" dirty="0">
                <a:latin typeface="Verdana"/>
                <a:cs typeface="Verdana"/>
              </a:rPr>
              <a:t>192.168.3.3</a:t>
            </a:r>
            <a:endParaRPr sz="1129">
              <a:latin typeface="Verdana"/>
              <a:cs typeface="Verdana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309580" y="1392219"/>
            <a:ext cx="2073835" cy="674559"/>
          </a:xfrm>
          <a:prstGeom prst="rect">
            <a:avLst/>
          </a:prstGeom>
        </p:spPr>
        <p:txBody>
          <a:bodyPr vert="horz" wrap="square" lIns="0" tIns="11953" rIns="0" bIns="0" rtlCol="0">
            <a:spAutoFit/>
          </a:bodyPr>
          <a:lstStyle/>
          <a:p>
            <a:pPr marL="11953">
              <a:spcBef>
                <a:spcPts val="94"/>
              </a:spcBef>
            </a:pPr>
            <a:r>
              <a:rPr sz="2259" b="1" spc="-9" dirty="0">
                <a:solidFill>
                  <a:srgbClr val="7F0000"/>
                </a:solidFill>
                <a:latin typeface="Verdana"/>
                <a:cs typeface="Verdana"/>
              </a:rPr>
              <a:t>Exemple</a:t>
            </a:r>
            <a:endParaRPr sz="2259">
              <a:latin typeface="Verdana"/>
              <a:cs typeface="Verdana"/>
            </a:endParaRPr>
          </a:p>
          <a:p>
            <a:pPr marL="1177394">
              <a:spcBef>
                <a:spcPts val="1148"/>
              </a:spcBef>
            </a:pPr>
            <a:r>
              <a:rPr sz="1129" spc="-9" dirty="0">
                <a:latin typeface="Verdana"/>
                <a:cs typeface="Verdana"/>
              </a:rPr>
              <a:t>192.168.1.3</a:t>
            </a:r>
            <a:endParaRPr sz="1129">
              <a:latin typeface="Verdana"/>
              <a:cs typeface="Verdana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2562709" y="2097442"/>
            <a:ext cx="816983" cy="185835"/>
          </a:xfrm>
          <a:prstGeom prst="rect">
            <a:avLst/>
          </a:prstGeom>
        </p:spPr>
        <p:txBody>
          <a:bodyPr vert="horz" wrap="square" lIns="0" tIns="11953" rIns="0" bIns="0" rtlCol="0">
            <a:spAutoFit/>
          </a:bodyPr>
          <a:lstStyle/>
          <a:p>
            <a:pPr marL="11953">
              <a:spcBef>
                <a:spcPts val="94"/>
              </a:spcBef>
            </a:pPr>
            <a:r>
              <a:rPr sz="1129" spc="-9" dirty="0">
                <a:solidFill>
                  <a:srgbClr val="FF0000"/>
                </a:solidFill>
                <a:latin typeface="Verdana"/>
                <a:cs typeface="Verdana"/>
              </a:rPr>
              <a:t>192.168.1.</a:t>
            </a:r>
            <a:endParaRPr sz="1129">
              <a:latin typeface="Verdana"/>
              <a:cs typeface="Verdana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5951368" y="2097442"/>
            <a:ext cx="816983" cy="185835"/>
          </a:xfrm>
          <a:prstGeom prst="rect">
            <a:avLst/>
          </a:prstGeom>
        </p:spPr>
        <p:txBody>
          <a:bodyPr vert="horz" wrap="square" lIns="0" tIns="11953" rIns="0" bIns="0" rtlCol="0">
            <a:spAutoFit/>
          </a:bodyPr>
          <a:lstStyle/>
          <a:p>
            <a:pPr marL="11953">
              <a:spcBef>
                <a:spcPts val="94"/>
              </a:spcBef>
            </a:pPr>
            <a:r>
              <a:rPr sz="1129" spc="-9" dirty="0">
                <a:solidFill>
                  <a:srgbClr val="FF0000"/>
                </a:solidFill>
                <a:latin typeface="Verdana"/>
                <a:cs typeface="Verdana"/>
              </a:rPr>
              <a:t>192.168.3.</a:t>
            </a:r>
            <a:endParaRPr sz="1129">
              <a:latin typeface="Verdana"/>
              <a:cs typeface="Verdana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4900706" y="3351306"/>
            <a:ext cx="908424" cy="185835"/>
          </a:xfrm>
          <a:prstGeom prst="rect">
            <a:avLst/>
          </a:prstGeom>
        </p:spPr>
        <p:txBody>
          <a:bodyPr vert="horz" wrap="square" lIns="0" tIns="11953" rIns="0" bIns="0" rtlCol="0">
            <a:spAutoFit/>
          </a:bodyPr>
          <a:lstStyle/>
          <a:p>
            <a:pPr marL="11953">
              <a:spcBef>
                <a:spcPts val="94"/>
              </a:spcBef>
            </a:pPr>
            <a:r>
              <a:rPr sz="1129" spc="-9" dirty="0">
                <a:latin typeface="Verdana"/>
                <a:cs typeface="Verdana"/>
              </a:rPr>
              <a:t>192.168.2.3</a:t>
            </a:r>
            <a:endParaRPr sz="1129">
              <a:latin typeface="Verdana"/>
              <a:cs typeface="Verdana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6387652" y="3497132"/>
            <a:ext cx="202602" cy="272782"/>
          </a:xfrm>
          <a:prstGeom prst="rect">
            <a:avLst/>
          </a:prstGeom>
        </p:spPr>
        <p:txBody>
          <a:bodyPr vert="horz" wrap="square" lIns="0" tIns="11953" rIns="0" bIns="0" rtlCol="0">
            <a:spAutoFit/>
          </a:bodyPr>
          <a:lstStyle/>
          <a:p>
            <a:pPr marL="11953">
              <a:spcBef>
                <a:spcPts val="94"/>
              </a:spcBef>
            </a:pPr>
            <a:r>
              <a:rPr sz="1694" b="1" spc="-47" dirty="0">
                <a:latin typeface="Verdana"/>
                <a:cs typeface="Verdana"/>
              </a:rPr>
              <a:t>D</a:t>
            </a:r>
            <a:endParaRPr sz="1694">
              <a:latin typeface="Verdana"/>
              <a:cs typeface="Verdana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6697232" y="3351306"/>
            <a:ext cx="908424" cy="185835"/>
          </a:xfrm>
          <a:prstGeom prst="rect">
            <a:avLst/>
          </a:prstGeom>
        </p:spPr>
        <p:txBody>
          <a:bodyPr vert="horz" wrap="square" lIns="0" tIns="11953" rIns="0" bIns="0" rtlCol="0">
            <a:spAutoFit/>
          </a:bodyPr>
          <a:lstStyle/>
          <a:p>
            <a:pPr marL="11953">
              <a:spcBef>
                <a:spcPts val="94"/>
              </a:spcBef>
            </a:pPr>
            <a:r>
              <a:rPr sz="1129" spc="-9" dirty="0">
                <a:latin typeface="Verdana"/>
                <a:cs typeface="Verdana"/>
              </a:rPr>
              <a:t>192.168.3.4</a:t>
            </a:r>
            <a:endParaRPr sz="1129">
              <a:latin typeface="Verdana"/>
              <a:cs typeface="Verdana"/>
            </a:endParaRPr>
          </a:p>
        </p:txBody>
      </p:sp>
      <p:sp>
        <p:nvSpPr>
          <p:cNvPr id="31" name="object 31"/>
          <p:cNvSpPr/>
          <p:nvPr/>
        </p:nvSpPr>
        <p:spPr>
          <a:xfrm>
            <a:off x="6483275" y="2347259"/>
            <a:ext cx="0" cy="846268"/>
          </a:xfrm>
          <a:custGeom>
            <a:avLst/>
            <a:gdLst/>
            <a:ahLst/>
            <a:cxnLst/>
            <a:rect l="l" t="t" r="r" b="b"/>
            <a:pathLst>
              <a:path h="899160">
                <a:moveTo>
                  <a:pt x="0" y="0"/>
                </a:moveTo>
                <a:lnTo>
                  <a:pt x="0" y="89916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694"/>
          </a:p>
        </p:txBody>
      </p:sp>
      <p:sp>
        <p:nvSpPr>
          <p:cNvPr id="32" name="object 32"/>
          <p:cNvSpPr txBox="1"/>
          <p:nvPr/>
        </p:nvSpPr>
        <p:spPr>
          <a:xfrm>
            <a:off x="949064" y="4511937"/>
            <a:ext cx="452419" cy="243800"/>
          </a:xfrm>
          <a:prstGeom prst="rect">
            <a:avLst/>
          </a:prstGeom>
        </p:spPr>
        <p:txBody>
          <a:bodyPr vert="horz" wrap="square" lIns="0" tIns="11953" rIns="0" bIns="0" rtlCol="0">
            <a:spAutoFit/>
          </a:bodyPr>
          <a:lstStyle/>
          <a:p>
            <a:pPr marL="11953">
              <a:spcBef>
                <a:spcPts val="94"/>
              </a:spcBef>
            </a:pPr>
            <a:r>
              <a:rPr sz="1506" b="1" dirty="0">
                <a:solidFill>
                  <a:srgbClr val="00007F"/>
                </a:solidFill>
                <a:latin typeface="Verdana"/>
                <a:cs typeface="Verdana"/>
              </a:rPr>
              <a:t>R1</a:t>
            </a:r>
            <a:r>
              <a:rPr sz="1506" b="1" spc="-5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506" b="1" spc="-47" dirty="0">
                <a:solidFill>
                  <a:srgbClr val="00007F"/>
                </a:solidFill>
                <a:latin typeface="Verdana"/>
                <a:cs typeface="Verdana"/>
              </a:rPr>
              <a:t>:</a:t>
            </a:r>
            <a:endParaRPr sz="1506">
              <a:latin typeface="Verdana"/>
              <a:cs typeface="Verdana"/>
            </a:endParaRPr>
          </a:p>
        </p:txBody>
      </p:sp>
      <p:sp>
        <p:nvSpPr>
          <p:cNvPr id="33" name="object 33"/>
          <p:cNvSpPr txBox="1"/>
          <p:nvPr/>
        </p:nvSpPr>
        <p:spPr>
          <a:xfrm>
            <a:off x="1794136" y="4397188"/>
            <a:ext cx="4848113" cy="1401107"/>
          </a:xfrm>
          <a:prstGeom prst="rect">
            <a:avLst/>
          </a:prstGeom>
        </p:spPr>
        <p:txBody>
          <a:bodyPr vert="horz" wrap="square" lIns="0" tIns="126701" rIns="0" bIns="0" rtlCol="0">
            <a:spAutoFit/>
          </a:bodyPr>
          <a:lstStyle/>
          <a:p>
            <a:pPr marL="11953">
              <a:spcBef>
                <a:spcPts val="998"/>
              </a:spcBef>
            </a:pPr>
            <a:r>
              <a:rPr sz="1506" dirty="0">
                <a:solidFill>
                  <a:srgbClr val="00007F"/>
                </a:solidFill>
                <a:latin typeface="Verdana"/>
                <a:cs typeface="Verdana"/>
              </a:rPr>
              <a:t>ifconfig</a:t>
            </a:r>
            <a:r>
              <a:rPr sz="1506" spc="-52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506" dirty="0">
                <a:solidFill>
                  <a:srgbClr val="00007F"/>
                </a:solidFill>
                <a:latin typeface="Verdana"/>
                <a:cs typeface="Verdana"/>
              </a:rPr>
              <a:t>eth0</a:t>
            </a:r>
            <a:r>
              <a:rPr sz="1506" spc="-52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506" dirty="0">
                <a:solidFill>
                  <a:srgbClr val="00007F"/>
                </a:solidFill>
                <a:latin typeface="Verdana"/>
                <a:cs typeface="Verdana"/>
              </a:rPr>
              <a:t>192.168.1.1</a:t>
            </a:r>
            <a:r>
              <a:rPr sz="1506" spc="-52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506" dirty="0">
                <a:solidFill>
                  <a:srgbClr val="00007F"/>
                </a:solidFill>
                <a:latin typeface="Verdana"/>
                <a:cs typeface="Verdana"/>
              </a:rPr>
              <a:t>netmask</a:t>
            </a:r>
            <a:r>
              <a:rPr sz="1506" spc="-52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506" spc="-9" dirty="0">
                <a:solidFill>
                  <a:srgbClr val="00007F"/>
                </a:solidFill>
                <a:latin typeface="Verdana"/>
                <a:cs typeface="Verdana"/>
              </a:rPr>
              <a:t>255.255.255.0</a:t>
            </a:r>
            <a:endParaRPr sz="1506">
              <a:latin typeface="Verdana"/>
              <a:cs typeface="Verdana"/>
            </a:endParaRPr>
          </a:p>
          <a:p>
            <a:pPr marL="11953">
              <a:spcBef>
                <a:spcPts val="904"/>
              </a:spcBef>
            </a:pPr>
            <a:r>
              <a:rPr sz="1506" dirty="0">
                <a:solidFill>
                  <a:srgbClr val="00007F"/>
                </a:solidFill>
                <a:latin typeface="Verdana"/>
                <a:cs typeface="Verdana"/>
              </a:rPr>
              <a:t>ifconfig</a:t>
            </a:r>
            <a:r>
              <a:rPr sz="1506" spc="-52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506" dirty="0">
                <a:solidFill>
                  <a:srgbClr val="00007F"/>
                </a:solidFill>
                <a:latin typeface="Verdana"/>
                <a:cs typeface="Verdana"/>
              </a:rPr>
              <a:t>eth1</a:t>
            </a:r>
            <a:r>
              <a:rPr sz="1506" spc="-52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506" dirty="0">
                <a:solidFill>
                  <a:srgbClr val="00007F"/>
                </a:solidFill>
                <a:latin typeface="Verdana"/>
                <a:cs typeface="Verdana"/>
              </a:rPr>
              <a:t>192.168.2.2</a:t>
            </a:r>
            <a:r>
              <a:rPr sz="1506" spc="-52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506" dirty="0">
                <a:solidFill>
                  <a:srgbClr val="00007F"/>
                </a:solidFill>
                <a:latin typeface="Verdana"/>
                <a:cs typeface="Verdana"/>
              </a:rPr>
              <a:t>netmask</a:t>
            </a:r>
            <a:r>
              <a:rPr sz="1506" spc="-52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506" spc="-9" dirty="0">
                <a:solidFill>
                  <a:srgbClr val="00007F"/>
                </a:solidFill>
                <a:latin typeface="Verdana"/>
                <a:cs typeface="Verdana"/>
              </a:rPr>
              <a:t>255.255.255.0</a:t>
            </a:r>
            <a:endParaRPr sz="1506">
              <a:latin typeface="Verdana"/>
              <a:cs typeface="Verdana"/>
            </a:endParaRPr>
          </a:p>
          <a:p>
            <a:pPr marL="11953">
              <a:spcBef>
                <a:spcPts val="913"/>
              </a:spcBef>
            </a:pPr>
            <a:r>
              <a:rPr sz="1506" dirty="0">
                <a:solidFill>
                  <a:srgbClr val="00007F"/>
                </a:solidFill>
                <a:latin typeface="Verdana"/>
                <a:cs typeface="Verdana"/>
              </a:rPr>
              <a:t>ifconfig</a:t>
            </a:r>
            <a:r>
              <a:rPr sz="1506" spc="-52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506" dirty="0">
                <a:solidFill>
                  <a:srgbClr val="00007F"/>
                </a:solidFill>
                <a:latin typeface="Verdana"/>
                <a:cs typeface="Verdana"/>
              </a:rPr>
              <a:t>eth0</a:t>
            </a:r>
            <a:r>
              <a:rPr sz="1506" spc="-52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506" dirty="0">
                <a:solidFill>
                  <a:srgbClr val="00007F"/>
                </a:solidFill>
                <a:latin typeface="Verdana"/>
                <a:cs typeface="Verdana"/>
              </a:rPr>
              <a:t>192.168.2.1</a:t>
            </a:r>
            <a:r>
              <a:rPr sz="1506" spc="-52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506" dirty="0">
                <a:solidFill>
                  <a:srgbClr val="00007F"/>
                </a:solidFill>
                <a:latin typeface="Verdana"/>
                <a:cs typeface="Verdana"/>
              </a:rPr>
              <a:t>netmask</a:t>
            </a:r>
            <a:r>
              <a:rPr sz="1506" spc="-52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506" spc="-9" dirty="0">
                <a:solidFill>
                  <a:srgbClr val="00007F"/>
                </a:solidFill>
                <a:latin typeface="Verdana"/>
                <a:cs typeface="Verdana"/>
              </a:rPr>
              <a:t>255.255.255.0</a:t>
            </a:r>
            <a:endParaRPr sz="1506">
              <a:latin typeface="Verdana"/>
              <a:cs typeface="Verdana"/>
            </a:endParaRPr>
          </a:p>
          <a:p>
            <a:pPr marL="11953">
              <a:spcBef>
                <a:spcPts val="904"/>
              </a:spcBef>
            </a:pPr>
            <a:r>
              <a:rPr sz="1506" dirty="0">
                <a:solidFill>
                  <a:srgbClr val="00007F"/>
                </a:solidFill>
                <a:latin typeface="Verdana"/>
                <a:cs typeface="Verdana"/>
              </a:rPr>
              <a:t>ifconfig</a:t>
            </a:r>
            <a:r>
              <a:rPr sz="1506" spc="-52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506" dirty="0">
                <a:solidFill>
                  <a:srgbClr val="00007F"/>
                </a:solidFill>
                <a:latin typeface="Verdana"/>
                <a:cs typeface="Verdana"/>
              </a:rPr>
              <a:t>eth1</a:t>
            </a:r>
            <a:r>
              <a:rPr sz="1506" spc="-52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506" dirty="0">
                <a:solidFill>
                  <a:srgbClr val="00007F"/>
                </a:solidFill>
                <a:latin typeface="Verdana"/>
                <a:cs typeface="Verdana"/>
              </a:rPr>
              <a:t>192.168.3.2</a:t>
            </a:r>
            <a:r>
              <a:rPr sz="1506" spc="-52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506" dirty="0">
                <a:solidFill>
                  <a:srgbClr val="00007F"/>
                </a:solidFill>
                <a:latin typeface="Verdana"/>
                <a:cs typeface="Verdana"/>
              </a:rPr>
              <a:t>netmask</a:t>
            </a:r>
            <a:r>
              <a:rPr sz="1506" spc="-52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506" spc="-9" dirty="0">
                <a:solidFill>
                  <a:srgbClr val="00007F"/>
                </a:solidFill>
                <a:latin typeface="Verdana"/>
                <a:cs typeface="Verdana"/>
              </a:rPr>
              <a:t>255.255.255.0</a:t>
            </a:r>
            <a:endParaRPr sz="1506">
              <a:latin typeface="Verdana"/>
              <a:cs typeface="Verdana"/>
            </a:endParaRPr>
          </a:p>
        </p:txBody>
      </p:sp>
      <p:sp>
        <p:nvSpPr>
          <p:cNvPr id="34" name="object 34"/>
          <p:cNvSpPr txBox="1"/>
          <p:nvPr/>
        </p:nvSpPr>
        <p:spPr>
          <a:xfrm>
            <a:off x="949064" y="5201620"/>
            <a:ext cx="452419" cy="243800"/>
          </a:xfrm>
          <a:prstGeom prst="rect">
            <a:avLst/>
          </a:prstGeom>
        </p:spPr>
        <p:txBody>
          <a:bodyPr vert="horz" wrap="square" lIns="0" tIns="11953" rIns="0" bIns="0" rtlCol="0">
            <a:spAutoFit/>
          </a:bodyPr>
          <a:lstStyle/>
          <a:p>
            <a:pPr marL="11953">
              <a:spcBef>
                <a:spcPts val="94"/>
              </a:spcBef>
            </a:pPr>
            <a:r>
              <a:rPr sz="1506" b="1" dirty="0">
                <a:solidFill>
                  <a:srgbClr val="00007F"/>
                </a:solidFill>
                <a:latin typeface="Verdana"/>
                <a:cs typeface="Verdana"/>
              </a:rPr>
              <a:t>R2</a:t>
            </a:r>
            <a:r>
              <a:rPr sz="1506" b="1" spc="-5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506" b="1" spc="-47" dirty="0">
                <a:solidFill>
                  <a:srgbClr val="00007F"/>
                </a:solidFill>
                <a:latin typeface="Verdana"/>
                <a:cs typeface="Verdana"/>
              </a:rPr>
              <a:t>:</a:t>
            </a:r>
            <a:endParaRPr sz="1506">
              <a:latin typeface="Verdana"/>
              <a:cs typeface="Verdana"/>
            </a:endParaRPr>
          </a:p>
        </p:txBody>
      </p:sp>
      <p:sp>
        <p:nvSpPr>
          <p:cNvPr id="35" name="object 35"/>
          <p:cNvSpPr txBox="1">
            <a:spLocks noGrp="1"/>
          </p:cNvSpPr>
          <p:nvPr>
            <p:ph type="title"/>
          </p:nvPr>
        </p:nvSpPr>
        <p:spPr>
          <a:xfrm>
            <a:off x="418353" y="227636"/>
            <a:ext cx="7745506" cy="843066"/>
          </a:xfrm>
          <a:prstGeom prst="rect">
            <a:avLst/>
          </a:prstGeom>
        </p:spPr>
        <p:txBody>
          <a:bodyPr vert="horz" wrap="square" lIns="0" tIns="11953" rIns="0" bIns="0" rtlCol="0" anchor="b">
            <a:spAutoFit/>
          </a:bodyPr>
          <a:lstStyle/>
          <a:p>
            <a:pPr marL="2304585">
              <a:lnSpc>
                <a:spcPct val="100000"/>
              </a:lnSpc>
              <a:spcBef>
                <a:spcPts val="94"/>
              </a:spcBef>
            </a:pPr>
            <a:r>
              <a:rPr dirty="0"/>
              <a:t>Routage</a:t>
            </a:r>
            <a:r>
              <a:rPr spc="-42" dirty="0"/>
              <a:t> </a:t>
            </a:r>
            <a:r>
              <a:rPr spc="-9" dirty="0"/>
              <a:t>statique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411182" y="4003937"/>
            <a:ext cx="5215666" cy="1432523"/>
          </a:xfrm>
          <a:prstGeom prst="rect">
            <a:avLst/>
          </a:prstGeom>
        </p:spPr>
        <p:txBody>
          <a:bodyPr vert="horz" wrap="square" lIns="0" tIns="11953" rIns="0" bIns="0" rtlCol="0">
            <a:spAutoFit/>
          </a:bodyPr>
          <a:lstStyle/>
          <a:p>
            <a:pPr marL="11953">
              <a:spcBef>
                <a:spcPts val="94"/>
              </a:spcBef>
            </a:pPr>
            <a:r>
              <a:rPr sz="1506" b="1" dirty="0">
                <a:solidFill>
                  <a:srgbClr val="00007F"/>
                </a:solidFill>
                <a:latin typeface="Verdana"/>
                <a:cs typeface="Verdana"/>
              </a:rPr>
              <a:t>Étape</a:t>
            </a:r>
            <a:r>
              <a:rPr sz="1506" b="1" spc="-47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506" b="1" dirty="0">
                <a:solidFill>
                  <a:srgbClr val="00007F"/>
                </a:solidFill>
                <a:latin typeface="Verdana"/>
                <a:cs typeface="Verdana"/>
              </a:rPr>
              <a:t>2</a:t>
            </a:r>
            <a:r>
              <a:rPr sz="1506" b="1" spc="-38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506" b="1" dirty="0">
                <a:solidFill>
                  <a:srgbClr val="00007F"/>
                </a:solidFill>
                <a:latin typeface="Verdana"/>
                <a:cs typeface="Verdana"/>
              </a:rPr>
              <a:t>:</a:t>
            </a:r>
            <a:r>
              <a:rPr sz="1506" b="1" spc="-42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506" b="1" dirty="0">
                <a:solidFill>
                  <a:srgbClr val="00007F"/>
                </a:solidFill>
                <a:latin typeface="Verdana"/>
                <a:cs typeface="Verdana"/>
              </a:rPr>
              <a:t>configuration</a:t>
            </a:r>
            <a:r>
              <a:rPr sz="1506" b="1" spc="-38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506" b="1" dirty="0">
                <a:solidFill>
                  <a:srgbClr val="00007F"/>
                </a:solidFill>
                <a:latin typeface="Verdana"/>
                <a:cs typeface="Verdana"/>
              </a:rPr>
              <a:t>des</a:t>
            </a:r>
            <a:r>
              <a:rPr sz="1506" b="1" spc="-42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506" b="1" dirty="0">
                <a:solidFill>
                  <a:srgbClr val="00007F"/>
                </a:solidFill>
                <a:latin typeface="Verdana"/>
                <a:cs typeface="Verdana"/>
              </a:rPr>
              <a:t>tables</a:t>
            </a:r>
            <a:r>
              <a:rPr sz="1506" b="1" spc="-38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506" b="1" dirty="0">
                <a:solidFill>
                  <a:srgbClr val="00007F"/>
                </a:solidFill>
                <a:latin typeface="Verdana"/>
                <a:cs typeface="Verdana"/>
              </a:rPr>
              <a:t>de</a:t>
            </a:r>
            <a:r>
              <a:rPr sz="1506" b="1" spc="-42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506" b="1" spc="-9" dirty="0">
                <a:solidFill>
                  <a:srgbClr val="00007F"/>
                </a:solidFill>
                <a:latin typeface="Verdana"/>
                <a:cs typeface="Verdana"/>
              </a:rPr>
              <a:t>routage</a:t>
            </a:r>
            <a:endParaRPr sz="1506">
              <a:latin typeface="Verdana"/>
              <a:cs typeface="Verdana"/>
            </a:endParaRPr>
          </a:p>
          <a:p>
            <a:pPr>
              <a:spcBef>
                <a:spcPts val="626"/>
              </a:spcBef>
            </a:pPr>
            <a:endParaRPr sz="1506">
              <a:latin typeface="Verdana"/>
              <a:cs typeface="Verdana"/>
            </a:endParaRPr>
          </a:p>
          <a:p>
            <a:pPr marL="549849">
              <a:tabLst>
                <a:tab pos="971201" algn="l"/>
              </a:tabLst>
            </a:pPr>
            <a:r>
              <a:rPr sz="1506" b="1" dirty="0">
                <a:solidFill>
                  <a:srgbClr val="00007F"/>
                </a:solidFill>
                <a:latin typeface="Verdana"/>
                <a:cs typeface="Verdana"/>
              </a:rPr>
              <a:t>A</a:t>
            </a:r>
            <a:r>
              <a:rPr sz="1506" b="1" spc="-5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506" b="1" spc="-47" dirty="0">
                <a:solidFill>
                  <a:srgbClr val="00007F"/>
                </a:solidFill>
                <a:latin typeface="Verdana"/>
                <a:cs typeface="Verdana"/>
              </a:rPr>
              <a:t>:</a:t>
            </a:r>
            <a:r>
              <a:rPr sz="1506" b="1" dirty="0">
                <a:solidFill>
                  <a:srgbClr val="00007F"/>
                </a:solidFill>
                <a:latin typeface="Verdana"/>
                <a:cs typeface="Verdana"/>
              </a:rPr>
              <a:t>	</a:t>
            </a:r>
            <a:r>
              <a:rPr sz="1506" dirty="0">
                <a:solidFill>
                  <a:srgbClr val="00007F"/>
                </a:solidFill>
                <a:latin typeface="Verdana"/>
                <a:cs typeface="Verdana"/>
              </a:rPr>
              <a:t>route</a:t>
            </a:r>
            <a:r>
              <a:rPr sz="1506" spc="-47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506" dirty="0">
                <a:solidFill>
                  <a:srgbClr val="00007F"/>
                </a:solidFill>
                <a:latin typeface="Verdana"/>
                <a:cs typeface="Verdana"/>
              </a:rPr>
              <a:t>add</a:t>
            </a:r>
            <a:r>
              <a:rPr sz="1506" spc="-42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506" dirty="0">
                <a:solidFill>
                  <a:srgbClr val="00007F"/>
                </a:solidFill>
                <a:latin typeface="Verdana"/>
                <a:cs typeface="Verdana"/>
              </a:rPr>
              <a:t>default</a:t>
            </a:r>
            <a:r>
              <a:rPr sz="1506" spc="-42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506" dirty="0">
                <a:solidFill>
                  <a:srgbClr val="00007F"/>
                </a:solidFill>
                <a:latin typeface="Verdana"/>
                <a:cs typeface="Verdana"/>
              </a:rPr>
              <a:t>gw</a:t>
            </a:r>
            <a:r>
              <a:rPr sz="1506" spc="-42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506" spc="-9" dirty="0">
                <a:solidFill>
                  <a:srgbClr val="00007F"/>
                </a:solidFill>
                <a:latin typeface="Verdana"/>
                <a:cs typeface="Verdana"/>
              </a:rPr>
              <a:t>192.168.1.1</a:t>
            </a:r>
            <a:endParaRPr sz="1506">
              <a:latin typeface="Verdana"/>
              <a:cs typeface="Verdana"/>
            </a:endParaRPr>
          </a:p>
          <a:p>
            <a:pPr marL="971798" marR="4781" indent="-421948">
              <a:lnSpc>
                <a:spcPct val="150000"/>
              </a:lnSpc>
              <a:spcBef>
                <a:spcPts val="9"/>
              </a:spcBef>
              <a:tabLst>
                <a:tab pos="971201" algn="l"/>
              </a:tabLst>
            </a:pPr>
            <a:r>
              <a:rPr sz="1506" b="1" dirty="0">
                <a:solidFill>
                  <a:srgbClr val="00007F"/>
                </a:solidFill>
                <a:latin typeface="Verdana"/>
                <a:cs typeface="Verdana"/>
              </a:rPr>
              <a:t>B</a:t>
            </a:r>
            <a:r>
              <a:rPr sz="1506" b="1" spc="-14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506" b="1" spc="-47" dirty="0">
                <a:solidFill>
                  <a:srgbClr val="00007F"/>
                </a:solidFill>
                <a:latin typeface="Verdana"/>
                <a:cs typeface="Verdana"/>
              </a:rPr>
              <a:t>:</a:t>
            </a:r>
            <a:r>
              <a:rPr sz="1506" b="1" dirty="0">
                <a:solidFill>
                  <a:srgbClr val="00007F"/>
                </a:solidFill>
                <a:latin typeface="Verdana"/>
                <a:cs typeface="Verdana"/>
              </a:rPr>
              <a:t>	</a:t>
            </a:r>
            <a:r>
              <a:rPr sz="1506" dirty="0">
                <a:solidFill>
                  <a:srgbClr val="00007F"/>
                </a:solidFill>
                <a:latin typeface="Verdana"/>
                <a:cs typeface="Verdana"/>
              </a:rPr>
              <a:t>route</a:t>
            </a:r>
            <a:r>
              <a:rPr sz="1506" spc="-38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506" dirty="0">
                <a:solidFill>
                  <a:srgbClr val="00007F"/>
                </a:solidFill>
                <a:latin typeface="Verdana"/>
                <a:cs typeface="Verdana"/>
              </a:rPr>
              <a:t>add</a:t>
            </a:r>
            <a:r>
              <a:rPr sz="1506" spc="-33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506" dirty="0">
                <a:solidFill>
                  <a:srgbClr val="00007F"/>
                </a:solidFill>
                <a:latin typeface="Verdana"/>
                <a:cs typeface="Verdana"/>
              </a:rPr>
              <a:t>-net</a:t>
            </a:r>
            <a:r>
              <a:rPr sz="1506" spc="-33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506" dirty="0">
                <a:solidFill>
                  <a:srgbClr val="00007F"/>
                </a:solidFill>
                <a:latin typeface="Verdana"/>
                <a:cs typeface="Verdana"/>
              </a:rPr>
              <a:t>192.168.3.0</a:t>
            </a:r>
            <a:r>
              <a:rPr sz="1506" spc="-33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506" dirty="0">
                <a:solidFill>
                  <a:srgbClr val="00007F"/>
                </a:solidFill>
                <a:latin typeface="Verdana"/>
                <a:cs typeface="Verdana"/>
              </a:rPr>
              <a:t>gw</a:t>
            </a:r>
            <a:r>
              <a:rPr sz="1506" spc="-33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506" spc="-9" dirty="0">
                <a:solidFill>
                  <a:srgbClr val="00007F"/>
                </a:solidFill>
                <a:latin typeface="Verdana"/>
                <a:cs typeface="Verdana"/>
              </a:rPr>
              <a:t>192.168.2.1 </a:t>
            </a:r>
            <a:r>
              <a:rPr sz="1506" dirty="0">
                <a:solidFill>
                  <a:srgbClr val="00007F"/>
                </a:solidFill>
                <a:latin typeface="Verdana"/>
                <a:cs typeface="Verdana"/>
              </a:rPr>
              <a:t>route</a:t>
            </a:r>
            <a:r>
              <a:rPr sz="1506" spc="-38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506" dirty="0">
                <a:solidFill>
                  <a:srgbClr val="00007F"/>
                </a:solidFill>
                <a:latin typeface="Verdana"/>
                <a:cs typeface="Verdana"/>
              </a:rPr>
              <a:t>add</a:t>
            </a:r>
            <a:r>
              <a:rPr sz="1506" spc="-33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506" dirty="0">
                <a:solidFill>
                  <a:srgbClr val="00007F"/>
                </a:solidFill>
                <a:latin typeface="Verdana"/>
                <a:cs typeface="Verdana"/>
              </a:rPr>
              <a:t>-net</a:t>
            </a:r>
            <a:r>
              <a:rPr sz="1506" spc="-33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506" dirty="0">
                <a:solidFill>
                  <a:srgbClr val="00007F"/>
                </a:solidFill>
                <a:latin typeface="Verdana"/>
                <a:cs typeface="Verdana"/>
              </a:rPr>
              <a:t>192.168.1.0</a:t>
            </a:r>
            <a:r>
              <a:rPr sz="1506" spc="-33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506" dirty="0">
                <a:solidFill>
                  <a:srgbClr val="00007F"/>
                </a:solidFill>
                <a:latin typeface="Verdana"/>
                <a:cs typeface="Verdana"/>
              </a:rPr>
              <a:t>gw</a:t>
            </a:r>
            <a:r>
              <a:rPr sz="1506" spc="-33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506" spc="-9" dirty="0">
                <a:solidFill>
                  <a:srgbClr val="00007F"/>
                </a:solidFill>
                <a:latin typeface="Verdana"/>
                <a:cs typeface="Verdana"/>
              </a:rPr>
              <a:t>192.168.2.2</a:t>
            </a:r>
            <a:endParaRPr sz="1506">
              <a:latin typeface="Verdana"/>
              <a:cs typeface="Verdana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778598" y="2413000"/>
            <a:ext cx="191247" cy="272782"/>
          </a:xfrm>
          <a:prstGeom prst="rect">
            <a:avLst/>
          </a:prstGeom>
        </p:spPr>
        <p:txBody>
          <a:bodyPr vert="horz" wrap="square" lIns="0" tIns="11953" rIns="0" bIns="0" rtlCol="0">
            <a:spAutoFit/>
          </a:bodyPr>
          <a:lstStyle/>
          <a:p>
            <a:pPr marL="11953">
              <a:spcBef>
                <a:spcPts val="94"/>
              </a:spcBef>
            </a:pPr>
            <a:r>
              <a:rPr sz="1694" b="1" spc="-47" dirty="0">
                <a:latin typeface="Verdana"/>
                <a:cs typeface="Verdana"/>
              </a:rPr>
              <a:t>A</a:t>
            </a:r>
            <a:endParaRPr sz="1694">
              <a:latin typeface="Verdana"/>
              <a:cs typeface="Verdana"/>
            </a:endParaRPr>
          </a:p>
        </p:txBody>
      </p:sp>
      <p:pic>
        <p:nvPicPr>
          <p:cNvPr id="5" name="object 5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040282" y="2120345"/>
            <a:ext cx="325120" cy="317562"/>
          </a:xfrm>
          <a:prstGeom prst="rect">
            <a:avLst/>
          </a:prstGeom>
        </p:spPr>
      </p:pic>
      <p:sp>
        <p:nvSpPr>
          <p:cNvPr id="6" name="object 6"/>
          <p:cNvSpPr txBox="1"/>
          <p:nvPr/>
        </p:nvSpPr>
        <p:spPr>
          <a:xfrm>
            <a:off x="7098852" y="2378336"/>
            <a:ext cx="179892" cy="272782"/>
          </a:xfrm>
          <a:prstGeom prst="rect">
            <a:avLst/>
          </a:prstGeom>
        </p:spPr>
        <p:txBody>
          <a:bodyPr vert="horz" wrap="square" lIns="0" tIns="11953" rIns="0" bIns="0" rtlCol="0">
            <a:spAutoFit/>
          </a:bodyPr>
          <a:lstStyle/>
          <a:p>
            <a:pPr marL="11953">
              <a:spcBef>
                <a:spcPts val="94"/>
              </a:spcBef>
            </a:pPr>
            <a:r>
              <a:rPr sz="1694" b="1" spc="-47" dirty="0">
                <a:latin typeface="Verdana"/>
                <a:cs typeface="Verdana"/>
              </a:rPr>
              <a:t>C</a:t>
            </a:r>
            <a:endParaRPr sz="1694">
              <a:latin typeface="Verdana"/>
              <a:cs typeface="Verdana"/>
            </a:endParaRPr>
          </a:p>
        </p:txBody>
      </p:sp>
      <p:pic>
        <p:nvPicPr>
          <p:cNvPr id="7" name="object 7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532556" y="3204477"/>
            <a:ext cx="325119" cy="317562"/>
          </a:xfrm>
          <a:prstGeom prst="rect">
            <a:avLst/>
          </a:prstGeom>
        </p:spPr>
      </p:pic>
      <p:sp>
        <p:nvSpPr>
          <p:cNvPr id="8" name="object 8"/>
          <p:cNvSpPr txBox="1"/>
          <p:nvPr/>
        </p:nvSpPr>
        <p:spPr>
          <a:xfrm>
            <a:off x="4591125" y="3497132"/>
            <a:ext cx="188259" cy="272782"/>
          </a:xfrm>
          <a:prstGeom prst="rect">
            <a:avLst/>
          </a:prstGeom>
        </p:spPr>
        <p:txBody>
          <a:bodyPr vert="horz" wrap="square" lIns="0" tIns="11953" rIns="0" bIns="0" rtlCol="0">
            <a:spAutoFit/>
          </a:bodyPr>
          <a:lstStyle/>
          <a:p>
            <a:pPr marL="11953">
              <a:spcBef>
                <a:spcPts val="94"/>
              </a:spcBef>
            </a:pPr>
            <a:r>
              <a:rPr sz="1694" b="1" spc="-47" dirty="0">
                <a:latin typeface="Verdana"/>
                <a:cs typeface="Verdana"/>
              </a:rPr>
              <a:t>B</a:t>
            </a:r>
            <a:endParaRPr sz="1694">
              <a:latin typeface="Verdana"/>
              <a:cs typeface="Verdana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3846456" y="2513404"/>
            <a:ext cx="256391" cy="200455"/>
          </a:xfrm>
          <a:prstGeom prst="rect">
            <a:avLst/>
          </a:prstGeom>
        </p:spPr>
        <p:txBody>
          <a:bodyPr vert="horz" wrap="square" lIns="0" tIns="11953" rIns="0" bIns="0" rtlCol="0">
            <a:spAutoFit/>
          </a:bodyPr>
          <a:lstStyle/>
          <a:p>
            <a:pPr marL="11953">
              <a:spcBef>
                <a:spcPts val="94"/>
              </a:spcBef>
            </a:pPr>
            <a:r>
              <a:rPr sz="1224" b="1" spc="-24" dirty="0">
                <a:latin typeface="Verdana"/>
                <a:cs typeface="Verdana"/>
              </a:rPr>
              <a:t>R1</a:t>
            </a:r>
            <a:endParaRPr sz="1224">
              <a:latin typeface="Verdana"/>
              <a:cs typeface="Verdana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4291106" y="2097442"/>
            <a:ext cx="816983" cy="185835"/>
          </a:xfrm>
          <a:prstGeom prst="rect">
            <a:avLst/>
          </a:prstGeom>
        </p:spPr>
        <p:txBody>
          <a:bodyPr vert="horz" wrap="square" lIns="0" tIns="11953" rIns="0" bIns="0" rtlCol="0">
            <a:spAutoFit/>
          </a:bodyPr>
          <a:lstStyle/>
          <a:p>
            <a:pPr marL="11953">
              <a:spcBef>
                <a:spcPts val="94"/>
              </a:spcBef>
            </a:pPr>
            <a:r>
              <a:rPr sz="1129" spc="-9" dirty="0">
                <a:solidFill>
                  <a:srgbClr val="FF0000"/>
                </a:solidFill>
                <a:latin typeface="Verdana"/>
                <a:cs typeface="Verdana"/>
              </a:rPr>
              <a:t>192.168.2.</a:t>
            </a:r>
            <a:endParaRPr sz="1129">
              <a:latin typeface="Verdana"/>
              <a:cs typeface="Verdana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4189506" y="2335306"/>
            <a:ext cx="167939" cy="185835"/>
          </a:xfrm>
          <a:prstGeom prst="rect">
            <a:avLst/>
          </a:prstGeom>
        </p:spPr>
        <p:txBody>
          <a:bodyPr vert="horz" wrap="square" lIns="0" tIns="11953" rIns="0" bIns="0" rtlCol="0">
            <a:spAutoFit/>
          </a:bodyPr>
          <a:lstStyle/>
          <a:p>
            <a:pPr marL="11953">
              <a:spcBef>
                <a:spcPts val="94"/>
              </a:spcBef>
            </a:pPr>
            <a:r>
              <a:rPr sz="1129" spc="-24" dirty="0">
                <a:latin typeface="Verdana"/>
                <a:cs typeface="Verdana"/>
              </a:rPr>
              <a:t>.2</a:t>
            </a:r>
            <a:endParaRPr sz="1129">
              <a:latin typeface="Verdana"/>
              <a:cs typeface="Verdana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3546438" y="2335306"/>
            <a:ext cx="167939" cy="185835"/>
          </a:xfrm>
          <a:prstGeom prst="rect">
            <a:avLst/>
          </a:prstGeom>
        </p:spPr>
        <p:txBody>
          <a:bodyPr vert="horz" wrap="square" lIns="0" tIns="11953" rIns="0" bIns="0" rtlCol="0">
            <a:spAutoFit/>
          </a:bodyPr>
          <a:lstStyle/>
          <a:p>
            <a:pPr marL="11953">
              <a:spcBef>
                <a:spcPts val="94"/>
              </a:spcBef>
            </a:pPr>
            <a:r>
              <a:rPr sz="1129" spc="-24" dirty="0">
                <a:latin typeface="Verdana"/>
                <a:cs typeface="Verdana"/>
              </a:rPr>
              <a:t>.1</a:t>
            </a:r>
            <a:endParaRPr sz="1129">
              <a:latin typeface="Verdana"/>
              <a:cs typeface="Verdana"/>
            </a:endParaRPr>
          </a:p>
        </p:txBody>
      </p:sp>
      <p:grpSp>
        <p:nvGrpSpPr>
          <p:cNvPr id="13" name="object 13"/>
          <p:cNvGrpSpPr/>
          <p:nvPr/>
        </p:nvGrpSpPr>
        <p:grpSpPr>
          <a:xfrm>
            <a:off x="1808480" y="2177527"/>
            <a:ext cx="5250927" cy="308386"/>
            <a:chOff x="1921510" y="1908810"/>
            <a:chExt cx="5579110" cy="327660"/>
          </a:xfrm>
        </p:grpSpPr>
        <p:sp>
          <p:nvSpPr>
            <p:cNvPr id="14" name="object 14"/>
            <p:cNvSpPr/>
            <p:nvPr/>
          </p:nvSpPr>
          <p:spPr>
            <a:xfrm>
              <a:off x="1921510" y="2089150"/>
              <a:ext cx="5579110" cy="0"/>
            </a:xfrm>
            <a:custGeom>
              <a:avLst/>
              <a:gdLst/>
              <a:ahLst/>
              <a:cxnLst/>
              <a:rect l="l" t="t" r="r" b="b"/>
              <a:pathLst>
                <a:path w="5579109">
                  <a:moveTo>
                    <a:pt x="0" y="0"/>
                  </a:moveTo>
                  <a:lnTo>
                    <a:pt x="5579110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sz="1694"/>
            </a:p>
          </p:txBody>
        </p:sp>
        <p:pic>
          <p:nvPicPr>
            <p:cNvPr id="15" name="object 1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056380" y="1908810"/>
              <a:ext cx="327660" cy="327660"/>
            </a:xfrm>
            <a:prstGeom prst="rect">
              <a:avLst/>
            </a:prstGeom>
          </p:spPr>
        </p:pic>
      </p:grpSp>
      <p:sp>
        <p:nvSpPr>
          <p:cNvPr id="16" name="object 16"/>
          <p:cNvSpPr txBox="1"/>
          <p:nvPr/>
        </p:nvSpPr>
        <p:spPr>
          <a:xfrm>
            <a:off x="5336989" y="2513404"/>
            <a:ext cx="256391" cy="200455"/>
          </a:xfrm>
          <a:prstGeom prst="rect">
            <a:avLst/>
          </a:prstGeom>
        </p:spPr>
        <p:txBody>
          <a:bodyPr vert="horz" wrap="square" lIns="0" tIns="11953" rIns="0" bIns="0" rtlCol="0">
            <a:spAutoFit/>
          </a:bodyPr>
          <a:lstStyle/>
          <a:p>
            <a:pPr marL="11953">
              <a:spcBef>
                <a:spcPts val="94"/>
              </a:spcBef>
            </a:pPr>
            <a:r>
              <a:rPr sz="1224" b="1" spc="-24" dirty="0">
                <a:latin typeface="Verdana"/>
                <a:cs typeface="Verdana"/>
              </a:rPr>
              <a:t>R2</a:t>
            </a:r>
            <a:endParaRPr sz="1224">
              <a:latin typeface="Verdana"/>
              <a:cs typeface="Verdana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5680038" y="2335306"/>
            <a:ext cx="167939" cy="185835"/>
          </a:xfrm>
          <a:prstGeom prst="rect">
            <a:avLst/>
          </a:prstGeom>
        </p:spPr>
        <p:txBody>
          <a:bodyPr vert="horz" wrap="square" lIns="0" tIns="11953" rIns="0" bIns="0" rtlCol="0">
            <a:spAutoFit/>
          </a:bodyPr>
          <a:lstStyle/>
          <a:p>
            <a:pPr marL="11953">
              <a:spcBef>
                <a:spcPts val="94"/>
              </a:spcBef>
            </a:pPr>
            <a:r>
              <a:rPr sz="1129" spc="-24" dirty="0">
                <a:latin typeface="Verdana"/>
                <a:cs typeface="Verdana"/>
              </a:rPr>
              <a:t>.2</a:t>
            </a:r>
            <a:endParaRPr sz="1129">
              <a:latin typeface="Verdana"/>
              <a:cs typeface="Verdana"/>
            </a:endParaRPr>
          </a:p>
        </p:txBody>
      </p:sp>
      <p:grpSp>
        <p:nvGrpSpPr>
          <p:cNvPr id="18" name="object 18"/>
          <p:cNvGrpSpPr/>
          <p:nvPr/>
        </p:nvGrpSpPr>
        <p:grpSpPr>
          <a:xfrm>
            <a:off x="1754692" y="2142863"/>
            <a:ext cx="4899511" cy="1379369"/>
            <a:chOff x="1864360" y="1871979"/>
            <a:chExt cx="5205730" cy="1465580"/>
          </a:xfrm>
        </p:grpSpPr>
        <p:pic>
          <p:nvPicPr>
            <p:cNvPr id="19" name="object 19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640069" y="1908809"/>
              <a:ext cx="327660" cy="327660"/>
            </a:xfrm>
            <a:prstGeom prst="rect">
              <a:avLst/>
            </a:prstGeom>
          </p:spPr>
        </p:pic>
        <p:pic>
          <p:nvPicPr>
            <p:cNvPr id="20" name="object 20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864360" y="1871979"/>
              <a:ext cx="345439" cy="360679"/>
            </a:xfrm>
            <a:prstGeom prst="rect">
              <a:avLst/>
            </a:prstGeom>
          </p:spPr>
        </p:pic>
        <p:sp>
          <p:nvSpPr>
            <p:cNvPr id="21" name="object 21"/>
            <p:cNvSpPr/>
            <p:nvPr/>
          </p:nvSpPr>
          <p:spPr>
            <a:xfrm>
              <a:off x="4980939" y="2089149"/>
              <a:ext cx="0" cy="899160"/>
            </a:xfrm>
            <a:custGeom>
              <a:avLst/>
              <a:gdLst/>
              <a:ahLst/>
              <a:cxnLst/>
              <a:rect l="l" t="t" r="r" b="b"/>
              <a:pathLst>
                <a:path h="899160">
                  <a:moveTo>
                    <a:pt x="0" y="0"/>
                  </a:moveTo>
                  <a:lnTo>
                    <a:pt x="0" y="89916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sz="1694"/>
            </a:p>
          </p:txBody>
        </p:sp>
        <p:pic>
          <p:nvPicPr>
            <p:cNvPr id="22" name="object 22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724650" y="2999944"/>
              <a:ext cx="345440" cy="337410"/>
            </a:xfrm>
            <a:prstGeom prst="rect">
              <a:avLst/>
            </a:prstGeom>
          </p:spPr>
        </p:pic>
      </p:grpSp>
      <p:sp>
        <p:nvSpPr>
          <p:cNvPr id="23" name="object 23"/>
          <p:cNvSpPr txBox="1"/>
          <p:nvPr/>
        </p:nvSpPr>
        <p:spPr>
          <a:xfrm>
            <a:off x="5036969" y="2335306"/>
            <a:ext cx="167939" cy="185835"/>
          </a:xfrm>
          <a:prstGeom prst="rect">
            <a:avLst/>
          </a:prstGeom>
        </p:spPr>
        <p:txBody>
          <a:bodyPr vert="horz" wrap="square" lIns="0" tIns="11953" rIns="0" bIns="0" rtlCol="0">
            <a:spAutoFit/>
          </a:bodyPr>
          <a:lstStyle/>
          <a:p>
            <a:pPr marL="11953">
              <a:spcBef>
                <a:spcPts val="94"/>
              </a:spcBef>
            </a:pPr>
            <a:r>
              <a:rPr sz="1129" spc="-24" dirty="0">
                <a:latin typeface="Verdana"/>
                <a:cs typeface="Verdana"/>
              </a:rPr>
              <a:t>.1</a:t>
            </a:r>
            <a:endParaRPr sz="1129">
              <a:latin typeface="Verdana"/>
              <a:cs typeface="Verdana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6759388" y="1881094"/>
            <a:ext cx="908424" cy="185835"/>
          </a:xfrm>
          <a:prstGeom prst="rect">
            <a:avLst/>
          </a:prstGeom>
        </p:spPr>
        <p:txBody>
          <a:bodyPr vert="horz" wrap="square" lIns="0" tIns="11953" rIns="0" bIns="0" rtlCol="0">
            <a:spAutoFit/>
          </a:bodyPr>
          <a:lstStyle/>
          <a:p>
            <a:pPr marL="11953">
              <a:spcBef>
                <a:spcPts val="94"/>
              </a:spcBef>
            </a:pPr>
            <a:r>
              <a:rPr sz="1129" spc="-9" dirty="0">
                <a:latin typeface="Verdana"/>
                <a:cs typeface="Verdana"/>
              </a:rPr>
              <a:t>192.168.3.3</a:t>
            </a:r>
            <a:endParaRPr sz="1129">
              <a:latin typeface="Verdana"/>
              <a:cs typeface="Verdana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309580" y="1392219"/>
            <a:ext cx="2073835" cy="674559"/>
          </a:xfrm>
          <a:prstGeom prst="rect">
            <a:avLst/>
          </a:prstGeom>
        </p:spPr>
        <p:txBody>
          <a:bodyPr vert="horz" wrap="square" lIns="0" tIns="11953" rIns="0" bIns="0" rtlCol="0">
            <a:spAutoFit/>
          </a:bodyPr>
          <a:lstStyle/>
          <a:p>
            <a:pPr marL="11953">
              <a:spcBef>
                <a:spcPts val="94"/>
              </a:spcBef>
            </a:pPr>
            <a:r>
              <a:rPr sz="2259" b="1" spc="-9" dirty="0">
                <a:solidFill>
                  <a:srgbClr val="7F0000"/>
                </a:solidFill>
                <a:latin typeface="Verdana"/>
                <a:cs typeface="Verdana"/>
              </a:rPr>
              <a:t>Exemple</a:t>
            </a:r>
            <a:endParaRPr sz="2259">
              <a:latin typeface="Verdana"/>
              <a:cs typeface="Verdana"/>
            </a:endParaRPr>
          </a:p>
          <a:p>
            <a:pPr marL="1177394">
              <a:spcBef>
                <a:spcPts val="1148"/>
              </a:spcBef>
            </a:pPr>
            <a:r>
              <a:rPr sz="1129" spc="-9" dirty="0">
                <a:latin typeface="Verdana"/>
                <a:cs typeface="Verdana"/>
              </a:rPr>
              <a:t>192.168.1.3</a:t>
            </a:r>
            <a:endParaRPr sz="1129">
              <a:latin typeface="Verdana"/>
              <a:cs typeface="Verdana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2562709" y="2097442"/>
            <a:ext cx="816983" cy="185835"/>
          </a:xfrm>
          <a:prstGeom prst="rect">
            <a:avLst/>
          </a:prstGeom>
        </p:spPr>
        <p:txBody>
          <a:bodyPr vert="horz" wrap="square" lIns="0" tIns="11953" rIns="0" bIns="0" rtlCol="0">
            <a:spAutoFit/>
          </a:bodyPr>
          <a:lstStyle/>
          <a:p>
            <a:pPr marL="11953">
              <a:spcBef>
                <a:spcPts val="94"/>
              </a:spcBef>
            </a:pPr>
            <a:r>
              <a:rPr sz="1129" spc="-9" dirty="0">
                <a:solidFill>
                  <a:srgbClr val="FF0000"/>
                </a:solidFill>
                <a:latin typeface="Verdana"/>
                <a:cs typeface="Verdana"/>
              </a:rPr>
              <a:t>192.168.1.</a:t>
            </a:r>
            <a:endParaRPr sz="1129">
              <a:latin typeface="Verdana"/>
              <a:cs typeface="Verdana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5951368" y="2097442"/>
            <a:ext cx="816983" cy="185835"/>
          </a:xfrm>
          <a:prstGeom prst="rect">
            <a:avLst/>
          </a:prstGeom>
        </p:spPr>
        <p:txBody>
          <a:bodyPr vert="horz" wrap="square" lIns="0" tIns="11953" rIns="0" bIns="0" rtlCol="0">
            <a:spAutoFit/>
          </a:bodyPr>
          <a:lstStyle/>
          <a:p>
            <a:pPr marL="11953">
              <a:spcBef>
                <a:spcPts val="94"/>
              </a:spcBef>
            </a:pPr>
            <a:r>
              <a:rPr sz="1129" spc="-9" dirty="0">
                <a:solidFill>
                  <a:srgbClr val="FF0000"/>
                </a:solidFill>
                <a:latin typeface="Verdana"/>
                <a:cs typeface="Verdana"/>
              </a:rPr>
              <a:t>192.168.3.</a:t>
            </a:r>
            <a:endParaRPr sz="1129">
              <a:latin typeface="Verdana"/>
              <a:cs typeface="Verdana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4900706" y="3351306"/>
            <a:ext cx="908424" cy="185835"/>
          </a:xfrm>
          <a:prstGeom prst="rect">
            <a:avLst/>
          </a:prstGeom>
        </p:spPr>
        <p:txBody>
          <a:bodyPr vert="horz" wrap="square" lIns="0" tIns="11953" rIns="0" bIns="0" rtlCol="0">
            <a:spAutoFit/>
          </a:bodyPr>
          <a:lstStyle/>
          <a:p>
            <a:pPr marL="11953">
              <a:spcBef>
                <a:spcPts val="94"/>
              </a:spcBef>
            </a:pPr>
            <a:r>
              <a:rPr sz="1129" spc="-9" dirty="0">
                <a:latin typeface="Verdana"/>
                <a:cs typeface="Verdana"/>
              </a:rPr>
              <a:t>192.168.2.3</a:t>
            </a:r>
            <a:endParaRPr sz="1129">
              <a:latin typeface="Verdana"/>
              <a:cs typeface="Verdana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6387652" y="3497132"/>
            <a:ext cx="202602" cy="272782"/>
          </a:xfrm>
          <a:prstGeom prst="rect">
            <a:avLst/>
          </a:prstGeom>
        </p:spPr>
        <p:txBody>
          <a:bodyPr vert="horz" wrap="square" lIns="0" tIns="11953" rIns="0" bIns="0" rtlCol="0">
            <a:spAutoFit/>
          </a:bodyPr>
          <a:lstStyle/>
          <a:p>
            <a:pPr marL="11953">
              <a:spcBef>
                <a:spcPts val="94"/>
              </a:spcBef>
            </a:pPr>
            <a:r>
              <a:rPr sz="1694" b="1" spc="-47" dirty="0">
                <a:latin typeface="Verdana"/>
                <a:cs typeface="Verdana"/>
              </a:rPr>
              <a:t>D</a:t>
            </a:r>
            <a:endParaRPr sz="1694">
              <a:latin typeface="Verdana"/>
              <a:cs typeface="Verdana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6697232" y="3351306"/>
            <a:ext cx="908424" cy="185835"/>
          </a:xfrm>
          <a:prstGeom prst="rect">
            <a:avLst/>
          </a:prstGeom>
        </p:spPr>
        <p:txBody>
          <a:bodyPr vert="horz" wrap="square" lIns="0" tIns="11953" rIns="0" bIns="0" rtlCol="0">
            <a:spAutoFit/>
          </a:bodyPr>
          <a:lstStyle/>
          <a:p>
            <a:pPr marL="11953">
              <a:spcBef>
                <a:spcPts val="94"/>
              </a:spcBef>
            </a:pPr>
            <a:r>
              <a:rPr sz="1129" spc="-9" dirty="0">
                <a:latin typeface="Verdana"/>
                <a:cs typeface="Verdana"/>
              </a:rPr>
              <a:t>192.168.3.4</a:t>
            </a:r>
            <a:endParaRPr sz="1129">
              <a:latin typeface="Verdana"/>
              <a:cs typeface="Verdana"/>
            </a:endParaRPr>
          </a:p>
        </p:txBody>
      </p:sp>
      <p:sp>
        <p:nvSpPr>
          <p:cNvPr id="31" name="object 31"/>
          <p:cNvSpPr/>
          <p:nvPr/>
        </p:nvSpPr>
        <p:spPr>
          <a:xfrm>
            <a:off x="6483275" y="2347259"/>
            <a:ext cx="0" cy="846268"/>
          </a:xfrm>
          <a:custGeom>
            <a:avLst/>
            <a:gdLst/>
            <a:ahLst/>
            <a:cxnLst/>
            <a:rect l="l" t="t" r="r" b="b"/>
            <a:pathLst>
              <a:path h="899160">
                <a:moveTo>
                  <a:pt x="0" y="0"/>
                </a:moveTo>
                <a:lnTo>
                  <a:pt x="0" y="89916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694"/>
          </a:p>
        </p:txBody>
      </p:sp>
      <p:sp>
        <p:nvSpPr>
          <p:cNvPr id="32" name="object 32"/>
          <p:cNvSpPr txBox="1">
            <a:spLocks noGrp="1"/>
          </p:cNvSpPr>
          <p:nvPr>
            <p:ph type="title"/>
          </p:nvPr>
        </p:nvSpPr>
        <p:spPr>
          <a:xfrm>
            <a:off x="418353" y="164507"/>
            <a:ext cx="7745506" cy="843066"/>
          </a:xfrm>
          <a:prstGeom prst="rect">
            <a:avLst/>
          </a:prstGeom>
        </p:spPr>
        <p:txBody>
          <a:bodyPr vert="horz" wrap="square" lIns="0" tIns="11953" rIns="0" bIns="0" rtlCol="0" anchor="b">
            <a:spAutoFit/>
          </a:bodyPr>
          <a:lstStyle/>
          <a:p>
            <a:pPr marL="2304585">
              <a:lnSpc>
                <a:spcPct val="100000"/>
              </a:lnSpc>
              <a:spcBef>
                <a:spcPts val="94"/>
              </a:spcBef>
            </a:pPr>
            <a:r>
              <a:rPr dirty="0"/>
              <a:t>Routage</a:t>
            </a:r>
            <a:r>
              <a:rPr spc="-42" dirty="0"/>
              <a:t> </a:t>
            </a:r>
            <a:r>
              <a:rPr spc="-9" dirty="0"/>
              <a:t>statique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411182" y="4003937"/>
            <a:ext cx="4865445" cy="243800"/>
          </a:xfrm>
          <a:prstGeom prst="rect">
            <a:avLst/>
          </a:prstGeom>
        </p:spPr>
        <p:txBody>
          <a:bodyPr vert="horz" wrap="square" lIns="0" tIns="11953" rIns="0" bIns="0" rtlCol="0">
            <a:spAutoFit/>
          </a:bodyPr>
          <a:lstStyle/>
          <a:p>
            <a:pPr marL="11953">
              <a:spcBef>
                <a:spcPts val="94"/>
              </a:spcBef>
            </a:pPr>
            <a:r>
              <a:rPr sz="1506" b="1" dirty="0">
                <a:solidFill>
                  <a:srgbClr val="00007F"/>
                </a:solidFill>
                <a:latin typeface="Verdana"/>
                <a:cs typeface="Verdana"/>
              </a:rPr>
              <a:t>Étape</a:t>
            </a:r>
            <a:r>
              <a:rPr sz="1506" b="1" spc="-47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506" b="1" dirty="0">
                <a:solidFill>
                  <a:srgbClr val="00007F"/>
                </a:solidFill>
                <a:latin typeface="Verdana"/>
                <a:cs typeface="Verdana"/>
              </a:rPr>
              <a:t>2</a:t>
            </a:r>
            <a:r>
              <a:rPr sz="1506" b="1" spc="-38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506" b="1" dirty="0">
                <a:solidFill>
                  <a:srgbClr val="00007F"/>
                </a:solidFill>
                <a:latin typeface="Verdana"/>
                <a:cs typeface="Verdana"/>
              </a:rPr>
              <a:t>:</a:t>
            </a:r>
            <a:r>
              <a:rPr sz="1506" b="1" spc="-42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506" b="1" dirty="0">
                <a:solidFill>
                  <a:srgbClr val="00007F"/>
                </a:solidFill>
                <a:latin typeface="Verdana"/>
                <a:cs typeface="Verdana"/>
              </a:rPr>
              <a:t>configuration</a:t>
            </a:r>
            <a:r>
              <a:rPr sz="1506" b="1" spc="-38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506" b="1" dirty="0">
                <a:solidFill>
                  <a:srgbClr val="00007F"/>
                </a:solidFill>
                <a:latin typeface="Verdana"/>
                <a:cs typeface="Verdana"/>
              </a:rPr>
              <a:t>des</a:t>
            </a:r>
            <a:r>
              <a:rPr sz="1506" b="1" spc="-42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506" b="1" dirty="0">
                <a:solidFill>
                  <a:srgbClr val="00007F"/>
                </a:solidFill>
                <a:latin typeface="Verdana"/>
                <a:cs typeface="Verdana"/>
              </a:rPr>
              <a:t>tables</a:t>
            </a:r>
            <a:r>
              <a:rPr sz="1506" b="1" spc="-38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506" b="1" dirty="0">
                <a:solidFill>
                  <a:srgbClr val="00007F"/>
                </a:solidFill>
                <a:latin typeface="Verdana"/>
                <a:cs typeface="Verdana"/>
              </a:rPr>
              <a:t>de</a:t>
            </a:r>
            <a:r>
              <a:rPr sz="1506" b="1" spc="-42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506" b="1" spc="-9" dirty="0">
                <a:solidFill>
                  <a:srgbClr val="00007F"/>
                </a:solidFill>
                <a:latin typeface="Verdana"/>
                <a:cs typeface="Verdana"/>
              </a:rPr>
              <a:t>routage</a:t>
            </a:r>
            <a:endParaRPr sz="1506">
              <a:latin typeface="Verdana"/>
              <a:cs typeface="Verdana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778598" y="2413000"/>
            <a:ext cx="191247" cy="272782"/>
          </a:xfrm>
          <a:prstGeom prst="rect">
            <a:avLst/>
          </a:prstGeom>
        </p:spPr>
        <p:txBody>
          <a:bodyPr vert="horz" wrap="square" lIns="0" tIns="11953" rIns="0" bIns="0" rtlCol="0">
            <a:spAutoFit/>
          </a:bodyPr>
          <a:lstStyle/>
          <a:p>
            <a:pPr marL="11953">
              <a:spcBef>
                <a:spcPts val="94"/>
              </a:spcBef>
            </a:pPr>
            <a:r>
              <a:rPr sz="1694" b="1" spc="-47" dirty="0">
                <a:latin typeface="Verdana"/>
                <a:cs typeface="Verdana"/>
              </a:rPr>
              <a:t>A</a:t>
            </a:r>
            <a:endParaRPr sz="1694">
              <a:latin typeface="Verdana"/>
              <a:cs typeface="Verdana"/>
            </a:endParaRPr>
          </a:p>
        </p:txBody>
      </p:sp>
      <p:pic>
        <p:nvPicPr>
          <p:cNvPr id="5" name="object 5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040282" y="2120345"/>
            <a:ext cx="325120" cy="317562"/>
          </a:xfrm>
          <a:prstGeom prst="rect">
            <a:avLst/>
          </a:prstGeom>
        </p:spPr>
      </p:pic>
      <p:sp>
        <p:nvSpPr>
          <p:cNvPr id="6" name="object 6"/>
          <p:cNvSpPr txBox="1"/>
          <p:nvPr/>
        </p:nvSpPr>
        <p:spPr>
          <a:xfrm>
            <a:off x="7098852" y="2378336"/>
            <a:ext cx="179892" cy="272782"/>
          </a:xfrm>
          <a:prstGeom prst="rect">
            <a:avLst/>
          </a:prstGeom>
        </p:spPr>
        <p:txBody>
          <a:bodyPr vert="horz" wrap="square" lIns="0" tIns="11953" rIns="0" bIns="0" rtlCol="0">
            <a:spAutoFit/>
          </a:bodyPr>
          <a:lstStyle/>
          <a:p>
            <a:pPr marL="11953">
              <a:spcBef>
                <a:spcPts val="94"/>
              </a:spcBef>
            </a:pPr>
            <a:r>
              <a:rPr sz="1694" b="1" spc="-47" dirty="0">
                <a:latin typeface="Verdana"/>
                <a:cs typeface="Verdana"/>
              </a:rPr>
              <a:t>C</a:t>
            </a:r>
            <a:endParaRPr sz="1694">
              <a:latin typeface="Verdana"/>
              <a:cs typeface="Verdana"/>
            </a:endParaRPr>
          </a:p>
        </p:txBody>
      </p:sp>
      <p:pic>
        <p:nvPicPr>
          <p:cNvPr id="7" name="object 7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532556" y="3204477"/>
            <a:ext cx="325119" cy="317562"/>
          </a:xfrm>
          <a:prstGeom prst="rect">
            <a:avLst/>
          </a:prstGeom>
        </p:spPr>
      </p:pic>
      <p:sp>
        <p:nvSpPr>
          <p:cNvPr id="8" name="object 8"/>
          <p:cNvSpPr txBox="1"/>
          <p:nvPr/>
        </p:nvSpPr>
        <p:spPr>
          <a:xfrm>
            <a:off x="4591125" y="3497132"/>
            <a:ext cx="188259" cy="272782"/>
          </a:xfrm>
          <a:prstGeom prst="rect">
            <a:avLst/>
          </a:prstGeom>
        </p:spPr>
        <p:txBody>
          <a:bodyPr vert="horz" wrap="square" lIns="0" tIns="11953" rIns="0" bIns="0" rtlCol="0">
            <a:spAutoFit/>
          </a:bodyPr>
          <a:lstStyle/>
          <a:p>
            <a:pPr marL="11953">
              <a:spcBef>
                <a:spcPts val="94"/>
              </a:spcBef>
            </a:pPr>
            <a:r>
              <a:rPr sz="1694" b="1" spc="-47" dirty="0">
                <a:latin typeface="Verdana"/>
                <a:cs typeface="Verdana"/>
              </a:rPr>
              <a:t>B</a:t>
            </a:r>
            <a:endParaRPr sz="1694">
              <a:latin typeface="Verdana"/>
              <a:cs typeface="Verdana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3846456" y="2513404"/>
            <a:ext cx="256391" cy="200455"/>
          </a:xfrm>
          <a:prstGeom prst="rect">
            <a:avLst/>
          </a:prstGeom>
        </p:spPr>
        <p:txBody>
          <a:bodyPr vert="horz" wrap="square" lIns="0" tIns="11953" rIns="0" bIns="0" rtlCol="0">
            <a:spAutoFit/>
          </a:bodyPr>
          <a:lstStyle/>
          <a:p>
            <a:pPr marL="11953">
              <a:spcBef>
                <a:spcPts val="94"/>
              </a:spcBef>
            </a:pPr>
            <a:r>
              <a:rPr sz="1224" b="1" spc="-24" dirty="0">
                <a:latin typeface="Verdana"/>
                <a:cs typeface="Verdana"/>
              </a:rPr>
              <a:t>R1</a:t>
            </a:r>
            <a:endParaRPr sz="1224">
              <a:latin typeface="Verdana"/>
              <a:cs typeface="Verdana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4291106" y="2097442"/>
            <a:ext cx="816983" cy="185835"/>
          </a:xfrm>
          <a:prstGeom prst="rect">
            <a:avLst/>
          </a:prstGeom>
        </p:spPr>
        <p:txBody>
          <a:bodyPr vert="horz" wrap="square" lIns="0" tIns="11953" rIns="0" bIns="0" rtlCol="0">
            <a:spAutoFit/>
          </a:bodyPr>
          <a:lstStyle/>
          <a:p>
            <a:pPr marL="11953">
              <a:spcBef>
                <a:spcPts val="94"/>
              </a:spcBef>
            </a:pPr>
            <a:r>
              <a:rPr sz="1129" spc="-9" dirty="0">
                <a:solidFill>
                  <a:srgbClr val="FF0000"/>
                </a:solidFill>
                <a:latin typeface="Verdana"/>
                <a:cs typeface="Verdana"/>
              </a:rPr>
              <a:t>192.168.2.</a:t>
            </a:r>
            <a:endParaRPr sz="1129">
              <a:latin typeface="Verdana"/>
              <a:cs typeface="Verdana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4189506" y="2335306"/>
            <a:ext cx="167939" cy="185835"/>
          </a:xfrm>
          <a:prstGeom prst="rect">
            <a:avLst/>
          </a:prstGeom>
        </p:spPr>
        <p:txBody>
          <a:bodyPr vert="horz" wrap="square" lIns="0" tIns="11953" rIns="0" bIns="0" rtlCol="0">
            <a:spAutoFit/>
          </a:bodyPr>
          <a:lstStyle/>
          <a:p>
            <a:pPr marL="11953">
              <a:spcBef>
                <a:spcPts val="94"/>
              </a:spcBef>
            </a:pPr>
            <a:r>
              <a:rPr sz="1129" spc="-24" dirty="0">
                <a:latin typeface="Verdana"/>
                <a:cs typeface="Verdana"/>
              </a:rPr>
              <a:t>.2</a:t>
            </a:r>
            <a:endParaRPr sz="1129">
              <a:latin typeface="Verdana"/>
              <a:cs typeface="Verdana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3546438" y="2335306"/>
            <a:ext cx="167939" cy="185835"/>
          </a:xfrm>
          <a:prstGeom prst="rect">
            <a:avLst/>
          </a:prstGeom>
        </p:spPr>
        <p:txBody>
          <a:bodyPr vert="horz" wrap="square" lIns="0" tIns="11953" rIns="0" bIns="0" rtlCol="0">
            <a:spAutoFit/>
          </a:bodyPr>
          <a:lstStyle/>
          <a:p>
            <a:pPr marL="11953">
              <a:spcBef>
                <a:spcPts val="94"/>
              </a:spcBef>
            </a:pPr>
            <a:r>
              <a:rPr sz="1129" spc="-24" dirty="0">
                <a:latin typeface="Verdana"/>
                <a:cs typeface="Verdana"/>
              </a:rPr>
              <a:t>.1</a:t>
            </a:r>
            <a:endParaRPr sz="1129">
              <a:latin typeface="Verdana"/>
              <a:cs typeface="Verdana"/>
            </a:endParaRPr>
          </a:p>
        </p:txBody>
      </p:sp>
      <p:grpSp>
        <p:nvGrpSpPr>
          <p:cNvPr id="13" name="object 13"/>
          <p:cNvGrpSpPr/>
          <p:nvPr/>
        </p:nvGrpSpPr>
        <p:grpSpPr>
          <a:xfrm>
            <a:off x="1808480" y="2177527"/>
            <a:ext cx="5250927" cy="308386"/>
            <a:chOff x="1921510" y="1908810"/>
            <a:chExt cx="5579110" cy="327660"/>
          </a:xfrm>
        </p:grpSpPr>
        <p:sp>
          <p:nvSpPr>
            <p:cNvPr id="14" name="object 14"/>
            <p:cNvSpPr/>
            <p:nvPr/>
          </p:nvSpPr>
          <p:spPr>
            <a:xfrm>
              <a:off x="1921510" y="2089150"/>
              <a:ext cx="5579110" cy="0"/>
            </a:xfrm>
            <a:custGeom>
              <a:avLst/>
              <a:gdLst/>
              <a:ahLst/>
              <a:cxnLst/>
              <a:rect l="l" t="t" r="r" b="b"/>
              <a:pathLst>
                <a:path w="5579109">
                  <a:moveTo>
                    <a:pt x="0" y="0"/>
                  </a:moveTo>
                  <a:lnTo>
                    <a:pt x="5579110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sz="1694"/>
            </a:p>
          </p:txBody>
        </p:sp>
        <p:pic>
          <p:nvPicPr>
            <p:cNvPr id="15" name="object 1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056380" y="1908810"/>
              <a:ext cx="327660" cy="327660"/>
            </a:xfrm>
            <a:prstGeom prst="rect">
              <a:avLst/>
            </a:prstGeom>
          </p:spPr>
        </p:pic>
      </p:grpSp>
      <p:sp>
        <p:nvSpPr>
          <p:cNvPr id="16" name="object 16"/>
          <p:cNvSpPr txBox="1"/>
          <p:nvPr/>
        </p:nvSpPr>
        <p:spPr>
          <a:xfrm>
            <a:off x="5336989" y="2513404"/>
            <a:ext cx="256391" cy="200455"/>
          </a:xfrm>
          <a:prstGeom prst="rect">
            <a:avLst/>
          </a:prstGeom>
        </p:spPr>
        <p:txBody>
          <a:bodyPr vert="horz" wrap="square" lIns="0" tIns="11953" rIns="0" bIns="0" rtlCol="0">
            <a:spAutoFit/>
          </a:bodyPr>
          <a:lstStyle/>
          <a:p>
            <a:pPr marL="11953">
              <a:spcBef>
                <a:spcPts val="94"/>
              </a:spcBef>
            </a:pPr>
            <a:r>
              <a:rPr sz="1224" b="1" spc="-24" dirty="0">
                <a:latin typeface="Verdana"/>
                <a:cs typeface="Verdana"/>
              </a:rPr>
              <a:t>R2</a:t>
            </a:r>
            <a:endParaRPr sz="1224">
              <a:latin typeface="Verdana"/>
              <a:cs typeface="Verdana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5680038" y="2335306"/>
            <a:ext cx="167939" cy="185835"/>
          </a:xfrm>
          <a:prstGeom prst="rect">
            <a:avLst/>
          </a:prstGeom>
        </p:spPr>
        <p:txBody>
          <a:bodyPr vert="horz" wrap="square" lIns="0" tIns="11953" rIns="0" bIns="0" rtlCol="0">
            <a:spAutoFit/>
          </a:bodyPr>
          <a:lstStyle/>
          <a:p>
            <a:pPr marL="11953">
              <a:spcBef>
                <a:spcPts val="94"/>
              </a:spcBef>
            </a:pPr>
            <a:r>
              <a:rPr sz="1129" spc="-24" dirty="0">
                <a:latin typeface="Verdana"/>
                <a:cs typeface="Verdana"/>
              </a:rPr>
              <a:t>.2</a:t>
            </a:r>
            <a:endParaRPr sz="1129">
              <a:latin typeface="Verdana"/>
              <a:cs typeface="Verdana"/>
            </a:endParaRPr>
          </a:p>
        </p:txBody>
      </p:sp>
      <p:grpSp>
        <p:nvGrpSpPr>
          <p:cNvPr id="18" name="object 18"/>
          <p:cNvGrpSpPr/>
          <p:nvPr/>
        </p:nvGrpSpPr>
        <p:grpSpPr>
          <a:xfrm>
            <a:off x="1754692" y="2142863"/>
            <a:ext cx="4899511" cy="1379369"/>
            <a:chOff x="1864360" y="1871979"/>
            <a:chExt cx="5205730" cy="1465580"/>
          </a:xfrm>
        </p:grpSpPr>
        <p:pic>
          <p:nvPicPr>
            <p:cNvPr id="19" name="object 19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640069" y="1908809"/>
              <a:ext cx="327660" cy="327660"/>
            </a:xfrm>
            <a:prstGeom prst="rect">
              <a:avLst/>
            </a:prstGeom>
          </p:spPr>
        </p:pic>
        <p:pic>
          <p:nvPicPr>
            <p:cNvPr id="20" name="object 20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864360" y="1871979"/>
              <a:ext cx="345439" cy="360679"/>
            </a:xfrm>
            <a:prstGeom prst="rect">
              <a:avLst/>
            </a:prstGeom>
          </p:spPr>
        </p:pic>
        <p:sp>
          <p:nvSpPr>
            <p:cNvPr id="21" name="object 21"/>
            <p:cNvSpPr/>
            <p:nvPr/>
          </p:nvSpPr>
          <p:spPr>
            <a:xfrm>
              <a:off x="4980939" y="2089149"/>
              <a:ext cx="0" cy="899160"/>
            </a:xfrm>
            <a:custGeom>
              <a:avLst/>
              <a:gdLst/>
              <a:ahLst/>
              <a:cxnLst/>
              <a:rect l="l" t="t" r="r" b="b"/>
              <a:pathLst>
                <a:path h="899160">
                  <a:moveTo>
                    <a:pt x="0" y="0"/>
                  </a:moveTo>
                  <a:lnTo>
                    <a:pt x="0" y="89916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sz="1694"/>
            </a:p>
          </p:txBody>
        </p:sp>
        <p:pic>
          <p:nvPicPr>
            <p:cNvPr id="22" name="object 22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724650" y="2999944"/>
              <a:ext cx="345440" cy="337410"/>
            </a:xfrm>
            <a:prstGeom prst="rect">
              <a:avLst/>
            </a:prstGeom>
          </p:spPr>
        </p:pic>
      </p:grpSp>
      <p:sp>
        <p:nvSpPr>
          <p:cNvPr id="23" name="object 23"/>
          <p:cNvSpPr txBox="1"/>
          <p:nvPr/>
        </p:nvSpPr>
        <p:spPr>
          <a:xfrm>
            <a:off x="5036969" y="2335306"/>
            <a:ext cx="167939" cy="185835"/>
          </a:xfrm>
          <a:prstGeom prst="rect">
            <a:avLst/>
          </a:prstGeom>
        </p:spPr>
        <p:txBody>
          <a:bodyPr vert="horz" wrap="square" lIns="0" tIns="11953" rIns="0" bIns="0" rtlCol="0">
            <a:spAutoFit/>
          </a:bodyPr>
          <a:lstStyle/>
          <a:p>
            <a:pPr marL="11953">
              <a:spcBef>
                <a:spcPts val="94"/>
              </a:spcBef>
            </a:pPr>
            <a:r>
              <a:rPr sz="1129" spc="-24" dirty="0">
                <a:latin typeface="Verdana"/>
                <a:cs typeface="Verdana"/>
              </a:rPr>
              <a:t>.1</a:t>
            </a:r>
            <a:endParaRPr sz="1129">
              <a:latin typeface="Verdana"/>
              <a:cs typeface="Verdana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6759388" y="1881094"/>
            <a:ext cx="908424" cy="185835"/>
          </a:xfrm>
          <a:prstGeom prst="rect">
            <a:avLst/>
          </a:prstGeom>
        </p:spPr>
        <p:txBody>
          <a:bodyPr vert="horz" wrap="square" lIns="0" tIns="11953" rIns="0" bIns="0" rtlCol="0">
            <a:spAutoFit/>
          </a:bodyPr>
          <a:lstStyle/>
          <a:p>
            <a:pPr marL="11953">
              <a:spcBef>
                <a:spcPts val="94"/>
              </a:spcBef>
            </a:pPr>
            <a:r>
              <a:rPr sz="1129" spc="-9" dirty="0">
                <a:latin typeface="Verdana"/>
                <a:cs typeface="Verdana"/>
              </a:rPr>
              <a:t>192.168.3.3</a:t>
            </a:r>
            <a:endParaRPr sz="1129">
              <a:latin typeface="Verdana"/>
              <a:cs typeface="Verdana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309580" y="1392219"/>
            <a:ext cx="2073835" cy="674559"/>
          </a:xfrm>
          <a:prstGeom prst="rect">
            <a:avLst/>
          </a:prstGeom>
        </p:spPr>
        <p:txBody>
          <a:bodyPr vert="horz" wrap="square" lIns="0" tIns="11953" rIns="0" bIns="0" rtlCol="0">
            <a:spAutoFit/>
          </a:bodyPr>
          <a:lstStyle/>
          <a:p>
            <a:pPr marL="11953">
              <a:spcBef>
                <a:spcPts val="94"/>
              </a:spcBef>
            </a:pPr>
            <a:r>
              <a:rPr sz="2259" b="1" spc="-9" dirty="0">
                <a:solidFill>
                  <a:srgbClr val="7F0000"/>
                </a:solidFill>
                <a:latin typeface="Verdana"/>
                <a:cs typeface="Verdana"/>
              </a:rPr>
              <a:t>Exemple</a:t>
            </a:r>
            <a:endParaRPr sz="2259">
              <a:latin typeface="Verdana"/>
              <a:cs typeface="Verdana"/>
            </a:endParaRPr>
          </a:p>
          <a:p>
            <a:pPr marL="1177394">
              <a:spcBef>
                <a:spcPts val="1148"/>
              </a:spcBef>
            </a:pPr>
            <a:r>
              <a:rPr sz="1129" spc="-9" dirty="0">
                <a:latin typeface="Verdana"/>
                <a:cs typeface="Verdana"/>
              </a:rPr>
              <a:t>192.168.1.3</a:t>
            </a:r>
            <a:endParaRPr sz="1129">
              <a:latin typeface="Verdana"/>
              <a:cs typeface="Verdana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2562709" y="2097442"/>
            <a:ext cx="816983" cy="185835"/>
          </a:xfrm>
          <a:prstGeom prst="rect">
            <a:avLst/>
          </a:prstGeom>
        </p:spPr>
        <p:txBody>
          <a:bodyPr vert="horz" wrap="square" lIns="0" tIns="11953" rIns="0" bIns="0" rtlCol="0">
            <a:spAutoFit/>
          </a:bodyPr>
          <a:lstStyle/>
          <a:p>
            <a:pPr marL="11953">
              <a:spcBef>
                <a:spcPts val="94"/>
              </a:spcBef>
            </a:pPr>
            <a:r>
              <a:rPr sz="1129" spc="-9" dirty="0">
                <a:solidFill>
                  <a:srgbClr val="FF0000"/>
                </a:solidFill>
                <a:latin typeface="Verdana"/>
                <a:cs typeface="Verdana"/>
              </a:rPr>
              <a:t>192.168.1.</a:t>
            </a:r>
            <a:endParaRPr sz="1129">
              <a:latin typeface="Verdana"/>
              <a:cs typeface="Verdana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5951368" y="2097442"/>
            <a:ext cx="816983" cy="185835"/>
          </a:xfrm>
          <a:prstGeom prst="rect">
            <a:avLst/>
          </a:prstGeom>
        </p:spPr>
        <p:txBody>
          <a:bodyPr vert="horz" wrap="square" lIns="0" tIns="11953" rIns="0" bIns="0" rtlCol="0">
            <a:spAutoFit/>
          </a:bodyPr>
          <a:lstStyle/>
          <a:p>
            <a:pPr marL="11953">
              <a:spcBef>
                <a:spcPts val="94"/>
              </a:spcBef>
            </a:pPr>
            <a:r>
              <a:rPr sz="1129" spc="-9" dirty="0">
                <a:solidFill>
                  <a:srgbClr val="FF0000"/>
                </a:solidFill>
                <a:latin typeface="Verdana"/>
                <a:cs typeface="Verdana"/>
              </a:rPr>
              <a:t>192.168.3.</a:t>
            </a:r>
            <a:endParaRPr sz="1129">
              <a:latin typeface="Verdana"/>
              <a:cs typeface="Verdana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4900706" y="3351306"/>
            <a:ext cx="908424" cy="185835"/>
          </a:xfrm>
          <a:prstGeom prst="rect">
            <a:avLst/>
          </a:prstGeom>
        </p:spPr>
        <p:txBody>
          <a:bodyPr vert="horz" wrap="square" lIns="0" tIns="11953" rIns="0" bIns="0" rtlCol="0">
            <a:spAutoFit/>
          </a:bodyPr>
          <a:lstStyle/>
          <a:p>
            <a:pPr marL="11953">
              <a:spcBef>
                <a:spcPts val="94"/>
              </a:spcBef>
            </a:pPr>
            <a:r>
              <a:rPr sz="1129" spc="-9" dirty="0">
                <a:latin typeface="Verdana"/>
                <a:cs typeface="Verdana"/>
              </a:rPr>
              <a:t>192.168.2.3</a:t>
            </a:r>
            <a:endParaRPr sz="1129">
              <a:latin typeface="Verdana"/>
              <a:cs typeface="Verdana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6387652" y="3497132"/>
            <a:ext cx="202602" cy="272782"/>
          </a:xfrm>
          <a:prstGeom prst="rect">
            <a:avLst/>
          </a:prstGeom>
        </p:spPr>
        <p:txBody>
          <a:bodyPr vert="horz" wrap="square" lIns="0" tIns="11953" rIns="0" bIns="0" rtlCol="0">
            <a:spAutoFit/>
          </a:bodyPr>
          <a:lstStyle/>
          <a:p>
            <a:pPr marL="11953">
              <a:spcBef>
                <a:spcPts val="94"/>
              </a:spcBef>
            </a:pPr>
            <a:r>
              <a:rPr sz="1694" b="1" spc="-47" dirty="0">
                <a:latin typeface="Verdana"/>
                <a:cs typeface="Verdana"/>
              </a:rPr>
              <a:t>D</a:t>
            </a:r>
            <a:endParaRPr sz="1694">
              <a:latin typeface="Verdana"/>
              <a:cs typeface="Verdana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6697232" y="3351306"/>
            <a:ext cx="908424" cy="185835"/>
          </a:xfrm>
          <a:prstGeom prst="rect">
            <a:avLst/>
          </a:prstGeom>
        </p:spPr>
        <p:txBody>
          <a:bodyPr vert="horz" wrap="square" lIns="0" tIns="11953" rIns="0" bIns="0" rtlCol="0">
            <a:spAutoFit/>
          </a:bodyPr>
          <a:lstStyle/>
          <a:p>
            <a:pPr marL="11953">
              <a:spcBef>
                <a:spcPts val="94"/>
              </a:spcBef>
            </a:pPr>
            <a:r>
              <a:rPr sz="1129" spc="-9" dirty="0">
                <a:latin typeface="Verdana"/>
                <a:cs typeface="Verdana"/>
              </a:rPr>
              <a:t>192.168.3.4</a:t>
            </a:r>
            <a:endParaRPr sz="1129">
              <a:latin typeface="Verdana"/>
              <a:cs typeface="Verdana"/>
            </a:endParaRPr>
          </a:p>
        </p:txBody>
      </p:sp>
      <p:sp>
        <p:nvSpPr>
          <p:cNvPr id="31" name="object 31"/>
          <p:cNvSpPr/>
          <p:nvPr/>
        </p:nvSpPr>
        <p:spPr>
          <a:xfrm>
            <a:off x="6483275" y="2347259"/>
            <a:ext cx="0" cy="846268"/>
          </a:xfrm>
          <a:custGeom>
            <a:avLst/>
            <a:gdLst/>
            <a:ahLst/>
            <a:cxnLst/>
            <a:rect l="l" t="t" r="r" b="b"/>
            <a:pathLst>
              <a:path h="899160">
                <a:moveTo>
                  <a:pt x="0" y="0"/>
                </a:moveTo>
                <a:lnTo>
                  <a:pt x="0" y="89916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694"/>
          </a:p>
        </p:txBody>
      </p:sp>
      <p:sp>
        <p:nvSpPr>
          <p:cNvPr id="32" name="object 32"/>
          <p:cNvSpPr txBox="1"/>
          <p:nvPr/>
        </p:nvSpPr>
        <p:spPr>
          <a:xfrm>
            <a:off x="949064" y="4388820"/>
            <a:ext cx="452419" cy="243800"/>
          </a:xfrm>
          <a:prstGeom prst="rect">
            <a:avLst/>
          </a:prstGeom>
        </p:spPr>
        <p:txBody>
          <a:bodyPr vert="horz" wrap="square" lIns="0" tIns="11953" rIns="0" bIns="0" rtlCol="0">
            <a:spAutoFit/>
          </a:bodyPr>
          <a:lstStyle/>
          <a:p>
            <a:pPr marL="11953">
              <a:spcBef>
                <a:spcPts val="94"/>
              </a:spcBef>
            </a:pPr>
            <a:r>
              <a:rPr sz="1506" b="1" dirty="0">
                <a:solidFill>
                  <a:srgbClr val="00007F"/>
                </a:solidFill>
                <a:latin typeface="Verdana"/>
                <a:cs typeface="Verdana"/>
              </a:rPr>
              <a:t>R1</a:t>
            </a:r>
            <a:r>
              <a:rPr sz="1506" b="1" spc="-5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506" b="1" spc="-47" dirty="0">
                <a:solidFill>
                  <a:srgbClr val="00007F"/>
                </a:solidFill>
                <a:latin typeface="Verdana"/>
                <a:cs typeface="Verdana"/>
              </a:rPr>
              <a:t>:</a:t>
            </a:r>
            <a:endParaRPr sz="1506">
              <a:latin typeface="Verdana"/>
              <a:cs typeface="Verdana"/>
            </a:endParaRPr>
          </a:p>
        </p:txBody>
      </p:sp>
      <p:sp>
        <p:nvSpPr>
          <p:cNvPr id="33" name="object 33"/>
          <p:cNvSpPr txBox="1"/>
          <p:nvPr/>
        </p:nvSpPr>
        <p:spPr>
          <a:xfrm>
            <a:off x="949064" y="5422750"/>
            <a:ext cx="452419" cy="243800"/>
          </a:xfrm>
          <a:prstGeom prst="rect">
            <a:avLst/>
          </a:prstGeom>
        </p:spPr>
        <p:txBody>
          <a:bodyPr vert="horz" wrap="square" lIns="0" tIns="11953" rIns="0" bIns="0" rtlCol="0">
            <a:spAutoFit/>
          </a:bodyPr>
          <a:lstStyle/>
          <a:p>
            <a:pPr marL="11953">
              <a:spcBef>
                <a:spcPts val="94"/>
              </a:spcBef>
            </a:pPr>
            <a:r>
              <a:rPr sz="1506" b="1" dirty="0">
                <a:solidFill>
                  <a:srgbClr val="00007F"/>
                </a:solidFill>
                <a:latin typeface="Verdana"/>
                <a:cs typeface="Verdana"/>
              </a:rPr>
              <a:t>R2</a:t>
            </a:r>
            <a:r>
              <a:rPr sz="1506" b="1" spc="-5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506" b="1" spc="-47" dirty="0">
                <a:solidFill>
                  <a:srgbClr val="00007F"/>
                </a:solidFill>
                <a:latin typeface="Verdana"/>
                <a:cs typeface="Verdana"/>
              </a:rPr>
              <a:t>:</a:t>
            </a:r>
            <a:endParaRPr sz="1506">
              <a:latin typeface="Verdana"/>
              <a:cs typeface="Verdana"/>
            </a:endParaRPr>
          </a:p>
        </p:txBody>
      </p:sp>
      <p:sp>
        <p:nvSpPr>
          <p:cNvPr id="34" name="object 34"/>
          <p:cNvSpPr txBox="1"/>
          <p:nvPr/>
        </p:nvSpPr>
        <p:spPr>
          <a:xfrm>
            <a:off x="1794137" y="5306807"/>
            <a:ext cx="5544969" cy="664428"/>
          </a:xfrm>
          <a:prstGeom prst="rect">
            <a:avLst/>
          </a:prstGeom>
        </p:spPr>
        <p:txBody>
          <a:bodyPr vert="horz" wrap="square" lIns="0" tIns="11953" rIns="0" bIns="0" rtlCol="0">
            <a:spAutoFit/>
          </a:bodyPr>
          <a:lstStyle/>
          <a:p>
            <a:pPr marL="11953" marR="4781">
              <a:lnSpc>
                <a:spcPct val="150500"/>
              </a:lnSpc>
              <a:spcBef>
                <a:spcPts val="94"/>
              </a:spcBef>
            </a:pPr>
            <a:r>
              <a:rPr sz="1506" dirty="0">
                <a:solidFill>
                  <a:srgbClr val="00007F"/>
                </a:solidFill>
                <a:latin typeface="Verdana"/>
                <a:cs typeface="Verdana"/>
              </a:rPr>
              <a:t>route</a:t>
            </a:r>
            <a:r>
              <a:rPr sz="1506" spc="-47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506" dirty="0">
                <a:solidFill>
                  <a:srgbClr val="00007F"/>
                </a:solidFill>
                <a:latin typeface="Verdana"/>
                <a:cs typeface="Verdana"/>
              </a:rPr>
              <a:t>add</a:t>
            </a:r>
            <a:r>
              <a:rPr sz="1506" spc="-42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506" dirty="0">
                <a:solidFill>
                  <a:srgbClr val="00007F"/>
                </a:solidFill>
                <a:latin typeface="Verdana"/>
                <a:cs typeface="Verdana"/>
              </a:rPr>
              <a:t>-net</a:t>
            </a:r>
            <a:r>
              <a:rPr sz="1506" spc="-42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506" dirty="0">
                <a:solidFill>
                  <a:srgbClr val="00007F"/>
                </a:solidFill>
                <a:latin typeface="Verdana"/>
                <a:cs typeface="Verdana"/>
              </a:rPr>
              <a:t>192.168.2.0</a:t>
            </a:r>
            <a:r>
              <a:rPr sz="1506" spc="-38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506" dirty="0">
                <a:solidFill>
                  <a:srgbClr val="00007F"/>
                </a:solidFill>
                <a:latin typeface="Verdana"/>
                <a:cs typeface="Verdana"/>
              </a:rPr>
              <a:t>netmask</a:t>
            </a:r>
            <a:r>
              <a:rPr sz="1506" spc="-42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506" dirty="0">
                <a:solidFill>
                  <a:srgbClr val="00007F"/>
                </a:solidFill>
                <a:latin typeface="Verdana"/>
                <a:cs typeface="Verdana"/>
              </a:rPr>
              <a:t>255.255.255.0</a:t>
            </a:r>
            <a:r>
              <a:rPr sz="1506" spc="-42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506" spc="-19" dirty="0">
                <a:solidFill>
                  <a:srgbClr val="00007F"/>
                </a:solidFill>
                <a:latin typeface="Verdana"/>
                <a:cs typeface="Verdana"/>
              </a:rPr>
              <a:t>eth0 </a:t>
            </a:r>
            <a:r>
              <a:rPr sz="1506" dirty="0">
                <a:solidFill>
                  <a:srgbClr val="00007F"/>
                </a:solidFill>
                <a:latin typeface="Verdana"/>
                <a:cs typeface="Verdana"/>
              </a:rPr>
              <a:t>route</a:t>
            </a:r>
            <a:r>
              <a:rPr sz="1506" spc="-47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506" dirty="0">
                <a:solidFill>
                  <a:srgbClr val="00007F"/>
                </a:solidFill>
                <a:latin typeface="Verdana"/>
                <a:cs typeface="Verdana"/>
              </a:rPr>
              <a:t>add</a:t>
            </a:r>
            <a:r>
              <a:rPr sz="1506" spc="-42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506" dirty="0">
                <a:solidFill>
                  <a:srgbClr val="00007F"/>
                </a:solidFill>
                <a:latin typeface="Verdana"/>
                <a:cs typeface="Verdana"/>
              </a:rPr>
              <a:t>-net</a:t>
            </a:r>
            <a:r>
              <a:rPr sz="1506" spc="-42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506" dirty="0">
                <a:solidFill>
                  <a:srgbClr val="00007F"/>
                </a:solidFill>
                <a:latin typeface="Verdana"/>
                <a:cs typeface="Verdana"/>
              </a:rPr>
              <a:t>192.168.3.0</a:t>
            </a:r>
            <a:r>
              <a:rPr sz="1506" spc="-38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506" dirty="0">
                <a:solidFill>
                  <a:srgbClr val="00007F"/>
                </a:solidFill>
                <a:latin typeface="Verdana"/>
                <a:cs typeface="Verdana"/>
              </a:rPr>
              <a:t>netmask</a:t>
            </a:r>
            <a:r>
              <a:rPr sz="1506" spc="-42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506" dirty="0">
                <a:solidFill>
                  <a:srgbClr val="00007F"/>
                </a:solidFill>
                <a:latin typeface="Verdana"/>
                <a:cs typeface="Verdana"/>
              </a:rPr>
              <a:t>255.255.255.0</a:t>
            </a:r>
            <a:r>
              <a:rPr sz="1506" spc="-42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506" spc="-19" dirty="0">
                <a:solidFill>
                  <a:srgbClr val="00007F"/>
                </a:solidFill>
                <a:latin typeface="Verdana"/>
                <a:cs typeface="Verdana"/>
              </a:rPr>
              <a:t>eth1</a:t>
            </a:r>
            <a:endParaRPr sz="1506">
              <a:latin typeface="Verdana"/>
              <a:cs typeface="Verdana"/>
            </a:endParaRPr>
          </a:p>
        </p:txBody>
      </p:sp>
      <p:sp>
        <p:nvSpPr>
          <p:cNvPr id="35" name="object 35"/>
          <p:cNvSpPr txBox="1"/>
          <p:nvPr/>
        </p:nvSpPr>
        <p:spPr>
          <a:xfrm>
            <a:off x="1770231" y="4272878"/>
            <a:ext cx="7123953" cy="1008587"/>
          </a:xfrm>
          <a:prstGeom prst="rect">
            <a:avLst/>
          </a:prstGeom>
        </p:spPr>
        <p:txBody>
          <a:bodyPr vert="horz" wrap="square" lIns="0" tIns="12551" rIns="0" bIns="0" rtlCol="0">
            <a:spAutoFit/>
          </a:bodyPr>
          <a:lstStyle/>
          <a:p>
            <a:pPr marL="35860" marR="28688" algn="just">
              <a:lnSpc>
                <a:spcPct val="150300"/>
              </a:lnSpc>
              <a:spcBef>
                <a:spcPts val="99"/>
              </a:spcBef>
            </a:pPr>
            <a:r>
              <a:rPr sz="1506" dirty="0">
                <a:solidFill>
                  <a:srgbClr val="00007F"/>
                </a:solidFill>
                <a:latin typeface="Verdana"/>
                <a:cs typeface="Verdana"/>
              </a:rPr>
              <a:t>route</a:t>
            </a:r>
            <a:r>
              <a:rPr sz="1506" spc="-38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506" dirty="0">
                <a:solidFill>
                  <a:srgbClr val="00007F"/>
                </a:solidFill>
                <a:latin typeface="Verdana"/>
                <a:cs typeface="Verdana"/>
              </a:rPr>
              <a:t>add</a:t>
            </a:r>
            <a:r>
              <a:rPr sz="1506" spc="-33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506" dirty="0">
                <a:solidFill>
                  <a:srgbClr val="00007F"/>
                </a:solidFill>
                <a:latin typeface="Verdana"/>
                <a:cs typeface="Verdana"/>
              </a:rPr>
              <a:t>-net</a:t>
            </a:r>
            <a:r>
              <a:rPr sz="1506" spc="-33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506" dirty="0">
                <a:solidFill>
                  <a:srgbClr val="00007F"/>
                </a:solidFill>
                <a:latin typeface="Verdana"/>
                <a:cs typeface="Verdana"/>
              </a:rPr>
              <a:t>192.168.1.0</a:t>
            </a:r>
            <a:r>
              <a:rPr sz="1506" spc="466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506" dirty="0">
                <a:solidFill>
                  <a:srgbClr val="00007F"/>
                </a:solidFill>
                <a:latin typeface="Verdana"/>
                <a:cs typeface="Verdana"/>
              </a:rPr>
              <a:t>netmask</a:t>
            </a:r>
            <a:r>
              <a:rPr sz="1506" spc="-28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506" dirty="0">
                <a:solidFill>
                  <a:srgbClr val="00007F"/>
                </a:solidFill>
                <a:latin typeface="Verdana"/>
                <a:cs typeface="Verdana"/>
              </a:rPr>
              <a:t>255.255.255.0</a:t>
            </a:r>
            <a:r>
              <a:rPr sz="1506" spc="-33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506" dirty="0">
                <a:solidFill>
                  <a:srgbClr val="00007F"/>
                </a:solidFill>
                <a:latin typeface="Verdana"/>
                <a:cs typeface="Verdana"/>
              </a:rPr>
              <a:t>eth0</a:t>
            </a:r>
            <a:r>
              <a:rPr sz="1506" spc="155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baseline="23148" dirty="0">
                <a:solidFill>
                  <a:srgbClr val="FF0000"/>
                </a:solidFill>
                <a:latin typeface="Verdana"/>
                <a:cs typeface="Verdana"/>
              </a:rPr>
              <a:t>eth0</a:t>
            </a:r>
            <a:r>
              <a:rPr sz="1694" spc="-41" baseline="23148" dirty="0">
                <a:solidFill>
                  <a:srgbClr val="FF0000"/>
                </a:solidFill>
                <a:latin typeface="Verdana"/>
                <a:cs typeface="Verdana"/>
              </a:rPr>
              <a:t> </a:t>
            </a:r>
            <a:r>
              <a:rPr sz="1694" baseline="23148" dirty="0">
                <a:solidFill>
                  <a:srgbClr val="FF0000"/>
                </a:solidFill>
                <a:latin typeface="Verdana"/>
                <a:cs typeface="Verdana"/>
              </a:rPr>
              <a:t>:</a:t>
            </a:r>
            <a:r>
              <a:rPr sz="1694" spc="-49" baseline="23148" dirty="0">
                <a:solidFill>
                  <a:srgbClr val="FF0000"/>
                </a:solidFill>
                <a:latin typeface="Verdana"/>
                <a:cs typeface="Verdana"/>
              </a:rPr>
              <a:t> </a:t>
            </a:r>
            <a:r>
              <a:rPr sz="1694" spc="-14" baseline="23148" dirty="0">
                <a:solidFill>
                  <a:srgbClr val="FF0000"/>
                </a:solidFill>
                <a:latin typeface="Verdana"/>
                <a:cs typeface="Verdana"/>
              </a:rPr>
              <a:t>192.168.1.1 </a:t>
            </a:r>
            <a:r>
              <a:rPr sz="1506" dirty="0">
                <a:solidFill>
                  <a:srgbClr val="00007F"/>
                </a:solidFill>
                <a:latin typeface="Verdana"/>
                <a:cs typeface="Verdana"/>
              </a:rPr>
              <a:t>route</a:t>
            </a:r>
            <a:r>
              <a:rPr sz="1506" spc="-38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506" dirty="0">
                <a:solidFill>
                  <a:srgbClr val="00007F"/>
                </a:solidFill>
                <a:latin typeface="Verdana"/>
                <a:cs typeface="Verdana"/>
              </a:rPr>
              <a:t>add</a:t>
            </a:r>
            <a:r>
              <a:rPr sz="1506" spc="-33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506" dirty="0">
                <a:solidFill>
                  <a:srgbClr val="00007F"/>
                </a:solidFill>
                <a:latin typeface="Verdana"/>
                <a:cs typeface="Verdana"/>
              </a:rPr>
              <a:t>-net</a:t>
            </a:r>
            <a:r>
              <a:rPr sz="1506" spc="-33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506" dirty="0">
                <a:solidFill>
                  <a:srgbClr val="00007F"/>
                </a:solidFill>
                <a:latin typeface="Verdana"/>
                <a:cs typeface="Verdana"/>
              </a:rPr>
              <a:t>192.168.2.0</a:t>
            </a:r>
            <a:r>
              <a:rPr sz="1506" spc="466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506" dirty="0">
                <a:solidFill>
                  <a:srgbClr val="00007F"/>
                </a:solidFill>
                <a:latin typeface="Verdana"/>
                <a:cs typeface="Verdana"/>
              </a:rPr>
              <a:t>netmask</a:t>
            </a:r>
            <a:r>
              <a:rPr sz="1506" spc="-28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506" dirty="0">
                <a:solidFill>
                  <a:srgbClr val="00007F"/>
                </a:solidFill>
                <a:latin typeface="Verdana"/>
                <a:cs typeface="Verdana"/>
              </a:rPr>
              <a:t>255.255.255.0</a:t>
            </a:r>
            <a:r>
              <a:rPr sz="1506" spc="-33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506" dirty="0">
                <a:solidFill>
                  <a:srgbClr val="00007F"/>
                </a:solidFill>
                <a:latin typeface="Verdana"/>
                <a:cs typeface="Verdana"/>
              </a:rPr>
              <a:t>eth1</a:t>
            </a:r>
            <a:r>
              <a:rPr sz="1506" spc="155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baseline="13888" dirty="0">
                <a:solidFill>
                  <a:srgbClr val="FF0000"/>
                </a:solidFill>
                <a:latin typeface="Verdana"/>
                <a:cs typeface="Verdana"/>
              </a:rPr>
              <a:t>eth1</a:t>
            </a:r>
            <a:r>
              <a:rPr sz="1694" spc="-41" baseline="13888" dirty="0">
                <a:solidFill>
                  <a:srgbClr val="FF0000"/>
                </a:solidFill>
                <a:latin typeface="Verdana"/>
                <a:cs typeface="Verdana"/>
              </a:rPr>
              <a:t> </a:t>
            </a:r>
            <a:r>
              <a:rPr sz="1694" baseline="13888" dirty="0">
                <a:solidFill>
                  <a:srgbClr val="FF0000"/>
                </a:solidFill>
                <a:latin typeface="Verdana"/>
                <a:cs typeface="Verdana"/>
              </a:rPr>
              <a:t>:</a:t>
            </a:r>
            <a:r>
              <a:rPr sz="1694" spc="-49" baseline="13888" dirty="0">
                <a:solidFill>
                  <a:srgbClr val="FF0000"/>
                </a:solidFill>
                <a:latin typeface="Verdana"/>
                <a:cs typeface="Verdana"/>
              </a:rPr>
              <a:t> </a:t>
            </a:r>
            <a:r>
              <a:rPr sz="1694" spc="-14" baseline="13888" dirty="0">
                <a:solidFill>
                  <a:srgbClr val="FF0000"/>
                </a:solidFill>
                <a:latin typeface="Verdana"/>
                <a:cs typeface="Verdana"/>
              </a:rPr>
              <a:t>192.168.2.2 </a:t>
            </a:r>
            <a:r>
              <a:rPr sz="1506" dirty="0">
                <a:solidFill>
                  <a:srgbClr val="00007F"/>
                </a:solidFill>
                <a:latin typeface="Verdana"/>
                <a:cs typeface="Verdana"/>
              </a:rPr>
              <a:t>route</a:t>
            </a:r>
            <a:r>
              <a:rPr sz="1506" spc="-33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506" dirty="0">
                <a:solidFill>
                  <a:srgbClr val="00007F"/>
                </a:solidFill>
                <a:latin typeface="Verdana"/>
                <a:cs typeface="Verdana"/>
              </a:rPr>
              <a:t>add</a:t>
            </a:r>
            <a:r>
              <a:rPr sz="1506" spc="-28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506" dirty="0">
                <a:solidFill>
                  <a:srgbClr val="00007F"/>
                </a:solidFill>
                <a:latin typeface="Verdana"/>
                <a:cs typeface="Verdana"/>
              </a:rPr>
              <a:t>-net</a:t>
            </a:r>
            <a:r>
              <a:rPr sz="1506" spc="-28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506" dirty="0">
                <a:solidFill>
                  <a:srgbClr val="00007F"/>
                </a:solidFill>
                <a:latin typeface="Verdana"/>
                <a:cs typeface="Verdana"/>
              </a:rPr>
              <a:t>192.168.3.0</a:t>
            </a:r>
            <a:r>
              <a:rPr sz="1506" spc="-28" dirty="0">
                <a:solidFill>
                  <a:srgbClr val="00007F"/>
                </a:solidFill>
                <a:latin typeface="Verdana"/>
                <a:cs typeface="Verdana"/>
              </a:rPr>
              <a:t>  </a:t>
            </a:r>
            <a:r>
              <a:rPr sz="1506" dirty="0">
                <a:solidFill>
                  <a:srgbClr val="00007F"/>
                </a:solidFill>
                <a:latin typeface="Verdana"/>
                <a:cs typeface="Verdana"/>
              </a:rPr>
              <a:t>gw</a:t>
            </a:r>
            <a:r>
              <a:rPr sz="1506" spc="-24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506" spc="-9" dirty="0">
                <a:solidFill>
                  <a:srgbClr val="00007F"/>
                </a:solidFill>
                <a:latin typeface="Verdana"/>
                <a:cs typeface="Verdana"/>
              </a:rPr>
              <a:t>192.168.2.1</a:t>
            </a:r>
            <a:endParaRPr sz="1506">
              <a:latin typeface="Verdana"/>
              <a:cs typeface="Verdana"/>
            </a:endParaRPr>
          </a:p>
        </p:txBody>
      </p:sp>
      <p:sp>
        <p:nvSpPr>
          <p:cNvPr id="36" name="object 36"/>
          <p:cNvSpPr txBox="1"/>
          <p:nvPr/>
        </p:nvSpPr>
        <p:spPr>
          <a:xfrm>
            <a:off x="7474173" y="5493273"/>
            <a:ext cx="1396104" cy="500665"/>
          </a:xfrm>
          <a:prstGeom prst="rect">
            <a:avLst/>
          </a:prstGeom>
        </p:spPr>
        <p:txBody>
          <a:bodyPr vert="horz" wrap="square" lIns="0" tIns="11953" rIns="0" bIns="0" rtlCol="0">
            <a:spAutoFit/>
          </a:bodyPr>
          <a:lstStyle/>
          <a:p>
            <a:pPr marL="11953">
              <a:spcBef>
                <a:spcPts val="94"/>
              </a:spcBef>
            </a:pPr>
            <a:r>
              <a:rPr sz="1129" dirty="0">
                <a:solidFill>
                  <a:srgbClr val="FF0000"/>
                </a:solidFill>
                <a:latin typeface="Verdana"/>
                <a:cs typeface="Verdana"/>
              </a:rPr>
              <a:t>eth0</a:t>
            </a:r>
            <a:r>
              <a:rPr sz="1129" spc="-33" dirty="0">
                <a:solidFill>
                  <a:srgbClr val="FF0000"/>
                </a:solidFill>
                <a:latin typeface="Verdana"/>
                <a:cs typeface="Verdana"/>
              </a:rPr>
              <a:t> </a:t>
            </a:r>
            <a:r>
              <a:rPr sz="1129" dirty="0">
                <a:solidFill>
                  <a:srgbClr val="FF0000"/>
                </a:solidFill>
                <a:latin typeface="Verdana"/>
                <a:cs typeface="Verdana"/>
              </a:rPr>
              <a:t>:</a:t>
            </a:r>
            <a:r>
              <a:rPr sz="1129" spc="-28" dirty="0">
                <a:solidFill>
                  <a:srgbClr val="FF0000"/>
                </a:solidFill>
                <a:latin typeface="Verdana"/>
                <a:cs typeface="Verdana"/>
              </a:rPr>
              <a:t> </a:t>
            </a:r>
            <a:r>
              <a:rPr sz="1129" spc="-9" dirty="0">
                <a:solidFill>
                  <a:srgbClr val="FF0000"/>
                </a:solidFill>
                <a:latin typeface="Verdana"/>
                <a:cs typeface="Verdana"/>
              </a:rPr>
              <a:t>192.168.2.1</a:t>
            </a:r>
            <a:endParaRPr sz="1129">
              <a:latin typeface="Verdana"/>
              <a:cs typeface="Verdana"/>
            </a:endParaRPr>
          </a:p>
          <a:p>
            <a:pPr marL="11953">
              <a:spcBef>
                <a:spcPts val="1139"/>
              </a:spcBef>
            </a:pPr>
            <a:r>
              <a:rPr sz="1129" dirty="0">
                <a:solidFill>
                  <a:srgbClr val="FF0000"/>
                </a:solidFill>
                <a:latin typeface="Verdana"/>
                <a:cs typeface="Verdana"/>
              </a:rPr>
              <a:t>eth1</a:t>
            </a:r>
            <a:r>
              <a:rPr sz="1129" spc="-33" dirty="0">
                <a:solidFill>
                  <a:srgbClr val="FF0000"/>
                </a:solidFill>
                <a:latin typeface="Verdana"/>
                <a:cs typeface="Verdana"/>
              </a:rPr>
              <a:t> </a:t>
            </a:r>
            <a:r>
              <a:rPr sz="1129" dirty="0">
                <a:solidFill>
                  <a:srgbClr val="FF0000"/>
                </a:solidFill>
                <a:latin typeface="Verdana"/>
                <a:cs typeface="Verdana"/>
              </a:rPr>
              <a:t>:</a:t>
            </a:r>
            <a:r>
              <a:rPr sz="1129" spc="-28" dirty="0">
                <a:solidFill>
                  <a:srgbClr val="FF0000"/>
                </a:solidFill>
                <a:latin typeface="Verdana"/>
                <a:cs typeface="Verdana"/>
              </a:rPr>
              <a:t> </a:t>
            </a:r>
            <a:r>
              <a:rPr sz="1129" spc="-9" dirty="0">
                <a:solidFill>
                  <a:srgbClr val="FF0000"/>
                </a:solidFill>
                <a:latin typeface="Verdana"/>
                <a:cs typeface="Verdana"/>
              </a:rPr>
              <a:t>192.168.3.2</a:t>
            </a:r>
            <a:endParaRPr sz="1129">
              <a:latin typeface="Verdana"/>
              <a:cs typeface="Verdana"/>
            </a:endParaRPr>
          </a:p>
        </p:txBody>
      </p:sp>
      <p:sp>
        <p:nvSpPr>
          <p:cNvPr id="37" name="object 37"/>
          <p:cNvSpPr txBox="1">
            <a:spLocks noGrp="1"/>
          </p:cNvSpPr>
          <p:nvPr>
            <p:ph type="title"/>
          </p:nvPr>
        </p:nvSpPr>
        <p:spPr>
          <a:xfrm>
            <a:off x="426719" y="209880"/>
            <a:ext cx="7745506" cy="843066"/>
          </a:xfrm>
          <a:prstGeom prst="rect">
            <a:avLst/>
          </a:prstGeom>
        </p:spPr>
        <p:txBody>
          <a:bodyPr vert="horz" wrap="square" lIns="0" tIns="11953" rIns="0" bIns="0" rtlCol="0" anchor="b">
            <a:spAutoFit/>
          </a:bodyPr>
          <a:lstStyle/>
          <a:p>
            <a:pPr marL="2304585">
              <a:lnSpc>
                <a:spcPct val="100000"/>
              </a:lnSpc>
              <a:spcBef>
                <a:spcPts val="94"/>
              </a:spcBef>
            </a:pPr>
            <a:r>
              <a:rPr dirty="0"/>
              <a:t>Routage</a:t>
            </a:r>
            <a:r>
              <a:rPr spc="-42" dirty="0"/>
              <a:t> </a:t>
            </a:r>
            <a:r>
              <a:rPr spc="-9" dirty="0"/>
              <a:t>statique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741543" y="2454772"/>
            <a:ext cx="5664499" cy="505673"/>
          </a:xfrm>
          <a:prstGeom prst="rect">
            <a:avLst/>
          </a:prstGeom>
          <a:ln w="9344">
            <a:solidFill>
              <a:srgbClr val="00007F"/>
            </a:solidFill>
          </a:ln>
        </p:spPr>
        <p:txBody>
          <a:bodyPr vert="horz" wrap="square" lIns="0" tIns="99209" rIns="0" bIns="0" rtlCol="0" anchor="b">
            <a:spAutoFit/>
          </a:bodyPr>
          <a:lstStyle/>
          <a:p>
            <a:pPr>
              <a:lnSpc>
                <a:spcPct val="100000"/>
              </a:lnSpc>
              <a:spcBef>
                <a:spcPts val="781"/>
              </a:spcBef>
            </a:pPr>
            <a:r>
              <a:rPr sz="2635" dirty="0"/>
              <a:t>Couche</a:t>
            </a:r>
            <a:r>
              <a:rPr sz="2635" spc="-104" dirty="0"/>
              <a:t> </a:t>
            </a:r>
            <a:r>
              <a:rPr sz="2635" dirty="0"/>
              <a:t>Internet</a:t>
            </a:r>
            <a:r>
              <a:rPr sz="2635" spc="-99" dirty="0"/>
              <a:t> </a:t>
            </a:r>
            <a:r>
              <a:rPr sz="2635" spc="-24" dirty="0"/>
              <a:t>(2)</a:t>
            </a:r>
            <a:endParaRPr sz="2635"/>
          </a:p>
        </p:txBody>
      </p:sp>
      <p:sp>
        <p:nvSpPr>
          <p:cNvPr id="3" name="object 3"/>
          <p:cNvSpPr txBox="1">
            <a:spLocks noGrp="1"/>
          </p:cNvSpPr>
          <p:nvPr>
            <p:ph idx="1"/>
          </p:nvPr>
        </p:nvSpPr>
        <p:spPr>
          <a:xfrm>
            <a:off x="323528" y="544445"/>
            <a:ext cx="7745506" cy="1910327"/>
          </a:xfrm>
          <a:prstGeom prst="rect">
            <a:avLst/>
          </a:prstGeom>
        </p:spPr>
        <p:txBody>
          <a:bodyPr vert="horz" wrap="square" lIns="0" tIns="149412" rIns="0" bIns="0" rtlCol="0">
            <a:spAutoFit/>
          </a:bodyPr>
          <a:lstStyle/>
          <a:p>
            <a:pPr marL="2988" algn="ctr">
              <a:spcBef>
                <a:spcPts val="1177"/>
              </a:spcBef>
            </a:pPr>
            <a:r>
              <a:rPr spc="-9" dirty="0">
                <a:latin typeface="Verdana"/>
                <a:cs typeface="Verdana"/>
              </a:rPr>
              <a:t>Routage</a:t>
            </a:r>
          </a:p>
          <a:p>
            <a:pPr marL="2988" algn="ctr">
              <a:spcBef>
                <a:spcPts val="1082"/>
              </a:spcBef>
            </a:pPr>
            <a:r>
              <a:rPr b="0" dirty="0">
                <a:latin typeface="Verdana"/>
                <a:cs typeface="Verdana"/>
              </a:rPr>
              <a:t>Routage</a:t>
            </a:r>
            <a:r>
              <a:rPr spc="-66" dirty="0">
                <a:latin typeface="Verdana"/>
                <a:cs typeface="Verdana"/>
              </a:rPr>
              <a:t> </a:t>
            </a:r>
            <a:r>
              <a:rPr b="0" dirty="0">
                <a:latin typeface="Verdana"/>
                <a:cs typeface="Verdana"/>
              </a:rPr>
              <a:t>statique</a:t>
            </a:r>
            <a:r>
              <a:rPr spc="-66" dirty="0">
                <a:latin typeface="Verdana"/>
                <a:cs typeface="Verdana"/>
              </a:rPr>
              <a:t> </a:t>
            </a:r>
            <a:r>
              <a:rPr spc="-9" dirty="0">
                <a:latin typeface="Verdana"/>
                <a:cs typeface="Verdana"/>
              </a:rPr>
              <a:t>(Commandes)</a:t>
            </a:r>
          </a:p>
          <a:p>
            <a:pPr algn="ctr">
              <a:spcBef>
                <a:spcPts val="1092"/>
              </a:spcBef>
            </a:pPr>
            <a:r>
              <a:rPr dirty="0"/>
              <a:t>Routage</a:t>
            </a:r>
            <a:r>
              <a:rPr spc="-80" dirty="0"/>
              <a:t> </a:t>
            </a:r>
            <a:r>
              <a:rPr dirty="0"/>
              <a:t>dynamique</a:t>
            </a:r>
            <a:r>
              <a:rPr spc="-56" dirty="0"/>
              <a:t> </a:t>
            </a:r>
            <a:r>
              <a:rPr b="0" dirty="0">
                <a:latin typeface="Verdana"/>
                <a:cs typeface="Verdana"/>
              </a:rPr>
              <a:t>(Protocoles</a:t>
            </a:r>
            <a:r>
              <a:rPr spc="-80" dirty="0">
                <a:latin typeface="Verdana"/>
                <a:cs typeface="Verdana"/>
              </a:rPr>
              <a:t> </a:t>
            </a:r>
            <a:r>
              <a:rPr spc="-52" dirty="0">
                <a:latin typeface="Verdana"/>
                <a:cs typeface="Verdana"/>
              </a:rPr>
              <a:t>RIP,</a:t>
            </a:r>
            <a:r>
              <a:rPr spc="-80" dirty="0">
                <a:latin typeface="Verdana"/>
                <a:cs typeface="Verdana"/>
              </a:rPr>
              <a:t> </a:t>
            </a:r>
            <a:r>
              <a:rPr spc="-42" dirty="0">
                <a:latin typeface="Verdana"/>
                <a:cs typeface="Verdana"/>
              </a:rPr>
              <a:t>OSPF,</a:t>
            </a:r>
            <a:r>
              <a:rPr spc="-75" dirty="0">
                <a:latin typeface="Verdana"/>
                <a:cs typeface="Verdana"/>
              </a:rPr>
              <a:t> </a:t>
            </a:r>
            <a:r>
              <a:rPr spc="-47" dirty="0">
                <a:latin typeface="Verdana"/>
                <a:cs typeface="Verdana"/>
              </a:rPr>
              <a:t>EGP,</a:t>
            </a:r>
            <a:r>
              <a:rPr spc="-80" dirty="0">
                <a:latin typeface="Verdana"/>
                <a:cs typeface="Verdana"/>
              </a:rPr>
              <a:t> </a:t>
            </a:r>
            <a:r>
              <a:rPr spc="-19" dirty="0">
                <a:latin typeface="Verdana"/>
                <a:cs typeface="Verdana"/>
              </a:rPr>
              <a:t>BGP)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75322" y="1431663"/>
            <a:ext cx="7319981" cy="4445848"/>
          </a:xfrm>
          <a:prstGeom prst="rect">
            <a:avLst/>
          </a:prstGeom>
        </p:spPr>
        <p:txBody>
          <a:bodyPr vert="horz" wrap="square" lIns="0" tIns="11953" rIns="0" bIns="0" rtlCol="0">
            <a:spAutoFit/>
          </a:bodyPr>
          <a:lstStyle/>
          <a:p>
            <a:pPr marL="47813">
              <a:spcBef>
                <a:spcPts val="94"/>
              </a:spcBef>
            </a:pPr>
            <a:r>
              <a:rPr sz="2259" b="1" dirty="0">
                <a:solidFill>
                  <a:srgbClr val="7F0000"/>
                </a:solidFill>
                <a:latin typeface="Verdana"/>
                <a:cs typeface="Verdana"/>
              </a:rPr>
              <a:t>Mise</a:t>
            </a:r>
            <a:r>
              <a:rPr sz="2259" b="1" spc="-47" dirty="0">
                <a:solidFill>
                  <a:srgbClr val="7F0000"/>
                </a:solidFill>
                <a:latin typeface="Verdana"/>
                <a:cs typeface="Verdana"/>
              </a:rPr>
              <a:t> </a:t>
            </a:r>
            <a:r>
              <a:rPr sz="2259" b="1" dirty="0">
                <a:solidFill>
                  <a:srgbClr val="7F0000"/>
                </a:solidFill>
                <a:latin typeface="Verdana"/>
                <a:cs typeface="Verdana"/>
              </a:rPr>
              <a:t>à</a:t>
            </a:r>
            <a:r>
              <a:rPr sz="2259" b="1" spc="-42" dirty="0">
                <a:solidFill>
                  <a:srgbClr val="7F0000"/>
                </a:solidFill>
                <a:latin typeface="Verdana"/>
                <a:cs typeface="Verdana"/>
              </a:rPr>
              <a:t> </a:t>
            </a:r>
            <a:r>
              <a:rPr sz="2259" b="1" dirty="0">
                <a:solidFill>
                  <a:srgbClr val="7F0000"/>
                </a:solidFill>
                <a:latin typeface="Verdana"/>
                <a:cs typeface="Verdana"/>
              </a:rPr>
              <a:t>jour</a:t>
            </a:r>
            <a:r>
              <a:rPr sz="2259" b="1" spc="-42" dirty="0">
                <a:solidFill>
                  <a:srgbClr val="7F0000"/>
                </a:solidFill>
                <a:latin typeface="Verdana"/>
                <a:cs typeface="Verdana"/>
              </a:rPr>
              <a:t> </a:t>
            </a:r>
            <a:r>
              <a:rPr sz="2259" b="1" dirty="0">
                <a:solidFill>
                  <a:srgbClr val="7F0000"/>
                </a:solidFill>
                <a:latin typeface="Verdana"/>
                <a:cs typeface="Verdana"/>
              </a:rPr>
              <a:t>de</a:t>
            </a:r>
            <a:r>
              <a:rPr sz="2259" b="1" spc="-47" dirty="0">
                <a:solidFill>
                  <a:srgbClr val="7F0000"/>
                </a:solidFill>
                <a:latin typeface="Verdana"/>
                <a:cs typeface="Verdana"/>
              </a:rPr>
              <a:t> </a:t>
            </a:r>
            <a:r>
              <a:rPr sz="2259" b="1" dirty="0">
                <a:solidFill>
                  <a:srgbClr val="7F0000"/>
                </a:solidFill>
                <a:latin typeface="Verdana"/>
                <a:cs typeface="Verdana"/>
              </a:rPr>
              <a:t>la</a:t>
            </a:r>
            <a:r>
              <a:rPr sz="2259" b="1" spc="-42" dirty="0">
                <a:solidFill>
                  <a:srgbClr val="7F0000"/>
                </a:solidFill>
                <a:latin typeface="Verdana"/>
                <a:cs typeface="Verdana"/>
              </a:rPr>
              <a:t> </a:t>
            </a:r>
            <a:r>
              <a:rPr sz="2259" b="1" dirty="0">
                <a:solidFill>
                  <a:srgbClr val="7F0000"/>
                </a:solidFill>
                <a:latin typeface="Verdana"/>
                <a:cs typeface="Verdana"/>
              </a:rPr>
              <a:t>table</a:t>
            </a:r>
            <a:r>
              <a:rPr sz="2259" b="1" spc="-47" dirty="0">
                <a:solidFill>
                  <a:srgbClr val="7F0000"/>
                </a:solidFill>
                <a:latin typeface="Verdana"/>
                <a:cs typeface="Verdana"/>
              </a:rPr>
              <a:t> </a:t>
            </a:r>
            <a:r>
              <a:rPr sz="2259" b="1" dirty="0">
                <a:solidFill>
                  <a:srgbClr val="7F0000"/>
                </a:solidFill>
                <a:latin typeface="Verdana"/>
                <a:cs typeface="Verdana"/>
              </a:rPr>
              <a:t>de</a:t>
            </a:r>
            <a:r>
              <a:rPr sz="2259" b="1" spc="-42" dirty="0">
                <a:solidFill>
                  <a:srgbClr val="7F0000"/>
                </a:solidFill>
                <a:latin typeface="Verdana"/>
                <a:cs typeface="Verdana"/>
              </a:rPr>
              <a:t> </a:t>
            </a:r>
            <a:r>
              <a:rPr sz="2259" b="1" spc="-9" dirty="0">
                <a:solidFill>
                  <a:srgbClr val="7F0000"/>
                </a:solidFill>
                <a:latin typeface="Verdana"/>
                <a:cs typeface="Verdana"/>
              </a:rPr>
              <a:t>routage</a:t>
            </a:r>
            <a:endParaRPr sz="2259" dirty="0">
              <a:latin typeface="Verdana"/>
              <a:cs typeface="Verdana"/>
            </a:endParaRPr>
          </a:p>
          <a:p>
            <a:pPr marL="280901" indent="-161369">
              <a:spcBef>
                <a:spcPts val="1318"/>
              </a:spcBef>
              <a:buSzPct val="80555"/>
              <a:buFont typeface="Segoe UI Symbol"/>
              <a:buChar char="■"/>
              <a:tabLst>
                <a:tab pos="280901" algn="l"/>
              </a:tabLst>
            </a:pPr>
            <a:r>
              <a:rPr sz="1694" b="1" dirty="0">
                <a:solidFill>
                  <a:srgbClr val="00007F"/>
                </a:solidFill>
                <a:latin typeface="Verdana"/>
                <a:cs typeface="Verdana"/>
              </a:rPr>
              <a:t>Manuelle</a:t>
            </a:r>
            <a:r>
              <a:rPr sz="1694" b="1" spc="-56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b="1" dirty="0">
                <a:solidFill>
                  <a:srgbClr val="00007F"/>
                </a:solidFill>
                <a:latin typeface="Verdana"/>
                <a:cs typeface="Verdana"/>
              </a:rPr>
              <a:t>«</a:t>
            </a:r>
            <a:r>
              <a:rPr sz="1694" b="1" spc="-61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b="1" dirty="0">
                <a:solidFill>
                  <a:srgbClr val="00007F"/>
                </a:solidFill>
                <a:latin typeface="Verdana"/>
                <a:cs typeface="Verdana"/>
              </a:rPr>
              <a:t>routage</a:t>
            </a:r>
            <a:r>
              <a:rPr sz="1694" b="1" spc="-52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b="1" dirty="0">
                <a:solidFill>
                  <a:srgbClr val="00007F"/>
                </a:solidFill>
                <a:latin typeface="Verdana"/>
                <a:cs typeface="Verdana"/>
              </a:rPr>
              <a:t>statique</a:t>
            </a:r>
            <a:r>
              <a:rPr sz="1694" b="1" spc="-56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b="1" spc="-47" dirty="0">
                <a:solidFill>
                  <a:srgbClr val="00007F"/>
                </a:solidFill>
                <a:latin typeface="Verdana"/>
                <a:cs typeface="Verdana"/>
              </a:rPr>
              <a:t>»</a:t>
            </a:r>
            <a:endParaRPr sz="1694" dirty="0">
              <a:latin typeface="Verdana"/>
              <a:cs typeface="Verdana"/>
            </a:endParaRPr>
          </a:p>
          <a:p>
            <a:pPr marL="484106" lvl="1" indent="-161369">
              <a:spcBef>
                <a:spcPts val="1016"/>
              </a:spcBef>
              <a:buSzPct val="80555"/>
              <a:buFont typeface="Segoe UI Symbol"/>
              <a:buChar char="■"/>
              <a:tabLst>
                <a:tab pos="484106" algn="l"/>
              </a:tabLst>
            </a:pP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table</a:t>
            </a:r>
            <a:r>
              <a:rPr sz="1694" spc="-66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de</a:t>
            </a:r>
            <a:r>
              <a:rPr sz="1694" spc="-61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routage</a:t>
            </a:r>
            <a:r>
              <a:rPr sz="1694" spc="-61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entrée</a:t>
            </a:r>
            <a:r>
              <a:rPr sz="1694" spc="-66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manuellement</a:t>
            </a:r>
            <a:r>
              <a:rPr sz="1694" spc="-56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par</a:t>
            </a:r>
            <a:r>
              <a:rPr sz="1694" spc="-56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spc="-9" dirty="0">
                <a:solidFill>
                  <a:srgbClr val="00007F"/>
                </a:solidFill>
                <a:latin typeface="Verdana"/>
                <a:cs typeface="Verdana"/>
              </a:rPr>
              <a:t>l'administrateur</a:t>
            </a:r>
            <a:endParaRPr sz="1694" dirty="0">
              <a:latin typeface="Verdana"/>
              <a:cs typeface="Verdana"/>
            </a:endParaRPr>
          </a:p>
          <a:p>
            <a:pPr marL="484106" lvl="1" indent="-161369">
              <a:spcBef>
                <a:spcPts val="1016"/>
              </a:spcBef>
              <a:buSzPct val="80555"/>
              <a:buFont typeface="Segoe UI Symbol"/>
              <a:buChar char="■"/>
              <a:tabLst>
                <a:tab pos="484106" algn="l"/>
              </a:tabLst>
            </a:pP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commande</a:t>
            </a:r>
            <a:r>
              <a:rPr sz="1694" spc="-38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«</a:t>
            </a:r>
            <a:r>
              <a:rPr sz="1694" spc="-33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route</a:t>
            </a:r>
            <a:r>
              <a:rPr sz="1694" spc="-38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»</a:t>
            </a:r>
            <a:r>
              <a:rPr sz="1694" spc="-28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des</a:t>
            </a:r>
            <a:r>
              <a:rPr sz="1694" spc="-33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stations</a:t>
            </a:r>
            <a:r>
              <a:rPr sz="1694" spc="-33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spc="-19" dirty="0">
                <a:solidFill>
                  <a:srgbClr val="00007F"/>
                </a:solidFill>
                <a:latin typeface="Verdana"/>
                <a:cs typeface="Verdana"/>
              </a:rPr>
              <a:t>unix</a:t>
            </a:r>
            <a:endParaRPr sz="1694" dirty="0">
              <a:latin typeface="Verdana"/>
              <a:cs typeface="Verdana"/>
            </a:endParaRPr>
          </a:p>
          <a:p>
            <a:pPr marL="484106" lvl="1" indent="-161369">
              <a:spcBef>
                <a:spcPts val="1026"/>
              </a:spcBef>
              <a:buSzPct val="80555"/>
              <a:buFont typeface="Segoe UI Symbol"/>
              <a:buChar char="■"/>
              <a:tabLst>
                <a:tab pos="484106" algn="l"/>
              </a:tabLst>
            </a:pP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langage</a:t>
            </a:r>
            <a:r>
              <a:rPr sz="1694" spc="-42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de</a:t>
            </a:r>
            <a:r>
              <a:rPr sz="1694" spc="-42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commande</a:t>
            </a:r>
            <a:r>
              <a:rPr sz="1694" spc="-42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des</a:t>
            </a:r>
            <a:r>
              <a:rPr sz="1694" spc="-33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routeurs</a:t>
            </a:r>
            <a:r>
              <a:rPr sz="1694" spc="-38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(ip</a:t>
            </a:r>
            <a:r>
              <a:rPr sz="1694" spc="-38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spc="-9" dirty="0">
                <a:solidFill>
                  <a:srgbClr val="00007F"/>
                </a:solidFill>
                <a:latin typeface="Verdana"/>
                <a:cs typeface="Verdana"/>
              </a:rPr>
              <a:t>route...)</a:t>
            </a:r>
            <a:endParaRPr sz="1694" dirty="0">
              <a:latin typeface="Verdana"/>
              <a:cs typeface="Verdana"/>
            </a:endParaRPr>
          </a:p>
          <a:p>
            <a:pPr lvl="1">
              <a:spcBef>
                <a:spcPts val="188"/>
              </a:spcBef>
              <a:buClr>
                <a:srgbClr val="00007F"/>
              </a:buClr>
              <a:buFont typeface="Segoe UI Symbol"/>
              <a:buChar char="■"/>
            </a:pPr>
            <a:endParaRPr sz="1694" dirty="0">
              <a:latin typeface="Verdana"/>
              <a:cs typeface="Verdana"/>
            </a:endParaRPr>
          </a:p>
          <a:p>
            <a:pPr marL="280901" indent="-161369">
              <a:buSzPct val="80555"/>
              <a:buFont typeface="Segoe UI Symbol"/>
              <a:buChar char="■"/>
              <a:tabLst>
                <a:tab pos="280901" algn="l"/>
              </a:tabLst>
            </a:pPr>
            <a:r>
              <a:rPr sz="1694" b="1" dirty="0">
                <a:solidFill>
                  <a:srgbClr val="00007F"/>
                </a:solidFill>
                <a:latin typeface="Verdana"/>
                <a:cs typeface="Verdana"/>
              </a:rPr>
              <a:t>Automatique</a:t>
            </a:r>
            <a:r>
              <a:rPr sz="1694" b="1" spc="-71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b="1" dirty="0">
                <a:solidFill>
                  <a:srgbClr val="00007F"/>
                </a:solidFill>
                <a:latin typeface="Verdana"/>
                <a:cs typeface="Verdana"/>
              </a:rPr>
              <a:t>«</a:t>
            </a:r>
            <a:r>
              <a:rPr sz="1694" b="1" spc="-71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b="1" dirty="0">
                <a:solidFill>
                  <a:srgbClr val="00007F"/>
                </a:solidFill>
                <a:latin typeface="Verdana"/>
                <a:cs typeface="Verdana"/>
              </a:rPr>
              <a:t>dynamique</a:t>
            </a:r>
            <a:r>
              <a:rPr sz="1694" b="1" spc="-66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b="1" spc="-47" dirty="0">
                <a:solidFill>
                  <a:srgbClr val="00007F"/>
                </a:solidFill>
                <a:latin typeface="Verdana"/>
                <a:cs typeface="Verdana"/>
              </a:rPr>
              <a:t>»</a:t>
            </a:r>
            <a:endParaRPr sz="1694" dirty="0">
              <a:latin typeface="Verdana"/>
              <a:cs typeface="Verdana"/>
            </a:endParaRPr>
          </a:p>
          <a:p>
            <a:pPr marL="484106" lvl="1" indent="-161369">
              <a:spcBef>
                <a:spcPts val="1016"/>
              </a:spcBef>
              <a:buSzPct val="80555"/>
              <a:buFont typeface="Segoe UI Symbol"/>
              <a:buChar char="■"/>
              <a:tabLst>
                <a:tab pos="484106" algn="l"/>
              </a:tabLst>
            </a:pP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table</a:t>
            </a:r>
            <a:r>
              <a:rPr sz="1694" spc="-52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de</a:t>
            </a:r>
            <a:r>
              <a:rPr sz="1694" spc="-47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routage</a:t>
            </a:r>
            <a:r>
              <a:rPr sz="1694" spc="-47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mis</a:t>
            </a:r>
            <a:r>
              <a:rPr sz="1694" spc="-47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à</a:t>
            </a:r>
            <a:r>
              <a:rPr sz="1694" spc="-42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jour</a:t>
            </a:r>
            <a:r>
              <a:rPr sz="1694" spc="-42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dynamiquement</a:t>
            </a:r>
            <a:r>
              <a:rPr sz="1694" spc="-47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par</a:t>
            </a:r>
            <a:r>
              <a:rPr sz="1694" spc="-42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le</a:t>
            </a:r>
            <a:r>
              <a:rPr sz="1694" spc="-47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spc="-9" dirty="0">
                <a:solidFill>
                  <a:srgbClr val="00007F"/>
                </a:solidFill>
                <a:latin typeface="Verdana"/>
                <a:cs typeface="Verdana"/>
              </a:rPr>
              <a:t>routeur</a:t>
            </a:r>
            <a:endParaRPr sz="1694" dirty="0">
              <a:latin typeface="Verdana"/>
              <a:cs typeface="Verdana"/>
            </a:endParaRPr>
          </a:p>
          <a:p>
            <a:pPr marL="484106" lvl="1" indent="-161369">
              <a:spcBef>
                <a:spcPts val="1026"/>
              </a:spcBef>
              <a:buSzPct val="80555"/>
              <a:buFont typeface="Segoe UI Symbol"/>
              <a:buChar char="■"/>
              <a:tabLst>
                <a:tab pos="484106" algn="l"/>
              </a:tabLst>
            </a:pP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processus</a:t>
            </a:r>
            <a:r>
              <a:rPr sz="1694" spc="-38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sur</a:t>
            </a:r>
            <a:r>
              <a:rPr sz="1694" spc="-33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les</a:t>
            </a:r>
            <a:r>
              <a:rPr sz="1694" spc="-38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stations</a:t>
            </a:r>
            <a:r>
              <a:rPr sz="1694" spc="-33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et</a:t>
            </a:r>
            <a:r>
              <a:rPr sz="1694" spc="-33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les</a:t>
            </a:r>
            <a:r>
              <a:rPr sz="1694" spc="-38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spc="-9" dirty="0">
                <a:solidFill>
                  <a:srgbClr val="00007F"/>
                </a:solidFill>
                <a:latin typeface="Verdana"/>
                <a:cs typeface="Verdana"/>
              </a:rPr>
              <a:t>routeurs</a:t>
            </a:r>
            <a:endParaRPr sz="1694" dirty="0">
              <a:latin typeface="Verdana"/>
              <a:cs typeface="Verdana"/>
            </a:endParaRPr>
          </a:p>
          <a:p>
            <a:pPr marL="484106" lvl="1" indent="-161369">
              <a:spcBef>
                <a:spcPts val="1016"/>
              </a:spcBef>
              <a:buSzPct val="80555"/>
              <a:buFont typeface="Segoe UI Symbol"/>
              <a:buChar char="■"/>
              <a:tabLst>
                <a:tab pos="484106" algn="l"/>
              </a:tabLst>
            </a:pP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échanges</a:t>
            </a:r>
            <a:r>
              <a:rPr sz="1694" spc="-61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d'informations</a:t>
            </a:r>
            <a:r>
              <a:rPr sz="1694" spc="-56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de</a:t>
            </a:r>
            <a:r>
              <a:rPr sz="1694" spc="-66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routage</a:t>
            </a:r>
            <a:r>
              <a:rPr sz="1694" spc="-61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:</a:t>
            </a:r>
            <a:r>
              <a:rPr sz="1694" spc="-19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b="1" dirty="0">
                <a:solidFill>
                  <a:srgbClr val="00007F"/>
                </a:solidFill>
                <a:latin typeface="Verdana"/>
                <a:cs typeface="Verdana"/>
              </a:rPr>
              <a:t>protocoles</a:t>
            </a:r>
            <a:r>
              <a:rPr sz="1694" b="1" spc="-52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b="1" dirty="0">
                <a:solidFill>
                  <a:srgbClr val="00007F"/>
                </a:solidFill>
                <a:latin typeface="Verdana"/>
                <a:cs typeface="Verdana"/>
              </a:rPr>
              <a:t>de</a:t>
            </a:r>
            <a:r>
              <a:rPr sz="1694" b="1" spc="-47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b="1" spc="-9" dirty="0">
                <a:solidFill>
                  <a:srgbClr val="00007F"/>
                </a:solidFill>
                <a:latin typeface="Verdana"/>
                <a:cs typeface="Verdana"/>
              </a:rPr>
              <a:t>routage</a:t>
            </a:r>
            <a:endParaRPr sz="1694" dirty="0">
              <a:latin typeface="Verdana"/>
              <a:cs typeface="Verdana"/>
            </a:endParaRPr>
          </a:p>
          <a:p>
            <a:pPr marL="687909" lvl="2" indent="-167345">
              <a:spcBef>
                <a:spcPts val="1016"/>
              </a:spcBef>
              <a:buSzPct val="75000"/>
              <a:buFont typeface="Segoe UI Symbol"/>
              <a:buChar char="➢"/>
              <a:tabLst>
                <a:tab pos="687909" algn="l"/>
              </a:tabLst>
            </a:pP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Routage</a:t>
            </a:r>
            <a:r>
              <a:rPr sz="1694" spc="-47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basé</a:t>
            </a:r>
            <a:r>
              <a:rPr sz="1694" spc="-42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sur</a:t>
            </a:r>
            <a:r>
              <a:rPr sz="1694" spc="-38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un</a:t>
            </a:r>
            <a:r>
              <a:rPr sz="1694" spc="-42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vecteur</a:t>
            </a:r>
            <a:r>
              <a:rPr sz="1694" spc="-38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de</a:t>
            </a:r>
            <a:r>
              <a:rPr sz="1694" spc="-42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spc="-9" dirty="0">
                <a:solidFill>
                  <a:srgbClr val="00007F"/>
                </a:solidFill>
                <a:latin typeface="Verdana"/>
                <a:cs typeface="Verdana"/>
              </a:rPr>
              <a:t>distance</a:t>
            </a:r>
            <a:endParaRPr sz="1694" dirty="0">
              <a:latin typeface="Verdana"/>
              <a:cs typeface="Verdana"/>
            </a:endParaRPr>
          </a:p>
          <a:p>
            <a:pPr marL="687909" lvl="2" indent="-167345">
              <a:spcBef>
                <a:spcPts val="1016"/>
              </a:spcBef>
              <a:buSzPct val="75000"/>
              <a:buFont typeface="Segoe UI Symbol"/>
              <a:buChar char="➢"/>
              <a:tabLst>
                <a:tab pos="687909" algn="l"/>
              </a:tabLst>
            </a:pP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Routage</a:t>
            </a:r>
            <a:r>
              <a:rPr sz="1694" spc="-52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basé</a:t>
            </a:r>
            <a:r>
              <a:rPr sz="1694" spc="-52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sur</a:t>
            </a:r>
            <a:r>
              <a:rPr sz="1694" spc="-47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l'état</a:t>
            </a:r>
            <a:r>
              <a:rPr sz="1694" spc="-52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des</a:t>
            </a:r>
            <a:r>
              <a:rPr sz="1694" spc="-47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spc="-9" dirty="0">
                <a:solidFill>
                  <a:srgbClr val="00007F"/>
                </a:solidFill>
                <a:latin typeface="Verdana"/>
                <a:cs typeface="Verdana"/>
              </a:rPr>
              <a:t>liens</a:t>
            </a:r>
            <a:endParaRPr sz="1694" dirty="0">
              <a:latin typeface="Verdana"/>
              <a:cs typeface="Verdana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539552" y="137081"/>
            <a:ext cx="7745506" cy="627623"/>
          </a:xfrm>
          <a:prstGeom prst="rect">
            <a:avLst/>
          </a:prstGeom>
        </p:spPr>
        <p:txBody>
          <a:bodyPr vert="horz" wrap="square" lIns="0" tIns="11953" rIns="0" bIns="0" rtlCol="0" anchor="b">
            <a:spAutoFit/>
          </a:bodyPr>
          <a:lstStyle/>
          <a:p>
            <a:pPr marL="1929850">
              <a:lnSpc>
                <a:spcPct val="100000"/>
              </a:lnSpc>
              <a:spcBef>
                <a:spcPts val="94"/>
              </a:spcBef>
            </a:pPr>
            <a:r>
              <a:rPr sz="4000" dirty="0"/>
              <a:t>Routage</a:t>
            </a:r>
            <a:r>
              <a:rPr sz="4000" spc="-33" dirty="0"/>
              <a:t> </a:t>
            </a:r>
            <a:r>
              <a:rPr sz="4000" spc="-9" dirty="0"/>
              <a:t>Dynamique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332291" y="1430468"/>
            <a:ext cx="8300122" cy="4010622"/>
          </a:xfrm>
          <a:prstGeom prst="rect">
            <a:avLst/>
          </a:prstGeom>
        </p:spPr>
        <p:txBody>
          <a:bodyPr vert="horz" wrap="square" lIns="0" tIns="111162" rIns="0" bIns="0" rtlCol="0">
            <a:spAutoFit/>
          </a:bodyPr>
          <a:lstStyle/>
          <a:p>
            <a:pPr marL="23906">
              <a:spcBef>
                <a:spcPts val="875"/>
              </a:spcBef>
            </a:pPr>
            <a:r>
              <a:rPr sz="2259" b="1" dirty="0">
                <a:solidFill>
                  <a:srgbClr val="7F0000"/>
                </a:solidFill>
                <a:latin typeface="Verdana"/>
                <a:cs typeface="Verdana"/>
              </a:rPr>
              <a:t>Deux</a:t>
            </a:r>
            <a:r>
              <a:rPr sz="2259" b="1" spc="-99" dirty="0">
                <a:solidFill>
                  <a:srgbClr val="7F0000"/>
                </a:solidFill>
                <a:latin typeface="Verdana"/>
                <a:cs typeface="Verdana"/>
              </a:rPr>
              <a:t> </a:t>
            </a:r>
            <a:r>
              <a:rPr sz="2259" b="1" dirty="0">
                <a:solidFill>
                  <a:srgbClr val="7F0000"/>
                </a:solidFill>
                <a:latin typeface="Verdana"/>
                <a:cs typeface="Verdana"/>
              </a:rPr>
              <a:t>algorithmes</a:t>
            </a:r>
            <a:r>
              <a:rPr sz="2259" b="1" spc="-104" dirty="0">
                <a:solidFill>
                  <a:srgbClr val="7F0000"/>
                </a:solidFill>
                <a:latin typeface="Verdana"/>
                <a:cs typeface="Verdana"/>
              </a:rPr>
              <a:t> </a:t>
            </a:r>
            <a:r>
              <a:rPr sz="2259" b="1" spc="-9" dirty="0">
                <a:solidFill>
                  <a:srgbClr val="7F0000"/>
                </a:solidFill>
                <a:latin typeface="Verdana"/>
                <a:cs typeface="Verdana"/>
              </a:rPr>
              <a:t>clefs</a:t>
            </a:r>
            <a:endParaRPr sz="2259">
              <a:latin typeface="Verdana"/>
              <a:cs typeface="Verdana"/>
            </a:endParaRPr>
          </a:p>
          <a:p>
            <a:pPr marL="406410">
              <a:spcBef>
                <a:spcPts val="781"/>
              </a:spcBef>
            </a:pPr>
            <a:r>
              <a:rPr sz="2259" b="1" dirty="0">
                <a:solidFill>
                  <a:srgbClr val="00007F"/>
                </a:solidFill>
                <a:latin typeface="Verdana"/>
                <a:cs typeface="Verdana"/>
              </a:rPr>
              <a:t>Vecteur</a:t>
            </a:r>
            <a:r>
              <a:rPr sz="2259" b="1" spc="-47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2259" b="1" dirty="0">
                <a:solidFill>
                  <a:srgbClr val="00007F"/>
                </a:solidFill>
                <a:latin typeface="Verdana"/>
                <a:cs typeface="Verdana"/>
              </a:rPr>
              <a:t>de</a:t>
            </a:r>
            <a:r>
              <a:rPr sz="2259" b="1" spc="-52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2259" b="1" dirty="0">
                <a:solidFill>
                  <a:srgbClr val="00007F"/>
                </a:solidFill>
                <a:latin typeface="Verdana"/>
                <a:cs typeface="Verdana"/>
              </a:rPr>
              <a:t>distance</a:t>
            </a:r>
            <a:r>
              <a:rPr sz="2259" b="1" spc="-47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2259" b="1" dirty="0">
                <a:solidFill>
                  <a:srgbClr val="00007F"/>
                </a:solidFill>
                <a:latin typeface="Verdana"/>
                <a:cs typeface="Verdana"/>
              </a:rPr>
              <a:t>–</a:t>
            </a:r>
            <a:r>
              <a:rPr sz="2259" b="1" spc="9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2259" spc="-19" dirty="0">
                <a:solidFill>
                  <a:srgbClr val="00007F"/>
                </a:solidFill>
                <a:latin typeface="Verdana"/>
                <a:cs typeface="Verdana"/>
              </a:rPr>
              <a:t>Bellman-Ford</a:t>
            </a:r>
            <a:endParaRPr sz="2259">
              <a:latin typeface="Verdana"/>
              <a:cs typeface="Verdana"/>
            </a:endParaRPr>
          </a:p>
          <a:p>
            <a:pPr marL="406410">
              <a:spcBef>
                <a:spcPts val="631"/>
              </a:spcBef>
            </a:pP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Chaque</a:t>
            </a:r>
            <a:r>
              <a:rPr sz="1694" spc="-52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noeud</a:t>
            </a:r>
            <a:r>
              <a:rPr sz="1694" spc="-47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stocke</a:t>
            </a:r>
            <a:r>
              <a:rPr sz="1694" spc="-52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un</a:t>
            </a:r>
            <a:r>
              <a:rPr sz="1694" spc="-47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"vecteur"</a:t>
            </a:r>
            <a:r>
              <a:rPr sz="1694" spc="-47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pour</a:t>
            </a:r>
            <a:r>
              <a:rPr sz="1694" spc="-47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toutes</a:t>
            </a:r>
            <a:r>
              <a:rPr sz="1694" spc="-47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spc="-9" dirty="0">
                <a:solidFill>
                  <a:srgbClr val="00007F"/>
                </a:solidFill>
                <a:latin typeface="Verdana"/>
                <a:cs typeface="Verdana"/>
              </a:rPr>
              <a:t>destinations</a:t>
            </a:r>
            <a:endParaRPr sz="1694">
              <a:latin typeface="Verdana"/>
              <a:cs typeface="Verdana"/>
            </a:endParaRPr>
          </a:p>
          <a:p>
            <a:pPr marL="701655" indent="-161369">
              <a:lnSpc>
                <a:spcPts val="1939"/>
              </a:lnSpc>
              <a:spcBef>
                <a:spcPts val="1919"/>
              </a:spcBef>
              <a:buSzPct val="80555"/>
              <a:buFont typeface="Segoe UI Symbol"/>
              <a:buChar char="■"/>
              <a:tabLst>
                <a:tab pos="701655" algn="l"/>
              </a:tabLst>
            </a:pP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Ce</a:t>
            </a:r>
            <a:r>
              <a:rPr sz="1694" spc="-52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vecteur</a:t>
            </a:r>
            <a:r>
              <a:rPr sz="1694" spc="-47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contient</a:t>
            </a:r>
            <a:r>
              <a:rPr sz="1694" spc="-42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la</a:t>
            </a:r>
            <a:r>
              <a:rPr sz="1694" spc="-47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distance</a:t>
            </a:r>
            <a:r>
              <a:rPr sz="1694" spc="-47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à</a:t>
            </a:r>
            <a:r>
              <a:rPr sz="1694" spc="-47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chacune</a:t>
            </a:r>
            <a:r>
              <a:rPr sz="1694" spc="-47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d'entre</a:t>
            </a:r>
            <a:r>
              <a:rPr sz="1694" spc="-52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spc="-9" dirty="0">
                <a:solidFill>
                  <a:srgbClr val="00007F"/>
                </a:solidFill>
                <a:latin typeface="Verdana"/>
                <a:cs typeface="Verdana"/>
              </a:rPr>
              <a:t>elles</a:t>
            </a:r>
            <a:endParaRPr sz="1694">
              <a:latin typeface="Verdana"/>
              <a:cs typeface="Verdana"/>
            </a:endParaRPr>
          </a:p>
          <a:p>
            <a:pPr marL="701655" indent="-161369">
              <a:lnSpc>
                <a:spcPts val="1849"/>
              </a:lnSpc>
              <a:buSzPct val="80555"/>
              <a:buFont typeface="Segoe UI Symbol"/>
              <a:buChar char="■"/>
              <a:tabLst>
                <a:tab pos="701655" algn="l"/>
              </a:tabLst>
            </a:pP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Distance</a:t>
            </a:r>
            <a:r>
              <a:rPr sz="1694" spc="-42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=</a:t>
            </a:r>
            <a:r>
              <a:rPr sz="1694" spc="-42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spc="-19" dirty="0">
                <a:solidFill>
                  <a:srgbClr val="00007F"/>
                </a:solidFill>
                <a:latin typeface="Verdana"/>
                <a:cs typeface="Verdana"/>
              </a:rPr>
              <a:t>coût</a:t>
            </a:r>
            <a:endParaRPr sz="1694">
              <a:latin typeface="Verdana"/>
              <a:cs typeface="Verdana"/>
            </a:endParaRPr>
          </a:p>
          <a:p>
            <a:pPr marL="362183">
              <a:lnSpc>
                <a:spcPts val="1849"/>
              </a:lnSpc>
            </a:pPr>
            <a:r>
              <a:rPr sz="1694" i="1" dirty="0">
                <a:solidFill>
                  <a:srgbClr val="00007F"/>
                </a:solidFill>
                <a:latin typeface="Verdana"/>
                <a:cs typeface="Verdana"/>
              </a:rPr>
              <a:t>Pré</a:t>
            </a:r>
            <a:r>
              <a:rPr sz="1694" i="1" spc="-33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i="1" spc="-9" dirty="0">
                <a:solidFill>
                  <a:srgbClr val="00007F"/>
                </a:solidFill>
                <a:latin typeface="Verdana"/>
                <a:cs typeface="Verdana"/>
              </a:rPr>
              <a:t>condition</a:t>
            </a:r>
            <a:endParaRPr sz="1694">
              <a:latin typeface="Verdana"/>
              <a:cs typeface="Verdana"/>
            </a:endParaRPr>
          </a:p>
          <a:p>
            <a:pPr marL="701655" indent="-161369">
              <a:lnSpc>
                <a:spcPts val="1939"/>
              </a:lnSpc>
              <a:buSzPct val="80555"/>
              <a:buFont typeface="Segoe UI Symbol"/>
              <a:buChar char="■"/>
              <a:tabLst>
                <a:tab pos="701655" algn="l"/>
              </a:tabLst>
            </a:pP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Chaque</a:t>
            </a:r>
            <a:r>
              <a:rPr sz="1694" spc="-47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noeud</a:t>
            </a:r>
            <a:r>
              <a:rPr sz="1694" spc="-38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connaît</a:t>
            </a:r>
            <a:r>
              <a:rPr sz="1694" spc="-42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la</a:t>
            </a:r>
            <a:r>
              <a:rPr sz="1694" spc="-38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distance</a:t>
            </a:r>
            <a:r>
              <a:rPr sz="1694" spc="-47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vers</a:t>
            </a:r>
            <a:r>
              <a:rPr sz="1694" spc="-38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tous</a:t>
            </a:r>
            <a:r>
              <a:rPr sz="1694" spc="-38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ses</a:t>
            </a:r>
            <a:r>
              <a:rPr sz="1694" spc="-42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voisins</a:t>
            </a:r>
            <a:r>
              <a:rPr sz="1694" spc="-38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spc="-9" dirty="0">
                <a:solidFill>
                  <a:srgbClr val="00007F"/>
                </a:solidFill>
                <a:latin typeface="Verdana"/>
                <a:cs typeface="Verdana"/>
              </a:rPr>
              <a:t>directs</a:t>
            </a:r>
            <a:endParaRPr sz="1694">
              <a:latin typeface="Verdana"/>
              <a:cs typeface="Verdana"/>
            </a:endParaRPr>
          </a:p>
          <a:p>
            <a:pPr marL="388480">
              <a:spcBef>
                <a:spcPts val="1675"/>
              </a:spcBef>
            </a:pPr>
            <a:r>
              <a:rPr sz="2259" b="1" dirty="0">
                <a:solidFill>
                  <a:srgbClr val="00007F"/>
                </a:solidFill>
                <a:latin typeface="Verdana"/>
                <a:cs typeface="Verdana"/>
              </a:rPr>
              <a:t>État</a:t>
            </a:r>
            <a:r>
              <a:rPr sz="2259" b="1" spc="-52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2259" b="1" dirty="0">
                <a:solidFill>
                  <a:srgbClr val="00007F"/>
                </a:solidFill>
                <a:latin typeface="Verdana"/>
                <a:cs typeface="Verdana"/>
              </a:rPr>
              <a:t>des</a:t>
            </a:r>
            <a:r>
              <a:rPr sz="2259" b="1" spc="-47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2259" b="1" dirty="0">
                <a:solidFill>
                  <a:srgbClr val="00007F"/>
                </a:solidFill>
                <a:latin typeface="Verdana"/>
                <a:cs typeface="Verdana"/>
              </a:rPr>
              <a:t>liens</a:t>
            </a:r>
            <a:r>
              <a:rPr sz="2259" b="1" spc="-42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2259" b="1" dirty="0">
                <a:solidFill>
                  <a:srgbClr val="00007F"/>
                </a:solidFill>
                <a:latin typeface="Verdana"/>
                <a:cs typeface="Verdana"/>
              </a:rPr>
              <a:t>–</a:t>
            </a:r>
            <a:r>
              <a:rPr sz="2259" b="1" spc="-5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2259" spc="-9" dirty="0">
                <a:solidFill>
                  <a:srgbClr val="00007F"/>
                </a:solidFill>
                <a:latin typeface="Verdana"/>
                <a:cs typeface="Verdana"/>
              </a:rPr>
              <a:t>Dijkstra</a:t>
            </a:r>
            <a:endParaRPr sz="2259">
              <a:latin typeface="Verdana"/>
              <a:cs typeface="Verdana"/>
            </a:endParaRPr>
          </a:p>
          <a:p>
            <a:pPr marL="388480">
              <a:spcBef>
                <a:spcPts val="631"/>
              </a:spcBef>
            </a:pP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Chaque</a:t>
            </a:r>
            <a:r>
              <a:rPr sz="1694" spc="-47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noeud</a:t>
            </a:r>
            <a:r>
              <a:rPr sz="1694" spc="-42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possède</a:t>
            </a:r>
            <a:r>
              <a:rPr sz="1694" spc="-47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un</a:t>
            </a:r>
            <a:r>
              <a:rPr sz="1694" spc="-42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carte</a:t>
            </a:r>
            <a:r>
              <a:rPr sz="1694" spc="-47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complète</a:t>
            </a:r>
            <a:r>
              <a:rPr sz="1694" spc="-47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du</a:t>
            </a:r>
            <a:r>
              <a:rPr sz="1694" spc="-42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spc="-9" dirty="0">
                <a:solidFill>
                  <a:srgbClr val="00007F"/>
                </a:solidFill>
                <a:latin typeface="Verdana"/>
                <a:cs typeface="Verdana"/>
              </a:rPr>
              <a:t>réseau</a:t>
            </a:r>
            <a:endParaRPr sz="1694">
              <a:latin typeface="Verdana"/>
              <a:cs typeface="Verdana"/>
            </a:endParaRPr>
          </a:p>
          <a:p>
            <a:pPr marL="701655" marR="40641" indent="-161369">
              <a:lnSpc>
                <a:spcPts val="1854"/>
              </a:lnSpc>
              <a:spcBef>
                <a:spcPts val="1369"/>
              </a:spcBef>
              <a:buSzPct val="80555"/>
              <a:buFont typeface="Segoe UI Symbol"/>
              <a:buChar char="■"/>
              <a:tabLst>
                <a:tab pos="701655" algn="l"/>
              </a:tabLst>
            </a:pP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Contrairement</a:t>
            </a:r>
            <a:r>
              <a:rPr sz="1694" spc="-61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au"vecteur</a:t>
            </a:r>
            <a:r>
              <a:rPr sz="1694" spc="-61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de</a:t>
            </a:r>
            <a:r>
              <a:rPr sz="1694" spc="-56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distance",</a:t>
            </a:r>
            <a:r>
              <a:rPr sz="1694" spc="-61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chaque</a:t>
            </a:r>
            <a:r>
              <a:rPr sz="1694" spc="-66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noeud</a:t>
            </a:r>
            <a:r>
              <a:rPr sz="1694" spc="-61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ne</a:t>
            </a:r>
            <a:r>
              <a:rPr sz="1694" spc="-52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connaît</a:t>
            </a:r>
            <a:r>
              <a:rPr sz="1694" spc="-61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spc="-24" dirty="0">
                <a:solidFill>
                  <a:srgbClr val="00007F"/>
                </a:solidFill>
                <a:latin typeface="Verdana"/>
                <a:cs typeface="Verdana"/>
              </a:rPr>
              <a:t>que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les</a:t>
            </a:r>
            <a:r>
              <a:rPr sz="1694" spc="-52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états</a:t>
            </a:r>
            <a:r>
              <a:rPr sz="1694" spc="-56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spc="-9" dirty="0">
                <a:solidFill>
                  <a:srgbClr val="00007F"/>
                </a:solidFill>
                <a:latin typeface="Verdana"/>
                <a:cs typeface="Verdana"/>
              </a:rPr>
              <a:t>voisins</a:t>
            </a:r>
            <a:endParaRPr sz="1694">
              <a:latin typeface="Verdana"/>
              <a:cs typeface="Verdana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609599" y="332656"/>
            <a:ext cx="7745506" cy="519901"/>
          </a:xfrm>
          <a:prstGeom prst="rect">
            <a:avLst/>
          </a:prstGeom>
        </p:spPr>
        <p:txBody>
          <a:bodyPr vert="horz" wrap="square" lIns="0" tIns="11953" rIns="0" bIns="0" rtlCol="0" anchor="b">
            <a:spAutoFit/>
          </a:bodyPr>
          <a:lstStyle/>
          <a:p>
            <a:pPr marL="1929850">
              <a:lnSpc>
                <a:spcPct val="100000"/>
              </a:lnSpc>
              <a:spcBef>
                <a:spcPts val="94"/>
              </a:spcBef>
            </a:pPr>
            <a:r>
              <a:rPr sz="3200" dirty="0"/>
              <a:t>Routage</a:t>
            </a:r>
            <a:r>
              <a:rPr spc="-33" dirty="0"/>
              <a:t> </a:t>
            </a:r>
            <a:r>
              <a:rPr spc="-9" dirty="0"/>
              <a:t>Dynamique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5590391" y="2583927"/>
            <a:ext cx="508000" cy="1185732"/>
          </a:xfrm>
          <a:custGeom>
            <a:avLst/>
            <a:gdLst/>
            <a:ahLst/>
            <a:cxnLst/>
            <a:rect l="l" t="t" r="r" b="b"/>
            <a:pathLst>
              <a:path w="539750" h="1259839">
                <a:moveTo>
                  <a:pt x="539750" y="0"/>
                </a:moveTo>
                <a:lnTo>
                  <a:pt x="0" y="1259839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694"/>
          </a:p>
        </p:txBody>
      </p:sp>
      <p:sp>
        <p:nvSpPr>
          <p:cNvPr id="3" name="object 3"/>
          <p:cNvSpPr/>
          <p:nvPr/>
        </p:nvSpPr>
        <p:spPr>
          <a:xfrm>
            <a:off x="7284122" y="2583927"/>
            <a:ext cx="847464" cy="1354268"/>
          </a:xfrm>
          <a:custGeom>
            <a:avLst/>
            <a:gdLst/>
            <a:ahLst/>
            <a:cxnLst/>
            <a:rect l="l" t="t" r="r" b="b"/>
            <a:pathLst>
              <a:path w="900429" h="1438910">
                <a:moveTo>
                  <a:pt x="900429" y="1438909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694"/>
          </a:p>
        </p:txBody>
      </p:sp>
      <p:sp>
        <p:nvSpPr>
          <p:cNvPr id="5" name="object 5"/>
          <p:cNvSpPr txBox="1"/>
          <p:nvPr/>
        </p:nvSpPr>
        <p:spPr>
          <a:xfrm>
            <a:off x="309580" y="1529678"/>
            <a:ext cx="2933252" cy="359729"/>
          </a:xfrm>
          <a:prstGeom prst="rect">
            <a:avLst/>
          </a:prstGeom>
        </p:spPr>
        <p:txBody>
          <a:bodyPr vert="horz" wrap="square" lIns="0" tIns="11953" rIns="0" bIns="0" rtlCol="0">
            <a:spAutoFit/>
          </a:bodyPr>
          <a:lstStyle/>
          <a:p>
            <a:pPr marL="11953">
              <a:spcBef>
                <a:spcPts val="94"/>
              </a:spcBef>
            </a:pPr>
            <a:r>
              <a:rPr sz="2259" b="1" dirty="0">
                <a:solidFill>
                  <a:srgbClr val="7F0000"/>
                </a:solidFill>
                <a:latin typeface="Verdana"/>
                <a:cs typeface="Verdana"/>
              </a:rPr>
              <a:t>Types</a:t>
            </a:r>
            <a:r>
              <a:rPr sz="2259" b="1" spc="-71" dirty="0">
                <a:solidFill>
                  <a:srgbClr val="7F0000"/>
                </a:solidFill>
                <a:latin typeface="Verdana"/>
                <a:cs typeface="Verdana"/>
              </a:rPr>
              <a:t> </a:t>
            </a:r>
            <a:r>
              <a:rPr sz="2259" b="1" dirty="0">
                <a:solidFill>
                  <a:srgbClr val="7F0000"/>
                </a:solidFill>
                <a:latin typeface="Verdana"/>
                <a:cs typeface="Verdana"/>
              </a:rPr>
              <a:t>de</a:t>
            </a:r>
            <a:r>
              <a:rPr sz="2259" b="1" spc="-71" dirty="0">
                <a:solidFill>
                  <a:srgbClr val="7F0000"/>
                </a:solidFill>
                <a:latin typeface="Verdana"/>
                <a:cs typeface="Verdana"/>
              </a:rPr>
              <a:t> </a:t>
            </a:r>
            <a:r>
              <a:rPr sz="2259" b="1" spc="-9" dirty="0">
                <a:solidFill>
                  <a:srgbClr val="7F0000"/>
                </a:solidFill>
                <a:latin typeface="Verdana"/>
                <a:cs typeface="Verdana"/>
              </a:rPr>
              <a:t>routeurs</a:t>
            </a:r>
            <a:endParaRPr sz="2259">
              <a:latin typeface="Verdana"/>
              <a:cs typeface="Verdana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424790" y="4862157"/>
            <a:ext cx="1950719" cy="243800"/>
          </a:xfrm>
          <a:prstGeom prst="rect">
            <a:avLst/>
          </a:prstGeom>
        </p:spPr>
        <p:txBody>
          <a:bodyPr vert="horz" wrap="square" lIns="0" tIns="11953" rIns="0" bIns="0" rtlCol="0">
            <a:spAutoFit/>
          </a:bodyPr>
          <a:lstStyle/>
          <a:p>
            <a:pPr marL="11953">
              <a:spcBef>
                <a:spcPts val="94"/>
              </a:spcBef>
            </a:pPr>
            <a:r>
              <a:rPr sz="1506" b="1" dirty="0">
                <a:solidFill>
                  <a:srgbClr val="00007F"/>
                </a:solidFill>
                <a:latin typeface="Verdana"/>
                <a:cs typeface="Verdana"/>
              </a:rPr>
              <a:t>Routeurs</a:t>
            </a:r>
            <a:r>
              <a:rPr sz="1506" b="1" spc="-66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506" b="1" spc="-9" dirty="0">
                <a:solidFill>
                  <a:srgbClr val="00007F"/>
                </a:solidFill>
                <a:latin typeface="Verdana"/>
                <a:cs typeface="Verdana"/>
              </a:rPr>
              <a:t>internes</a:t>
            </a:r>
            <a:endParaRPr sz="1506">
              <a:latin typeface="Verdana"/>
              <a:cs typeface="Verdana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485289" y="5090459"/>
            <a:ext cx="3711986" cy="663051"/>
          </a:xfrm>
          <a:prstGeom prst="rect">
            <a:avLst/>
          </a:prstGeom>
        </p:spPr>
        <p:txBody>
          <a:bodyPr vert="horz" wrap="square" lIns="0" tIns="28687" rIns="0" bIns="0" rtlCol="0">
            <a:spAutoFit/>
          </a:bodyPr>
          <a:lstStyle/>
          <a:p>
            <a:pPr marL="78891">
              <a:spcBef>
                <a:spcPts val="226"/>
              </a:spcBef>
            </a:pPr>
            <a:r>
              <a:rPr sz="1318" dirty="0">
                <a:solidFill>
                  <a:srgbClr val="00007F"/>
                </a:solidFill>
                <a:latin typeface="Verdana"/>
                <a:cs typeface="Verdana"/>
              </a:rPr>
              <a:t>routage</a:t>
            </a:r>
            <a:r>
              <a:rPr sz="1318" spc="-52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318" dirty="0">
                <a:solidFill>
                  <a:srgbClr val="00007F"/>
                </a:solidFill>
                <a:latin typeface="Verdana"/>
                <a:cs typeface="Verdana"/>
              </a:rPr>
              <a:t>à</a:t>
            </a:r>
            <a:r>
              <a:rPr sz="1318" spc="-42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318" dirty="0">
                <a:solidFill>
                  <a:srgbClr val="00007F"/>
                </a:solidFill>
                <a:latin typeface="Verdana"/>
                <a:cs typeface="Verdana"/>
              </a:rPr>
              <a:t>l'intérieur</a:t>
            </a:r>
            <a:r>
              <a:rPr sz="1318" spc="-42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318" dirty="0">
                <a:solidFill>
                  <a:srgbClr val="00007F"/>
                </a:solidFill>
                <a:latin typeface="Verdana"/>
                <a:cs typeface="Verdana"/>
              </a:rPr>
              <a:t>d'un</a:t>
            </a:r>
            <a:r>
              <a:rPr sz="1318" spc="-38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318" dirty="0">
                <a:solidFill>
                  <a:srgbClr val="00007F"/>
                </a:solidFill>
                <a:latin typeface="Verdana"/>
                <a:cs typeface="Verdana"/>
              </a:rPr>
              <a:t>réseau</a:t>
            </a:r>
            <a:r>
              <a:rPr sz="1318" spc="-42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318" spc="-9" dirty="0">
                <a:solidFill>
                  <a:srgbClr val="00007F"/>
                </a:solidFill>
                <a:latin typeface="Verdana"/>
                <a:cs typeface="Verdana"/>
              </a:rPr>
              <a:t>autonome</a:t>
            </a:r>
            <a:endParaRPr sz="1318">
              <a:latin typeface="Verdana"/>
              <a:cs typeface="Verdana"/>
            </a:endParaRPr>
          </a:p>
          <a:p>
            <a:pPr marL="11953">
              <a:spcBef>
                <a:spcPts val="132"/>
              </a:spcBef>
            </a:pPr>
            <a:r>
              <a:rPr sz="1318" i="1" dirty="0">
                <a:solidFill>
                  <a:srgbClr val="00007F"/>
                </a:solidFill>
                <a:latin typeface="Verdana"/>
                <a:cs typeface="Verdana"/>
              </a:rPr>
              <a:t>Protocole</a:t>
            </a:r>
            <a:r>
              <a:rPr sz="1318" i="1" spc="-47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318" i="1" dirty="0">
                <a:solidFill>
                  <a:srgbClr val="00007F"/>
                </a:solidFill>
                <a:latin typeface="Verdana"/>
                <a:cs typeface="Verdana"/>
              </a:rPr>
              <a:t>:</a:t>
            </a:r>
            <a:r>
              <a:rPr sz="1318" i="1" spc="-14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318" b="1" i="1" dirty="0">
                <a:solidFill>
                  <a:srgbClr val="00007F"/>
                </a:solidFill>
                <a:latin typeface="Verdana"/>
                <a:cs typeface="Verdana"/>
              </a:rPr>
              <a:t>IGP</a:t>
            </a:r>
            <a:r>
              <a:rPr sz="1318" b="1" i="1" spc="-24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318" i="1" dirty="0">
                <a:solidFill>
                  <a:srgbClr val="00007F"/>
                </a:solidFill>
                <a:latin typeface="Verdana"/>
                <a:cs typeface="Verdana"/>
              </a:rPr>
              <a:t>(Interior</a:t>
            </a:r>
            <a:r>
              <a:rPr sz="1318" i="1" spc="-42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318" i="1" dirty="0">
                <a:solidFill>
                  <a:srgbClr val="00007F"/>
                </a:solidFill>
                <a:latin typeface="Verdana"/>
                <a:cs typeface="Verdana"/>
              </a:rPr>
              <a:t>Gateway</a:t>
            </a:r>
            <a:r>
              <a:rPr sz="1318" i="1" spc="-42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318" i="1" spc="-9" dirty="0">
                <a:solidFill>
                  <a:srgbClr val="00007F"/>
                </a:solidFill>
                <a:latin typeface="Verdana"/>
                <a:cs typeface="Verdana"/>
              </a:rPr>
              <a:t>Protocol)</a:t>
            </a:r>
            <a:endParaRPr sz="1318">
              <a:latin typeface="Verdana"/>
              <a:cs typeface="Verdana"/>
            </a:endParaRPr>
          </a:p>
          <a:p>
            <a:pPr marL="1263457">
              <a:spcBef>
                <a:spcPts val="122"/>
              </a:spcBef>
            </a:pPr>
            <a:r>
              <a:rPr sz="1318" b="1" i="1" dirty="0">
                <a:solidFill>
                  <a:srgbClr val="00007F"/>
                </a:solidFill>
                <a:latin typeface="Verdana"/>
                <a:cs typeface="Verdana"/>
              </a:rPr>
              <a:t>RIP,</a:t>
            </a:r>
            <a:r>
              <a:rPr sz="1318" b="1" i="1" spc="-9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318" b="1" i="1" dirty="0">
                <a:solidFill>
                  <a:srgbClr val="00007F"/>
                </a:solidFill>
                <a:latin typeface="Verdana"/>
                <a:cs typeface="Verdana"/>
              </a:rPr>
              <a:t>OSPF,</a:t>
            </a:r>
            <a:r>
              <a:rPr sz="1318" b="1" i="1" spc="-24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318" b="1" i="1" spc="-19" dirty="0">
                <a:solidFill>
                  <a:srgbClr val="00007F"/>
                </a:solidFill>
                <a:latin typeface="Verdana"/>
                <a:cs typeface="Verdana"/>
              </a:rPr>
              <a:t>EIGRP</a:t>
            </a:r>
            <a:endParaRPr sz="1318">
              <a:latin typeface="Verdana"/>
              <a:cs typeface="Verdana"/>
            </a:endParaRPr>
          </a:p>
        </p:txBody>
      </p:sp>
      <p:grpSp>
        <p:nvGrpSpPr>
          <p:cNvPr id="8" name="object 8"/>
          <p:cNvGrpSpPr/>
          <p:nvPr/>
        </p:nvGrpSpPr>
        <p:grpSpPr>
          <a:xfrm>
            <a:off x="4744121" y="3734995"/>
            <a:ext cx="4031727" cy="1661459"/>
            <a:chOff x="5040629" y="3563620"/>
            <a:chExt cx="4283710" cy="1765300"/>
          </a:xfrm>
        </p:grpSpPr>
        <p:sp>
          <p:nvSpPr>
            <p:cNvPr id="9" name="object 9"/>
            <p:cNvSpPr/>
            <p:nvPr/>
          </p:nvSpPr>
          <p:spPr>
            <a:xfrm>
              <a:off x="5040629" y="3563620"/>
              <a:ext cx="1619250" cy="1764030"/>
            </a:xfrm>
            <a:custGeom>
              <a:avLst/>
              <a:gdLst/>
              <a:ahLst/>
              <a:cxnLst/>
              <a:rect l="l" t="t" r="r" b="b"/>
              <a:pathLst>
                <a:path w="1619250" h="1764029">
                  <a:moveTo>
                    <a:pt x="808990" y="0"/>
                  </a:moveTo>
                  <a:lnTo>
                    <a:pt x="763059" y="1396"/>
                  </a:lnTo>
                  <a:lnTo>
                    <a:pt x="717803" y="5536"/>
                  </a:lnTo>
                  <a:lnTo>
                    <a:pt x="673291" y="12345"/>
                  </a:lnTo>
                  <a:lnTo>
                    <a:pt x="629590" y="21749"/>
                  </a:lnTo>
                  <a:lnTo>
                    <a:pt x="586769" y="33674"/>
                  </a:lnTo>
                  <a:lnTo>
                    <a:pt x="544896" y="48044"/>
                  </a:lnTo>
                  <a:lnTo>
                    <a:pt x="504038" y="64786"/>
                  </a:lnTo>
                  <a:lnTo>
                    <a:pt x="464264" y="83826"/>
                  </a:lnTo>
                  <a:lnTo>
                    <a:pt x="425641" y="105088"/>
                  </a:lnTo>
                  <a:lnTo>
                    <a:pt x="388239" y="128499"/>
                  </a:lnTo>
                  <a:lnTo>
                    <a:pt x="352125" y="153985"/>
                  </a:lnTo>
                  <a:lnTo>
                    <a:pt x="317368" y="181470"/>
                  </a:lnTo>
                  <a:lnTo>
                    <a:pt x="284035" y="210881"/>
                  </a:lnTo>
                  <a:lnTo>
                    <a:pt x="252194" y="242143"/>
                  </a:lnTo>
                  <a:lnTo>
                    <a:pt x="221914" y="275181"/>
                  </a:lnTo>
                  <a:lnTo>
                    <a:pt x="193262" y="309923"/>
                  </a:lnTo>
                  <a:lnTo>
                    <a:pt x="166308" y="346292"/>
                  </a:lnTo>
                  <a:lnTo>
                    <a:pt x="141118" y="384215"/>
                  </a:lnTo>
                  <a:lnTo>
                    <a:pt x="117762" y="423618"/>
                  </a:lnTo>
                  <a:lnTo>
                    <a:pt x="96306" y="464425"/>
                  </a:lnTo>
                  <a:lnTo>
                    <a:pt x="76820" y="506563"/>
                  </a:lnTo>
                  <a:lnTo>
                    <a:pt x="59372" y="549958"/>
                  </a:lnTo>
                  <a:lnTo>
                    <a:pt x="44029" y="594534"/>
                  </a:lnTo>
                  <a:lnTo>
                    <a:pt x="30859" y="640218"/>
                  </a:lnTo>
                  <a:lnTo>
                    <a:pt x="19931" y="686935"/>
                  </a:lnTo>
                  <a:lnTo>
                    <a:pt x="11313" y="734612"/>
                  </a:lnTo>
                  <a:lnTo>
                    <a:pt x="5073" y="783172"/>
                  </a:lnTo>
                  <a:lnTo>
                    <a:pt x="1279" y="832543"/>
                  </a:lnTo>
                  <a:lnTo>
                    <a:pt x="0" y="882649"/>
                  </a:lnTo>
                  <a:lnTo>
                    <a:pt x="1279" y="932629"/>
                  </a:lnTo>
                  <a:lnTo>
                    <a:pt x="5073" y="981882"/>
                  </a:lnTo>
                  <a:lnTo>
                    <a:pt x="11313" y="1030333"/>
                  </a:lnTo>
                  <a:lnTo>
                    <a:pt x="19931" y="1077907"/>
                  </a:lnTo>
                  <a:lnTo>
                    <a:pt x="30859" y="1124531"/>
                  </a:lnTo>
                  <a:lnTo>
                    <a:pt x="44029" y="1170128"/>
                  </a:lnTo>
                  <a:lnTo>
                    <a:pt x="59372" y="1214626"/>
                  </a:lnTo>
                  <a:lnTo>
                    <a:pt x="76820" y="1257948"/>
                  </a:lnTo>
                  <a:lnTo>
                    <a:pt x="96306" y="1300020"/>
                  </a:lnTo>
                  <a:lnTo>
                    <a:pt x="117762" y="1340769"/>
                  </a:lnTo>
                  <a:lnTo>
                    <a:pt x="141118" y="1380118"/>
                  </a:lnTo>
                  <a:lnTo>
                    <a:pt x="166308" y="1417993"/>
                  </a:lnTo>
                  <a:lnTo>
                    <a:pt x="193262" y="1454320"/>
                  </a:lnTo>
                  <a:lnTo>
                    <a:pt x="221914" y="1489023"/>
                  </a:lnTo>
                  <a:lnTo>
                    <a:pt x="252194" y="1522029"/>
                  </a:lnTo>
                  <a:lnTo>
                    <a:pt x="284035" y="1553263"/>
                  </a:lnTo>
                  <a:lnTo>
                    <a:pt x="317368" y="1582649"/>
                  </a:lnTo>
                  <a:lnTo>
                    <a:pt x="352125" y="1610114"/>
                  </a:lnTo>
                  <a:lnTo>
                    <a:pt x="388239" y="1635582"/>
                  </a:lnTo>
                  <a:lnTo>
                    <a:pt x="425641" y="1658979"/>
                  </a:lnTo>
                  <a:lnTo>
                    <a:pt x="464264" y="1680230"/>
                  </a:lnTo>
                  <a:lnTo>
                    <a:pt x="504038" y="1699261"/>
                  </a:lnTo>
                  <a:lnTo>
                    <a:pt x="544896" y="1715996"/>
                  </a:lnTo>
                  <a:lnTo>
                    <a:pt x="586769" y="1730362"/>
                  </a:lnTo>
                  <a:lnTo>
                    <a:pt x="629590" y="1742283"/>
                  </a:lnTo>
                  <a:lnTo>
                    <a:pt x="673291" y="1751685"/>
                  </a:lnTo>
                  <a:lnTo>
                    <a:pt x="717803" y="1758493"/>
                  </a:lnTo>
                  <a:lnTo>
                    <a:pt x="763059" y="1762633"/>
                  </a:lnTo>
                  <a:lnTo>
                    <a:pt x="808990" y="1764029"/>
                  </a:lnTo>
                  <a:lnTo>
                    <a:pt x="855047" y="1762633"/>
                  </a:lnTo>
                  <a:lnTo>
                    <a:pt x="900421" y="1758493"/>
                  </a:lnTo>
                  <a:lnTo>
                    <a:pt x="945043" y="1751685"/>
                  </a:lnTo>
                  <a:lnTo>
                    <a:pt x="988845" y="1742283"/>
                  </a:lnTo>
                  <a:lnTo>
                    <a:pt x="1031760" y="1730362"/>
                  </a:lnTo>
                  <a:lnTo>
                    <a:pt x="1073720" y="1715996"/>
                  </a:lnTo>
                  <a:lnTo>
                    <a:pt x="1114657" y="1699261"/>
                  </a:lnTo>
                  <a:lnTo>
                    <a:pt x="1154503" y="1680230"/>
                  </a:lnTo>
                  <a:lnTo>
                    <a:pt x="1193191" y="1658979"/>
                  </a:lnTo>
                  <a:lnTo>
                    <a:pt x="1230653" y="1635582"/>
                  </a:lnTo>
                  <a:lnTo>
                    <a:pt x="1266820" y="1610114"/>
                  </a:lnTo>
                  <a:lnTo>
                    <a:pt x="1301625" y="1582649"/>
                  </a:lnTo>
                  <a:lnTo>
                    <a:pt x="1335001" y="1553263"/>
                  </a:lnTo>
                  <a:lnTo>
                    <a:pt x="1366879" y="1522029"/>
                  </a:lnTo>
                  <a:lnTo>
                    <a:pt x="1397192" y="1489023"/>
                  </a:lnTo>
                  <a:lnTo>
                    <a:pt x="1425872" y="1454320"/>
                  </a:lnTo>
                  <a:lnTo>
                    <a:pt x="1452851" y="1417993"/>
                  </a:lnTo>
                  <a:lnTo>
                    <a:pt x="1478061" y="1380118"/>
                  </a:lnTo>
                  <a:lnTo>
                    <a:pt x="1501435" y="1340769"/>
                  </a:lnTo>
                  <a:lnTo>
                    <a:pt x="1522905" y="1300020"/>
                  </a:lnTo>
                  <a:lnTo>
                    <a:pt x="1542402" y="1257948"/>
                  </a:lnTo>
                  <a:lnTo>
                    <a:pt x="1559859" y="1214626"/>
                  </a:lnTo>
                  <a:lnTo>
                    <a:pt x="1575209" y="1170128"/>
                  </a:lnTo>
                  <a:lnTo>
                    <a:pt x="1588383" y="1124531"/>
                  </a:lnTo>
                  <a:lnTo>
                    <a:pt x="1599314" y="1077907"/>
                  </a:lnTo>
                  <a:lnTo>
                    <a:pt x="1607934" y="1030333"/>
                  </a:lnTo>
                  <a:lnTo>
                    <a:pt x="1614175" y="981882"/>
                  </a:lnTo>
                  <a:lnTo>
                    <a:pt x="1617970" y="932629"/>
                  </a:lnTo>
                  <a:lnTo>
                    <a:pt x="1619250" y="882649"/>
                  </a:lnTo>
                  <a:lnTo>
                    <a:pt x="1617970" y="832543"/>
                  </a:lnTo>
                  <a:lnTo>
                    <a:pt x="1614175" y="783172"/>
                  </a:lnTo>
                  <a:lnTo>
                    <a:pt x="1607934" y="734612"/>
                  </a:lnTo>
                  <a:lnTo>
                    <a:pt x="1599314" y="686935"/>
                  </a:lnTo>
                  <a:lnTo>
                    <a:pt x="1588383" y="640218"/>
                  </a:lnTo>
                  <a:lnTo>
                    <a:pt x="1575209" y="594534"/>
                  </a:lnTo>
                  <a:lnTo>
                    <a:pt x="1559859" y="549958"/>
                  </a:lnTo>
                  <a:lnTo>
                    <a:pt x="1542402" y="506563"/>
                  </a:lnTo>
                  <a:lnTo>
                    <a:pt x="1522905" y="464425"/>
                  </a:lnTo>
                  <a:lnTo>
                    <a:pt x="1501435" y="423618"/>
                  </a:lnTo>
                  <a:lnTo>
                    <a:pt x="1478061" y="384215"/>
                  </a:lnTo>
                  <a:lnTo>
                    <a:pt x="1452851" y="346292"/>
                  </a:lnTo>
                  <a:lnTo>
                    <a:pt x="1425872" y="309923"/>
                  </a:lnTo>
                  <a:lnTo>
                    <a:pt x="1397192" y="275181"/>
                  </a:lnTo>
                  <a:lnTo>
                    <a:pt x="1366879" y="242143"/>
                  </a:lnTo>
                  <a:lnTo>
                    <a:pt x="1335001" y="210881"/>
                  </a:lnTo>
                  <a:lnTo>
                    <a:pt x="1301625" y="181470"/>
                  </a:lnTo>
                  <a:lnTo>
                    <a:pt x="1266820" y="153985"/>
                  </a:lnTo>
                  <a:lnTo>
                    <a:pt x="1230653" y="128499"/>
                  </a:lnTo>
                  <a:lnTo>
                    <a:pt x="1193191" y="105088"/>
                  </a:lnTo>
                  <a:lnTo>
                    <a:pt x="1154503" y="83826"/>
                  </a:lnTo>
                  <a:lnTo>
                    <a:pt x="1114657" y="64786"/>
                  </a:lnTo>
                  <a:lnTo>
                    <a:pt x="1073720" y="48044"/>
                  </a:lnTo>
                  <a:lnTo>
                    <a:pt x="1031760" y="33674"/>
                  </a:lnTo>
                  <a:lnTo>
                    <a:pt x="988845" y="21749"/>
                  </a:lnTo>
                  <a:lnTo>
                    <a:pt x="945043" y="12345"/>
                  </a:lnTo>
                  <a:lnTo>
                    <a:pt x="900421" y="5536"/>
                  </a:lnTo>
                  <a:lnTo>
                    <a:pt x="855047" y="1396"/>
                  </a:lnTo>
                  <a:lnTo>
                    <a:pt x="808990" y="0"/>
                  </a:lnTo>
                  <a:close/>
                </a:path>
              </a:pathLst>
            </a:custGeom>
            <a:solidFill>
              <a:srgbClr val="FFFFCC"/>
            </a:solidFill>
          </p:spPr>
          <p:txBody>
            <a:bodyPr wrap="square" lIns="0" tIns="0" rIns="0" bIns="0" rtlCol="0"/>
            <a:lstStyle/>
            <a:p>
              <a:endParaRPr sz="1694"/>
            </a:p>
          </p:txBody>
        </p:sp>
        <p:sp>
          <p:nvSpPr>
            <p:cNvPr id="10" name="object 10"/>
            <p:cNvSpPr/>
            <p:nvPr/>
          </p:nvSpPr>
          <p:spPr>
            <a:xfrm>
              <a:off x="5040629" y="3563620"/>
              <a:ext cx="1619250" cy="1764030"/>
            </a:xfrm>
            <a:custGeom>
              <a:avLst/>
              <a:gdLst/>
              <a:ahLst/>
              <a:cxnLst/>
              <a:rect l="l" t="t" r="r" b="b"/>
              <a:pathLst>
                <a:path w="1619250" h="1764029">
                  <a:moveTo>
                    <a:pt x="808990" y="1764029"/>
                  </a:moveTo>
                  <a:lnTo>
                    <a:pt x="763059" y="1762633"/>
                  </a:lnTo>
                  <a:lnTo>
                    <a:pt x="717803" y="1758493"/>
                  </a:lnTo>
                  <a:lnTo>
                    <a:pt x="673291" y="1751685"/>
                  </a:lnTo>
                  <a:lnTo>
                    <a:pt x="629590" y="1742283"/>
                  </a:lnTo>
                  <a:lnTo>
                    <a:pt x="586769" y="1730362"/>
                  </a:lnTo>
                  <a:lnTo>
                    <a:pt x="544896" y="1715996"/>
                  </a:lnTo>
                  <a:lnTo>
                    <a:pt x="504038" y="1699261"/>
                  </a:lnTo>
                  <a:lnTo>
                    <a:pt x="464264" y="1680230"/>
                  </a:lnTo>
                  <a:lnTo>
                    <a:pt x="425641" y="1658979"/>
                  </a:lnTo>
                  <a:lnTo>
                    <a:pt x="388239" y="1635582"/>
                  </a:lnTo>
                  <a:lnTo>
                    <a:pt x="352125" y="1610114"/>
                  </a:lnTo>
                  <a:lnTo>
                    <a:pt x="317368" y="1582649"/>
                  </a:lnTo>
                  <a:lnTo>
                    <a:pt x="284035" y="1553263"/>
                  </a:lnTo>
                  <a:lnTo>
                    <a:pt x="252194" y="1522029"/>
                  </a:lnTo>
                  <a:lnTo>
                    <a:pt x="221914" y="1489023"/>
                  </a:lnTo>
                  <a:lnTo>
                    <a:pt x="193262" y="1454320"/>
                  </a:lnTo>
                  <a:lnTo>
                    <a:pt x="166308" y="1417993"/>
                  </a:lnTo>
                  <a:lnTo>
                    <a:pt x="141118" y="1380118"/>
                  </a:lnTo>
                  <a:lnTo>
                    <a:pt x="117762" y="1340769"/>
                  </a:lnTo>
                  <a:lnTo>
                    <a:pt x="96306" y="1300020"/>
                  </a:lnTo>
                  <a:lnTo>
                    <a:pt x="76820" y="1257948"/>
                  </a:lnTo>
                  <a:lnTo>
                    <a:pt x="59372" y="1214626"/>
                  </a:lnTo>
                  <a:lnTo>
                    <a:pt x="44029" y="1170128"/>
                  </a:lnTo>
                  <a:lnTo>
                    <a:pt x="30859" y="1124531"/>
                  </a:lnTo>
                  <a:lnTo>
                    <a:pt x="19931" y="1077907"/>
                  </a:lnTo>
                  <a:lnTo>
                    <a:pt x="11313" y="1030333"/>
                  </a:lnTo>
                  <a:lnTo>
                    <a:pt x="5073" y="981882"/>
                  </a:lnTo>
                  <a:lnTo>
                    <a:pt x="1279" y="932629"/>
                  </a:lnTo>
                  <a:lnTo>
                    <a:pt x="0" y="882649"/>
                  </a:lnTo>
                  <a:lnTo>
                    <a:pt x="1279" y="832543"/>
                  </a:lnTo>
                  <a:lnTo>
                    <a:pt x="5073" y="783172"/>
                  </a:lnTo>
                  <a:lnTo>
                    <a:pt x="11313" y="734612"/>
                  </a:lnTo>
                  <a:lnTo>
                    <a:pt x="19931" y="686935"/>
                  </a:lnTo>
                  <a:lnTo>
                    <a:pt x="30859" y="640218"/>
                  </a:lnTo>
                  <a:lnTo>
                    <a:pt x="44029" y="594534"/>
                  </a:lnTo>
                  <a:lnTo>
                    <a:pt x="59372" y="549958"/>
                  </a:lnTo>
                  <a:lnTo>
                    <a:pt x="76820" y="506563"/>
                  </a:lnTo>
                  <a:lnTo>
                    <a:pt x="96306" y="464425"/>
                  </a:lnTo>
                  <a:lnTo>
                    <a:pt x="117762" y="423618"/>
                  </a:lnTo>
                  <a:lnTo>
                    <a:pt x="141118" y="384215"/>
                  </a:lnTo>
                  <a:lnTo>
                    <a:pt x="166308" y="346292"/>
                  </a:lnTo>
                  <a:lnTo>
                    <a:pt x="193262" y="309923"/>
                  </a:lnTo>
                  <a:lnTo>
                    <a:pt x="221914" y="275181"/>
                  </a:lnTo>
                  <a:lnTo>
                    <a:pt x="252194" y="242143"/>
                  </a:lnTo>
                  <a:lnTo>
                    <a:pt x="284035" y="210881"/>
                  </a:lnTo>
                  <a:lnTo>
                    <a:pt x="317368" y="181470"/>
                  </a:lnTo>
                  <a:lnTo>
                    <a:pt x="352125" y="153985"/>
                  </a:lnTo>
                  <a:lnTo>
                    <a:pt x="388239" y="128499"/>
                  </a:lnTo>
                  <a:lnTo>
                    <a:pt x="425641" y="105088"/>
                  </a:lnTo>
                  <a:lnTo>
                    <a:pt x="464264" y="83826"/>
                  </a:lnTo>
                  <a:lnTo>
                    <a:pt x="504038" y="64786"/>
                  </a:lnTo>
                  <a:lnTo>
                    <a:pt x="544896" y="48044"/>
                  </a:lnTo>
                  <a:lnTo>
                    <a:pt x="586769" y="33674"/>
                  </a:lnTo>
                  <a:lnTo>
                    <a:pt x="629590" y="21749"/>
                  </a:lnTo>
                  <a:lnTo>
                    <a:pt x="673291" y="12345"/>
                  </a:lnTo>
                  <a:lnTo>
                    <a:pt x="717803" y="5536"/>
                  </a:lnTo>
                  <a:lnTo>
                    <a:pt x="763059" y="1396"/>
                  </a:lnTo>
                  <a:lnTo>
                    <a:pt x="808990" y="0"/>
                  </a:lnTo>
                  <a:lnTo>
                    <a:pt x="855047" y="1396"/>
                  </a:lnTo>
                  <a:lnTo>
                    <a:pt x="900421" y="5536"/>
                  </a:lnTo>
                  <a:lnTo>
                    <a:pt x="945043" y="12345"/>
                  </a:lnTo>
                  <a:lnTo>
                    <a:pt x="988845" y="21749"/>
                  </a:lnTo>
                  <a:lnTo>
                    <a:pt x="1031760" y="33674"/>
                  </a:lnTo>
                  <a:lnTo>
                    <a:pt x="1073720" y="48044"/>
                  </a:lnTo>
                  <a:lnTo>
                    <a:pt x="1114657" y="64786"/>
                  </a:lnTo>
                  <a:lnTo>
                    <a:pt x="1154503" y="83826"/>
                  </a:lnTo>
                  <a:lnTo>
                    <a:pt x="1193191" y="105088"/>
                  </a:lnTo>
                  <a:lnTo>
                    <a:pt x="1230653" y="128499"/>
                  </a:lnTo>
                  <a:lnTo>
                    <a:pt x="1266820" y="153985"/>
                  </a:lnTo>
                  <a:lnTo>
                    <a:pt x="1301625" y="181470"/>
                  </a:lnTo>
                  <a:lnTo>
                    <a:pt x="1335001" y="210881"/>
                  </a:lnTo>
                  <a:lnTo>
                    <a:pt x="1366879" y="242143"/>
                  </a:lnTo>
                  <a:lnTo>
                    <a:pt x="1397192" y="275181"/>
                  </a:lnTo>
                  <a:lnTo>
                    <a:pt x="1425872" y="309923"/>
                  </a:lnTo>
                  <a:lnTo>
                    <a:pt x="1452851" y="346292"/>
                  </a:lnTo>
                  <a:lnTo>
                    <a:pt x="1478061" y="384215"/>
                  </a:lnTo>
                  <a:lnTo>
                    <a:pt x="1501435" y="423618"/>
                  </a:lnTo>
                  <a:lnTo>
                    <a:pt x="1522905" y="464425"/>
                  </a:lnTo>
                  <a:lnTo>
                    <a:pt x="1542402" y="506563"/>
                  </a:lnTo>
                  <a:lnTo>
                    <a:pt x="1559859" y="549958"/>
                  </a:lnTo>
                  <a:lnTo>
                    <a:pt x="1575209" y="594534"/>
                  </a:lnTo>
                  <a:lnTo>
                    <a:pt x="1588383" y="640218"/>
                  </a:lnTo>
                  <a:lnTo>
                    <a:pt x="1599314" y="686935"/>
                  </a:lnTo>
                  <a:lnTo>
                    <a:pt x="1607934" y="734612"/>
                  </a:lnTo>
                  <a:lnTo>
                    <a:pt x="1614175" y="783172"/>
                  </a:lnTo>
                  <a:lnTo>
                    <a:pt x="1617970" y="832543"/>
                  </a:lnTo>
                  <a:lnTo>
                    <a:pt x="1619250" y="882649"/>
                  </a:lnTo>
                  <a:lnTo>
                    <a:pt x="1617970" y="932629"/>
                  </a:lnTo>
                  <a:lnTo>
                    <a:pt x="1614175" y="981882"/>
                  </a:lnTo>
                  <a:lnTo>
                    <a:pt x="1607934" y="1030333"/>
                  </a:lnTo>
                  <a:lnTo>
                    <a:pt x="1599314" y="1077907"/>
                  </a:lnTo>
                  <a:lnTo>
                    <a:pt x="1588383" y="1124531"/>
                  </a:lnTo>
                  <a:lnTo>
                    <a:pt x="1575209" y="1170128"/>
                  </a:lnTo>
                  <a:lnTo>
                    <a:pt x="1559859" y="1214626"/>
                  </a:lnTo>
                  <a:lnTo>
                    <a:pt x="1542402" y="1257948"/>
                  </a:lnTo>
                  <a:lnTo>
                    <a:pt x="1522905" y="1300020"/>
                  </a:lnTo>
                  <a:lnTo>
                    <a:pt x="1501435" y="1340769"/>
                  </a:lnTo>
                  <a:lnTo>
                    <a:pt x="1478061" y="1380118"/>
                  </a:lnTo>
                  <a:lnTo>
                    <a:pt x="1452851" y="1417993"/>
                  </a:lnTo>
                  <a:lnTo>
                    <a:pt x="1425872" y="1454320"/>
                  </a:lnTo>
                  <a:lnTo>
                    <a:pt x="1397192" y="1489023"/>
                  </a:lnTo>
                  <a:lnTo>
                    <a:pt x="1366879" y="1522029"/>
                  </a:lnTo>
                  <a:lnTo>
                    <a:pt x="1335001" y="1553263"/>
                  </a:lnTo>
                  <a:lnTo>
                    <a:pt x="1301625" y="1582649"/>
                  </a:lnTo>
                  <a:lnTo>
                    <a:pt x="1266820" y="1610114"/>
                  </a:lnTo>
                  <a:lnTo>
                    <a:pt x="1230653" y="1635582"/>
                  </a:lnTo>
                  <a:lnTo>
                    <a:pt x="1193191" y="1658979"/>
                  </a:lnTo>
                  <a:lnTo>
                    <a:pt x="1154503" y="1680230"/>
                  </a:lnTo>
                  <a:lnTo>
                    <a:pt x="1114657" y="1699261"/>
                  </a:lnTo>
                  <a:lnTo>
                    <a:pt x="1073720" y="1715996"/>
                  </a:lnTo>
                  <a:lnTo>
                    <a:pt x="1031760" y="1730362"/>
                  </a:lnTo>
                  <a:lnTo>
                    <a:pt x="988845" y="1742283"/>
                  </a:lnTo>
                  <a:lnTo>
                    <a:pt x="945043" y="1751685"/>
                  </a:lnTo>
                  <a:lnTo>
                    <a:pt x="900421" y="1758493"/>
                  </a:lnTo>
                  <a:lnTo>
                    <a:pt x="855047" y="1762633"/>
                  </a:lnTo>
                  <a:lnTo>
                    <a:pt x="808990" y="1764029"/>
                  </a:lnTo>
                  <a:close/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sz="1694"/>
            </a:p>
          </p:txBody>
        </p:sp>
        <p:sp>
          <p:nvSpPr>
            <p:cNvPr id="11" name="object 11"/>
            <p:cNvSpPr/>
            <p:nvPr/>
          </p:nvSpPr>
          <p:spPr>
            <a:xfrm>
              <a:off x="5759449" y="4320540"/>
              <a:ext cx="360680" cy="179070"/>
            </a:xfrm>
            <a:custGeom>
              <a:avLst/>
              <a:gdLst/>
              <a:ahLst/>
              <a:cxnLst/>
              <a:rect l="l" t="t" r="r" b="b"/>
              <a:pathLst>
                <a:path w="360679" h="179070">
                  <a:moveTo>
                    <a:pt x="360679" y="0"/>
                  </a:moveTo>
                  <a:lnTo>
                    <a:pt x="0" y="0"/>
                  </a:lnTo>
                  <a:lnTo>
                    <a:pt x="0" y="179070"/>
                  </a:lnTo>
                  <a:lnTo>
                    <a:pt x="180339" y="179070"/>
                  </a:lnTo>
                  <a:lnTo>
                    <a:pt x="360679" y="179070"/>
                  </a:lnTo>
                  <a:lnTo>
                    <a:pt x="360679" y="0"/>
                  </a:lnTo>
                  <a:close/>
                </a:path>
              </a:pathLst>
            </a:custGeom>
            <a:solidFill>
              <a:srgbClr val="BFBFBF"/>
            </a:solidFill>
          </p:spPr>
          <p:txBody>
            <a:bodyPr wrap="square" lIns="0" tIns="0" rIns="0" bIns="0" rtlCol="0"/>
            <a:lstStyle/>
            <a:p>
              <a:endParaRPr sz="1694"/>
            </a:p>
          </p:txBody>
        </p:sp>
        <p:sp>
          <p:nvSpPr>
            <p:cNvPr id="12" name="object 12"/>
            <p:cNvSpPr/>
            <p:nvPr/>
          </p:nvSpPr>
          <p:spPr>
            <a:xfrm>
              <a:off x="5292089" y="3959860"/>
              <a:ext cx="1008380" cy="1008380"/>
            </a:xfrm>
            <a:custGeom>
              <a:avLst/>
              <a:gdLst/>
              <a:ahLst/>
              <a:cxnLst/>
              <a:rect l="l" t="t" r="r" b="b"/>
              <a:pathLst>
                <a:path w="1008379" h="1008379">
                  <a:moveTo>
                    <a:pt x="647700" y="539750"/>
                  </a:moveTo>
                  <a:lnTo>
                    <a:pt x="467360" y="539750"/>
                  </a:lnTo>
                  <a:lnTo>
                    <a:pt x="467360" y="360679"/>
                  </a:lnTo>
                  <a:lnTo>
                    <a:pt x="828039" y="360679"/>
                  </a:lnTo>
                  <a:lnTo>
                    <a:pt x="828039" y="539750"/>
                  </a:lnTo>
                  <a:lnTo>
                    <a:pt x="647700" y="539750"/>
                  </a:lnTo>
                  <a:close/>
                </a:path>
                <a:path w="1008379" h="1008379">
                  <a:moveTo>
                    <a:pt x="72389" y="252729"/>
                  </a:moveTo>
                  <a:lnTo>
                    <a:pt x="792480" y="72389"/>
                  </a:lnTo>
                </a:path>
                <a:path w="1008379" h="1008379">
                  <a:moveTo>
                    <a:pt x="0" y="288289"/>
                  </a:moveTo>
                  <a:lnTo>
                    <a:pt x="180339" y="1008379"/>
                  </a:lnTo>
                </a:path>
                <a:path w="1008379" h="1008379">
                  <a:moveTo>
                    <a:pt x="288289" y="900429"/>
                  </a:moveTo>
                  <a:lnTo>
                    <a:pt x="647700" y="539750"/>
                  </a:lnTo>
                </a:path>
                <a:path w="1008379" h="1008379">
                  <a:moveTo>
                    <a:pt x="1008380" y="900429"/>
                  </a:moveTo>
                  <a:lnTo>
                    <a:pt x="647700" y="539750"/>
                  </a:lnTo>
                </a:path>
                <a:path w="1008379" h="1008379">
                  <a:moveTo>
                    <a:pt x="647700" y="360679"/>
                  </a:moveTo>
                  <a:lnTo>
                    <a:pt x="828039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sz="1694"/>
            </a:p>
          </p:txBody>
        </p:sp>
        <p:sp>
          <p:nvSpPr>
            <p:cNvPr id="13" name="object 13"/>
            <p:cNvSpPr/>
            <p:nvPr/>
          </p:nvSpPr>
          <p:spPr>
            <a:xfrm>
              <a:off x="5148579" y="4175760"/>
              <a:ext cx="359410" cy="180340"/>
            </a:xfrm>
            <a:custGeom>
              <a:avLst/>
              <a:gdLst/>
              <a:ahLst/>
              <a:cxnLst/>
              <a:rect l="l" t="t" r="r" b="b"/>
              <a:pathLst>
                <a:path w="359410" h="180339">
                  <a:moveTo>
                    <a:pt x="359410" y="0"/>
                  </a:moveTo>
                  <a:lnTo>
                    <a:pt x="0" y="0"/>
                  </a:lnTo>
                  <a:lnTo>
                    <a:pt x="0" y="180339"/>
                  </a:lnTo>
                  <a:lnTo>
                    <a:pt x="179070" y="180339"/>
                  </a:lnTo>
                  <a:lnTo>
                    <a:pt x="359410" y="180339"/>
                  </a:lnTo>
                  <a:lnTo>
                    <a:pt x="359410" y="0"/>
                  </a:lnTo>
                  <a:close/>
                </a:path>
              </a:pathLst>
            </a:custGeom>
            <a:solidFill>
              <a:srgbClr val="BFBFBF"/>
            </a:solidFill>
          </p:spPr>
          <p:txBody>
            <a:bodyPr wrap="square" lIns="0" tIns="0" rIns="0" bIns="0" rtlCol="0"/>
            <a:lstStyle/>
            <a:p>
              <a:endParaRPr sz="1694"/>
            </a:p>
          </p:txBody>
        </p:sp>
        <p:sp>
          <p:nvSpPr>
            <p:cNvPr id="14" name="object 14"/>
            <p:cNvSpPr/>
            <p:nvPr/>
          </p:nvSpPr>
          <p:spPr>
            <a:xfrm>
              <a:off x="5148579" y="4175760"/>
              <a:ext cx="359410" cy="180340"/>
            </a:xfrm>
            <a:custGeom>
              <a:avLst/>
              <a:gdLst/>
              <a:ahLst/>
              <a:cxnLst/>
              <a:rect l="l" t="t" r="r" b="b"/>
              <a:pathLst>
                <a:path w="359410" h="180339">
                  <a:moveTo>
                    <a:pt x="179070" y="180339"/>
                  </a:moveTo>
                  <a:lnTo>
                    <a:pt x="0" y="180339"/>
                  </a:lnTo>
                  <a:lnTo>
                    <a:pt x="0" y="0"/>
                  </a:lnTo>
                  <a:lnTo>
                    <a:pt x="359410" y="0"/>
                  </a:lnTo>
                  <a:lnTo>
                    <a:pt x="359410" y="180339"/>
                  </a:lnTo>
                  <a:lnTo>
                    <a:pt x="179070" y="180339"/>
                  </a:lnTo>
                  <a:close/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sz="1694"/>
            </a:p>
          </p:txBody>
        </p:sp>
        <p:sp>
          <p:nvSpPr>
            <p:cNvPr id="15" name="object 15"/>
            <p:cNvSpPr/>
            <p:nvPr/>
          </p:nvSpPr>
          <p:spPr>
            <a:xfrm>
              <a:off x="5327649" y="4823460"/>
              <a:ext cx="360680" cy="180340"/>
            </a:xfrm>
            <a:custGeom>
              <a:avLst/>
              <a:gdLst/>
              <a:ahLst/>
              <a:cxnLst/>
              <a:rect l="l" t="t" r="r" b="b"/>
              <a:pathLst>
                <a:path w="360679" h="180339">
                  <a:moveTo>
                    <a:pt x="360679" y="0"/>
                  </a:moveTo>
                  <a:lnTo>
                    <a:pt x="0" y="0"/>
                  </a:lnTo>
                  <a:lnTo>
                    <a:pt x="0" y="180339"/>
                  </a:lnTo>
                  <a:lnTo>
                    <a:pt x="180339" y="180339"/>
                  </a:lnTo>
                  <a:lnTo>
                    <a:pt x="360679" y="180339"/>
                  </a:lnTo>
                  <a:lnTo>
                    <a:pt x="360679" y="0"/>
                  </a:lnTo>
                  <a:close/>
                </a:path>
              </a:pathLst>
            </a:custGeom>
            <a:solidFill>
              <a:srgbClr val="BFBFBF"/>
            </a:solidFill>
          </p:spPr>
          <p:txBody>
            <a:bodyPr wrap="square" lIns="0" tIns="0" rIns="0" bIns="0" rtlCol="0"/>
            <a:lstStyle/>
            <a:p>
              <a:endParaRPr sz="1694"/>
            </a:p>
          </p:txBody>
        </p:sp>
        <p:sp>
          <p:nvSpPr>
            <p:cNvPr id="16" name="object 16"/>
            <p:cNvSpPr/>
            <p:nvPr/>
          </p:nvSpPr>
          <p:spPr>
            <a:xfrm>
              <a:off x="5327649" y="4823460"/>
              <a:ext cx="360680" cy="180340"/>
            </a:xfrm>
            <a:custGeom>
              <a:avLst/>
              <a:gdLst/>
              <a:ahLst/>
              <a:cxnLst/>
              <a:rect l="l" t="t" r="r" b="b"/>
              <a:pathLst>
                <a:path w="360679" h="180339">
                  <a:moveTo>
                    <a:pt x="180339" y="180339"/>
                  </a:moveTo>
                  <a:lnTo>
                    <a:pt x="0" y="180339"/>
                  </a:lnTo>
                  <a:lnTo>
                    <a:pt x="0" y="0"/>
                  </a:lnTo>
                  <a:lnTo>
                    <a:pt x="360679" y="0"/>
                  </a:lnTo>
                  <a:lnTo>
                    <a:pt x="360679" y="180339"/>
                  </a:lnTo>
                  <a:lnTo>
                    <a:pt x="180339" y="180339"/>
                  </a:lnTo>
                  <a:close/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sz="1694"/>
            </a:p>
          </p:txBody>
        </p:sp>
        <p:sp>
          <p:nvSpPr>
            <p:cNvPr id="17" name="object 17"/>
            <p:cNvSpPr/>
            <p:nvPr/>
          </p:nvSpPr>
          <p:spPr>
            <a:xfrm>
              <a:off x="7703819" y="3564890"/>
              <a:ext cx="1620520" cy="1764030"/>
            </a:xfrm>
            <a:custGeom>
              <a:avLst/>
              <a:gdLst/>
              <a:ahLst/>
              <a:cxnLst/>
              <a:rect l="l" t="t" r="r" b="b"/>
              <a:pathLst>
                <a:path w="1620520" h="1764029">
                  <a:moveTo>
                    <a:pt x="810259" y="0"/>
                  </a:moveTo>
                  <a:lnTo>
                    <a:pt x="764324" y="1396"/>
                  </a:lnTo>
                  <a:lnTo>
                    <a:pt x="719056" y="5536"/>
                  </a:lnTo>
                  <a:lnTo>
                    <a:pt x="674523" y="12344"/>
                  </a:lnTo>
                  <a:lnTo>
                    <a:pt x="630795" y="21746"/>
                  </a:lnTo>
                  <a:lnTo>
                    <a:pt x="587939" y="33667"/>
                  </a:lnTo>
                  <a:lnTo>
                    <a:pt x="546025" y="48033"/>
                  </a:lnTo>
                  <a:lnTo>
                    <a:pt x="505121" y="64768"/>
                  </a:lnTo>
                  <a:lnTo>
                    <a:pt x="465297" y="83799"/>
                  </a:lnTo>
                  <a:lnTo>
                    <a:pt x="426620" y="105050"/>
                  </a:lnTo>
                  <a:lnTo>
                    <a:pt x="389160" y="128447"/>
                  </a:lnTo>
                  <a:lnTo>
                    <a:pt x="352986" y="153915"/>
                  </a:lnTo>
                  <a:lnTo>
                    <a:pt x="318165" y="181380"/>
                  </a:lnTo>
                  <a:lnTo>
                    <a:pt x="284768" y="210766"/>
                  </a:lnTo>
                  <a:lnTo>
                    <a:pt x="252862" y="242000"/>
                  </a:lnTo>
                  <a:lnTo>
                    <a:pt x="222516" y="275006"/>
                  </a:lnTo>
                  <a:lnTo>
                    <a:pt x="193799" y="309709"/>
                  </a:lnTo>
                  <a:lnTo>
                    <a:pt x="166780" y="346036"/>
                  </a:lnTo>
                  <a:lnTo>
                    <a:pt x="141528" y="383911"/>
                  </a:lnTo>
                  <a:lnTo>
                    <a:pt x="118111" y="423260"/>
                  </a:lnTo>
                  <a:lnTo>
                    <a:pt x="96598" y="464009"/>
                  </a:lnTo>
                  <a:lnTo>
                    <a:pt x="77057" y="506081"/>
                  </a:lnTo>
                  <a:lnTo>
                    <a:pt x="59558" y="549403"/>
                  </a:lnTo>
                  <a:lnTo>
                    <a:pt x="44169" y="593901"/>
                  </a:lnTo>
                  <a:lnTo>
                    <a:pt x="30959" y="639498"/>
                  </a:lnTo>
                  <a:lnTo>
                    <a:pt x="19997" y="686122"/>
                  </a:lnTo>
                  <a:lnTo>
                    <a:pt x="11351" y="733696"/>
                  </a:lnTo>
                  <a:lnTo>
                    <a:pt x="5091" y="782147"/>
                  </a:lnTo>
                  <a:lnTo>
                    <a:pt x="1284" y="831400"/>
                  </a:lnTo>
                  <a:lnTo>
                    <a:pt x="0" y="881380"/>
                  </a:lnTo>
                  <a:lnTo>
                    <a:pt x="1284" y="931486"/>
                  </a:lnTo>
                  <a:lnTo>
                    <a:pt x="5091" y="980857"/>
                  </a:lnTo>
                  <a:lnTo>
                    <a:pt x="11351" y="1029417"/>
                  </a:lnTo>
                  <a:lnTo>
                    <a:pt x="19997" y="1077094"/>
                  </a:lnTo>
                  <a:lnTo>
                    <a:pt x="30959" y="1123811"/>
                  </a:lnTo>
                  <a:lnTo>
                    <a:pt x="44169" y="1169495"/>
                  </a:lnTo>
                  <a:lnTo>
                    <a:pt x="59558" y="1214071"/>
                  </a:lnTo>
                  <a:lnTo>
                    <a:pt x="77057" y="1257466"/>
                  </a:lnTo>
                  <a:lnTo>
                    <a:pt x="96598" y="1299604"/>
                  </a:lnTo>
                  <a:lnTo>
                    <a:pt x="118111" y="1340411"/>
                  </a:lnTo>
                  <a:lnTo>
                    <a:pt x="141528" y="1379814"/>
                  </a:lnTo>
                  <a:lnTo>
                    <a:pt x="166780" y="1417737"/>
                  </a:lnTo>
                  <a:lnTo>
                    <a:pt x="193799" y="1454106"/>
                  </a:lnTo>
                  <a:lnTo>
                    <a:pt x="222516" y="1488848"/>
                  </a:lnTo>
                  <a:lnTo>
                    <a:pt x="252862" y="1521886"/>
                  </a:lnTo>
                  <a:lnTo>
                    <a:pt x="284768" y="1553148"/>
                  </a:lnTo>
                  <a:lnTo>
                    <a:pt x="318165" y="1582559"/>
                  </a:lnTo>
                  <a:lnTo>
                    <a:pt x="352986" y="1610044"/>
                  </a:lnTo>
                  <a:lnTo>
                    <a:pt x="389160" y="1635530"/>
                  </a:lnTo>
                  <a:lnTo>
                    <a:pt x="426620" y="1658941"/>
                  </a:lnTo>
                  <a:lnTo>
                    <a:pt x="465297" y="1680203"/>
                  </a:lnTo>
                  <a:lnTo>
                    <a:pt x="505121" y="1699243"/>
                  </a:lnTo>
                  <a:lnTo>
                    <a:pt x="546025" y="1715985"/>
                  </a:lnTo>
                  <a:lnTo>
                    <a:pt x="587939" y="1730355"/>
                  </a:lnTo>
                  <a:lnTo>
                    <a:pt x="630795" y="1742280"/>
                  </a:lnTo>
                  <a:lnTo>
                    <a:pt x="674523" y="1751684"/>
                  </a:lnTo>
                  <a:lnTo>
                    <a:pt x="719056" y="1758493"/>
                  </a:lnTo>
                  <a:lnTo>
                    <a:pt x="764324" y="1762633"/>
                  </a:lnTo>
                  <a:lnTo>
                    <a:pt x="810259" y="1764030"/>
                  </a:lnTo>
                  <a:lnTo>
                    <a:pt x="856195" y="1762633"/>
                  </a:lnTo>
                  <a:lnTo>
                    <a:pt x="901463" y="1758493"/>
                  </a:lnTo>
                  <a:lnTo>
                    <a:pt x="945996" y="1751684"/>
                  </a:lnTo>
                  <a:lnTo>
                    <a:pt x="989724" y="1742280"/>
                  </a:lnTo>
                  <a:lnTo>
                    <a:pt x="1032580" y="1730355"/>
                  </a:lnTo>
                  <a:lnTo>
                    <a:pt x="1074494" y="1715985"/>
                  </a:lnTo>
                  <a:lnTo>
                    <a:pt x="1115398" y="1699243"/>
                  </a:lnTo>
                  <a:lnTo>
                    <a:pt x="1155222" y="1680203"/>
                  </a:lnTo>
                  <a:lnTo>
                    <a:pt x="1193899" y="1658941"/>
                  </a:lnTo>
                  <a:lnTo>
                    <a:pt x="1231359" y="1635530"/>
                  </a:lnTo>
                  <a:lnTo>
                    <a:pt x="1267533" y="1610044"/>
                  </a:lnTo>
                  <a:lnTo>
                    <a:pt x="1302354" y="1582559"/>
                  </a:lnTo>
                  <a:lnTo>
                    <a:pt x="1335751" y="1553148"/>
                  </a:lnTo>
                  <a:lnTo>
                    <a:pt x="1367657" y="1521886"/>
                  </a:lnTo>
                  <a:lnTo>
                    <a:pt x="1398003" y="1488848"/>
                  </a:lnTo>
                  <a:lnTo>
                    <a:pt x="1426720" y="1454106"/>
                  </a:lnTo>
                  <a:lnTo>
                    <a:pt x="1453739" y="1417737"/>
                  </a:lnTo>
                  <a:lnTo>
                    <a:pt x="1478991" y="1379814"/>
                  </a:lnTo>
                  <a:lnTo>
                    <a:pt x="1502408" y="1340411"/>
                  </a:lnTo>
                  <a:lnTo>
                    <a:pt x="1523921" y="1299604"/>
                  </a:lnTo>
                  <a:lnTo>
                    <a:pt x="1543462" y="1257466"/>
                  </a:lnTo>
                  <a:lnTo>
                    <a:pt x="1560961" y="1214071"/>
                  </a:lnTo>
                  <a:lnTo>
                    <a:pt x="1576350" y="1169495"/>
                  </a:lnTo>
                  <a:lnTo>
                    <a:pt x="1589560" y="1123811"/>
                  </a:lnTo>
                  <a:lnTo>
                    <a:pt x="1600522" y="1077094"/>
                  </a:lnTo>
                  <a:lnTo>
                    <a:pt x="1609168" y="1029417"/>
                  </a:lnTo>
                  <a:lnTo>
                    <a:pt x="1615428" y="980857"/>
                  </a:lnTo>
                  <a:lnTo>
                    <a:pt x="1619235" y="931486"/>
                  </a:lnTo>
                  <a:lnTo>
                    <a:pt x="1620520" y="881380"/>
                  </a:lnTo>
                  <a:lnTo>
                    <a:pt x="1619235" y="831400"/>
                  </a:lnTo>
                  <a:lnTo>
                    <a:pt x="1615428" y="782147"/>
                  </a:lnTo>
                  <a:lnTo>
                    <a:pt x="1609168" y="733696"/>
                  </a:lnTo>
                  <a:lnTo>
                    <a:pt x="1600522" y="686122"/>
                  </a:lnTo>
                  <a:lnTo>
                    <a:pt x="1589560" y="639498"/>
                  </a:lnTo>
                  <a:lnTo>
                    <a:pt x="1576350" y="593901"/>
                  </a:lnTo>
                  <a:lnTo>
                    <a:pt x="1560961" y="549403"/>
                  </a:lnTo>
                  <a:lnTo>
                    <a:pt x="1543462" y="506081"/>
                  </a:lnTo>
                  <a:lnTo>
                    <a:pt x="1523921" y="464009"/>
                  </a:lnTo>
                  <a:lnTo>
                    <a:pt x="1502408" y="423260"/>
                  </a:lnTo>
                  <a:lnTo>
                    <a:pt x="1478991" y="383911"/>
                  </a:lnTo>
                  <a:lnTo>
                    <a:pt x="1453739" y="346036"/>
                  </a:lnTo>
                  <a:lnTo>
                    <a:pt x="1426720" y="309709"/>
                  </a:lnTo>
                  <a:lnTo>
                    <a:pt x="1398003" y="275006"/>
                  </a:lnTo>
                  <a:lnTo>
                    <a:pt x="1367657" y="242000"/>
                  </a:lnTo>
                  <a:lnTo>
                    <a:pt x="1335751" y="210766"/>
                  </a:lnTo>
                  <a:lnTo>
                    <a:pt x="1302354" y="181380"/>
                  </a:lnTo>
                  <a:lnTo>
                    <a:pt x="1267533" y="153915"/>
                  </a:lnTo>
                  <a:lnTo>
                    <a:pt x="1231359" y="128447"/>
                  </a:lnTo>
                  <a:lnTo>
                    <a:pt x="1193899" y="105050"/>
                  </a:lnTo>
                  <a:lnTo>
                    <a:pt x="1155222" y="83799"/>
                  </a:lnTo>
                  <a:lnTo>
                    <a:pt x="1115398" y="64768"/>
                  </a:lnTo>
                  <a:lnTo>
                    <a:pt x="1074494" y="48033"/>
                  </a:lnTo>
                  <a:lnTo>
                    <a:pt x="1032580" y="33667"/>
                  </a:lnTo>
                  <a:lnTo>
                    <a:pt x="989724" y="21746"/>
                  </a:lnTo>
                  <a:lnTo>
                    <a:pt x="945996" y="12344"/>
                  </a:lnTo>
                  <a:lnTo>
                    <a:pt x="901463" y="5536"/>
                  </a:lnTo>
                  <a:lnTo>
                    <a:pt x="856195" y="1396"/>
                  </a:lnTo>
                  <a:lnTo>
                    <a:pt x="810259" y="0"/>
                  </a:lnTo>
                  <a:close/>
                </a:path>
              </a:pathLst>
            </a:custGeom>
            <a:solidFill>
              <a:srgbClr val="FFFFCC"/>
            </a:solidFill>
          </p:spPr>
          <p:txBody>
            <a:bodyPr wrap="square" lIns="0" tIns="0" rIns="0" bIns="0" rtlCol="0"/>
            <a:lstStyle/>
            <a:p>
              <a:endParaRPr sz="1694"/>
            </a:p>
          </p:txBody>
        </p:sp>
        <p:sp>
          <p:nvSpPr>
            <p:cNvPr id="18" name="object 18"/>
            <p:cNvSpPr/>
            <p:nvPr/>
          </p:nvSpPr>
          <p:spPr>
            <a:xfrm>
              <a:off x="7703819" y="3564890"/>
              <a:ext cx="1620520" cy="1764030"/>
            </a:xfrm>
            <a:custGeom>
              <a:avLst/>
              <a:gdLst/>
              <a:ahLst/>
              <a:cxnLst/>
              <a:rect l="l" t="t" r="r" b="b"/>
              <a:pathLst>
                <a:path w="1620520" h="1764029">
                  <a:moveTo>
                    <a:pt x="810259" y="1764030"/>
                  </a:moveTo>
                  <a:lnTo>
                    <a:pt x="764324" y="1762633"/>
                  </a:lnTo>
                  <a:lnTo>
                    <a:pt x="719056" y="1758493"/>
                  </a:lnTo>
                  <a:lnTo>
                    <a:pt x="674523" y="1751684"/>
                  </a:lnTo>
                  <a:lnTo>
                    <a:pt x="630795" y="1742280"/>
                  </a:lnTo>
                  <a:lnTo>
                    <a:pt x="587939" y="1730355"/>
                  </a:lnTo>
                  <a:lnTo>
                    <a:pt x="546025" y="1715985"/>
                  </a:lnTo>
                  <a:lnTo>
                    <a:pt x="505121" y="1699243"/>
                  </a:lnTo>
                  <a:lnTo>
                    <a:pt x="465297" y="1680203"/>
                  </a:lnTo>
                  <a:lnTo>
                    <a:pt x="426620" y="1658941"/>
                  </a:lnTo>
                  <a:lnTo>
                    <a:pt x="389160" y="1635530"/>
                  </a:lnTo>
                  <a:lnTo>
                    <a:pt x="352986" y="1610044"/>
                  </a:lnTo>
                  <a:lnTo>
                    <a:pt x="318165" y="1582559"/>
                  </a:lnTo>
                  <a:lnTo>
                    <a:pt x="284768" y="1553148"/>
                  </a:lnTo>
                  <a:lnTo>
                    <a:pt x="252862" y="1521886"/>
                  </a:lnTo>
                  <a:lnTo>
                    <a:pt x="222516" y="1488848"/>
                  </a:lnTo>
                  <a:lnTo>
                    <a:pt x="193799" y="1454106"/>
                  </a:lnTo>
                  <a:lnTo>
                    <a:pt x="166780" y="1417737"/>
                  </a:lnTo>
                  <a:lnTo>
                    <a:pt x="141528" y="1379814"/>
                  </a:lnTo>
                  <a:lnTo>
                    <a:pt x="118111" y="1340411"/>
                  </a:lnTo>
                  <a:lnTo>
                    <a:pt x="96598" y="1299604"/>
                  </a:lnTo>
                  <a:lnTo>
                    <a:pt x="77057" y="1257466"/>
                  </a:lnTo>
                  <a:lnTo>
                    <a:pt x="59558" y="1214071"/>
                  </a:lnTo>
                  <a:lnTo>
                    <a:pt x="44169" y="1169495"/>
                  </a:lnTo>
                  <a:lnTo>
                    <a:pt x="30959" y="1123811"/>
                  </a:lnTo>
                  <a:lnTo>
                    <a:pt x="19997" y="1077094"/>
                  </a:lnTo>
                  <a:lnTo>
                    <a:pt x="11351" y="1029417"/>
                  </a:lnTo>
                  <a:lnTo>
                    <a:pt x="5091" y="980857"/>
                  </a:lnTo>
                  <a:lnTo>
                    <a:pt x="1284" y="931486"/>
                  </a:lnTo>
                  <a:lnTo>
                    <a:pt x="0" y="881380"/>
                  </a:lnTo>
                  <a:lnTo>
                    <a:pt x="1284" y="831400"/>
                  </a:lnTo>
                  <a:lnTo>
                    <a:pt x="5091" y="782147"/>
                  </a:lnTo>
                  <a:lnTo>
                    <a:pt x="11351" y="733696"/>
                  </a:lnTo>
                  <a:lnTo>
                    <a:pt x="19997" y="686122"/>
                  </a:lnTo>
                  <a:lnTo>
                    <a:pt x="30959" y="639498"/>
                  </a:lnTo>
                  <a:lnTo>
                    <a:pt x="44169" y="593901"/>
                  </a:lnTo>
                  <a:lnTo>
                    <a:pt x="59558" y="549403"/>
                  </a:lnTo>
                  <a:lnTo>
                    <a:pt x="77057" y="506081"/>
                  </a:lnTo>
                  <a:lnTo>
                    <a:pt x="96598" y="464009"/>
                  </a:lnTo>
                  <a:lnTo>
                    <a:pt x="118111" y="423260"/>
                  </a:lnTo>
                  <a:lnTo>
                    <a:pt x="141528" y="383911"/>
                  </a:lnTo>
                  <a:lnTo>
                    <a:pt x="166780" y="346036"/>
                  </a:lnTo>
                  <a:lnTo>
                    <a:pt x="193799" y="309709"/>
                  </a:lnTo>
                  <a:lnTo>
                    <a:pt x="222516" y="275006"/>
                  </a:lnTo>
                  <a:lnTo>
                    <a:pt x="252862" y="242000"/>
                  </a:lnTo>
                  <a:lnTo>
                    <a:pt x="284768" y="210766"/>
                  </a:lnTo>
                  <a:lnTo>
                    <a:pt x="318165" y="181380"/>
                  </a:lnTo>
                  <a:lnTo>
                    <a:pt x="352986" y="153915"/>
                  </a:lnTo>
                  <a:lnTo>
                    <a:pt x="389160" y="128447"/>
                  </a:lnTo>
                  <a:lnTo>
                    <a:pt x="426620" y="105050"/>
                  </a:lnTo>
                  <a:lnTo>
                    <a:pt x="465297" y="83799"/>
                  </a:lnTo>
                  <a:lnTo>
                    <a:pt x="505121" y="64768"/>
                  </a:lnTo>
                  <a:lnTo>
                    <a:pt x="546025" y="48033"/>
                  </a:lnTo>
                  <a:lnTo>
                    <a:pt x="587939" y="33667"/>
                  </a:lnTo>
                  <a:lnTo>
                    <a:pt x="630795" y="21746"/>
                  </a:lnTo>
                  <a:lnTo>
                    <a:pt x="674523" y="12344"/>
                  </a:lnTo>
                  <a:lnTo>
                    <a:pt x="719056" y="5536"/>
                  </a:lnTo>
                  <a:lnTo>
                    <a:pt x="764324" y="1396"/>
                  </a:lnTo>
                  <a:lnTo>
                    <a:pt x="810259" y="0"/>
                  </a:lnTo>
                  <a:lnTo>
                    <a:pt x="856195" y="1396"/>
                  </a:lnTo>
                  <a:lnTo>
                    <a:pt x="901463" y="5536"/>
                  </a:lnTo>
                  <a:lnTo>
                    <a:pt x="945996" y="12344"/>
                  </a:lnTo>
                  <a:lnTo>
                    <a:pt x="989724" y="21746"/>
                  </a:lnTo>
                  <a:lnTo>
                    <a:pt x="1032580" y="33667"/>
                  </a:lnTo>
                  <a:lnTo>
                    <a:pt x="1074494" y="48033"/>
                  </a:lnTo>
                  <a:lnTo>
                    <a:pt x="1115398" y="64768"/>
                  </a:lnTo>
                  <a:lnTo>
                    <a:pt x="1155222" y="83799"/>
                  </a:lnTo>
                  <a:lnTo>
                    <a:pt x="1193899" y="105050"/>
                  </a:lnTo>
                  <a:lnTo>
                    <a:pt x="1231359" y="128447"/>
                  </a:lnTo>
                  <a:lnTo>
                    <a:pt x="1267533" y="153915"/>
                  </a:lnTo>
                  <a:lnTo>
                    <a:pt x="1302354" y="181380"/>
                  </a:lnTo>
                  <a:lnTo>
                    <a:pt x="1335751" y="210766"/>
                  </a:lnTo>
                  <a:lnTo>
                    <a:pt x="1367657" y="242000"/>
                  </a:lnTo>
                  <a:lnTo>
                    <a:pt x="1398003" y="275006"/>
                  </a:lnTo>
                  <a:lnTo>
                    <a:pt x="1426720" y="309709"/>
                  </a:lnTo>
                  <a:lnTo>
                    <a:pt x="1453739" y="346036"/>
                  </a:lnTo>
                  <a:lnTo>
                    <a:pt x="1478991" y="383911"/>
                  </a:lnTo>
                  <a:lnTo>
                    <a:pt x="1502408" y="423260"/>
                  </a:lnTo>
                  <a:lnTo>
                    <a:pt x="1523921" y="464009"/>
                  </a:lnTo>
                  <a:lnTo>
                    <a:pt x="1543462" y="506081"/>
                  </a:lnTo>
                  <a:lnTo>
                    <a:pt x="1560961" y="549403"/>
                  </a:lnTo>
                  <a:lnTo>
                    <a:pt x="1576350" y="593901"/>
                  </a:lnTo>
                  <a:lnTo>
                    <a:pt x="1589560" y="639498"/>
                  </a:lnTo>
                  <a:lnTo>
                    <a:pt x="1600522" y="686122"/>
                  </a:lnTo>
                  <a:lnTo>
                    <a:pt x="1609168" y="733696"/>
                  </a:lnTo>
                  <a:lnTo>
                    <a:pt x="1615428" y="782147"/>
                  </a:lnTo>
                  <a:lnTo>
                    <a:pt x="1619235" y="831400"/>
                  </a:lnTo>
                  <a:lnTo>
                    <a:pt x="1620520" y="881380"/>
                  </a:lnTo>
                  <a:lnTo>
                    <a:pt x="1619235" y="931486"/>
                  </a:lnTo>
                  <a:lnTo>
                    <a:pt x="1615428" y="980857"/>
                  </a:lnTo>
                  <a:lnTo>
                    <a:pt x="1609168" y="1029417"/>
                  </a:lnTo>
                  <a:lnTo>
                    <a:pt x="1600522" y="1077094"/>
                  </a:lnTo>
                  <a:lnTo>
                    <a:pt x="1589560" y="1123811"/>
                  </a:lnTo>
                  <a:lnTo>
                    <a:pt x="1576350" y="1169495"/>
                  </a:lnTo>
                  <a:lnTo>
                    <a:pt x="1560961" y="1214071"/>
                  </a:lnTo>
                  <a:lnTo>
                    <a:pt x="1543462" y="1257466"/>
                  </a:lnTo>
                  <a:lnTo>
                    <a:pt x="1523921" y="1299604"/>
                  </a:lnTo>
                  <a:lnTo>
                    <a:pt x="1502408" y="1340411"/>
                  </a:lnTo>
                  <a:lnTo>
                    <a:pt x="1478991" y="1379814"/>
                  </a:lnTo>
                  <a:lnTo>
                    <a:pt x="1453739" y="1417737"/>
                  </a:lnTo>
                  <a:lnTo>
                    <a:pt x="1426720" y="1454106"/>
                  </a:lnTo>
                  <a:lnTo>
                    <a:pt x="1398003" y="1488848"/>
                  </a:lnTo>
                  <a:lnTo>
                    <a:pt x="1367657" y="1521886"/>
                  </a:lnTo>
                  <a:lnTo>
                    <a:pt x="1335751" y="1553148"/>
                  </a:lnTo>
                  <a:lnTo>
                    <a:pt x="1302354" y="1582559"/>
                  </a:lnTo>
                  <a:lnTo>
                    <a:pt x="1267533" y="1610044"/>
                  </a:lnTo>
                  <a:lnTo>
                    <a:pt x="1231359" y="1635530"/>
                  </a:lnTo>
                  <a:lnTo>
                    <a:pt x="1193899" y="1658941"/>
                  </a:lnTo>
                  <a:lnTo>
                    <a:pt x="1155222" y="1680203"/>
                  </a:lnTo>
                  <a:lnTo>
                    <a:pt x="1115398" y="1699243"/>
                  </a:lnTo>
                  <a:lnTo>
                    <a:pt x="1074494" y="1715985"/>
                  </a:lnTo>
                  <a:lnTo>
                    <a:pt x="1032580" y="1730355"/>
                  </a:lnTo>
                  <a:lnTo>
                    <a:pt x="989724" y="1742280"/>
                  </a:lnTo>
                  <a:lnTo>
                    <a:pt x="945996" y="1751684"/>
                  </a:lnTo>
                  <a:lnTo>
                    <a:pt x="901463" y="1758493"/>
                  </a:lnTo>
                  <a:lnTo>
                    <a:pt x="856195" y="1762633"/>
                  </a:lnTo>
                  <a:lnTo>
                    <a:pt x="810259" y="1764030"/>
                  </a:lnTo>
                  <a:close/>
                </a:path>
                <a:path w="1620520" h="1764029">
                  <a:moveTo>
                    <a:pt x="252729" y="791210"/>
                  </a:moveTo>
                  <a:lnTo>
                    <a:pt x="971550" y="610870"/>
                  </a:lnTo>
                </a:path>
                <a:path w="1620520" h="1764029">
                  <a:moveTo>
                    <a:pt x="180339" y="828040"/>
                  </a:moveTo>
                  <a:lnTo>
                    <a:pt x="360679" y="1546860"/>
                  </a:lnTo>
                </a:path>
                <a:path w="1620520" h="1764029">
                  <a:moveTo>
                    <a:pt x="612139" y="430530"/>
                  </a:moveTo>
                  <a:lnTo>
                    <a:pt x="1008379" y="539750"/>
                  </a:lnTo>
                </a:path>
                <a:path w="1620520" h="1764029">
                  <a:moveTo>
                    <a:pt x="1188720" y="539750"/>
                  </a:moveTo>
                  <a:lnTo>
                    <a:pt x="1188720" y="1438910"/>
                  </a:lnTo>
                </a:path>
                <a:path w="1620520" h="1764029">
                  <a:moveTo>
                    <a:pt x="252729" y="791210"/>
                  </a:moveTo>
                  <a:lnTo>
                    <a:pt x="431800" y="430530"/>
                  </a:lnTo>
                </a:path>
                <a:path w="1620520" h="1764029">
                  <a:moveTo>
                    <a:pt x="431800" y="1511300"/>
                  </a:moveTo>
                  <a:lnTo>
                    <a:pt x="971550" y="151130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sz="1694"/>
            </a:p>
          </p:txBody>
        </p:sp>
        <p:sp>
          <p:nvSpPr>
            <p:cNvPr id="19" name="object 19"/>
            <p:cNvSpPr/>
            <p:nvPr/>
          </p:nvSpPr>
          <p:spPr>
            <a:xfrm>
              <a:off x="8639809" y="4968240"/>
              <a:ext cx="360680" cy="180340"/>
            </a:xfrm>
            <a:custGeom>
              <a:avLst/>
              <a:gdLst/>
              <a:ahLst/>
              <a:cxnLst/>
              <a:rect l="l" t="t" r="r" b="b"/>
              <a:pathLst>
                <a:path w="360679" h="180339">
                  <a:moveTo>
                    <a:pt x="360680" y="0"/>
                  </a:moveTo>
                  <a:lnTo>
                    <a:pt x="0" y="0"/>
                  </a:lnTo>
                  <a:lnTo>
                    <a:pt x="0" y="180340"/>
                  </a:lnTo>
                  <a:lnTo>
                    <a:pt x="180340" y="180340"/>
                  </a:lnTo>
                  <a:lnTo>
                    <a:pt x="360680" y="180340"/>
                  </a:lnTo>
                  <a:lnTo>
                    <a:pt x="360680" y="0"/>
                  </a:lnTo>
                  <a:close/>
                </a:path>
              </a:pathLst>
            </a:custGeom>
            <a:solidFill>
              <a:srgbClr val="BFBFBF"/>
            </a:solidFill>
          </p:spPr>
          <p:txBody>
            <a:bodyPr wrap="square" lIns="0" tIns="0" rIns="0" bIns="0" rtlCol="0"/>
            <a:lstStyle/>
            <a:p>
              <a:endParaRPr sz="1694"/>
            </a:p>
          </p:txBody>
        </p:sp>
        <p:sp>
          <p:nvSpPr>
            <p:cNvPr id="20" name="object 20"/>
            <p:cNvSpPr/>
            <p:nvPr/>
          </p:nvSpPr>
          <p:spPr>
            <a:xfrm>
              <a:off x="8639809" y="4968240"/>
              <a:ext cx="360680" cy="180340"/>
            </a:xfrm>
            <a:custGeom>
              <a:avLst/>
              <a:gdLst/>
              <a:ahLst/>
              <a:cxnLst/>
              <a:rect l="l" t="t" r="r" b="b"/>
              <a:pathLst>
                <a:path w="360679" h="180339">
                  <a:moveTo>
                    <a:pt x="180340" y="180340"/>
                  </a:moveTo>
                  <a:lnTo>
                    <a:pt x="0" y="180340"/>
                  </a:lnTo>
                  <a:lnTo>
                    <a:pt x="0" y="0"/>
                  </a:lnTo>
                  <a:lnTo>
                    <a:pt x="360680" y="0"/>
                  </a:lnTo>
                  <a:lnTo>
                    <a:pt x="360680" y="180340"/>
                  </a:lnTo>
                  <a:lnTo>
                    <a:pt x="180340" y="180340"/>
                  </a:lnTo>
                  <a:close/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sz="1694"/>
            </a:p>
          </p:txBody>
        </p:sp>
        <p:sp>
          <p:nvSpPr>
            <p:cNvPr id="21" name="object 21"/>
            <p:cNvSpPr/>
            <p:nvPr/>
          </p:nvSpPr>
          <p:spPr>
            <a:xfrm>
              <a:off x="8027669" y="4932680"/>
              <a:ext cx="360680" cy="179070"/>
            </a:xfrm>
            <a:custGeom>
              <a:avLst/>
              <a:gdLst/>
              <a:ahLst/>
              <a:cxnLst/>
              <a:rect l="l" t="t" r="r" b="b"/>
              <a:pathLst>
                <a:path w="360679" h="179070">
                  <a:moveTo>
                    <a:pt x="360679" y="0"/>
                  </a:moveTo>
                  <a:lnTo>
                    <a:pt x="0" y="0"/>
                  </a:lnTo>
                  <a:lnTo>
                    <a:pt x="0" y="179070"/>
                  </a:lnTo>
                  <a:lnTo>
                    <a:pt x="180339" y="179070"/>
                  </a:lnTo>
                  <a:lnTo>
                    <a:pt x="360679" y="179070"/>
                  </a:lnTo>
                  <a:lnTo>
                    <a:pt x="360679" y="0"/>
                  </a:lnTo>
                  <a:close/>
                </a:path>
              </a:pathLst>
            </a:custGeom>
            <a:solidFill>
              <a:srgbClr val="BFBFBF"/>
            </a:solidFill>
          </p:spPr>
          <p:txBody>
            <a:bodyPr wrap="square" lIns="0" tIns="0" rIns="0" bIns="0" rtlCol="0"/>
            <a:lstStyle/>
            <a:p>
              <a:endParaRPr sz="1694"/>
            </a:p>
          </p:txBody>
        </p:sp>
        <p:sp>
          <p:nvSpPr>
            <p:cNvPr id="22" name="object 22"/>
            <p:cNvSpPr/>
            <p:nvPr/>
          </p:nvSpPr>
          <p:spPr>
            <a:xfrm>
              <a:off x="8027669" y="4932680"/>
              <a:ext cx="360680" cy="179070"/>
            </a:xfrm>
            <a:custGeom>
              <a:avLst/>
              <a:gdLst/>
              <a:ahLst/>
              <a:cxnLst/>
              <a:rect l="l" t="t" r="r" b="b"/>
              <a:pathLst>
                <a:path w="360679" h="179070">
                  <a:moveTo>
                    <a:pt x="180339" y="179070"/>
                  </a:moveTo>
                  <a:lnTo>
                    <a:pt x="0" y="179070"/>
                  </a:lnTo>
                  <a:lnTo>
                    <a:pt x="0" y="0"/>
                  </a:lnTo>
                  <a:lnTo>
                    <a:pt x="360679" y="0"/>
                  </a:lnTo>
                  <a:lnTo>
                    <a:pt x="360679" y="179070"/>
                  </a:lnTo>
                  <a:lnTo>
                    <a:pt x="180339" y="179070"/>
                  </a:lnTo>
                  <a:close/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sz="1694"/>
            </a:p>
          </p:txBody>
        </p:sp>
        <p:sp>
          <p:nvSpPr>
            <p:cNvPr id="23" name="object 23"/>
            <p:cNvSpPr/>
            <p:nvPr/>
          </p:nvSpPr>
          <p:spPr>
            <a:xfrm>
              <a:off x="7739379" y="4320540"/>
              <a:ext cx="360680" cy="180340"/>
            </a:xfrm>
            <a:custGeom>
              <a:avLst/>
              <a:gdLst/>
              <a:ahLst/>
              <a:cxnLst/>
              <a:rect l="l" t="t" r="r" b="b"/>
              <a:pathLst>
                <a:path w="360679" h="180339">
                  <a:moveTo>
                    <a:pt x="360679" y="0"/>
                  </a:moveTo>
                  <a:lnTo>
                    <a:pt x="0" y="0"/>
                  </a:lnTo>
                  <a:lnTo>
                    <a:pt x="0" y="180340"/>
                  </a:lnTo>
                  <a:lnTo>
                    <a:pt x="180340" y="180340"/>
                  </a:lnTo>
                  <a:lnTo>
                    <a:pt x="360679" y="180340"/>
                  </a:lnTo>
                  <a:lnTo>
                    <a:pt x="360679" y="0"/>
                  </a:lnTo>
                  <a:close/>
                </a:path>
              </a:pathLst>
            </a:custGeom>
            <a:solidFill>
              <a:srgbClr val="BFBFBF"/>
            </a:solidFill>
          </p:spPr>
          <p:txBody>
            <a:bodyPr wrap="square" lIns="0" tIns="0" rIns="0" bIns="0" rtlCol="0"/>
            <a:lstStyle/>
            <a:p>
              <a:endParaRPr sz="1694"/>
            </a:p>
          </p:txBody>
        </p:sp>
        <p:sp>
          <p:nvSpPr>
            <p:cNvPr id="24" name="object 24"/>
            <p:cNvSpPr/>
            <p:nvPr/>
          </p:nvSpPr>
          <p:spPr>
            <a:xfrm>
              <a:off x="7739379" y="4320540"/>
              <a:ext cx="360680" cy="180340"/>
            </a:xfrm>
            <a:custGeom>
              <a:avLst/>
              <a:gdLst/>
              <a:ahLst/>
              <a:cxnLst/>
              <a:rect l="l" t="t" r="r" b="b"/>
              <a:pathLst>
                <a:path w="360679" h="180339">
                  <a:moveTo>
                    <a:pt x="180340" y="180340"/>
                  </a:moveTo>
                  <a:lnTo>
                    <a:pt x="0" y="180340"/>
                  </a:lnTo>
                  <a:lnTo>
                    <a:pt x="0" y="0"/>
                  </a:lnTo>
                  <a:lnTo>
                    <a:pt x="360679" y="0"/>
                  </a:lnTo>
                  <a:lnTo>
                    <a:pt x="360679" y="180340"/>
                  </a:lnTo>
                  <a:lnTo>
                    <a:pt x="180340" y="180340"/>
                  </a:lnTo>
                  <a:close/>
                </a:path>
              </a:pathLst>
            </a:custGeom>
            <a:ln w="1797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sz="1694"/>
            </a:p>
          </p:txBody>
        </p:sp>
        <p:sp>
          <p:nvSpPr>
            <p:cNvPr id="25" name="object 25"/>
            <p:cNvSpPr/>
            <p:nvPr/>
          </p:nvSpPr>
          <p:spPr>
            <a:xfrm>
              <a:off x="8135619" y="3816350"/>
              <a:ext cx="360680" cy="179070"/>
            </a:xfrm>
            <a:custGeom>
              <a:avLst/>
              <a:gdLst/>
              <a:ahLst/>
              <a:cxnLst/>
              <a:rect l="l" t="t" r="r" b="b"/>
              <a:pathLst>
                <a:path w="360679" h="179070">
                  <a:moveTo>
                    <a:pt x="360679" y="0"/>
                  </a:moveTo>
                  <a:lnTo>
                    <a:pt x="0" y="0"/>
                  </a:lnTo>
                  <a:lnTo>
                    <a:pt x="0" y="179069"/>
                  </a:lnTo>
                  <a:lnTo>
                    <a:pt x="180339" y="179069"/>
                  </a:lnTo>
                  <a:lnTo>
                    <a:pt x="360679" y="179069"/>
                  </a:lnTo>
                  <a:lnTo>
                    <a:pt x="360679" y="0"/>
                  </a:lnTo>
                  <a:close/>
                </a:path>
              </a:pathLst>
            </a:custGeom>
            <a:solidFill>
              <a:srgbClr val="BFBFBF"/>
            </a:solidFill>
          </p:spPr>
          <p:txBody>
            <a:bodyPr wrap="square" lIns="0" tIns="0" rIns="0" bIns="0" rtlCol="0"/>
            <a:lstStyle/>
            <a:p>
              <a:endParaRPr sz="1694"/>
            </a:p>
          </p:txBody>
        </p:sp>
        <p:sp>
          <p:nvSpPr>
            <p:cNvPr id="26" name="object 26"/>
            <p:cNvSpPr/>
            <p:nvPr/>
          </p:nvSpPr>
          <p:spPr>
            <a:xfrm>
              <a:off x="8135619" y="3816350"/>
              <a:ext cx="360680" cy="179070"/>
            </a:xfrm>
            <a:custGeom>
              <a:avLst/>
              <a:gdLst/>
              <a:ahLst/>
              <a:cxnLst/>
              <a:rect l="l" t="t" r="r" b="b"/>
              <a:pathLst>
                <a:path w="360679" h="179070">
                  <a:moveTo>
                    <a:pt x="180339" y="179069"/>
                  </a:moveTo>
                  <a:lnTo>
                    <a:pt x="0" y="179069"/>
                  </a:lnTo>
                  <a:lnTo>
                    <a:pt x="0" y="0"/>
                  </a:lnTo>
                  <a:lnTo>
                    <a:pt x="360679" y="0"/>
                  </a:lnTo>
                  <a:lnTo>
                    <a:pt x="360679" y="179069"/>
                  </a:lnTo>
                  <a:lnTo>
                    <a:pt x="180339" y="179069"/>
                  </a:lnTo>
                  <a:close/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sz="1694"/>
            </a:p>
          </p:txBody>
        </p:sp>
        <p:sp>
          <p:nvSpPr>
            <p:cNvPr id="27" name="object 27"/>
            <p:cNvSpPr/>
            <p:nvPr/>
          </p:nvSpPr>
          <p:spPr>
            <a:xfrm>
              <a:off x="8675370" y="3995420"/>
              <a:ext cx="360680" cy="180340"/>
            </a:xfrm>
            <a:custGeom>
              <a:avLst/>
              <a:gdLst/>
              <a:ahLst/>
              <a:cxnLst/>
              <a:rect l="l" t="t" r="r" b="b"/>
              <a:pathLst>
                <a:path w="360679" h="180339">
                  <a:moveTo>
                    <a:pt x="360679" y="0"/>
                  </a:moveTo>
                  <a:lnTo>
                    <a:pt x="0" y="0"/>
                  </a:lnTo>
                  <a:lnTo>
                    <a:pt x="0" y="180339"/>
                  </a:lnTo>
                  <a:lnTo>
                    <a:pt x="180339" y="180339"/>
                  </a:lnTo>
                  <a:lnTo>
                    <a:pt x="360679" y="180339"/>
                  </a:lnTo>
                  <a:lnTo>
                    <a:pt x="360679" y="0"/>
                  </a:lnTo>
                  <a:close/>
                </a:path>
              </a:pathLst>
            </a:custGeom>
            <a:solidFill>
              <a:srgbClr val="BFBFBF"/>
            </a:solidFill>
          </p:spPr>
          <p:txBody>
            <a:bodyPr wrap="square" lIns="0" tIns="0" rIns="0" bIns="0" rtlCol="0"/>
            <a:lstStyle/>
            <a:p>
              <a:endParaRPr sz="1694"/>
            </a:p>
          </p:txBody>
        </p:sp>
        <p:sp>
          <p:nvSpPr>
            <p:cNvPr id="28" name="object 28"/>
            <p:cNvSpPr/>
            <p:nvPr/>
          </p:nvSpPr>
          <p:spPr>
            <a:xfrm>
              <a:off x="8675370" y="3995420"/>
              <a:ext cx="360680" cy="180340"/>
            </a:xfrm>
            <a:custGeom>
              <a:avLst/>
              <a:gdLst/>
              <a:ahLst/>
              <a:cxnLst/>
              <a:rect l="l" t="t" r="r" b="b"/>
              <a:pathLst>
                <a:path w="360679" h="180339">
                  <a:moveTo>
                    <a:pt x="180339" y="180339"/>
                  </a:moveTo>
                  <a:lnTo>
                    <a:pt x="0" y="180339"/>
                  </a:lnTo>
                  <a:lnTo>
                    <a:pt x="0" y="0"/>
                  </a:lnTo>
                  <a:lnTo>
                    <a:pt x="360679" y="0"/>
                  </a:lnTo>
                  <a:lnTo>
                    <a:pt x="360679" y="180339"/>
                  </a:lnTo>
                  <a:lnTo>
                    <a:pt x="180339" y="180339"/>
                  </a:lnTo>
                  <a:close/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sz="1694"/>
            </a:p>
          </p:txBody>
        </p:sp>
      </p:grpSp>
      <p:sp>
        <p:nvSpPr>
          <p:cNvPr id="29" name="object 29"/>
          <p:cNvSpPr txBox="1"/>
          <p:nvPr/>
        </p:nvSpPr>
        <p:spPr>
          <a:xfrm>
            <a:off x="4695115" y="5476538"/>
            <a:ext cx="1669825" cy="243800"/>
          </a:xfrm>
          <a:prstGeom prst="rect">
            <a:avLst/>
          </a:prstGeom>
        </p:spPr>
        <p:txBody>
          <a:bodyPr vert="horz" wrap="square" lIns="0" tIns="11953" rIns="0" bIns="0" rtlCol="0">
            <a:spAutoFit/>
          </a:bodyPr>
          <a:lstStyle/>
          <a:p>
            <a:pPr marL="11953">
              <a:spcBef>
                <a:spcPts val="94"/>
              </a:spcBef>
            </a:pPr>
            <a:r>
              <a:rPr sz="1506" b="1" dirty="0">
                <a:solidFill>
                  <a:srgbClr val="00007F"/>
                </a:solidFill>
                <a:latin typeface="Arial"/>
                <a:cs typeface="Arial"/>
              </a:rPr>
              <a:t>Réseau</a:t>
            </a:r>
            <a:r>
              <a:rPr sz="1506" b="1" spc="-33" dirty="0">
                <a:solidFill>
                  <a:srgbClr val="00007F"/>
                </a:solidFill>
                <a:latin typeface="Arial"/>
                <a:cs typeface="Arial"/>
              </a:rPr>
              <a:t> </a:t>
            </a:r>
            <a:r>
              <a:rPr sz="1506" b="1" spc="-9" dirty="0">
                <a:solidFill>
                  <a:srgbClr val="00007F"/>
                </a:solidFill>
                <a:latin typeface="Arial"/>
                <a:cs typeface="Arial"/>
              </a:rPr>
              <a:t>autonome</a:t>
            </a:r>
            <a:endParaRPr sz="1506">
              <a:latin typeface="Arial"/>
              <a:cs typeface="Arial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7071360" y="5510007"/>
            <a:ext cx="1669825" cy="243800"/>
          </a:xfrm>
          <a:prstGeom prst="rect">
            <a:avLst/>
          </a:prstGeom>
        </p:spPr>
        <p:txBody>
          <a:bodyPr vert="horz" wrap="square" lIns="0" tIns="11953" rIns="0" bIns="0" rtlCol="0">
            <a:spAutoFit/>
          </a:bodyPr>
          <a:lstStyle/>
          <a:p>
            <a:pPr marL="11953">
              <a:spcBef>
                <a:spcPts val="94"/>
              </a:spcBef>
            </a:pPr>
            <a:r>
              <a:rPr sz="1506" b="1" dirty="0">
                <a:solidFill>
                  <a:srgbClr val="00007F"/>
                </a:solidFill>
                <a:latin typeface="Arial"/>
                <a:cs typeface="Arial"/>
              </a:rPr>
              <a:t>Réseau</a:t>
            </a:r>
            <a:r>
              <a:rPr sz="1506" b="1" spc="-33" dirty="0">
                <a:solidFill>
                  <a:srgbClr val="00007F"/>
                </a:solidFill>
                <a:latin typeface="Arial"/>
                <a:cs typeface="Arial"/>
              </a:rPr>
              <a:t> </a:t>
            </a:r>
            <a:r>
              <a:rPr sz="1506" b="1" spc="-9" dirty="0">
                <a:solidFill>
                  <a:srgbClr val="00007F"/>
                </a:solidFill>
                <a:latin typeface="Arial"/>
                <a:cs typeface="Arial"/>
              </a:rPr>
              <a:t>autonome</a:t>
            </a:r>
            <a:endParaRPr sz="1506">
              <a:latin typeface="Arial"/>
              <a:cs typeface="Arial"/>
            </a:endParaRPr>
          </a:p>
        </p:txBody>
      </p:sp>
      <p:grpSp>
        <p:nvGrpSpPr>
          <p:cNvPr id="31" name="object 31"/>
          <p:cNvGrpSpPr/>
          <p:nvPr/>
        </p:nvGrpSpPr>
        <p:grpSpPr>
          <a:xfrm>
            <a:off x="5861722" y="1804594"/>
            <a:ext cx="1693731" cy="1016000"/>
            <a:chOff x="6228079" y="1512569"/>
            <a:chExt cx="1799589" cy="1079500"/>
          </a:xfrm>
        </p:grpSpPr>
        <p:sp>
          <p:nvSpPr>
            <p:cNvPr id="32" name="object 32"/>
            <p:cNvSpPr/>
            <p:nvPr/>
          </p:nvSpPr>
          <p:spPr>
            <a:xfrm>
              <a:off x="6228079" y="1512569"/>
              <a:ext cx="1799589" cy="1079500"/>
            </a:xfrm>
            <a:custGeom>
              <a:avLst/>
              <a:gdLst/>
              <a:ahLst/>
              <a:cxnLst/>
              <a:rect l="l" t="t" r="r" b="b"/>
              <a:pathLst>
                <a:path w="1799590" h="1079500">
                  <a:moveTo>
                    <a:pt x="900429" y="0"/>
                  </a:moveTo>
                  <a:lnTo>
                    <a:pt x="841166" y="1146"/>
                  </a:lnTo>
                  <a:lnTo>
                    <a:pt x="782934" y="4538"/>
                  </a:lnTo>
                  <a:lnTo>
                    <a:pt x="725853" y="10105"/>
                  </a:lnTo>
                  <a:lnTo>
                    <a:pt x="670040" y="17777"/>
                  </a:lnTo>
                  <a:lnTo>
                    <a:pt x="615614" y="27482"/>
                  </a:lnTo>
                  <a:lnTo>
                    <a:pt x="562693" y="39150"/>
                  </a:lnTo>
                  <a:lnTo>
                    <a:pt x="511393" y="52711"/>
                  </a:lnTo>
                  <a:lnTo>
                    <a:pt x="461835" y="68093"/>
                  </a:lnTo>
                  <a:lnTo>
                    <a:pt x="414135" y="85225"/>
                  </a:lnTo>
                  <a:lnTo>
                    <a:pt x="368411" y="104038"/>
                  </a:lnTo>
                  <a:lnTo>
                    <a:pt x="324782" y="124460"/>
                  </a:lnTo>
                  <a:lnTo>
                    <a:pt x="283366" y="146421"/>
                  </a:lnTo>
                  <a:lnTo>
                    <a:pt x="244280" y="169849"/>
                  </a:lnTo>
                  <a:lnTo>
                    <a:pt x="207643" y="194675"/>
                  </a:lnTo>
                  <a:lnTo>
                    <a:pt x="173573" y="220827"/>
                  </a:lnTo>
                  <a:lnTo>
                    <a:pt x="142187" y="248235"/>
                  </a:lnTo>
                  <a:lnTo>
                    <a:pt x="113604" y="276828"/>
                  </a:lnTo>
                  <a:lnTo>
                    <a:pt x="87942" y="306536"/>
                  </a:lnTo>
                  <a:lnTo>
                    <a:pt x="65318" y="337287"/>
                  </a:lnTo>
                  <a:lnTo>
                    <a:pt x="29660" y="401637"/>
                  </a:lnTo>
                  <a:lnTo>
                    <a:pt x="7572" y="469313"/>
                  </a:lnTo>
                  <a:lnTo>
                    <a:pt x="0" y="539750"/>
                  </a:lnTo>
                  <a:lnTo>
                    <a:pt x="1912" y="575137"/>
                  </a:lnTo>
                  <a:lnTo>
                    <a:pt x="16860" y="644050"/>
                  </a:lnTo>
                  <a:lnTo>
                    <a:pt x="45852" y="710001"/>
                  </a:lnTo>
                  <a:lnTo>
                    <a:pt x="87942" y="772410"/>
                  </a:lnTo>
                  <a:lnTo>
                    <a:pt x="113604" y="802107"/>
                  </a:lnTo>
                  <a:lnTo>
                    <a:pt x="142187" y="830702"/>
                  </a:lnTo>
                  <a:lnTo>
                    <a:pt x="173573" y="858123"/>
                  </a:lnTo>
                  <a:lnTo>
                    <a:pt x="207643" y="884298"/>
                  </a:lnTo>
                  <a:lnTo>
                    <a:pt x="244280" y="909155"/>
                  </a:lnTo>
                  <a:lnTo>
                    <a:pt x="283366" y="932622"/>
                  </a:lnTo>
                  <a:lnTo>
                    <a:pt x="324782" y="954626"/>
                  </a:lnTo>
                  <a:lnTo>
                    <a:pt x="368411" y="975095"/>
                  </a:lnTo>
                  <a:lnTo>
                    <a:pt x="414135" y="993958"/>
                  </a:lnTo>
                  <a:lnTo>
                    <a:pt x="461835" y="1011141"/>
                  </a:lnTo>
                  <a:lnTo>
                    <a:pt x="511393" y="1026573"/>
                  </a:lnTo>
                  <a:lnTo>
                    <a:pt x="562693" y="1040182"/>
                  </a:lnTo>
                  <a:lnTo>
                    <a:pt x="615614" y="1051895"/>
                  </a:lnTo>
                  <a:lnTo>
                    <a:pt x="670040" y="1061640"/>
                  </a:lnTo>
                  <a:lnTo>
                    <a:pt x="725853" y="1069345"/>
                  </a:lnTo>
                  <a:lnTo>
                    <a:pt x="782934" y="1074938"/>
                  </a:lnTo>
                  <a:lnTo>
                    <a:pt x="841166" y="1078347"/>
                  </a:lnTo>
                  <a:lnTo>
                    <a:pt x="900429" y="1079500"/>
                  </a:lnTo>
                  <a:lnTo>
                    <a:pt x="959547" y="1078347"/>
                  </a:lnTo>
                  <a:lnTo>
                    <a:pt x="1017644" y="1074938"/>
                  </a:lnTo>
                  <a:lnTo>
                    <a:pt x="1074601" y="1069345"/>
                  </a:lnTo>
                  <a:lnTo>
                    <a:pt x="1130301" y="1061640"/>
                  </a:lnTo>
                  <a:lnTo>
                    <a:pt x="1184625" y="1051895"/>
                  </a:lnTo>
                  <a:lnTo>
                    <a:pt x="1237454" y="1040182"/>
                  </a:lnTo>
                  <a:lnTo>
                    <a:pt x="1288670" y="1026573"/>
                  </a:lnTo>
                  <a:lnTo>
                    <a:pt x="1338154" y="1011141"/>
                  </a:lnTo>
                  <a:lnTo>
                    <a:pt x="1385787" y="993958"/>
                  </a:lnTo>
                  <a:lnTo>
                    <a:pt x="1431452" y="975095"/>
                  </a:lnTo>
                  <a:lnTo>
                    <a:pt x="1475030" y="954626"/>
                  </a:lnTo>
                  <a:lnTo>
                    <a:pt x="1516402" y="932622"/>
                  </a:lnTo>
                  <a:lnTo>
                    <a:pt x="1555449" y="909155"/>
                  </a:lnTo>
                  <a:lnTo>
                    <a:pt x="1592054" y="884298"/>
                  </a:lnTo>
                  <a:lnTo>
                    <a:pt x="1626097" y="858123"/>
                  </a:lnTo>
                  <a:lnTo>
                    <a:pt x="1657461" y="830702"/>
                  </a:lnTo>
                  <a:lnTo>
                    <a:pt x="1686026" y="802107"/>
                  </a:lnTo>
                  <a:lnTo>
                    <a:pt x="1711675" y="772410"/>
                  </a:lnTo>
                  <a:lnTo>
                    <a:pt x="1734288" y="741684"/>
                  </a:lnTo>
                  <a:lnTo>
                    <a:pt x="1769935" y="677432"/>
                  </a:lnTo>
                  <a:lnTo>
                    <a:pt x="1792018" y="609928"/>
                  </a:lnTo>
                  <a:lnTo>
                    <a:pt x="1799590" y="539750"/>
                  </a:lnTo>
                  <a:lnTo>
                    <a:pt x="1797677" y="504222"/>
                  </a:lnTo>
                  <a:lnTo>
                    <a:pt x="1782731" y="435095"/>
                  </a:lnTo>
                  <a:lnTo>
                    <a:pt x="1753748" y="369011"/>
                  </a:lnTo>
                  <a:lnTo>
                    <a:pt x="1711675" y="306536"/>
                  </a:lnTo>
                  <a:lnTo>
                    <a:pt x="1686026" y="276828"/>
                  </a:lnTo>
                  <a:lnTo>
                    <a:pt x="1657461" y="248235"/>
                  </a:lnTo>
                  <a:lnTo>
                    <a:pt x="1626097" y="220827"/>
                  </a:lnTo>
                  <a:lnTo>
                    <a:pt x="1592054" y="194675"/>
                  </a:lnTo>
                  <a:lnTo>
                    <a:pt x="1555449" y="169849"/>
                  </a:lnTo>
                  <a:lnTo>
                    <a:pt x="1516402" y="146421"/>
                  </a:lnTo>
                  <a:lnTo>
                    <a:pt x="1475030" y="124460"/>
                  </a:lnTo>
                  <a:lnTo>
                    <a:pt x="1431452" y="104038"/>
                  </a:lnTo>
                  <a:lnTo>
                    <a:pt x="1385787" y="85225"/>
                  </a:lnTo>
                  <a:lnTo>
                    <a:pt x="1338154" y="68093"/>
                  </a:lnTo>
                  <a:lnTo>
                    <a:pt x="1288670" y="52711"/>
                  </a:lnTo>
                  <a:lnTo>
                    <a:pt x="1237454" y="39150"/>
                  </a:lnTo>
                  <a:lnTo>
                    <a:pt x="1184625" y="27482"/>
                  </a:lnTo>
                  <a:lnTo>
                    <a:pt x="1130301" y="17777"/>
                  </a:lnTo>
                  <a:lnTo>
                    <a:pt x="1074601" y="10105"/>
                  </a:lnTo>
                  <a:lnTo>
                    <a:pt x="1017644" y="4538"/>
                  </a:lnTo>
                  <a:lnTo>
                    <a:pt x="959547" y="1146"/>
                  </a:lnTo>
                  <a:lnTo>
                    <a:pt x="900429" y="0"/>
                  </a:lnTo>
                  <a:close/>
                </a:path>
              </a:pathLst>
            </a:custGeom>
            <a:solidFill>
              <a:srgbClr val="FFFFCC"/>
            </a:solidFill>
          </p:spPr>
          <p:txBody>
            <a:bodyPr wrap="square" lIns="0" tIns="0" rIns="0" bIns="0" rtlCol="0"/>
            <a:lstStyle/>
            <a:p>
              <a:endParaRPr sz="1694"/>
            </a:p>
          </p:txBody>
        </p:sp>
        <p:sp>
          <p:nvSpPr>
            <p:cNvPr id="33" name="object 33"/>
            <p:cNvSpPr/>
            <p:nvPr/>
          </p:nvSpPr>
          <p:spPr>
            <a:xfrm>
              <a:off x="6228079" y="1512569"/>
              <a:ext cx="1799589" cy="1079500"/>
            </a:xfrm>
            <a:custGeom>
              <a:avLst/>
              <a:gdLst/>
              <a:ahLst/>
              <a:cxnLst/>
              <a:rect l="l" t="t" r="r" b="b"/>
              <a:pathLst>
                <a:path w="1799590" h="1079500">
                  <a:moveTo>
                    <a:pt x="900429" y="1079500"/>
                  </a:moveTo>
                  <a:lnTo>
                    <a:pt x="841166" y="1078347"/>
                  </a:lnTo>
                  <a:lnTo>
                    <a:pt x="782934" y="1074938"/>
                  </a:lnTo>
                  <a:lnTo>
                    <a:pt x="725853" y="1069345"/>
                  </a:lnTo>
                  <a:lnTo>
                    <a:pt x="670040" y="1061640"/>
                  </a:lnTo>
                  <a:lnTo>
                    <a:pt x="615614" y="1051895"/>
                  </a:lnTo>
                  <a:lnTo>
                    <a:pt x="562693" y="1040182"/>
                  </a:lnTo>
                  <a:lnTo>
                    <a:pt x="511393" y="1026573"/>
                  </a:lnTo>
                  <a:lnTo>
                    <a:pt x="461835" y="1011141"/>
                  </a:lnTo>
                  <a:lnTo>
                    <a:pt x="414135" y="993958"/>
                  </a:lnTo>
                  <a:lnTo>
                    <a:pt x="368411" y="975095"/>
                  </a:lnTo>
                  <a:lnTo>
                    <a:pt x="324782" y="954626"/>
                  </a:lnTo>
                  <a:lnTo>
                    <a:pt x="283366" y="932622"/>
                  </a:lnTo>
                  <a:lnTo>
                    <a:pt x="244280" y="909155"/>
                  </a:lnTo>
                  <a:lnTo>
                    <a:pt x="207643" y="884298"/>
                  </a:lnTo>
                  <a:lnTo>
                    <a:pt x="173573" y="858123"/>
                  </a:lnTo>
                  <a:lnTo>
                    <a:pt x="142187" y="830702"/>
                  </a:lnTo>
                  <a:lnTo>
                    <a:pt x="113604" y="802107"/>
                  </a:lnTo>
                  <a:lnTo>
                    <a:pt x="87942" y="772410"/>
                  </a:lnTo>
                  <a:lnTo>
                    <a:pt x="65318" y="741684"/>
                  </a:lnTo>
                  <a:lnTo>
                    <a:pt x="29660" y="677432"/>
                  </a:lnTo>
                  <a:lnTo>
                    <a:pt x="7572" y="609928"/>
                  </a:lnTo>
                  <a:lnTo>
                    <a:pt x="0" y="539750"/>
                  </a:lnTo>
                  <a:lnTo>
                    <a:pt x="1912" y="504222"/>
                  </a:lnTo>
                  <a:lnTo>
                    <a:pt x="16860" y="435095"/>
                  </a:lnTo>
                  <a:lnTo>
                    <a:pt x="45852" y="369011"/>
                  </a:lnTo>
                  <a:lnTo>
                    <a:pt x="87942" y="306536"/>
                  </a:lnTo>
                  <a:lnTo>
                    <a:pt x="113604" y="276828"/>
                  </a:lnTo>
                  <a:lnTo>
                    <a:pt x="142187" y="248235"/>
                  </a:lnTo>
                  <a:lnTo>
                    <a:pt x="173573" y="220827"/>
                  </a:lnTo>
                  <a:lnTo>
                    <a:pt x="207643" y="194675"/>
                  </a:lnTo>
                  <a:lnTo>
                    <a:pt x="244280" y="169849"/>
                  </a:lnTo>
                  <a:lnTo>
                    <a:pt x="283366" y="146421"/>
                  </a:lnTo>
                  <a:lnTo>
                    <a:pt x="324782" y="124460"/>
                  </a:lnTo>
                  <a:lnTo>
                    <a:pt x="368411" y="104038"/>
                  </a:lnTo>
                  <a:lnTo>
                    <a:pt x="414135" y="85225"/>
                  </a:lnTo>
                  <a:lnTo>
                    <a:pt x="461835" y="68093"/>
                  </a:lnTo>
                  <a:lnTo>
                    <a:pt x="511393" y="52711"/>
                  </a:lnTo>
                  <a:lnTo>
                    <a:pt x="562693" y="39150"/>
                  </a:lnTo>
                  <a:lnTo>
                    <a:pt x="615614" y="27482"/>
                  </a:lnTo>
                  <a:lnTo>
                    <a:pt x="670040" y="17777"/>
                  </a:lnTo>
                  <a:lnTo>
                    <a:pt x="725853" y="10105"/>
                  </a:lnTo>
                  <a:lnTo>
                    <a:pt x="782934" y="4538"/>
                  </a:lnTo>
                  <a:lnTo>
                    <a:pt x="841166" y="1146"/>
                  </a:lnTo>
                  <a:lnTo>
                    <a:pt x="900429" y="0"/>
                  </a:lnTo>
                  <a:lnTo>
                    <a:pt x="959547" y="1146"/>
                  </a:lnTo>
                  <a:lnTo>
                    <a:pt x="1017644" y="4538"/>
                  </a:lnTo>
                  <a:lnTo>
                    <a:pt x="1074601" y="10105"/>
                  </a:lnTo>
                  <a:lnTo>
                    <a:pt x="1130301" y="17777"/>
                  </a:lnTo>
                  <a:lnTo>
                    <a:pt x="1184625" y="27482"/>
                  </a:lnTo>
                  <a:lnTo>
                    <a:pt x="1237454" y="39150"/>
                  </a:lnTo>
                  <a:lnTo>
                    <a:pt x="1288670" y="52711"/>
                  </a:lnTo>
                  <a:lnTo>
                    <a:pt x="1338154" y="68093"/>
                  </a:lnTo>
                  <a:lnTo>
                    <a:pt x="1385787" y="85225"/>
                  </a:lnTo>
                  <a:lnTo>
                    <a:pt x="1431452" y="104038"/>
                  </a:lnTo>
                  <a:lnTo>
                    <a:pt x="1475030" y="124460"/>
                  </a:lnTo>
                  <a:lnTo>
                    <a:pt x="1516402" y="146421"/>
                  </a:lnTo>
                  <a:lnTo>
                    <a:pt x="1555449" y="169849"/>
                  </a:lnTo>
                  <a:lnTo>
                    <a:pt x="1592054" y="194675"/>
                  </a:lnTo>
                  <a:lnTo>
                    <a:pt x="1626097" y="220827"/>
                  </a:lnTo>
                  <a:lnTo>
                    <a:pt x="1657461" y="248235"/>
                  </a:lnTo>
                  <a:lnTo>
                    <a:pt x="1686026" y="276828"/>
                  </a:lnTo>
                  <a:lnTo>
                    <a:pt x="1711675" y="306536"/>
                  </a:lnTo>
                  <a:lnTo>
                    <a:pt x="1734288" y="337287"/>
                  </a:lnTo>
                  <a:lnTo>
                    <a:pt x="1769935" y="401637"/>
                  </a:lnTo>
                  <a:lnTo>
                    <a:pt x="1792018" y="469313"/>
                  </a:lnTo>
                  <a:lnTo>
                    <a:pt x="1799590" y="539750"/>
                  </a:lnTo>
                  <a:lnTo>
                    <a:pt x="1797677" y="575137"/>
                  </a:lnTo>
                  <a:lnTo>
                    <a:pt x="1782731" y="644050"/>
                  </a:lnTo>
                  <a:lnTo>
                    <a:pt x="1753748" y="710001"/>
                  </a:lnTo>
                  <a:lnTo>
                    <a:pt x="1711675" y="772410"/>
                  </a:lnTo>
                  <a:lnTo>
                    <a:pt x="1686026" y="802107"/>
                  </a:lnTo>
                  <a:lnTo>
                    <a:pt x="1657461" y="830702"/>
                  </a:lnTo>
                  <a:lnTo>
                    <a:pt x="1626097" y="858123"/>
                  </a:lnTo>
                  <a:lnTo>
                    <a:pt x="1592054" y="884298"/>
                  </a:lnTo>
                  <a:lnTo>
                    <a:pt x="1555449" y="909155"/>
                  </a:lnTo>
                  <a:lnTo>
                    <a:pt x="1516402" y="932622"/>
                  </a:lnTo>
                  <a:lnTo>
                    <a:pt x="1475030" y="954626"/>
                  </a:lnTo>
                  <a:lnTo>
                    <a:pt x="1431452" y="975095"/>
                  </a:lnTo>
                  <a:lnTo>
                    <a:pt x="1385787" y="993958"/>
                  </a:lnTo>
                  <a:lnTo>
                    <a:pt x="1338154" y="1011141"/>
                  </a:lnTo>
                  <a:lnTo>
                    <a:pt x="1288670" y="1026573"/>
                  </a:lnTo>
                  <a:lnTo>
                    <a:pt x="1237454" y="1040182"/>
                  </a:lnTo>
                  <a:lnTo>
                    <a:pt x="1184625" y="1051895"/>
                  </a:lnTo>
                  <a:lnTo>
                    <a:pt x="1130301" y="1061640"/>
                  </a:lnTo>
                  <a:lnTo>
                    <a:pt x="1074601" y="1069345"/>
                  </a:lnTo>
                  <a:lnTo>
                    <a:pt x="1017644" y="1074938"/>
                  </a:lnTo>
                  <a:lnTo>
                    <a:pt x="959547" y="1078347"/>
                  </a:lnTo>
                  <a:lnTo>
                    <a:pt x="900429" y="1079500"/>
                  </a:lnTo>
                  <a:close/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sz="1694"/>
            </a:p>
          </p:txBody>
        </p:sp>
        <p:sp>
          <p:nvSpPr>
            <p:cNvPr id="34" name="object 34"/>
            <p:cNvSpPr/>
            <p:nvPr/>
          </p:nvSpPr>
          <p:spPr>
            <a:xfrm>
              <a:off x="6587489" y="1691639"/>
              <a:ext cx="360680" cy="180340"/>
            </a:xfrm>
            <a:custGeom>
              <a:avLst/>
              <a:gdLst/>
              <a:ahLst/>
              <a:cxnLst/>
              <a:rect l="l" t="t" r="r" b="b"/>
              <a:pathLst>
                <a:path w="360679" h="180339">
                  <a:moveTo>
                    <a:pt x="360679" y="0"/>
                  </a:moveTo>
                  <a:lnTo>
                    <a:pt x="0" y="0"/>
                  </a:lnTo>
                  <a:lnTo>
                    <a:pt x="0" y="180339"/>
                  </a:lnTo>
                  <a:lnTo>
                    <a:pt x="180339" y="180339"/>
                  </a:lnTo>
                  <a:lnTo>
                    <a:pt x="360679" y="180339"/>
                  </a:lnTo>
                  <a:lnTo>
                    <a:pt x="360679" y="0"/>
                  </a:lnTo>
                  <a:close/>
                </a:path>
              </a:pathLst>
            </a:custGeom>
            <a:solidFill>
              <a:srgbClr val="BFBFBF"/>
            </a:solidFill>
          </p:spPr>
          <p:txBody>
            <a:bodyPr wrap="square" lIns="0" tIns="0" rIns="0" bIns="0" rtlCol="0"/>
            <a:lstStyle/>
            <a:p>
              <a:endParaRPr sz="1694"/>
            </a:p>
          </p:txBody>
        </p:sp>
        <p:sp>
          <p:nvSpPr>
            <p:cNvPr id="35" name="object 35"/>
            <p:cNvSpPr/>
            <p:nvPr/>
          </p:nvSpPr>
          <p:spPr>
            <a:xfrm>
              <a:off x="6587489" y="1691639"/>
              <a:ext cx="360680" cy="180340"/>
            </a:xfrm>
            <a:custGeom>
              <a:avLst/>
              <a:gdLst/>
              <a:ahLst/>
              <a:cxnLst/>
              <a:rect l="l" t="t" r="r" b="b"/>
              <a:pathLst>
                <a:path w="360679" h="180339">
                  <a:moveTo>
                    <a:pt x="180339" y="180339"/>
                  </a:moveTo>
                  <a:lnTo>
                    <a:pt x="0" y="180339"/>
                  </a:lnTo>
                  <a:lnTo>
                    <a:pt x="0" y="0"/>
                  </a:lnTo>
                  <a:lnTo>
                    <a:pt x="360679" y="0"/>
                  </a:lnTo>
                  <a:lnTo>
                    <a:pt x="360679" y="180339"/>
                  </a:lnTo>
                  <a:lnTo>
                    <a:pt x="180339" y="180339"/>
                  </a:lnTo>
                  <a:close/>
                </a:path>
              </a:pathLst>
            </a:custGeom>
            <a:ln w="1797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sz="1694"/>
            </a:p>
          </p:txBody>
        </p:sp>
        <p:sp>
          <p:nvSpPr>
            <p:cNvPr id="36" name="object 36"/>
            <p:cNvSpPr/>
            <p:nvPr/>
          </p:nvSpPr>
          <p:spPr>
            <a:xfrm>
              <a:off x="6587489" y="1871979"/>
              <a:ext cx="1080770" cy="539750"/>
            </a:xfrm>
            <a:custGeom>
              <a:avLst/>
              <a:gdLst/>
              <a:ahLst/>
              <a:cxnLst/>
              <a:rect l="l" t="t" r="r" b="b"/>
              <a:pathLst>
                <a:path w="1080770" h="539750">
                  <a:moveTo>
                    <a:pt x="180339" y="0"/>
                  </a:moveTo>
                  <a:lnTo>
                    <a:pt x="720089" y="539750"/>
                  </a:lnTo>
                </a:path>
                <a:path w="1080770" h="539750">
                  <a:moveTo>
                    <a:pt x="360679" y="0"/>
                  </a:moveTo>
                  <a:lnTo>
                    <a:pt x="900429" y="0"/>
                  </a:lnTo>
                </a:path>
                <a:path w="1080770" h="539750">
                  <a:moveTo>
                    <a:pt x="720089" y="359410"/>
                  </a:moveTo>
                  <a:lnTo>
                    <a:pt x="1080769" y="180340"/>
                  </a:lnTo>
                </a:path>
                <a:path w="1080770" h="539750">
                  <a:moveTo>
                    <a:pt x="0" y="0"/>
                  </a:moveTo>
                  <a:lnTo>
                    <a:pt x="0" y="3594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sz="1694"/>
            </a:p>
          </p:txBody>
        </p:sp>
        <p:sp>
          <p:nvSpPr>
            <p:cNvPr id="37" name="object 37"/>
            <p:cNvSpPr/>
            <p:nvPr/>
          </p:nvSpPr>
          <p:spPr>
            <a:xfrm>
              <a:off x="7128509" y="2231389"/>
              <a:ext cx="359410" cy="180340"/>
            </a:xfrm>
            <a:custGeom>
              <a:avLst/>
              <a:gdLst/>
              <a:ahLst/>
              <a:cxnLst/>
              <a:rect l="l" t="t" r="r" b="b"/>
              <a:pathLst>
                <a:path w="359409" h="180339">
                  <a:moveTo>
                    <a:pt x="359410" y="0"/>
                  </a:moveTo>
                  <a:lnTo>
                    <a:pt x="0" y="0"/>
                  </a:lnTo>
                  <a:lnTo>
                    <a:pt x="0" y="180339"/>
                  </a:lnTo>
                  <a:lnTo>
                    <a:pt x="179070" y="180339"/>
                  </a:lnTo>
                  <a:lnTo>
                    <a:pt x="359410" y="180339"/>
                  </a:lnTo>
                  <a:lnTo>
                    <a:pt x="359410" y="0"/>
                  </a:lnTo>
                  <a:close/>
                </a:path>
              </a:pathLst>
            </a:custGeom>
            <a:solidFill>
              <a:srgbClr val="BFBFBF"/>
            </a:solidFill>
          </p:spPr>
          <p:txBody>
            <a:bodyPr wrap="square" lIns="0" tIns="0" rIns="0" bIns="0" rtlCol="0"/>
            <a:lstStyle/>
            <a:p>
              <a:endParaRPr sz="1694"/>
            </a:p>
          </p:txBody>
        </p:sp>
        <p:sp>
          <p:nvSpPr>
            <p:cNvPr id="38" name="object 38"/>
            <p:cNvSpPr/>
            <p:nvPr/>
          </p:nvSpPr>
          <p:spPr>
            <a:xfrm>
              <a:off x="7128509" y="2231389"/>
              <a:ext cx="359410" cy="180340"/>
            </a:xfrm>
            <a:custGeom>
              <a:avLst/>
              <a:gdLst/>
              <a:ahLst/>
              <a:cxnLst/>
              <a:rect l="l" t="t" r="r" b="b"/>
              <a:pathLst>
                <a:path w="359409" h="180339">
                  <a:moveTo>
                    <a:pt x="179070" y="180339"/>
                  </a:moveTo>
                  <a:lnTo>
                    <a:pt x="0" y="180339"/>
                  </a:lnTo>
                  <a:lnTo>
                    <a:pt x="0" y="0"/>
                  </a:lnTo>
                  <a:lnTo>
                    <a:pt x="359410" y="0"/>
                  </a:lnTo>
                  <a:lnTo>
                    <a:pt x="359410" y="180339"/>
                  </a:lnTo>
                  <a:lnTo>
                    <a:pt x="179070" y="180339"/>
                  </a:lnTo>
                  <a:close/>
                </a:path>
              </a:pathLst>
            </a:custGeom>
            <a:ln w="1797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sz="1694"/>
            </a:p>
          </p:txBody>
        </p:sp>
        <p:sp>
          <p:nvSpPr>
            <p:cNvPr id="39" name="object 39"/>
            <p:cNvSpPr/>
            <p:nvPr/>
          </p:nvSpPr>
          <p:spPr>
            <a:xfrm>
              <a:off x="7487919" y="1871979"/>
              <a:ext cx="360680" cy="180340"/>
            </a:xfrm>
            <a:custGeom>
              <a:avLst/>
              <a:gdLst/>
              <a:ahLst/>
              <a:cxnLst/>
              <a:rect l="l" t="t" r="r" b="b"/>
              <a:pathLst>
                <a:path w="360679" h="180339">
                  <a:moveTo>
                    <a:pt x="360679" y="0"/>
                  </a:moveTo>
                  <a:lnTo>
                    <a:pt x="0" y="0"/>
                  </a:lnTo>
                  <a:lnTo>
                    <a:pt x="0" y="180340"/>
                  </a:lnTo>
                  <a:lnTo>
                    <a:pt x="180339" y="180340"/>
                  </a:lnTo>
                  <a:lnTo>
                    <a:pt x="360679" y="180340"/>
                  </a:lnTo>
                  <a:lnTo>
                    <a:pt x="360679" y="0"/>
                  </a:lnTo>
                  <a:close/>
                </a:path>
              </a:pathLst>
            </a:custGeom>
            <a:solidFill>
              <a:srgbClr val="BFBFBF"/>
            </a:solidFill>
          </p:spPr>
          <p:txBody>
            <a:bodyPr wrap="square" lIns="0" tIns="0" rIns="0" bIns="0" rtlCol="0"/>
            <a:lstStyle/>
            <a:p>
              <a:endParaRPr sz="1694"/>
            </a:p>
          </p:txBody>
        </p:sp>
        <p:sp>
          <p:nvSpPr>
            <p:cNvPr id="40" name="object 40"/>
            <p:cNvSpPr/>
            <p:nvPr/>
          </p:nvSpPr>
          <p:spPr>
            <a:xfrm>
              <a:off x="7487919" y="1871979"/>
              <a:ext cx="360680" cy="180340"/>
            </a:xfrm>
            <a:custGeom>
              <a:avLst/>
              <a:gdLst/>
              <a:ahLst/>
              <a:cxnLst/>
              <a:rect l="l" t="t" r="r" b="b"/>
              <a:pathLst>
                <a:path w="360679" h="180339">
                  <a:moveTo>
                    <a:pt x="180339" y="180340"/>
                  </a:moveTo>
                  <a:lnTo>
                    <a:pt x="0" y="180340"/>
                  </a:lnTo>
                  <a:lnTo>
                    <a:pt x="0" y="0"/>
                  </a:lnTo>
                  <a:lnTo>
                    <a:pt x="360679" y="0"/>
                  </a:lnTo>
                  <a:lnTo>
                    <a:pt x="360679" y="180340"/>
                  </a:lnTo>
                  <a:lnTo>
                    <a:pt x="180339" y="180340"/>
                  </a:lnTo>
                  <a:close/>
                </a:path>
              </a:pathLst>
            </a:custGeom>
            <a:ln w="1797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sz="1694"/>
            </a:p>
          </p:txBody>
        </p:sp>
        <p:sp>
          <p:nvSpPr>
            <p:cNvPr id="41" name="object 41"/>
            <p:cNvSpPr/>
            <p:nvPr/>
          </p:nvSpPr>
          <p:spPr>
            <a:xfrm>
              <a:off x="6371589" y="2087879"/>
              <a:ext cx="360680" cy="180340"/>
            </a:xfrm>
            <a:custGeom>
              <a:avLst/>
              <a:gdLst/>
              <a:ahLst/>
              <a:cxnLst/>
              <a:rect l="l" t="t" r="r" b="b"/>
              <a:pathLst>
                <a:path w="360679" h="180339">
                  <a:moveTo>
                    <a:pt x="360680" y="0"/>
                  </a:moveTo>
                  <a:lnTo>
                    <a:pt x="0" y="0"/>
                  </a:lnTo>
                  <a:lnTo>
                    <a:pt x="0" y="180340"/>
                  </a:lnTo>
                  <a:lnTo>
                    <a:pt x="180339" y="180340"/>
                  </a:lnTo>
                  <a:lnTo>
                    <a:pt x="360680" y="180340"/>
                  </a:lnTo>
                  <a:lnTo>
                    <a:pt x="360680" y="0"/>
                  </a:lnTo>
                  <a:close/>
                </a:path>
              </a:pathLst>
            </a:custGeom>
            <a:solidFill>
              <a:srgbClr val="BFBFBF"/>
            </a:solidFill>
          </p:spPr>
          <p:txBody>
            <a:bodyPr wrap="square" lIns="0" tIns="0" rIns="0" bIns="0" rtlCol="0"/>
            <a:lstStyle/>
            <a:p>
              <a:endParaRPr sz="1694"/>
            </a:p>
          </p:txBody>
        </p:sp>
        <p:sp>
          <p:nvSpPr>
            <p:cNvPr id="42" name="object 42"/>
            <p:cNvSpPr/>
            <p:nvPr/>
          </p:nvSpPr>
          <p:spPr>
            <a:xfrm>
              <a:off x="6371589" y="2087879"/>
              <a:ext cx="360680" cy="180340"/>
            </a:xfrm>
            <a:custGeom>
              <a:avLst/>
              <a:gdLst/>
              <a:ahLst/>
              <a:cxnLst/>
              <a:rect l="l" t="t" r="r" b="b"/>
              <a:pathLst>
                <a:path w="360679" h="180339">
                  <a:moveTo>
                    <a:pt x="180339" y="180340"/>
                  </a:moveTo>
                  <a:lnTo>
                    <a:pt x="0" y="180340"/>
                  </a:lnTo>
                  <a:lnTo>
                    <a:pt x="0" y="0"/>
                  </a:lnTo>
                  <a:lnTo>
                    <a:pt x="360680" y="0"/>
                  </a:lnTo>
                  <a:lnTo>
                    <a:pt x="360680" y="180340"/>
                  </a:lnTo>
                  <a:lnTo>
                    <a:pt x="180339" y="180340"/>
                  </a:lnTo>
                  <a:close/>
                </a:path>
              </a:pathLst>
            </a:custGeom>
            <a:ln w="1797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sz="1694"/>
            </a:p>
          </p:txBody>
        </p:sp>
      </p:grpSp>
      <p:sp>
        <p:nvSpPr>
          <p:cNvPr id="43" name="object 43"/>
          <p:cNvSpPr txBox="1"/>
          <p:nvPr/>
        </p:nvSpPr>
        <p:spPr>
          <a:xfrm>
            <a:off x="1207247" y="2247025"/>
            <a:ext cx="1847925" cy="476938"/>
          </a:xfrm>
          <a:prstGeom prst="rect">
            <a:avLst/>
          </a:prstGeom>
        </p:spPr>
        <p:txBody>
          <a:bodyPr vert="horz" wrap="square" lIns="0" tIns="29285" rIns="0" bIns="0" rtlCol="0">
            <a:spAutoFit/>
          </a:bodyPr>
          <a:lstStyle/>
          <a:p>
            <a:pPr algn="ctr">
              <a:spcBef>
                <a:spcPts val="231"/>
              </a:spcBef>
            </a:pPr>
            <a:r>
              <a:rPr sz="1506" b="1" dirty="0">
                <a:solidFill>
                  <a:srgbClr val="00007F"/>
                </a:solidFill>
                <a:latin typeface="Verdana"/>
                <a:cs typeface="Verdana"/>
              </a:rPr>
              <a:t>Routeurs</a:t>
            </a:r>
            <a:r>
              <a:rPr sz="1506" b="1" spc="-66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506" b="1" spc="-9" dirty="0">
                <a:solidFill>
                  <a:srgbClr val="00007F"/>
                </a:solidFill>
                <a:latin typeface="Verdana"/>
                <a:cs typeface="Verdana"/>
              </a:rPr>
              <a:t>noyaux</a:t>
            </a:r>
            <a:endParaRPr sz="1506">
              <a:latin typeface="Verdana"/>
              <a:cs typeface="Verdana"/>
            </a:endParaRPr>
          </a:p>
          <a:p>
            <a:pPr algn="ctr">
              <a:spcBef>
                <a:spcPts val="122"/>
              </a:spcBef>
            </a:pPr>
            <a:r>
              <a:rPr sz="1318" dirty="0">
                <a:solidFill>
                  <a:srgbClr val="00007F"/>
                </a:solidFill>
                <a:latin typeface="Verdana"/>
                <a:cs typeface="Verdana"/>
              </a:rPr>
              <a:t>relient</a:t>
            </a:r>
            <a:r>
              <a:rPr sz="1318" spc="-47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318" dirty="0">
                <a:solidFill>
                  <a:srgbClr val="00007F"/>
                </a:solidFill>
                <a:latin typeface="Verdana"/>
                <a:cs typeface="Verdana"/>
              </a:rPr>
              <a:t>les</a:t>
            </a:r>
            <a:r>
              <a:rPr sz="1318" spc="-42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318" spc="-9" dirty="0">
                <a:solidFill>
                  <a:srgbClr val="00007F"/>
                </a:solidFill>
                <a:latin typeface="Verdana"/>
                <a:cs typeface="Verdana"/>
              </a:rPr>
              <a:t>réseaux</a:t>
            </a:r>
            <a:endParaRPr sz="1318">
              <a:latin typeface="Verdana"/>
              <a:cs typeface="Verdana"/>
            </a:endParaRPr>
          </a:p>
        </p:txBody>
      </p:sp>
      <p:grpSp>
        <p:nvGrpSpPr>
          <p:cNvPr id="44" name="object 44"/>
          <p:cNvGrpSpPr/>
          <p:nvPr/>
        </p:nvGrpSpPr>
        <p:grpSpPr>
          <a:xfrm>
            <a:off x="3049195" y="2366384"/>
            <a:ext cx="2947595" cy="94428"/>
            <a:chOff x="3239770" y="2109470"/>
            <a:chExt cx="3131820" cy="100330"/>
          </a:xfrm>
        </p:grpSpPr>
        <p:sp>
          <p:nvSpPr>
            <p:cNvPr id="45" name="object 45"/>
            <p:cNvSpPr/>
            <p:nvPr/>
          </p:nvSpPr>
          <p:spPr>
            <a:xfrm>
              <a:off x="3239770" y="2151380"/>
              <a:ext cx="3020060" cy="17780"/>
            </a:xfrm>
            <a:custGeom>
              <a:avLst/>
              <a:gdLst/>
              <a:ahLst/>
              <a:cxnLst/>
              <a:rect l="l" t="t" r="r" b="b"/>
              <a:pathLst>
                <a:path w="3020060" h="17780">
                  <a:moveTo>
                    <a:pt x="3020060" y="0"/>
                  </a:moveTo>
                  <a:lnTo>
                    <a:pt x="0" y="0"/>
                  </a:lnTo>
                  <a:lnTo>
                    <a:pt x="0" y="17780"/>
                  </a:lnTo>
                  <a:lnTo>
                    <a:pt x="3020060" y="17780"/>
                  </a:lnTo>
                  <a:lnTo>
                    <a:pt x="3020060" y="0"/>
                  </a:lnTo>
                  <a:close/>
                </a:path>
              </a:pathLst>
            </a:custGeom>
            <a:solidFill>
              <a:srgbClr val="00007F"/>
            </a:solidFill>
          </p:spPr>
          <p:txBody>
            <a:bodyPr wrap="square" lIns="0" tIns="0" rIns="0" bIns="0" rtlCol="0"/>
            <a:lstStyle/>
            <a:p>
              <a:endParaRPr sz="1694"/>
            </a:p>
          </p:txBody>
        </p:sp>
        <p:pic>
          <p:nvPicPr>
            <p:cNvPr id="46" name="object 46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230620" y="2109470"/>
              <a:ext cx="140969" cy="100329"/>
            </a:xfrm>
            <a:prstGeom prst="rect">
              <a:avLst/>
            </a:prstGeom>
          </p:spPr>
        </p:pic>
      </p:grpSp>
      <p:sp>
        <p:nvSpPr>
          <p:cNvPr id="47" name="object 47"/>
          <p:cNvSpPr txBox="1"/>
          <p:nvPr/>
        </p:nvSpPr>
        <p:spPr>
          <a:xfrm>
            <a:off x="421938" y="3303665"/>
            <a:ext cx="3578710" cy="1072296"/>
          </a:xfrm>
          <a:prstGeom prst="rect">
            <a:avLst/>
          </a:prstGeom>
        </p:spPr>
        <p:txBody>
          <a:bodyPr vert="horz" wrap="square" lIns="0" tIns="11953" rIns="0" bIns="0" rtlCol="0">
            <a:spAutoFit/>
          </a:bodyPr>
          <a:lstStyle/>
          <a:p>
            <a:pPr marL="530126" marR="524747" indent="1793" algn="ctr">
              <a:lnSpc>
                <a:spcPct val="107600"/>
              </a:lnSpc>
              <a:spcBef>
                <a:spcPts val="94"/>
              </a:spcBef>
            </a:pPr>
            <a:r>
              <a:rPr sz="1506" b="1" dirty="0">
                <a:solidFill>
                  <a:srgbClr val="00007F"/>
                </a:solidFill>
                <a:latin typeface="Verdana"/>
                <a:cs typeface="Verdana"/>
              </a:rPr>
              <a:t>Routeurs</a:t>
            </a:r>
            <a:r>
              <a:rPr sz="1506" b="1" spc="-66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506" b="1" spc="-9" dirty="0">
                <a:solidFill>
                  <a:srgbClr val="00007F"/>
                </a:solidFill>
                <a:latin typeface="Verdana"/>
                <a:cs typeface="Verdana"/>
              </a:rPr>
              <a:t>externes </a:t>
            </a:r>
            <a:r>
              <a:rPr sz="1318" dirty="0">
                <a:solidFill>
                  <a:srgbClr val="00007F"/>
                </a:solidFill>
                <a:latin typeface="Verdana"/>
                <a:cs typeface="Verdana"/>
              </a:rPr>
              <a:t>permettent</a:t>
            </a:r>
            <a:r>
              <a:rPr sz="1318" spc="-56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318" dirty="0">
                <a:solidFill>
                  <a:srgbClr val="00007F"/>
                </a:solidFill>
                <a:latin typeface="Verdana"/>
                <a:cs typeface="Verdana"/>
              </a:rPr>
              <a:t>une</a:t>
            </a:r>
            <a:r>
              <a:rPr sz="1318" spc="-61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318" dirty="0">
                <a:solidFill>
                  <a:srgbClr val="00007F"/>
                </a:solidFill>
                <a:latin typeface="Verdana"/>
                <a:cs typeface="Verdana"/>
              </a:rPr>
              <a:t>liaison</a:t>
            </a:r>
            <a:r>
              <a:rPr sz="1318" spc="-52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318" spc="-24" dirty="0">
                <a:solidFill>
                  <a:srgbClr val="00007F"/>
                </a:solidFill>
                <a:latin typeface="Verdana"/>
                <a:cs typeface="Verdana"/>
              </a:rPr>
              <a:t>des </a:t>
            </a:r>
            <a:r>
              <a:rPr sz="1318" dirty="0">
                <a:solidFill>
                  <a:srgbClr val="00007F"/>
                </a:solidFill>
                <a:latin typeface="Verdana"/>
                <a:cs typeface="Verdana"/>
              </a:rPr>
              <a:t>réseaux</a:t>
            </a:r>
            <a:r>
              <a:rPr sz="1318" spc="-56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318" dirty="0">
                <a:solidFill>
                  <a:srgbClr val="00007F"/>
                </a:solidFill>
                <a:latin typeface="Verdana"/>
                <a:cs typeface="Verdana"/>
              </a:rPr>
              <a:t>autonomes</a:t>
            </a:r>
            <a:r>
              <a:rPr sz="1318" spc="-52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318" dirty="0">
                <a:solidFill>
                  <a:srgbClr val="00007F"/>
                </a:solidFill>
                <a:latin typeface="Verdana"/>
                <a:cs typeface="Verdana"/>
              </a:rPr>
              <a:t>entre</a:t>
            </a:r>
            <a:r>
              <a:rPr sz="1318" spc="-56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318" spc="-24" dirty="0">
                <a:solidFill>
                  <a:srgbClr val="00007F"/>
                </a:solidFill>
                <a:latin typeface="Verdana"/>
                <a:cs typeface="Verdana"/>
              </a:rPr>
              <a:t>eux</a:t>
            </a:r>
            <a:endParaRPr sz="1318">
              <a:latin typeface="Verdana"/>
              <a:cs typeface="Verdana"/>
            </a:endParaRPr>
          </a:p>
          <a:p>
            <a:pPr algn="ctr">
              <a:lnSpc>
                <a:spcPts val="1407"/>
              </a:lnSpc>
              <a:spcBef>
                <a:spcPts val="141"/>
              </a:spcBef>
            </a:pPr>
            <a:r>
              <a:rPr sz="1224" i="1" dirty="0">
                <a:solidFill>
                  <a:srgbClr val="00007F"/>
                </a:solidFill>
                <a:latin typeface="Verdana"/>
                <a:cs typeface="Verdana"/>
              </a:rPr>
              <a:t>Protocoles</a:t>
            </a:r>
            <a:r>
              <a:rPr sz="1224" i="1" spc="-28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224" i="1" dirty="0">
                <a:solidFill>
                  <a:srgbClr val="00007F"/>
                </a:solidFill>
                <a:latin typeface="Verdana"/>
                <a:cs typeface="Verdana"/>
              </a:rPr>
              <a:t>:</a:t>
            </a:r>
            <a:r>
              <a:rPr sz="1224" i="1" spc="-24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224" b="1" i="1" dirty="0">
                <a:solidFill>
                  <a:srgbClr val="00007F"/>
                </a:solidFill>
                <a:latin typeface="Verdana"/>
                <a:cs typeface="Verdana"/>
              </a:rPr>
              <a:t>EGP</a:t>
            </a:r>
            <a:r>
              <a:rPr sz="1224" b="1" i="1" spc="-24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224" i="1" dirty="0">
                <a:solidFill>
                  <a:srgbClr val="00007F"/>
                </a:solidFill>
                <a:latin typeface="Verdana"/>
                <a:cs typeface="Verdana"/>
              </a:rPr>
              <a:t>(Exterior</a:t>
            </a:r>
            <a:r>
              <a:rPr sz="1224" i="1" spc="-28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224" i="1" dirty="0">
                <a:solidFill>
                  <a:srgbClr val="00007F"/>
                </a:solidFill>
                <a:latin typeface="Verdana"/>
                <a:cs typeface="Verdana"/>
              </a:rPr>
              <a:t>Gateway</a:t>
            </a:r>
            <a:r>
              <a:rPr sz="1224" i="1" spc="-24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224" i="1" spc="-9" dirty="0">
                <a:solidFill>
                  <a:srgbClr val="00007F"/>
                </a:solidFill>
                <a:latin typeface="Verdana"/>
                <a:cs typeface="Verdana"/>
              </a:rPr>
              <a:t>Protocol)</a:t>
            </a:r>
            <a:endParaRPr sz="1224">
              <a:latin typeface="Verdana"/>
              <a:cs typeface="Verdana"/>
            </a:endParaRPr>
          </a:p>
          <a:p>
            <a:pPr marL="102798" algn="ctr">
              <a:lnSpc>
                <a:spcPts val="1407"/>
              </a:lnSpc>
            </a:pPr>
            <a:r>
              <a:rPr sz="1224" b="1" i="1" dirty="0">
                <a:solidFill>
                  <a:srgbClr val="00007F"/>
                </a:solidFill>
                <a:latin typeface="Verdana"/>
                <a:cs typeface="Verdana"/>
              </a:rPr>
              <a:t>BGP</a:t>
            </a:r>
            <a:r>
              <a:rPr sz="1224" b="1" i="1" spc="-24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224" i="1" dirty="0">
                <a:solidFill>
                  <a:srgbClr val="00007F"/>
                </a:solidFill>
                <a:latin typeface="Verdana"/>
                <a:cs typeface="Verdana"/>
              </a:rPr>
              <a:t>(Border</a:t>
            </a:r>
            <a:r>
              <a:rPr sz="1224" i="1" spc="-19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224" i="1" dirty="0">
                <a:solidFill>
                  <a:srgbClr val="00007F"/>
                </a:solidFill>
                <a:latin typeface="Verdana"/>
                <a:cs typeface="Verdana"/>
              </a:rPr>
              <a:t>Gateway</a:t>
            </a:r>
            <a:r>
              <a:rPr sz="1224" i="1" spc="-19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224" i="1" spc="-9" dirty="0">
                <a:solidFill>
                  <a:srgbClr val="00007F"/>
                </a:solidFill>
                <a:latin typeface="Verdana"/>
                <a:cs typeface="Verdana"/>
              </a:rPr>
              <a:t>protocol)</a:t>
            </a:r>
            <a:endParaRPr sz="1224">
              <a:latin typeface="Verdana"/>
              <a:cs typeface="Verdana"/>
            </a:endParaRPr>
          </a:p>
        </p:txBody>
      </p:sp>
      <p:grpSp>
        <p:nvGrpSpPr>
          <p:cNvPr id="48" name="object 48"/>
          <p:cNvGrpSpPr/>
          <p:nvPr/>
        </p:nvGrpSpPr>
        <p:grpSpPr>
          <a:xfrm>
            <a:off x="3252395" y="3421738"/>
            <a:ext cx="4134522" cy="1669228"/>
            <a:chOff x="3455670" y="3230784"/>
            <a:chExt cx="4392930" cy="1773555"/>
          </a:xfrm>
        </p:grpSpPr>
        <p:sp>
          <p:nvSpPr>
            <p:cNvPr id="49" name="object 49"/>
            <p:cNvSpPr/>
            <p:nvPr/>
          </p:nvSpPr>
          <p:spPr>
            <a:xfrm>
              <a:off x="6300470" y="3995420"/>
              <a:ext cx="179070" cy="828040"/>
            </a:xfrm>
            <a:custGeom>
              <a:avLst/>
              <a:gdLst/>
              <a:ahLst/>
              <a:cxnLst/>
              <a:rect l="l" t="t" r="r" b="b"/>
              <a:pathLst>
                <a:path w="179070" h="828039">
                  <a:moveTo>
                    <a:pt x="0" y="0"/>
                  </a:moveTo>
                  <a:lnTo>
                    <a:pt x="179069" y="360679"/>
                  </a:lnTo>
                </a:path>
                <a:path w="179070" h="828039">
                  <a:moveTo>
                    <a:pt x="0" y="828039"/>
                  </a:moveTo>
                  <a:lnTo>
                    <a:pt x="179069" y="46862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sz="1694"/>
            </a:p>
          </p:txBody>
        </p:sp>
        <p:sp>
          <p:nvSpPr>
            <p:cNvPr id="50" name="object 50"/>
            <p:cNvSpPr/>
            <p:nvPr/>
          </p:nvSpPr>
          <p:spPr>
            <a:xfrm>
              <a:off x="6300470" y="4320540"/>
              <a:ext cx="359410" cy="179070"/>
            </a:xfrm>
            <a:custGeom>
              <a:avLst/>
              <a:gdLst/>
              <a:ahLst/>
              <a:cxnLst/>
              <a:rect l="l" t="t" r="r" b="b"/>
              <a:pathLst>
                <a:path w="359409" h="179070">
                  <a:moveTo>
                    <a:pt x="359409" y="0"/>
                  </a:moveTo>
                  <a:lnTo>
                    <a:pt x="0" y="0"/>
                  </a:lnTo>
                  <a:lnTo>
                    <a:pt x="0" y="179070"/>
                  </a:lnTo>
                  <a:lnTo>
                    <a:pt x="179069" y="179070"/>
                  </a:lnTo>
                  <a:lnTo>
                    <a:pt x="359409" y="179070"/>
                  </a:lnTo>
                  <a:lnTo>
                    <a:pt x="359409" y="0"/>
                  </a:lnTo>
                  <a:close/>
                </a:path>
              </a:pathLst>
            </a:custGeom>
            <a:solidFill>
              <a:srgbClr val="BFBFBF"/>
            </a:solidFill>
          </p:spPr>
          <p:txBody>
            <a:bodyPr wrap="square" lIns="0" tIns="0" rIns="0" bIns="0" rtlCol="0"/>
            <a:lstStyle/>
            <a:p>
              <a:endParaRPr sz="1694"/>
            </a:p>
          </p:txBody>
        </p:sp>
        <p:sp>
          <p:nvSpPr>
            <p:cNvPr id="51" name="object 51"/>
            <p:cNvSpPr/>
            <p:nvPr/>
          </p:nvSpPr>
          <p:spPr>
            <a:xfrm>
              <a:off x="6300470" y="4320540"/>
              <a:ext cx="359410" cy="179070"/>
            </a:xfrm>
            <a:custGeom>
              <a:avLst/>
              <a:gdLst/>
              <a:ahLst/>
              <a:cxnLst/>
              <a:rect l="l" t="t" r="r" b="b"/>
              <a:pathLst>
                <a:path w="359409" h="179070">
                  <a:moveTo>
                    <a:pt x="179069" y="179070"/>
                  </a:moveTo>
                  <a:lnTo>
                    <a:pt x="0" y="179070"/>
                  </a:lnTo>
                  <a:lnTo>
                    <a:pt x="0" y="0"/>
                  </a:lnTo>
                  <a:lnTo>
                    <a:pt x="359409" y="0"/>
                  </a:lnTo>
                  <a:lnTo>
                    <a:pt x="359409" y="179070"/>
                  </a:lnTo>
                  <a:lnTo>
                    <a:pt x="179069" y="179070"/>
                  </a:lnTo>
                  <a:close/>
                </a:path>
              </a:pathLst>
            </a:custGeom>
            <a:ln w="1797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sz="1694"/>
            </a:p>
          </p:txBody>
        </p:sp>
        <p:sp>
          <p:nvSpPr>
            <p:cNvPr id="52" name="object 52"/>
            <p:cNvSpPr/>
            <p:nvPr/>
          </p:nvSpPr>
          <p:spPr>
            <a:xfrm>
              <a:off x="6047740" y="4823460"/>
              <a:ext cx="360680" cy="180340"/>
            </a:xfrm>
            <a:custGeom>
              <a:avLst/>
              <a:gdLst/>
              <a:ahLst/>
              <a:cxnLst/>
              <a:rect l="l" t="t" r="r" b="b"/>
              <a:pathLst>
                <a:path w="360679" h="180339">
                  <a:moveTo>
                    <a:pt x="360680" y="0"/>
                  </a:moveTo>
                  <a:lnTo>
                    <a:pt x="0" y="0"/>
                  </a:lnTo>
                  <a:lnTo>
                    <a:pt x="0" y="180339"/>
                  </a:lnTo>
                  <a:lnTo>
                    <a:pt x="180339" y="180339"/>
                  </a:lnTo>
                  <a:lnTo>
                    <a:pt x="360680" y="180339"/>
                  </a:lnTo>
                  <a:lnTo>
                    <a:pt x="360680" y="0"/>
                  </a:lnTo>
                  <a:close/>
                </a:path>
              </a:pathLst>
            </a:custGeom>
            <a:solidFill>
              <a:srgbClr val="BFBFBF"/>
            </a:solidFill>
          </p:spPr>
          <p:txBody>
            <a:bodyPr wrap="square" lIns="0" tIns="0" rIns="0" bIns="0" rtlCol="0"/>
            <a:lstStyle/>
            <a:p>
              <a:endParaRPr sz="1694"/>
            </a:p>
          </p:txBody>
        </p:sp>
        <p:sp>
          <p:nvSpPr>
            <p:cNvPr id="53" name="object 53"/>
            <p:cNvSpPr/>
            <p:nvPr/>
          </p:nvSpPr>
          <p:spPr>
            <a:xfrm>
              <a:off x="6047740" y="4823460"/>
              <a:ext cx="360680" cy="180340"/>
            </a:xfrm>
            <a:custGeom>
              <a:avLst/>
              <a:gdLst/>
              <a:ahLst/>
              <a:cxnLst/>
              <a:rect l="l" t="t" r="r" b="b"/>
              <a:pathLst>
                <a:path w="360679" h="180339">
                  <a:moveTo>
                    <a:pt x="180339" y="180339"/>
                  </a:moveTo>
                  <a:lnTo>
                    <a:pt x="0" y="180339"/>
                  </a:lnTo>
                  <a:lnTo>
                    <a:pt x="0" y="0"/>
                  </a:lnTo>
                  <a:lnTo>
                    <a:pt x="360680" y="0"/>
                  </a:lnTo>
                  <a:lnTo>
                    <a:pt x="360680" y="180339"/>
                  </a:lnTo>
                  <a:lnTo>
                    <a:pt x="180339" y="180339"/>
                  </a:lnTo>
                  <a:close/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sz="1694"/>
            </a:p>
          </p:txBody>
        </p:sp>
        <p:sp>
          <p:nvSpPr>
            <p:cNvPr id="54" name="object 54"/>
            <p:cNvSpPr/>
            <p:nvPr/>
          </p:nvSpPr>
          <p:spPr>
            <a:xfrm>
              <a:off x="6012180" y="3887470"/>
              <a:ext cx="359410" cy="180340"/>
            </a:xfrm>
            <a:custGeom>
              <a:avLst/>
              <a:gdLst/>
              <a:ahLst/>
              <a:cxnLst/>
              <a:rect l="l" t="t" r="r" b="b"/>
              <a:pathLst>
                <a:path w="359410" h="180339">
                  <a:moveTo>
                    <a:pt x="359410" y="0"/>
                  </a:moveTo>
                  <a:lnTo>
                    <a:pt x="0" y="0"/>
                  </a:lnTo>
                  <a:lnTo>
                    <a:pt x="0" y="180339"/>
                  </a:lnTo>
                  <a:lnTo>
                    <a:pt x="180340" y="180339"/>
                  </a:lnTo>
                  <a:lnTo>
                    <a:pt x="359410" y="180339"/>
                  </a:lnTo>
                  <a:lnTo>
                    <a:pt x="359410" y="0"/>
                  </a:lnTo>
                  <a:close/>
                </a:path>
              </a:pathLst>
            </a:custGeom>
            <a:solidFill>
              <a:srgbClr val="BFBFBF"/>
            </a:solidFill>
          </p:spPr>
          <p:txBody>
            <a:bodyPr wrap="square" lIns="0" tIns="0" rIns="0" bIns="0" rtlCol="0"/>
            <a:lstStyle/>
            <a:p>
              <a:endParaRPr sz="1694"/>
            </a:p>
          </p:txBody>
        </p:sp>
        <p:sp>
          <p:nvSpPr>
            <p:cNvPr id="55" name="object 55"/>
            <p:cNvSpPr/>
            <p:nvPr/>
          </p:nvSpPr>
          <p:spPr>
            <a:xfrm>
              <a:off x="6012180" y="3887470"/>
              <a:ext cx="359410" cy="180340"/>
            </a:xfrm>
            <a:custGeom>
              <a:avLst/>
              <a:gdLst/>
              <a:ahLst/>
              <a:cxnLst/>
              <a:rect l="l" t="t" r="r" b="b"/>
              <a:pathLst>
                <a:path w="359410" h="180339">
                  <a:moveTo>
                    <a:pt x="180340" y="180339"/>
                  </a:moveTo>
                  <a:lnTo>
                    <a:pt x="0" y="180339"/>
                  </a:lnTo>
                  <a:lnTo>
                    <a:pt x="0" y="0"/>
                  </a:lnTo>
                  <a:lnTo>
                    <a:pt x="359410" y="0"/>
                  </a:lnTo>
                  <a:lnTo>
                    <a:pt x="359410" y="180339"/>
                  </a:lnTo>
                  <a:lnTo>
                    <a:pt x="180340" y="180339"/>
                  </a:lnTo>
                  <a:close/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sz="1694"/>
            </a:p>
          </p:txBody>
        </p:sp>
        <p:sp>
          <p:nvSpPr>
            <p:cNvPr id="56" name="object 56"/>
            <p:cNvSpPr/>
            <p:nvPr/>
          </p:nvSpPr>
          <p:spPr>
            <a:xfrm>
              <a:off x="6659880" y="4391660"/>
              <a:ext cx="1079500" cy="0"/>
            </a:xfrm>
            <a:custGeom>
              <a:avLst/>
              <a:gdLst/>
              <a:ahLst/>
              <a:cxnLst/>
              <a:rect l="l" t="t" r="r" b="b"/>
              <a:pathLst>
                <a:path w="1079500">
                  <a:moveTo>
                    <a:pt x="0" y="0"/>
                  </a:moveTo>
                  <a:lnTo>
                    <a:pt x="1079500" y="0"/>
                  </a:lnTo>
                </a:path>
              </a:pathLst>
            </a:custGeom>
            <a:ln w="1797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sz="1694"/>
            </a:p>
          </p:txBody>
        </p:sp>
        <p:sp>
          <p:nvSpPr>
            <p:cNvPr id="57" name="object 57"/>
            <p:cNvSpPr/>
            <p:nvPr/>
          </p:nvSpPr>
          <p:spPr>
            <a:xfrm>
              <a:off x="3455670" y="3239770"/>
              <a:ext cx="3239770" cy="0"/>
            </a:xfrm>
            <a:custGeom>
              <a:avLst/>
              <a:gdLst/>
              <a:ahLst/>
              <a:cxnLst/>
              <a:rect l="l" t="t" r="r" b="b"/>
              <a:pathLst>
                <a:path w="3239770">
                  <a:moveTo>
                    <a:pt x="0" y="0"/>
                  </a:moveTo>
                  <a:lnTo>
                    <a:pt x="3239770" y="0"/>
                  </a:lnTo>
                </a:path>
              </a:pathLst>
            </a:custGeom>
            <a:ln w="17970">
              <a:solidFill>
                <a:srgbClr val="00007F"/>
              </a:solidFill>
            </a:ln>
          </p:spPr>
          <p:txBody>
            <a:bodyPr wrap="square" lIns="0" tIns="0" rIns="0" bIns="0" rtlCol="0"/>
            <a:lstStyle/>
            <a:p>
              <a:endParaRPr sz="1694"/>
            </a:p>
          </p:txBody>
        </p:sp>
        <p:sp>
          <p:nvSpPr>
            <p:cNvPr id="58" name="object 58"/>
            <p:cNvSpPr/>
            <p:nvPr/>
          </p:nvSpPr>
          <p:spPr>
            <a:xfrm>
              <a:off x="6690360" y="3233420"/>
              <a:ext cx="1082040" cy="1016000"/>
            </a:xfrm>
            <a:custGeom>
              <a:avLst/>
              <a:gdLst/>
              <a:ahLst/>
              <a:cxnLst/>
              <a:rect l="l" t="t" r="r" b="b"/>
              <a:pathLst>
                <a:path w="1082040" h="1016000">
                  <a:moveTo>
                    <a:pt x="11430" y="0"/>
                  </a:moveTo>
                  <a:lnTo>
                    <a:pt x="5080" y="6350"/>
                  </a:lnTo>
                  <a:lnTo>
                    <a:pt x="0" y="12700"/>
                  </a:lnTo>
                  <a:lnTo>
                    <a:pt x="1069340" y="1016000"/>
                  </a:lnTo>
                  <a:lnTo>
                    <a:pt x="1082040" y="1003300"/>
                  </a:lnTo>
                  <a:lnTo>
                    <a:pt x="11430" y="0"/>
                  </a:lnTo>
                  <a:close/>
                </a:path>
              </a:pathLst>
            </a:custGeom>
            <a:solidFill>
              <a:srgbClr val="00007F"/>
            </a:solidFill>
          </p:spPr>
          <p:txBody>
            <a:bodyPr wrap="square" lIns="0" tIns="0" rIns="0" bIns="0" rtlCol="0"/>
            <a:lstStyle/>
            <a:p>
              <a:endParaRPr sz="1694"/>
            </a:p>
          </p:txBody>
        </p:sp>
        <p:pic>
          <p:nvPicPr>
            <p:cNvPr id="59" name="object 59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7711440" y="4187190"/>
              <a:ext cx="137159" cy="133350"/>
            </a:xfrm>
            <a:prstGeom prst="rect">
              <a:avLst/>
            </a:prstGeom>
          </p:spPr>
        </p:pic>
        <p:sp>
          <p:nvSpPr>
            <p:cNvPr id="60" name="object 60"/>
            <p:cNvSpPr/>
            <p:nvPr/>
          </p:nvSpPr>
          <p:spPr>
            <a:xfrm>
              <a:off x="3636010" y="4886960"/>
              <a:ext cx="1579880" cy="17780"/>
            </a:xfrm>
            <a:custGeom>
              <a:avLst/>
              <a:gdLst/>
              <a:ahLst/>
              <a:cxnLst/>
              <a:rect l="l" t="t" r="r" b="b"/>
              <a:pathLst>
                <a:path w="1579879" h="17779">
                  <a:moveTo>
                    <a:pt x="1579879" y="0"/>
                  </a:moveTo>
                  <a:lnTo>
                    <a:pt x="0" y="0"/>
                  </a:lnTo>
                  <a:lnTo>
                    <a:pt x="0" y="17779"/>
                  </a:lnTo>
                  <a:lnTo>
                    <a:pt x="1579879" y="17779"/>
                  </a:lnTo>
                  <a:lnTo>
                    <a:pt x="1579879" y="0"/>
                  </a:lnTo>
                  <a:close/>
                </a:path>
              </a:pathLst>
            </a:custGeom>
            <a:solidFill>
              <a:srgbClr val="00007F"/>
            </a:solidFill>
          </p:spPr>
          <p:txBody>
            <a:bodyPr wrap="square" lIns="0" tIns="0" rIns="0" bIns="0" rtlCol="0"/>
            <a:lstStyle/>
            <a:p>
              <a:endParaRPr sz="1694"/>
            </a:p>
          </p:txBody>
        </p:sp>
        <p:pic>
          <p:nvPicPr>
            <p:cNvPr id="61" name="object 61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5186680" y="4845050"/>
              <a:ext cx="140970" cy="101600"/>
            </a:xfrm>
            <a:prstGeom prst="rect">
              <a:avLst/>
            </a:prstGeom>
          </p:spPr>
        </p:pic>
      </p:grpSp>
      <p:sp>
        <p:nvSpPr>
          <p:cNvPr id="62" name="object 62"/>
          <p:cNvSpPr txBox="1">
            <a:spLocks noGrp="1"/>
          </p:cNvSpPr>
          <p:nvPr>
            <p:ph type="title"/>
          </p:nvPr>
        </p:nvSpPr>
        <p:spPr>
          <a:xfrm>
            <a:off x="648041" y="434044"/>
            <a:ext cx="7745506" cy="504512"/>
          </a:xfrm>
          <a:prstGeom prst="rect">
            <a:avLst/>
          </a:prstGeom>
        </p:spPr>
        <p:txBody>
          <a:bodyPr vert="horz" wrap="square" lIns="0" tIns="11953" rIns="0" bIns="0" rtlCol="0" anchor="b">
            <a:spAutoFit/>
          </a:bodyPr>
          <a:lstStyle/>
          <a:p>
            <a:pPr marL="1929850">
              <a:lnSpc>
                <a:spcPct val="100000"/>
              </a:lnSpc>
              <a:spcBef>
                <a:spcPts val="94"/>
              </a:spcBef>
            </a:pPr>
            <a:r>
              <a:rPr sz="3200" dirty="0"/>
              <a:t>Routage</a:t>
            </a:r>
            <a:r>
              <a:rPr sz="3200" spc="-33" dirty="0"/>
              <a:t> </a:t>
            </a:r>
            <a:r>
              <a:rPr sz="3200" spc="-9" dirty="0"/>
              <a:t>Dynamique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285674" y="1505772"/>
            <a:ext cx="7848301" cy="3997263"/>
          </a:xfrm>
          <a:prstGeom prst="rect">
            <a:avLst/>
          </a:prstGeom>
        </p:spPr>
        <p:txBody>
          <a:bodyPr vert="horz" wrap="square" lIns="0" tIns="11953" rIns="0" bIns="0" rtlCol="0">
            <a:spAutoFit/>
          </a:bodyPr>
          <a:lstStyle/>
          <a:p>
            <a:pPr marL="35860">
              <a:spcBef>
                <a:spcPts val="94"/>
              </a:spcBef>
            </a:pPr>
            <a:r>
              <a:rPr sz="2259" b="1" dirty="0">
                <a:solidFill>
                  <a:srgbClr val="7F0000"/>
                </a:solidFill>
                <a:latin typeface="Verdana"/>
                <a:cs typeface="Verdana"/>
              </a:rPr>
              <a:t>RIP</a:t>
            </a:r>
            <a:r>
              <a:rPr sz="2259" b="1" spc="-71" dirty="0">
                <a:solidFill>
                  <a:srgbClr val="7F0000"/>
                </a:solidFill>
                <a:latin typeface="Verdana"/>
                <a:cs typeface="Verdana"/>
              </a:rPr>
              <a:t> </a:t>
            </a:r>
            <a:r>
              <a:rPr sz="2259" b="1" dirty="0">
                <a:solidFill>
                  <a:srgbClr val="7F0000"/>
                </a:solidFill>
                <a:latin typeface="Verdana"/>
                <a:cs typeface="Verdana"/>
              </a:rPr>
              <a:t>-</a:t>
            </a:r>
            <a:r>
              <a:rPr sz="2259" b="1" spc="-66" dirty="0">
                <a:solidFill>
                  <a:srgbClr val="7F0000"/>
                </a:solidFill>
                <a:latin typeface="Verdana"/>
                <a:cs typeface="Verdana"/>
              </a:rPr>
              <a:t> </a:t>
            </a:r>
            <a:r>
              <a:rPr sz="2259" b="1" dirty="0">
                <a:solidFill>
                  <a:srgbClr val="7F0000"/>
                </a:solidFill>
                <a:latin typeface="Verdana"/>
                <a:cs typeface="Verdana"/>
              </a:rPr>
              <a:t>Routing</a:t>
            </a:r>
            <a:r>
              <a:rPr sz="2259" b="1" spc="-66" dirty="0">
                <a:solidFill>
                  <a:srgbClr val="7F0000"/>
                </a:solidFill>
                <a:latin typeface="Verdana"/>
                <a:cs typeface="Verdana"/>
              </a:rPr>
              <a:t> </a:t>
            </a:r>
            <a:r>
              <a:rPr sz="2259" b="1" dirty="0">
                <a:solidFill>
                  <a:srgbClr val="7F0000"/>
                </a:solidFill>
                <a:latin typeface="Verdana"/>
                <a:cs typeface="Verdana"/>
              </a:rPr>
              <a:t>information</a:t>
            </a:r>
            <a:r>
              <a:rPr sz="2259" b="1" spc="-66" dirty="0">
                <a:solidFill>
                  <a:srgbClr val="7F0000"/>
                </a:solidFill>
                <a:latin typeface="Verdana"/>
                <a:cs typeface="Verdana"/>
              </a:rPr>
              <a:t> </a:t>
            </a:r>
            <a:r>
              <a:rPr sz="2259" b="1" spc="-9" dirty="0">
                <a:solidFill>
                  <a:srgbClr val="7F0000"/>
                </a:solidFill>
                <a:latin typeface="Verdana"/>
                <a:cs typeface="Verdana"/>
              </a:rPr>
              <a:t>protocol</a:t>
            </a:r>
            <a:endParaRPr sz="2259">
              <a:latin typeface="Verdana"/>
              <a:cs typeface="Verdana"/>
            </a:endParaRPr>
          </a:p>
          <a:p>
            <a:pPr marL="543872" indent="-169736">
              <a:spcBef>
                <a:spcPts val="1760"/>
              </a:spcBef>
              <a:buSzPct val="80555"/>
              <a:buFont typeface="Segoe UI Symbol"/>
              <a:buChar char="■"/>
              <a:tabLst>
                <a:tab pos="543872" algn="l"/>
              </a:tabLst>
            </a:pP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Protocole</a:t>
            </a:r>
            <a:r>
              <a:rPr sz="1694" spc="-61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de</a:t>
            </a:r>
            <a:r>
              <a:rPr sz="1694" spc="-56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type</a:t>
            </a:r>
            <a:r>
              <a:rPr sz="1694" spc="-42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b="1" dirty="0">
                <a:solidFill>
                  <a:srgbClr val="00007F"/>
                </a:solidFill>
                <a:latin typeface="Verdana"/>
                <a:cs typeface="Verdana"/>
              </a:rPr>
              <a:t>Vecteur</a:t>
            </a:r>
            <a:r>
              <a:rPr sz="1694" b="1" spc="-56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b="1" dirty="0">
                <a:solidFill>
                  <a:srgbClr val="00007F"/>
                </a:solidFill>
                <a:latin typeface="Verdana"/>
                <a:cs typeface="Verdana"/>
              </a:rPr>
              <a:t>de</a:t>
            </a:r>
            <a:r>
              <a:rPr sz="1694" b="1" spc="-42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b="1" spc="-9" dirty="0">
                <a:solidFill>
                  <a:srgbClr val="00007F"/>
                </a:solidFill>
                <a:latin typeface="Verdana"/>
                <a:cs typeface="Verdana"/>
              </a:rPr>
              <a:t>Distance</a:t>
            </a:r>
            <a:endParaRPr sz="1694">
              <a:latin typeface="Verdana"/>
              <a:cs typeface="Verdana"/>
            </a:endParaRPr>
          </a:p>
          <a:p>
            <a:pPr marL="543872" marR="46020" indent="-169736">
              <a:lnSpc>
                <a:spcPts val="1854"/>
              </a:lnSpc>
              <a:spcBef>
                <a:spcPts val="1624"/>
              </a:spcBef>
              <a:buSzPct val="80555"/>
              <a:buFont typeface="Segoe UI Symbol"/>
              <a:buChar char="■"/>
              <a:tabLst>
                <a:tab pos="543872" algn="l"/>
              </a:tabLst>
            </a:pP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Chaque</a:t>
            </a:r>
            <a:r>
              <a:rPr sz="1694" spc="-42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30</a:t>
            </a:r>
            <a:r>
              <a:rPr sz="1694" spc="-38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seconde</a:t>
            </a:r>
            <a:r>
              <a:rPr sz="1694" spc="-42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le</a:t>
            </a:r>
            <a:r>
              <a:rPr sz="1694" spc="-33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routeur</a:t>
            </a:r>
            <a:r>
              <a:rPr sz="1694" spc="-33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diffuse</a:t>
            </a:r>
            <a:r>
              <a:rPr sz="1694" spc="-42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à</a:t>
            </a:r>
            <a:r>
              <a:rPr sz="1694" spc="-33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ses</a:t>
            </a:r>
            <a:r>
              <a:rPr sz="1694" spc="-38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voisins</a:t>
            </a:r>
            <a:r>
              <a:rPr sz="1694" spc="-33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ses</a:t>
            </a:r>
            <a:r>
              <a:rPr sz="1694" spc="-42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vecteurs</a:t>
            </a:r>
            <a:r>
              <a:rPr sz="1694" spc="-24" dirty="0">
                <a:solidFill>
                  <a:srgbClr val="00007F"/>
                </a:solidFill>
                <a:latin typeface="Verdana"/>
                <a:cs typeface="Verdana"/>
              </a:rPr>
              <a:t> de </a:t>
            </a:r>
            <a:r>
              <a:rPr sz="1694" spc="-9" dirty="0">
                <a:solidFill>
                  <a:srgbClr val="00007F"/>
                </a:solidFill>
                <a:latin typeface="Verdana"/>
                <a:cs typeface="Verdana"/>
              </a:rPr>
              <a:t>distance</a:t>
            </a:r>
            <a:endParaRPr sz="1694">
              <a:latin typeface="Verdana"/>
              <a:cs typeface="Verdana"/>
            </a:endParaRPr>
          </a:p>
          <a:p>
            <a:pPr marL="974189" lvl="1" indent="-169736">
              <a:spcBef>
                <a:spcPts val="1379"/>
              </a:spcBef>
              <a:buSzPct val="80555"/>
              <a:buFont typeface="Segoe UI Symbol"/>
              <a:buChar char="■"/>
              <a:tabLst>
                <a:tab pos="974189" algn="l"/>
              </a:tabLst>
            </a:pP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vecteur</a:t>
            </a:r>
            <a:r>
              <a:rPr sz="1694" spc="-52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de</a:t>
            </a:r>
            <a:r>
              <a:rPr sz="1694" spc="-52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distance</a:t>
            </a:r>
            <a:r>
              <a:rPr sz="1694" spc="-56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:</a:t>
            </a:r>
            <a:r>
              <a:rPr sz="1694" spc="-47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(destination,</a:t>
            </a:r>
            <a:r>
              <a:rPr sz="1694" spc="-52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nombre</a:t>
            </a:r>
            <a:r>
              <a:rPr sz="1694" spc="-56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de</a:t>
            </a:r>
            <a:r>
              <a:rPr sz="1694" spc="-52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spc="-9" dirty="0">
                <a:solidFill>
                  <a:srgbClr val="00007F"/>
                </a:solidFill>
                <a:latin typeface="Verdana"/>
                <a:cs typeface="Verdana"/>
              </a:rPr>
              <a:t>sauts)</a:t>
            </a:r>
            <a:endParaRPr sz="1694">
              <a:latin typeface="Verdana"/>
              <a:cs typeface="Verdana"/>
            </a:endParaRPr>
          </a:p>
          <a:p>
            <a:pPr marL="974189" lvl="1" indent="-169736">
              <a:spcBef>
                <a:spcPts val="1421"/>
              </a:spcBef>
              <a:buSzPct val="80555"/>
              <a:buFont typeface="Segoe UI Symbol"/>
              <a:buChar char="■"/>
              <a:tabLst>
                <a:tab pos="974189" algn="l"/>
              </a:tabLst>
            </a:pP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nombre</a:t>
            </a:r>
            <a:r>
              <a:rPr sz="1694" spc="-38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de</a:t>
            </a:r>
            <a:r>
              <a:rPr sz="1694" spc="-38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sauts</a:t>
            </a:r>
            <a:r>
              <a:rPr sz="1694" spc="-33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maximum</a:t>
            </a:r>
            <a:r>
              <a:rPr sz="1694" spc="-33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=</a:t>
            </a:r>
            <a:r>
              <a:rPr sz="1694" spc="-38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16</a:t>
            </a:r>
            <a:r>
              <a:rPr sz="1694" spc="-38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(pour</a:t>
            </a:r>
            <a:r>
              <a:rPr sz="1694" spc="-33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éviter</a:t>
            </a:r>
            <a:r>
              <a:rPr sz="1694" spc="-33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les</a:t>
            </a:r>
            <a:r>
              <a:rPr sz="1694" spc="-33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spc="-9" dirty="0">
                <a:solidFill>
                  <a:srgbClr val="00007F"/>
                </a:solidFill>
                <a:latin typeface="Verdana"/>
                <a:cs typeface="Verdana"/>
              </a:rPr>
              <a:t>boucles)</a:t>
            </a:r>
            <a:endParaRPr sz="1694">
              <a:latin typeface="Verdana"/>
              <a:cs typeface="Verdana"/>
            </a:endParaRPr>
          </a:p>
          <a:p>
            <a:pPr marL="974189" lvl="1" indent="-169736">
              <a:spcBef>
                <a:spcPts val="1412"/>
              </a:spcBef>
              <a:buSzPct val="80555"/>
              <a:buFont typeface="Segoe UI Symbol"/>
              <a:buChar char="■"/>
              <a:tabLst>
                <a:tab pos="974189" algn="l"/>
              </a:tabLst>
            </a:pP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utilisable</a:t>
            </a:r>
            <a:r>
              <a:rPr sz="1694" spc="-80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uniquement</a:t>
            </a:r>
            <a:r>
              <a:rPr sz="1694" spc="-71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à</a:t>
            </a:r>
            <a:r>
              <a:rPr sz="1694" spc="-75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l'intérieur</a:t>
            </a:r>
            <a:r>
              <a:rPr sz="1694" spc="-71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de</a:t>
            </a:r>
            <a:r>
              <a:rPr sz="1694" spc="-75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domaines</a:t>
            </a:r>
            <a:r>
              <a:rPr sz="1694" spc="-75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peu</a:t>
            </a:r>
            <a:r>
              <a:rPr sz="1694" spc="-71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spc="-9" dirty="0">
                <a:solidFill>
                  <a:srgbClr val="00007F"/>
                </a:solidFill>
                <a:latin typeface="Verdana"/>
                <a:cs typeface="Verdana"/>
              </a:rPr>
              <a:t>étendus</a:t>
            </a:r>
            <a:endParaRPr sz="1694">
              <a:latin typeface="Verdana"/>
              <a:cs typeface="Verdana"/>
            </a:endParaRPr>
          </a:p>
          <a:p>
            <a:pPr marL="543872" indent="-169736">
              <a:spcBef>
                <a:spcPts val="1421"/>
              </a:spcBef>
              <a:buSzPct val="80555"/>
              <a:buFont typeface="Segoe UI Symbol"/>
              <a:buChar char="■"/>
              <a:tabLst>
                <a:tab pos="543872" algn="l"/>
              </a:tabLst>
            </a:pP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Si</a:t>
            </a:r>
            <a:r>
              <a:rPr sz="1694" spc="-47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aucun</a:t>
            </a:r>
            <a:r>
              <a:rPr sz="1694" spc="-42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message</a:t>
            </a:r>
            <a:r>
              <a:rPr sz="1694" spc="-47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pendant</a:t>
            </a:r>
            <a:r>
              <a:rPr sz="1694" spc="-42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180s,</a:t>
            </a:r>
            <a:r>
              <a:rPr sz="1694" spc="-47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route</a:t>
            </a:r>
            <a:r>
              <a:rPr sz="1694" spc="-47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spc="-9" dirty="0">
                <a:solidFill>
                  <a:srgbClr val="00007F"/>
                </a:solidFill>
                <a:latin typeface="Verdana"/>
                <a:cs typeface="Verdana"/>
              </a:rPr>
              <a:t>inaccessible</a:t>
            </a:r>
            <a:endParaRPr sz="1694">
              <a:latin typeface="Verdana"/>
              <a:cs typeface="Verdana"/>
            </a:endParaRPr>
          </a:p>
          <a:p>
            <a:pPr marL="543872" marR="28688" indent="-169736">
              <a:lnSpc>
                <a:spcPts val="1854"/>
              </a:lnSpc>
              <a:spcBef>
                <a:spcPts val="1619"/>
              </a:spcBef>
              <a:buSzPct val="80555"/>
              <a:buFont typeface="Segoe UI Symbol"/>
              <a:buChar char="■"/>
              <a:tabLst>
                <a:tab pos="543872" algn="l"/>
              </a:tabLst>
            </a:pP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un</a:t>
            </a:r>
            <a:r>
              <a:rPr sz="1694" spc="-38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noeud</a:t>
            </a:r>
            <a:r>
              <a:rPr sz="1694" spc="-42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construit</a:t>
            </a:r>
            <a:r>
              <a:rPr sz="1694" spc="-38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sa</a:t>
            </a:r>
            <a:r>
              <a:rPr sz="1694" spc="-24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table</a:t>
            </a:r>
            <a:r>
              <a:rPr sz="1694" spc="-47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de</a:t>
            </a:r>
            <a:r>
              <a:rPr sz="1694" spc="-28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routage</a:t>
            </a:r>
            <a:r>
              <a:rPr sz="1694" spc="-47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en</a:t>
            </a:r>
            <a:r>
              <a:rPr sz="1694" spc="-38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fonction</a:t>
            </a:r>
            <a:r>
              <a:rPr sz="1694" spc="-33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des</a:t>
            </a:r>
            <a:r>
              <a:rPr sz="1694" spc="-47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vecteurs</a:t>
            </a:r>
            <a:r>
              <a:rPr sz="1694" spc="-33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spc="-24" dirty="0">
                <a:solidFill>
                  <a:srgbClr val="00007F"/>
                </a:solidFill>
                <a:latin typeface="Verdana"/>
                <a:cs typeface="Verdana"/>
              </a:rPr>
              <a:t>de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distance</a:t>
            </a:r>
            <a:r>
              <a:rPr sz="1694" spc="-38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reçus</a:t>
            </a:r>
            <a:r>
              <a:rPr sz="1694" spc="-38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de</a:t>
            </a:r>
            <a:r>
              <a:rPr sz="1694" spc="-38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ses</a:t>
            </a:r>
            <a:r>
              <a:rPr sz="1694" spc="-33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spc="-9" dirty="0">
                <a:solidFill>
                  <a:srgbClr val="00007F"/>
                </a:solidFill>
                <a:latin typeface="Verdana"/>
                <a:cs typeface="Verdana"/>
              </a:rPr>
              <a:t>voisins</a:t>
            </a:r>
            <a:endParaRPr sz="1694">
              <a:latin typeface="Verdana"/>
              <a:cs typeface="Verdana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405304" y="332656"/>
            <a:ext cx="7745506" cy="504512"/>
          </a:xfrm>
          <a:prstGeom prst="rect">
            <a:avLst/>
          </a:prstGeom>
        </p:spPr>
        <p:txBody>
          <a:bodyPr vert="horz" wrap="square" lIns="0" tIns="11953" rIns="0" bIns="0" rtlCol="0" anchor="b">
            <a:spAutoFit/>
          </a:bodyPr>
          <a:lstStyle/>
          <a:p>
            <a:pPr marL="1583206">
              <a:lnSpc>
                <a:spcPct val="100000"/>
              </a:lnSpc>
              <a:spcBef>
                <a:spcPts val="94"/>
              </a:spcBef>
            </a:pPr>
            <a:r>
              <a:rPr sz="3200" dirty="0"/>
              <a:t>Protocoles</a:t>
            </a:r>
            <a:r>
              <a:rPr sz="3200" spc="-38" dirty="0"/>
              <a:t> </a:t>
            </a:r>
            <a:r>
              <a:rPr sz="3200" dirty="0"/>
              <a:t>de</a:t>
            </a:r>
            <a:r>
              <a:rPr sz="3200" spc="-28" dirty="0"/>
              <a:t> </a:t>
            </a:r>
            <a:r>
              <a:rPr sz="3200" spc="-9" dirty="0"/>
              <a:t>routages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73721" y="1406961"/>
            <a:ext cx="8008471" cy="4635447"/>
          </a:xfrm>
          <a:prstGeom prst="rect">
            <a:avLst/>
          </a:prstGeom>
        </p:spPr>
        <p:txBody>
          <a:bodyPr vert="horz" wrap="square" lIns="0" tIns="110565" rIns="0" bIns="0" rtlCol="0">
            <a:spAutoFit/>
          </a:bodyPr>
          <a:lstStyle/>
          <a:p>
            <a:pPr marL="47813">
              <a:spcBef>
                <a:spcPts val="871"/>
              </a:spcBef>
            </a:pPr>
            <a:r>
              <a:rPr sz="2259" b="1" dirty="0">
                <a:solidFill>
                  <a:srgbClr val="7F0000"/>
                </a:solidFill>
                <a:latin typeface="Verdana"/>
                <a:cs typeface="Verdana"/>
              </a:rPr>
              <a:t>RIP</a:t>
            </a:r>
            <a:r>
              <a:rPr sz="2259" b="1" spc="-71" dirty="0">
                <a:solidFill>
                  <a:srgbClr val="7F0000"/>
                </a:solidFill>
                <a:latin typeface="Verdana"/>
                <a:cs typeface="Verdana"/>
              </a:rPr>
              <a:t> </a:t>
            </a:r>
            <a:r>
              <a:rPr sz="2259" b="1" dirty="0">
                <a:solidFill>
                  <a:srgbClr val="7F0000"/>
                </a:solidFill>
                <a:latin typeface="Verdana"/>
                <a:cs typeface="Verdana"/>
              </a:rPr>
              <a:t>-</a:t>
            </a:r>
            <a:r>
              <a:rPr sz="2259" b="1" spc="-66" dirty="0">
                <a:solidFill>
                  <a:srgbClr val="7F0000"/>
                </a:solidFill>
                <a:latin typeface="Verdana"/>
                <a:cs typeface="Verdana"/>
              </a:rPr>
              <a:t> </a:t>
            </a:r>
            <a:r>
              <a:rPr sz="2259" b="1" dirty="0">
                <a:solidFill>
                  <a:srgbClr val="7F0000"/>
                </a:solidFill>
                <a:latin typeface="Verdana"/>
                <a:cs typeface="Verdana"/>
              </a:rPr>
              <a:t>Routing</a:t>
            </a:r>
            <a:r>
              <a:rPr sz="2259" b="1" spc="-66" dirty="0">
                <a:solidFill>
                  <a:srgbClr val="7F0000"/>
                </a:solidFill>
                <a:latin typeface="Verdana"/>
                <a:cs typeface="Verdana"/>
              </a:rPr>
              <a:t> </a:t>
            </a:r>
            <a:r>
              <a:rPr sz="2259" b="1" dirty="0">
                <a:solidFill>
                  <a:srgbClr val="7F0000"/>
                </a:solidFill>
                <a:latin typeface="Verdana"/>
                <a:cs typeface="Verdana"/>
              </a:rPr>
              <a:t>information</a:t>
            </a:r>
            <a:r>
              <a:rPr sz="2259" b="1" spc="-66" dirty="0">
                <a:solidFill>
                  <a:srgbClr val="7F0000"/>
                </a:solidFill>
                <a:latin typeface="Verdana"/>
                <a:cs typeface="Verdana"/>
              </a:rPr>
              <a:t> </a:t>
            </a:r>
            <a:r>
              <a:rPr sz="2259" b="1" spc="-9" dirty="0">
                <a:solidFill>
                  <a:srgbClr val="7F0000"/>
                </a:solidFill>
                <a:latin typeface="Verdana"/>
                <a:cs typeface="Verdana"/>
              </a:rPr>
              <a:t>protocol</a:t>
            </a:r>
            <a:endParaRPr sz="2259">
              <a:latin typeface="Verdana"/>
              <a:cs typeface="Verdana"/>
            </a:endParaRPr>
          </a:p>
          <a:p>
            <a:pPr marL="352621" indent="-169736">
              <a:lnSpc>
                <a:spcPts val="1939"/>
              </a:lnSpc>
              <a:spcBef>
                <a:spcPts val="584"/>
              </a:spcBef>
              <a:buSzPct val="80555"/>
              <a:buFont typeface="Segoe UI Symbol"/>
              <a:buChar char="■"/>
              <a:tabLst>
                <a:tab pos="352621" algn="l"/>
              </a:tabLst>
            </a:pPr>
            <a:r>
              <a:rPr sz="1694" b="1" spc="-9" dirty="0">
                <a:solidFill>
                  <a:srgbClr val="00007F"/>
                </a:solidFill>
                <a:latin typeface="Verdana"/>
                <a:cs typeface="Verdana"/>
              </a:rPr>
              <a:t>Avantages</a:t>
            </a:r>
            <a:endParaRPr sz="1694">
              <a:latin typeface="Verdana"/>
              <a:cs typeface="Verdana"/>
            </a:endParaRPr>
          </a:p>
          <a:p>
            <a:pPr marL="782937" lvl="1" indent="-169736">
              <a:lnSpc>
                <a:spcPts val="1939"/>
              </a:lnSpc>
              <a:buSzPct val="80555"/>
              <a:buFont typeface="Segoe UI Symbol"/>
              <a:buChar char="■"/>
              <a:tabLst>
                <a:tab pos="782937" algn="l"/>
              </a:tabLst>
            </a:pP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très</a:t>
            </a:r>
            <a:r>
              <a:rPr sz="1694" spc="-38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utilisé</a:t>
            </a:r>
            <a:r>
              <a:rPr sz="1694" spc="-38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et</a:t>
            </a:r>
            <a:r>
              <a:rPr sz="1694" spc="-33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très</a:t>
            </a:r>
            <a:r>
              <a:rPr sz="1694" spc="-33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répondu</a:t>
            </a:r>
            <a:r>
              <a:rPr sz="1694" spc="-33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sur</a:t>
            </a:r>
            <a:r>
              <a:rPr sz="1694" spc="-33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tous</a:t>
            </a:r>
            <a:r>
              <a:rPr sz="1694" spc="-33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les</a:t>
            </a:r>
            <a:r>
              <a:rPr sz="1694" spc="-33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spc="-9" dirty="0">
                <a:solidFill>
                  <a:srgbClr val="00007F"/>
                </a:solidFill>
                <a:latin typeface="Verdana"/>
                <a:cs typeface="Verdana"/>
              </a:rPr>
              <a:t>équipements</a:t>
            </a:r>
            <a:endParaRPr sz="1694">
              <a:latin typeface="Verdana"/>
              <a:cs typeface="Verdana"/>
            </a:endParaRPr>
          </a:p>
          <a:p>
            <a:pPr marL="782937" lvl="1" indent="-169736">
              <a:spcBef>
                <a:spcPts val="621"/>
              </a:spcBef>
              <a:buSzPct val="80555"/>
              <a:buFont typeface="Segoe UI Symbol"/>
              <a:buChar char="■"/>
              <a:tabLst>
                <a:tab pos="782937" algn="l"/>
              </a:tabLst>
            </a:pP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s'adapte</a:t>
            </a:r>
            <a:r>
              <a:rPr sz="1694" spc="-66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automatiquement</a:t>
            </a:r>
            <a:r>
              <a:rPr sz="1694" spc="-56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(panne,</a:t>
            </a:r>
            <a:r>
              <a:rPr sz="1694" spc="-66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ajout</a:t>
            </a:r>
            <a:r>
              <a:rPr sz="1694" spc="-56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de</a:t>
            </a:r>
            <a:r>
              <a:rPr sz="1694" spc="-66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spc="-9" dirty="0">
                <a:solidFill>
                  <a:srgbClr val="00007F"/>
                </a:solidFill>
                <a:latin typeface="Verdana"/>
                <a:cs typeface="Verdana"/>
              </a:rPr>
              <a:t>réseau...)</a:t>
            </a:r>
            <a:endParaRPr sz="1694">
              <a:latin typeface="Verdana"/>
              <a:cs typeface="Verdana"/>
            </a:endParaRPr>
          </a:p>
          <a:p>
            <a:pPr marL="352621" indent="-169736">
              <a:spcBef>
                <a:spcPts val="1628"/>
              </a:spcBef>
              <a:buSzPct val="80555"/>
              <a:buFont typeface="Segoe UI Symbol"/>
              <a:buChar char="■"/>
              <a:tabLst>
                <a:tab pos="352621" algn="l"/>
              </a:tabLst>
            </a:pPr>
            <a:r>
              <a:rPr sz="1694" b="1" spc="-9" dirty="0">
                <a:solidFill>
                  <a:srgbClr val="00007F"/>
                </a:solidFill>
                <a:latin typeface="Verdana"/>
                <a:cs typeface="Verdana"/>
              </a:rPr>
              <a:t>Inconvénients</a:t>
            </a:r>
            <a:endParaRPr sz="1694">
              <a:latin typeface="Verdana"/>
              <a:cs typeface="Verdana"/>
            </a:endParaRPr>
          </a:p>
          <a:p>
            <a:pPr marL="782937" marR="40641" lvl="1" indent="-169736">
              <a:lnSpc>
                <a:spcPts val="1854"/>
              </a:lnSpc>
              <a:spcBef>
                <a:spcPts val="824"/>
              </a:spcBef>
              <a:buSzPct val="80555"/>
              <a:buFont typeface="Segoe UI Symbol"/>
              <a:buChar char="■"/>
              <a:tabLst>
                <a:tab pos="782937" algn="l"/>
              </a:tabLst>
            </a:pP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la</a:t>
            </a:r>
            <a:r>
              <a:rPr sz="1694" spc="-33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distance</a:t>
            </a:r>
            <a:r>
              <a:rPr sz="1694" spc="-33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ne</a:t>
            </a:r>
            <a:r>
              <a:rPr sz="1694" spc="-33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tient</a:t>
            </a:r>
            <a:r>
              <a:rPr sz="1694" spc="-33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pas</a:t>
            </a:r>
            <a:r>
              <a:rPr sz="1694" spc="-28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compte</a:t>
            </a:r>
            <a:r>
              <a:rPr sz="1694" spc="-33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de</a:t>
            </a:r>
            <a:r>
              <a:rPr sz="1694" spc="-33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l'</a:t>
            </a:r>
            <a:r>
              <a:rPr sz="1694" b="1" dirty="0">
                <a:solidFill>
                  <a:srgbClr val="00007F"/>
                </a:solidFill>
                <a:latin typeface="Verdana"/>
                <a:cs typeface="Verdana"/>
              </a:rPr>
              <a:t>état</a:t>
            </a:r>
            <a:r>
              <a:rPr sz="1694" b="1" spc="-28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b="1" dirty="0">
                <a:solidFill>
                  <a:srgbClr val="00007F"/>
                </a:solidFill>
                <a:latin typeface="Verdana"/>
                <a:cs typeface="Verdana"/>
              </a:rPr>
              <a:t>de</a:t>
            </a:r>
            <a:r>
              <a:rPr sz="1694" b="1" spc="-19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b="1" dirty="0">
                <a:solidFill>
                  <a:srgbClr val="00007F"/>
                </a:solidFill>
                <a:latin typeface="Verdana"/>
                <a:cs typeface="Verdana"/>
              </a:rPr>
              <a:t>la</a:t>
            </a:r>
            <a:r>
              <a:rPr sz="1694" b="1" spc="-24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b="1" dirty="0">
                <a:solidFill>
                  <a:srgbClr val="00007F"/>
                </a:solidFill>
                <a:latin typeface="Verdana"/>
                <a:cs typeface="Verdana"/>
              </a:rPr>
              <a:t>liaison</a:t>
            </a:r>
            <a:r>
              <a:rPr sz="1694" b="1" spc="-28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(la</a:t>
            </a:r>
            <a:r>
              <a:rPr sz="1694" spc="-19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spc="-9" dirty="0">
                <a:solidFill>
                  <a:srgbClr val="00007F"/>
                </a:solidFill>
                <a:latin typeface="Verdana"/>
                <a:cs typeface="Verdana"/>
              </a:rPr>
              <a:t>charge,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débit,</a:t>
            </a:r>
            <a:r>
              <a:rPr sz="1694" spc="-47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coût</a:t>
            </a:r>
            <a:r>
              <a:rPr sz="1694" spc="-38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des</a:t>
            </a:r>
            <a:r>
              <a:rPr sz="1694" spc="-42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spc="-9" dirty="0">
                <a:solidFill>
                  <a:srgbClr val="00007F"/>
                </a:solidFill>
                <a:latin typeface="Verdana"/>
                <a:cs typeface="Verdana"/>
              </a:rPr>
              <a:t>lignes...)</a:t>
            </a:r>
            <a:endParaRPr sz="1694">
              <a:latin typeface="Verdana"/>
              <a:cs typeface="Verdana"/>
            </a:endParaRPr>
          </a:p>
          <a:p>
            <a:pPr marL="782937" lvl="1" indent="-169736">
              <a:spcBef>
                <a:spcPts val="579"/>
              </a:spcBef>
              <a:buSzPct val="80555"/>
              <a:buFont typeface="Segoe UI Symbol"/>
              <a:buChar char="■"/>
              <a:tabLst>
                <a:tab pos="782937" algn="l"/>
              </a:tabLst>
            </a:pP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distance</a:t>
            </a:r>
            <a:r>
              <a:rPr sz="1694" spc="-47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maximale</a:t>
            </a:r>
            <a:r>
              <a:rPr sz="1694" spc="-42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=</a:t>
            </a:r>
            <a:r>
              <a:rPr sz="1694" spc="-42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15</a:t>
            </a:r>
            <a:r>
              <a:rPr sz="1694" spc="-47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(ne</a:t>
            </a:r>
            <a:r>
              <a:rPr sz="1694" spc="-42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peut</a:t>
            </a:r>
            <a:r>
              <a:rPr sz="1694" spc="-38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pas</a:t>
            </a:r>
            <a:r>
              <a:rPr sz="1694" spc="-42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aller</a:t>
            </a:r>
            <a:r>
              <a:rPr sz="1694" spc="-38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plus</a:t>
            </a:r>
            <a:r>
              <a:rPr sz="1694" spc="-38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que</a:t>
            </a:r>
            <a:r>
              <a:rPr sz="1694" spc="-47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15</a:t>
            </a:r>
            <a:r>
              <a:rPr sz="1694" spc="-42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spc="-9" dirty="0">
                <a:solidFill>
                  <a:srgbClr val="00007F"/>
                </a:solidFill>
                <a:latin typeface="Verdana"/>
                <a:cs typeface="Verdana"/>
              </a:rPr>
              <a:t>routeurs)</a:t>
            </a:r>
            <a:endParaRPr sz="1694">
              <a:latin typeface="Verdana"/>
              <a:cs typeface="Verdana"/>
            </a:endParaRPr>
          </a:p>
          <a:p>
            <a:pPr marL="782937" lvl="1" indent="-169736">
              <a:spcBef>
                <a:spcPts val="621"/>
              </a:spcBef>
              <a:buSzPct val="80555"/>
              <a:buFont typeface="Segoe UI Symbol"/>
              <a:buChar char="■"/>
              <a:tabLst>
                <a:tab pos="782937" algn="l"/>
              </a:tabLst>
            </a:pP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trafic</a:t>
            </a:r>
            <a:r>
              <a:rPr sz="1694" spc="-52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important</a:t>
            </a:r>
            <a:r>
              <a:rPr sz="1694" spc="-47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(toutes</a:t>
            </a:r>
            <a:r>
              <a:rPr sz="1694" spc="-47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les</a:t>
            </a:r>
            <a:r>
              <a:rPr sz="1694" spc="-47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30s</a:t>
            </a:r>
            <a:r>
              <a:rPr sz="1694" spc="-47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un</a:t>
            </a:r>
            <a:r>
              <a:rPr sz="1694" spc="-47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spc="-9" dirty="0">
                <a:solidFill>
                  <a:srgbClr val="00007F"/>
                </a:solidFill>
                <a:latin typeface="Verdana"/>
                <a:cs typeface="Verdana"/>
              </a:rPr>
              <a:t>message)</a:t>
            </a:r>
            <a:endParaRPr sz="1694">
              <a:latin typeface="Verdana"/>
              <a:cs typeface="Verdana"/>
            </a:endParaRPr>
          </a:p>
          <a:p>
            <a:pPr marL="782937" marR="532517" lvl="1" indent="-169736">
              <a:lnSpc>
                <a:spcPts val="1854"/>
              </a:lnSpc>
              <a:spcBef>
                <a:spcPts val="824"/>
              </a:spcBef>
              <a:buSzPct val="80555"/>
              <a:buFont typeface="Segoe UI Symbol"/>
              <a:buChar char="■"/>
              <a:tabLst>
                <a:tab pos="782937" algn="l"/>
              </a:tabLst>
            </a:pP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pas</a:t>
            </a:r>
            <a:r>
              <a:rPr sz="1694" spc="-52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d'authentification</a:t>
            </a:r>
            <a:r>
              <a:rPr sz="1694" spc="-52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des</a:t>
            </a:r>
            <a:r>
              <a:rPr sz="1694" spc="-47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messages</a:t>
            </a:r>
            <a:r>
              <a:rPr sz="1694" spc="-52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(attaques</a:t>
            </a:r>
            <a:r>
              <a:rPr sz="1694" spc="-42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de</a:t>
            </a:r>
            <a:r>
              <a:rPr sz="1694" spc="-38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routeurs</a:t>
            </a:r>
            <a:r>
              <a:rPr sz="1694" spc="-47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spc="-24" dirty="0">
                <a:solidFill>
                  <a:srgbClr val="00007F"/>
                </a:solidFill>
                <a:latin typeface="Verdana"/>
                <a:cs typeface="Verdana"/>
              </a:rPr>
              <a:t>en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générant</a:t>
            </a:r>
            <a:r>
              <a:rPr sz="1694" spc="-61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des</a:t>
            </a:r>
            <a:r>
              <a:rPr sz="1694" spc="-56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faux</a:t>
            </a:r>
            <a:r>
              <a:rPr sz="1694" spc="-56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messages</a:t>
            </a:r>
            <a:r>
              <a:rPr sz="1694" spc="-56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spc="-19" dirty="0">
                <a:solidFill>
                  <a:srgbClr val="00007F"/>
                </a:solidFill>
                <a:latin typeface="Verdana"/>
                <a:cs typeface="Verdana"/>
              </a:rPr>
              <a:t>RIP)</a:t>
            </a:r>
            <a:endParaRPr sz="1694">
              <a:latin typeface="Verdana"/>
              <a:cs typeface="Verdana"/>
            </a:endParaRPr>
          </a:p>
          <a:p>
            <a:pPr>
              <a:spcBef>
                <a:spcPts val="1798"/>
              </a:spcBef>
            </a:pPr>
            <a:endParaRPr sz="1694">
              <a:latin typeface="Verdana"/>
              <a:cs typeface="Verdana"/>
            </a:endParaRPr>
          </a:p>
          <a:p>
            <a:pPr marL="2267530" marR="418960" indent="-1255090">
              <a:lnSpc>
                <a:spcPts val="1845"/>
              </a:lnSpc>
            </a:pPr>
            <a:r>
              <a:rPr sz="1694" dirty="0">
                <a:solidFill>
                  <a:srgbClr val="FF0000"/>
                </a:solidFill>
                <a:latin typeface="Verdana"/>
                <a:cs typeface="Verdana"/>
              </a:rPr>
              <a:t>protocole</a:t>
            </a:r>
            <a:r>
              <a:rPr sz="1694" spc="-47" dirty="0">
                <a:solidFill>
                  <a:srgbClr val="FF0000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FF0000"/>
                </a:solidFill>
                <a:latin typeface="Verdana"/>
                <a:cs typeface="Verdana"/>
              </a:rPr>
              <a:t>très</a:t>
            </a:r>
            <a:r>
              <a:rPr sz="1694" spc="-38" dirty="0">
                <a:solidFill>
                  <a:srgbClr val="FF0000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FF0000"/>
                </a:solidFill>
                <a:latin typeface="Verdana"/>
                <a:cs typeface="Verdana"/>
              </a:rPr>
              <a:t>efficace</a:t>
            </a:r>
            <a:r>
              <a:rPr sz="1694" spc="-42" dirty="0">
                <a:solidFill>
                  <a:srgbClr val="FF0000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FF0000"/>
                </a:solidFill>
                <a:latin typeface="Verdana"/>
                <a:cs typeface="Verdana"/>
              </a:rPr>
              <a:t>dans</a:t>
            </a:r>
            <a:r>
              <a:rPr sz="1694" spc="-38" dirty="0">
                <a:solidFill>
                  <a:srgbClr val="FF0000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FF0000"/>
                </a:solidFill>
                <a:latin typeface="Verdana"/>
                <a:cs typeface="Verdana"/>
              </a:rPr>
              <a:t>un</a:t>
            </a:r>
            <a:r>
              <a:rPr sz="1694" spc="-38" dirty="0">
                <a:solidFill>
                  <a:srgbClr val="FF0000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FF0000"/>
                </a:solidFill>
                <a:latin typeface="Verdana"/>
                <a:cs typeface="Verdana"/>
              </a:rPr>
              <a:t>petit</a:t>
            </a:r>
            <a:r>
              <a:rPr sz="1694" spc="-28" dirty="0">
                <a:solidFill>
                  <a:srgbClr val="FF0000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FF0000"/>
                </a:solidFill>
                <a:latin typeface="Verdana"/>
                <a:cs typeface="Verdana"/>
              </a:rPr>
              <a:t>réseau</a:t>
            </a:r>
            <a:r>
              <a:rPr sz="1694" spc="-38" dirty="0">
                <a:solidFill>
                  <a:srgbClr val="FF0000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FF0000"/>
                </a:solidFill>
                <a:latin typeface="Verdana"/>
                <a:cs typeface="Verdana"/>
              </a:rPr>
              <a:t>que</a:t>
            </a:r>
            <a:r>
              <a:rPr sz="1694" spc="-42" dirty="0">
                <a:solidFill>
                  <a:srgbClr val="FF0000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FF0000"/>
                </a:solidFill>
                <a:latin typeface="Verdana"/>
                <a:cs typeface="Verdana"/>
              </a:rPr>
              <a:t>l'on</a:t>
            </a:r>
            <a:r>
              <a:rPr sz="1694" spc="-38" dirty="0">
                <a:solidFill>
                  <a:srgbClr val="FF0000"/>
                </a:solidFill>
                <a:latin typeface="Verdana"/>
                <a:cs typeface="Verdana"/>
              </a:rPr>
              <a:t> </a:t>
            </a:r>
            <a:r>
              <a:rPr sz="1694" spc="-9" dirty="0">
                <a:solidFill>
                  <a:srgbClr val="FF0000"/>
                </a:solidFill>
                <a:latin typeface="Verdana"/>
                <a:cs typeface="Verdana"/>
              </a:rPr>
              <a:t>contrôle </a:t>
            </a:r>
            <a:r>
              <a:rPr sz="1694" dirty="0">
                <a:solidFill>
                  <a:srgbClr val="FF0000"/>
                </a:solidFill>
                <a:latin typeface="Verdana"/>
                <a:cs typeface="Verdana"/>
              </a:rPr>
              <a:t>mais</a:t>
            </a:r>
            <a:r>
              <a:rPr sz="1694" spc="-38" dirty="0">
                <a:solidFill>
                  <a:srgbClr val="FF0000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FF0000"/>
                </a:solidFill>
                <a:latin typeface="Verdana"/>
                <a:cs typeface="Verdana"/>
              </a:rPr>
              <a:t>pas</a:t>
            </a:r>
            <a:r>
              <a:rPr sz="1694" spc="-33" dirty="0">
                <a:solidFill>
                  <a:srgbClr val="FF0000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FF0000"/>
                </a:solidFill>
                <a:latin typeface="Verdana"/>
                <a:cs typeface="Verdana"/>
              </a:rPr>
              <a:t>adapté</a:t>
            </a:r>
            <a:r>
              <a:rPr sz="1694" spc="-38" dirty="0">
                <a:solidFill>
                  <a:srgbClr val="FF0000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FF0000"/>
                </a:solidFill>
                <a:latin typeface="Verdana"/>
                <a:cs typeface="Verdana"/>
              </a:rPr>
              <a:t>aux</a:t>
            </a:r>
            <a:r>
              <a:rPr sz="1694" spc="-33" dirty="0">
                <a:solidFill>
                  <a:srgbClr val="FF0000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FF0000"/>
                </a:solidFill>
                <a:latin typeface="Verdana"/>
                <a:cs typeface="Verdana"/>
              </a:rPr>
              <a:t>grands</a:t>
            </a:r>
            <a:r>
              <a:rPr sz="1694" spc="-33" dirty="0">
                <a:solidFill>
                  <a:srgbClr val="FF0000"/>
                </a:solidFill>
                <a:latin typeface="Verdana"/>
                <a:cs typeface="Verdana"/>
              </a:rPr>
              <a:t> </a:t>
            </a:r>
            <a:r>
              <a:rPr sz="1694" spc="-9" dirty="0">
                <a:solidFill>
                  <a:srgbClr val="FF0000"/>
                </a:solidFill>
                <a:latin typeface="Verdana"/>
                <a:cs typeface="Verdana"/>
              </a:rPr>
              <a:t>domaines</a:t>
            </a:r>
            <a:endParaRPr sz="1694">
              <a:latin typeface="Verdana"/>
              <a:cs typeface="Verdana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536686" y="379098"/>
            <a:ext cx="7745506" cy="504512"/>
          </a:xfrm>
          <a:prstGeom prst="rect">
            <a:avLst/>
          </a:prstGeom>
        </p:spPr>
        <p:txBody>
          <a:bodyPr vert="horz" wrap="square" lIns="0" tIns="11953" rIns="0" bIns="0" rtlCol="0" anchor="b">
            <a:spAutoFit/>
          </a:bodyPr>
          <a:lstStyle/>
          <a:p>
            <a:pPr marL="1583206">
              <a:lnSpc>
                <a:spcPct val="100000"/>
              </a:lnSpc>
              <a:spcBef>
                <a:spcPts val="94"/>
              </a:spcBef>
            </a:pPr>
            <a:r>
              <a:rPr sz="3200" dirty="0"/>
              <a:t>Protocoles</a:t>
            </a:r>
            <a:r>
              <a:rPr sz="3200" spc="-38" dirty="0"/>
              <a:t> </a:t>
            </a:r>
            <a:r>
              <a:rPr sz="3200" dirty="0"/>
              <a:t>de</a:t>
            </a:r>
            <a:r>
              <a:rPr sz="3200" spc="-28" dirty="0"/>
              <a:t> </a:t>
            </a:r>
            <a:r>
              <a:rPr sz="3200" spc="-9" dirty="0"/>
              <a:t>routages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411181" y="4264511"/>
            <a:ext cx="3089238" cy="627306"/>
          </a:xfrm>
          <a:prstGeom prst="rect">
            <a:avLst/>
          </a:prstGeom>
        </p:spPr>
        <p:txBody>
          <a:bodyPr vert="horz" wrap="square" lIns="0" tIns="86061" rIns="0" bIns="0" rtlCol="0">
            <a:spAutoFit/>
          </a:bodyPr>
          <a:lstStyle/>
          <a:p>
            <a:pPr marL="11953">
              <a:spcBef>
                <a:spcPts val="678"/>
              </a:spcBef>
            </a:pPr>
            <a:r>
              <a:rPr sz="1506" b="1" dirty="0">
                <a:solidFill>
                  <a:srgbClr val="00007F"/>
                </a:solidFill>
                <a:latin typeface="Verdana"/>
                <a:cs typeface="Verdana"/>
              </a:rPr>
              <a:t>Route</a:t>
            </a:r>
            <a:r>
              <a:rPr sz="1506" b="1" spc="-19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506" b="1" dirty="0">
                <a:solidFill>
                  <a:srgbClr val="00007F"/>
                </a:solidFill>
                <a:latin typeface="Verdana"/>
                <a:cs typeface="Verdana"/>
              </a:rPr>
              <a:t>de</a:t>
            </a:r>
            <a:r>
              <a:rPr sz="1506" b="1" spc="-19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506" b="1" dirty="0">
                <a:solidFill>
                  <a:srgbClr val="00007F"/>
                </a:solidFill>
                <a:latin typeface="Verdana"/>
                <a:cs typeface="Verdana"/>
              </a:rPr>
              <a:t>R1</a:t>
            </a:r>
            <a:r>
              <a:rPr sz="1506" b="1" spc="-14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506" b="1" dirty="0">
                <a:solidFill>
                  <a:srgbClr val="00007F"/>
                </a:solidFill>
                <a:latin typeface="Verdana"/>
                <a:cs typeface="Verdana"/>
              </a:rPr>
              <a:t>à</a:t>
            </a:r>
            <a:r>
              <a:rPr sz="1506" b="1" spc="-9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506" b="1" dirty="0">
                <a:solidFill>
                  <a:srgbClr val="00007F"/>
                </a:solidFill>
                <a:latin typeface="Verdana"/>
                <a:cs typeface="Verdana"/>
              </a:rPr>
              <a:t>A</a:t>
            </a:r>
            <a:r>
              <a:rPr sz="1506" b="1" spc="-19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506" b="1" spc="-47" dirty="0">
                <a:solidFill>
                  <a:srgbClr val="00007F"/>
                </a:solidFill>
                <a:latin typeface="Verdana"/>
                <a:cs typeface="Verdana"/>
              </a:rPr>
              <a:t>?</a:t>
            </a:r>
            <a:endParaRPr sz="1506">
              <a:latin typeface="Verdana"/>
              <a:cs typeface="Verdana"/>
            </a:endParaRPr>
          </a:p>
          <a:p>
            <a:pPr marL="423145" algn="ctr">
              <a:spcBef>
                <a:spcPts val="584"/>
              </a:spcBef>
            </a:pPr>
            <a:r>
              <a:rPr sz="1506" b="1" dirty="0">
                <a:solidFill>
                  <a:srgbClr val="00007F"/>
                </a:solidFill>
                <a:latin typeface="Verdana"/>
                <a:cs typeface="Verdana"/>
              </a:rPr>
              <a:t>RIP</a:t>
            </a:r>
            <a:r>
              <a:rPr sz="1506" b="1" spc="5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506" dirty="0">
                <a:solidFill>
                  <a:srgbClr val="00007F"/>
                </a:solidFill>
                <a:latin typeface="Verdana"/>
                <a:cs typeface="Verdana"/>
              </a:rPr>
              <a:t>:</a:t>
            </a:r>
            <a:r>
              <a:rPr sz="1506" spc="-14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506" dirty="0">
                <a:solidFill>
                  <a:srgbClr val="00007F"/>
                </a:solidFill>
                <a:latin typeface="Verdana"/>
                <a:cs typeface="Verdana"/>
              </a:rPr>
              <a:t>R1</a:t>
            </a:r>
            <a:r>
              <a:rPr sz="1506" spc="-14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506" dirty="0">
                <a:solidFill>
                  <a:srgbClr val="00007F"/>
                </a:solidFill>
                <a:latin typeface="Verdana"/>
                <a:cs typeface="Verdana"/>
              </a:rPr>
              <a:t>-&gt;</a:t>
            </a:r>
            <a:r>
              <a:rPr sz="1506" spc="-14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506" dirty="0">
                <a:solidFill>
                  <a:srgbClr val="00007F"/>
                </a:solidFill>
                <a:latin typeface="Verdana"/>
                <a:cs typeface="Verdana"/>
              </a:rPr>
              <a:t>R5</a:t>
            </a:r>
            <a:r>
              <a:rPr sz="1506" spc="-14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506" dirty="0">
                <a:solidFill>
                  <a:srgbClr val="00007F"/>
                </a:solidFill>
                <a:latin typeface="Verdana"/>
                <a:cs typeface="Verdana"/>
              </a:rPr>
              <a:t>-&gt;</a:t>
            </a:r>
            <a:r>
              <a:rPr sz="1506" spc="-14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506" dirty="0">
                <a:solidFill>
                  <a:srgbClr val="00007F"/>
                </a:solidFill>
                <a:latin typeface="Verdana"/>
                <a:cs typeface="Verdana"/>
              </a:rPr>
              <a:t>R4</a:t>
            </a:r>
            <a:r>
              <a:rPr sz="1506" spc="-14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506" dirty="0">
                <a:solidFill>
                  <a:srgbClr val="00007F"/>
                </a:solidFill>
                <a:latin typeface="Verdana"/>
                <a:cs typeface="Verdana"/>
              </a:rPr>
              <a:t>-&gt;</a:t>
            </a:r>
            <a:r>
              <a:rPr sz="1506" spc="-14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506" spc="-47" dirty="0">
                <a:solidFill>
                  <a:srgbClr val="00007F"/>
                </a:solidFill>
                <a:latin typeface="Verdana"/>
                <a:cs typeface="Verdana"/>
              </a:rPr>
              <a:t>A</a:t>
            </a:r>
            <a:endParaRPr sz="1506">
              <a:latin typeface="Verdana"/>
              <a:cs typeface="Verdana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11181" y="5115560"/>
            <a:ext cx="3328894" cy="810305"/>
          </a:xfrm>
          <a:prstGeom prst="rect">
            <a:avLst/>
          </a:prstGeom>
        </p:spPr>
        <p:txBody>
          <a:bodyPr vert="horz" wrap="square" lIns="0" tIns="25101" rIns="0" bIns="0" rtlCol="0">
            <a:spAutoFit/>
          </a:bodyPr>
          <a:lstStyle/>
          <a:p>
            <a:pPr algn="ctr">
              <a:spcBef>
                <a:spcPts val="198"/>
              </a:spcBef>
            </a:pPr>
            <a:r>
              <a:rPr sz="1506" b="1" dirty="0">
                <a:solidFill>
                  <a:srgbClr val="00007F"/>
                </a:solidFill>
                <a:latin typeface="Verdana"/>
                <a:cs typeface="Verdana"/>
              </a:rPr>
              <a:t>Supposons</a:t>
            </a:r>
            <a:r>
              <a:rPr sz="1506" b="1" spc="-52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506" b="1" dirty="0">
                <a:solidFill>
                  <a:srgbClr val="00007F"/>
                </a:solidFill>
                <a:latin typeface="Verdana"/>
                <a:cs typeface="Verdana"/>
              </a:rPr>
              <a:t>deux</a:t>
            </a:r>
            <a:r>
              <a:rPr sz="1506" b="1" spc="-52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506" b="1" dirty="0">
                <a:solidFill>
                  <a:srgbClr val="00007F"/>
                </a:solidFill>
                <a:latin typeface="Verdana"/>
                <a:cs typeface="Verdana"/>
              </a:rPr>
              <a:t>types</a:t>
            </a:r>
            <a:r>
              <a:rPr sz="1506" b="1" spc="-52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506" b="1" dirty="0">
                <a:solidFill>
                  <a:srgbClr val="00007F"/>
                </a:solidFill>
                <a:latin typeface="Verdana"/>
                <a:cs typeface="Verdana"/>
              </a:rPr>
              <a:t>de</a:t>
            </a:r>
            <a:r>
              <a:rPr sz="1506" b="1" spc="-56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506" b="1" spc="-19" dirty="0">
                <a:solidFill>
                  <a:srgbClr val="00007F"/>
                </a:solidFill>
                <a:latin typeface="Verdana"/>
                <a:cs typeface="Verdana"/>
              </a:rPr>
              <a:t>liens</a:t>
            </a:r>
            <a:endParaRPr sz="1506">
              <a:latin typeface="Verdana"/>
              <a:cs typeface="Verdana"/>
            </a:endParaRPr>
          </a:p>
          <a:p>
            <a:pPr algn="ctr">
              <a:spcBef>
                <a:spcPts val="104"/>
              </a:spcBef>
            </a:pPr>
            <a:r>
              <a:rPr sz="1506" b="1" dirty="0">
                <a:solidFill>
                  <a:srgbClr val="00007F"/>
                </a:solidFill>
                <a:latin typeface="Verdana"/>
                <a:cs typeface="Verdana"/>
              </a:rPr>
              <a:t>«rapides»</a:t>
            </a:r>
            <a:r>
              <a:rPr sz="1506" b="1" spc="-61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506" b="1" dirty="0">
                <a:solidFill>
                  <a:srgbClr val="00007F"/>
                </a:solidFill>
                <a:latin typeface="Verdana"/>
                <a:cs typeface="Verdana"/>
              </a:rPr>
              <a:t>et</a:t>
            </a:r>
            <a:r>
              <a:rPr sz="1506" b="1" spc="-61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506" b="1" spc="-9" dirty="0">
                <a:solidFill>
                  <a:srgbClr val="00007F"/>
                </a:solidFill>
                <a:latin typeface="Verdana"/>
                <a:cs typeface="Verdana"/>
              </a:rPr>
              <a:t>«lents»</a:t>
            </a:r>
            <a:endParaRPr sz="1506">
              <a:latin typeface="Verdana"/>
              <a:cs typeface="Verdana"/>
            </a:endParaRPr>
          </a:p>
          <a:p>
            <a:pPr marL="2391" algn="ctr">
              <a:spcBef>
                <a:spcPts val="584"/>
              </a:spcBef>
            </a:pPr>
            <a:r>
              <a:rPr sz="1506" b="1" dirty="0">
                <a:solidFill>
                  <a:srgbClr val="00007F"/>
                </a:solidFill>
                <a:latin typeface="Verdana"/>
                <a:cs typeface="Verdana"/>
              </a:rPr>
              <a:t>RIP</a:t>
            </a:r>
            <a:r>
              <a:rPr sz="1506" b="1" spc="-19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506" dirty="0">
                <a:solidFill>
                  <a:srgbClr val="00007F"/>
                </a:solidFill>
                <a:latin typeface="Verdana"/>
                <a:cs typeface="Verdana"/>
              </a:rPr>
              <a:t>n'est</a:t>
            </a:r>
            <a:r>
              <a:rPr sz="1506" spc="-38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506" dirty="0">
                <a:solidFill>
                  <a:srgbClr val="00007F"/>
                </a:solidFill>
                <a:latin typeface="Verdana"/>
                <a:cs typeface="Verdana"/>
              </a:rPr>
              <a:t>plus</a:t>
            </a:r>
            <a:r>
              <a:rPr sz="1506" spc="-38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506" dirty="0">
                <a:solidFill>
                  <a:srgbClr val="00007F"/>
                </a:solidFill>
                <a:latin typeface="Verdana"/>
                <a:cs typeface="Verdana"/>
              </a:rPr>
              <a:t>pertinent</a:t>
            </a:r>
            <a:r>
              <a:rPr sz="1506" spc="-38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506" spc="-47" dirty="0">
                <a:solidFill>
                  <a:srgbClr val="00007F"/>
                </a:solidFill>
                <a:latin typeface="Verdana"/>
                <a:cs typeface="Verdana"/>
              </a:rPr>
              <a:t>!</a:t>
            </a:r>
            <a:endParaRPr sz="1506">
              <a:latin typeface="Verdana"/>
              <a:cs typeface="Verdana"/>
            </a:endParaRPr>
          </a:p>
        </p:txBody>
      </p:sp>
      <p:grpSp>
        <p:nvGrpSpPr>
          <p:cNvPr id="5" name="object 5"/>
          <p:cNvGrpSpPr/>
          <p:nvPr/>
        </p:nvGrpSpPr>
        <p:grpSpPr>
          <a:xfrm>
            <a:off x="1986578" y="1810957"/>
            <a:ext cx="4576781" cy="1623209"/>
            <a:chOff x="2110739" y="1519329"/>
            <a:chExt cx="4862830" cy="1724660"/>
          </a:xfrm>
        </p:grpSpPr>
        <p:pic>
          <p:nvPicPr>
            <p:cNvPr id="6" name="object 6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3158489" y="1735229"/>
              <a:ext cx="317090" cy="306520"/>
            </a:xfrm>
            <a:prstGeom prst="rect">
              <a:avLst/>
            </a:prstGeom>
          </p:spPr>
        </p:pic>
        <p:pic>
          <p:nvPicPr>
            <p:cNvPr id="7" name="object 7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4634229" y="1519329"/>
              <a:ext cx="317090" cy="306520"/>
            </a:xfrm>
            <a:prstGeom prst="rect">
              <a:avLst/>
            </a:prstGeom>
          </p:spPr>
        </p:pic>
        <p:sp>
          <p:nvSpPr>
            <p:cNvPr id="8" name="object 8"/>
            <p:cNvSpPr/>
            <p:nvPr/>
          </p:nvSpPr>
          <p:spPr>
            <a:xfrm>
              <a:off x="2293619" y="1691639"/>
              <a:ext cx="4679950" cy="1404620"/>
            </a:xfrm>
            <a:custGeom>
              <a:avLst/>
              <a:gdLst/>
              <a:ahLst/>
              <a:cxnLst/>
              <a:rect l="l" t="t" r="r" b="b"/>
              <a:pathLst>
                <a:path w="4679950" h="1404620">
                  <a:moveTo>
                    <a:pt x="36830" y="1008380"/>
                  </a:moveTo>
                  <a:lnTo>
                    <a:pt x="1151890" y="1367789"/>
                  </a:lnTo>
                </a:path>
                <a:path w="4679950" h="1404620">
                  <a:moveTo>
                    <a:pt x="1440180" y="1404620"/>
                  </a:moveTo>
                  <a:lnTo>
                    <a:pt x="3060700" y="1404620"/>
                  </a:lnTo>
                </a:path>
                <a:path w="4679950" h="1404620">
                  <a:moveTo>
                    <a:pt x="3239770" y="1404620"/>
                  </a:moveTo>
                  <a:lnTo>
                    <a:pt x="4679950" y="684530"/>
                  </a:lnTo>
                </a:path>
                <a:path w="4679950" h="1404620">
                  <a:moveTo>
                    <a:pt x="2664460" y="0"/>
                  </a:moveTo>
                  <a:lnTo>
                    <a:pt x="3023870" y="1259839"/>
                  </a:lnTo>
                </a:path>
                <a:path w="4679950" h="1404620">
                  <a:moveTo>
                    <a:pt x="0" y="864870"/>
                  </a:moveTo>
                  <a:lnTo>
                    <a:pt x="434340" y="448310"/>
                  </a:lnTo>
                </a:path>
                <a:path w="4679950" h="1404620">
                  <a:moveTo>
                    <a:pt x="434340" y="656589"/>
                  </a:moveTo>
                  <a:lnTo>
                    <a:pt x="900430" y="323850"/>
                  </a:lnTo>
                </a:path>
                <a:path w="4679950" h="1404620">
                  <a:moveTo>
                    <a:pt x="434340" y="448310"/>
                  </a:moveTo>
                  <a:lnTo>
                    <a:pt x="434340" y="65658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sz="1694"/>
            </a:p>
          </p:txBody>
        </p:sp>
        <p:pic>
          <p:nvPicPr>
            <p:cNvPr id="9" name="object 9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2110739" y="2519679"/>
              <a:ext cx="327660" cy="327660"/>
            </a:xfrm>
            <a:prstGeom prst="rect">
              <a:avLst/>
            </a:prstGeom>
          </p:spPr>
        </p:pic>
        <p:sp>
          <p:nvSpPr>
            <p:cNvPr id="10" name="object 10"/>
            <p:cNvSpPr/>
            <p:nvPr/>
          </p:nvSpPr>
          <p:spPr>
            <a:xfrm>
              <a:off x="3482339" y="1656079"/>
              <a:ext cx="1151890" cy="215900"/>
            </a:xfrm>
            <a:custGeom>
              <a:avLst/>
              <a:gdLst/>
              <a:ahLst/>
              <a:cxnLst/>
              <a:rect l="l" t="t" r="r" b="b"/>
              <a:pathLst>
                <a:path w="1151889" h="215900">
                  <a:moveTo>
                    <a:pt x="0" y="215900"/>
                  </a:moveTo>
                  <a:lnTo>
                    <a:pt x="553720" y="49530"/>
                  </a:lnTo>
                </a:path>
                <a:path w="1151889" h="215900">
                  <a:moveTo>
                    <a:pt x="553720" y="133350"/>
                  </a:moveTo>
                  <a:lnTo>
                    <a:pt x="1151889" y="0"/>
                  </a:lnTo>
                </a:path>
                <a:path w="1151889" h="215900">
                  <a:moveTo>
                    <a:pt x="553720" y="49530"/>
                  </a:moveTo>
                  <a:lnTo>
                    <a:pt x="553720" y="13335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sz="1694"/>
            </a:p>
          </p:txBody>
        </p:sp>
        <p:pic>
          <p:nvPicPr>
            <p:cNvPr id="11" name="object 11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205729" y="2915919"/>
              <a:ext cx="327660" cy="327659"/>
            </a:xfrm>
            <a:prstGeom prst="rect">
              <a:avLst/>
            </a:prstGeom>
          </p:spPr>
        </p:pic>
        <p:sp>
          <p:nvSpPr>
            <p:cNvPr id="12" name="object 12"/>
            <p:cNvSpPr/>
            <p:nvPr/>
          </p:nvSpPr>
          <p:spPr>
            <a:xfrm>
              <a:off x="3590289" y="1836419"/>
              <a:ext cx="1223010" cy="1079500"/>
            </a:xfrm>
            <a:custGeom>
              <a:avLst/>
              <a:gdLst/>
              <a:ahLst/>
              <a:cxnLst/>
              <a:rect l="l" t="t" r="r" b="b"/>
              <a:pathLst>
                <a:path w="1223010" h="1079500">
                  <a:moveTo>
                    <a:pt x="0" y="1079500"/>
                  </a:moveTo>
                  <a:lnTo>
                    <a:pt x="589280" y="248919"/>
                  </a:lnTo>
                </a:path>
                <a:path w="1223010" h="1079500">
                  <a:moveTo>
                    <a:pt x="589280" y="664209"/>
                  </a:moveTo>
                  <a:lnTo>
                    <a:pt x="1223010" y="0"/>
                  </a:lnTo>
                </a:path>
                <a:path w="1223010" h="1079500">
                  <a:moveTo>
                    <a:pt x="589280" y="248919"/>
                  </a:moveTo>
                  <a:lnTo>
                    <a:pt x="589280" y="6642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sz="1694"/>
            </a:p>
          </p:txBody>
        </p:sp>
      </p:grpSp>
      <p:sp>
        <p:nvSpPr>
          <p:cNvPr id="13" name="object 13"/>
          <p:cNvSpPr txBox="1"/>
          <p:nvPr/>
        </p:nvSpPr>
        <p:spPr>
          <a:xfrm>
            <a:off x="1994945" y="3054874"/>
            <a:ext cx="256391" cy="200455"/>
          </a:xfrm>
          <a:prstGeom prst="rect">
            <a:avLst/>
          </a:prstGeom>
        </p:spPr>
        <p:txBody>
          <a:bodyPr vert="horz" wrap="square" lIns="0" tIns="11953" rIns="0" bIns="0" rtlCol="0">
            <a:spAutoFit/>
          </a:bodyPr>
          <a:lstStyle/>
          <a:p>
            <a:pPr marL="11953">
              <a:spcBef>
                <a:spcPts val="94"/>
              </a:spcBef>
            </a:pPr>
            <a:r>
              <a:rPr sz="1224" b="1" spc="-24" dirty="0">
                <a:latin typeface="Verdana"/>
                <a:cs typeface="Verdana"/>
              </a:rPr>
              <a:t>R1</a:t>
            </a:r>
            <a:endParaRPr sz="1224">
              <a:latin typeface="Verdana"/>
              <a:cs typeface="Verdana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3214145" y="3461274"/>
            <a:ext cx="256391" cy="200455"/>
          </a:xfrm>
          <a:prstGeom prst="rect">
            <a:avLst/>
          </a:prstGeom>
        </p:spPr>
        <p:txBody>
          <a:bodyPr vert="horz" wrap="square" lIns="0" tIns="11953" rIns="0" bIns="0" rtlCol="0">
            <a:spAutoFit/>
          </a:bodyPr>
          <a:lstStyle/>
          <a:p>
            <a:pPr marL="11953">
              <a:spcBef>
                <a:spcPts val="94"/>
              </a:spcBef>
            </a:pPr>
            <a:r>
              <a:rPr sz="1224" b="1" spc="-24" dirty="0">
                <a:latin typeface="Verdana"/>
                <a:cs typeface="Verdana"/>
              </a:rPr>
              <a:t>R5</a:t>
            </a:r>
            <a:endParaRPr sz="1224">
              <a:latin typeface="Verdana"/>
              <a:cs typeface="Verdana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2977478" y="2275542"/>
            <a:ext cx="256391" cy="200455"/>
          </a:xfrm>
          <a:prstGeom prst="rect">
            <a:avLst/>
          </a:prstGeom>
        </p:spPr>
        <p:txBody>
          <a:bodyPr vert="horz" wrap="square" lIns="0" tIns="11953" rIns="0" bIns="0" rtlCol="0">
            <a:spAutoFit/>
          </a:bodyPr>
          <a:lstStyle/>
          <a:p>
            <a:pPr marL="11953">
              <a:spcBef>
                <a:spcPts val="94"/>
              </a:spcBef>
            </a:pPr>
            <a:r>
              <a:rPr sz="1224" b="1" spc="-24" dirty="0">
                <a:latin typeface="Verdana"/>
                <a:cs typeface="Verdana"/>
              </a:rPr>
              <a:t>R2</a:t>
            </a:r>
            <a:endParaRPr sz="1224">
              <a:latin typeface="Verdana"/>
              <a:cs typeface="Verdana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4399878" y="1597809"/>
            <a:ext cx="256391" cy="200455"/>
          </a:xfrm>
          <a:prstGeom prst="rect">
            <a:avLst/>
          </a:prstGeom>
        </p:spPr>
        <p:txBody>
          <a:bodyPr vert="horz" wrap="square" lIns="0" tIns="11953" rIns="0" bIns="0" rtlCol="0">
            <a:spAutoFit/>
          </a:bodyPr>
          <a:lstStyle/>
          <a:p>
            <a:pPr marL="11953">
              <a:spcBef>
                <a:spcPts val="94"/>
              </a:spcBef>
            </a:pPr>
            <a:r>
              <a:rPr sz="1224" b="1" spc="-24" dirty="0">
                <a:latin typeface="Verdana"/>
                <a:cs typeface="Verdana"/>
              </a:rPr>
              <a:t>R3</a:t>
            </a:r>
            <a:endParaRPr sz="1224">
              <a:latin typeface="Verdana"/>
              <a:cs typeface="Verdana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4907878" y="3427804"/>
            <a:ext cx="256391" cy="200455"/>
          </a:xfrm>
          <a:prstGeom prst="rect">
            <a:avLst/>
          </a:prstGeom>
        </p:spPr>
        <p:txBody>
          <a:bodyPr vert="horz" wrap="square" lIns="0" tIns="11953" rIns="0" bIns="0" rtlCol="0">
            <a:spAutoFit/>
          </a:bodyPr>
          <a:lstStyle/>
          <a:p>
            <a:pPr marL="11953">
              <a:spcBef>
                <a:spcPts val="94"/>
              </a:spcBef>
            </a:pPr>
            <a:r>
              <a:rPr sz="1224" b="1" spc="-24" dirty="0">
                <a:latin typeface="Verdana"/>
                <a:cs typeface="Verdana"/>
              </a:rPr>
              <a:t>R4</a:t>
            </a:r>
            <a:endParaRPr sz="1224">
              <a:latin typeface="Verdana"/>
              <a:cs typeface="Verdana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2604545" y="3155278"/>
            <a:ext cx="227704" cy="185835"/>
          </a:xfrm>
          <a:prstGeom prst="rect">
            <a:avLst/>
          </a:prstGeom>
        </p:spPr>
        <p:txBody>
          <a:bodyPr vert="horz" wrap="square" lIns="0" tIns="11953" rIns="0" bIns="0" rtlCol="0">
            <a:spAutoFit/>
          </a:bodyPr>
          <a:lstStyle/>
          <a:p>
            <a:pPr marL="11953">
              <a:spcBef>
                <a:spcPts val="94"/>
              </a:spcBef>
            </a:pPr>
            <a:r>
              <a:rPr sz="1129" b="1" spc="-24" dirty="0">
                <a:solidFill>
                  <a:srgbClr val="FF0000"/>
                </a:solidFill>
                <a:latin typeface="Verdana"/>
                <a:cs typeface="Verdana"/>
              </a:rPr>
              <a:t>10</a:t>
            </a:r>
            <a:endParaRPr sz="1129">
              <a:latin typeface="Verdana"/>
              <a:cs typeface="Verdana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3993478" y="3325009"/>
            <a:ext cx="227704" cy="185835"/>
          </a:xfrm>
          <a:prstGeom prst="rect">
            <a:avLst/>
          </a:prstGeom>
        </p:spPr>
        <p:txBody>
          <a:bodyPr vert="horz" wrap="square" lIns="0" tIns="11953" rIns="0" bIns="0" rtlCol="0">
            <a:spAutoFit/>
          </a:bodyPr>
          <a:lstStyle/>
          <a:p>
            <a:pPr marL="11953">
              <a:spcBef>
                <a:spcPts val="94"/>
              </a:spcBef>
            </a:pPr>
            <a:r>
              <a:rPr sz="1129" b="1" spc="-24" dirty="0">
                <a:solidFill>
                  <a:srgbClr val="FF0000"/>
                </a:solidFill>
                <a:latin typeface="Verdana"/>
                <a:cs typeface="Verdana"/>
              </a:rPr>
              <a:t>10</a:t>
            </a:r>
            <a:endParaRPr sz="1129">
              <a:latin typeface="Verdana"/>
              <a:cs typeface="Verdana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4874409" y="2478741"/>
            <a:ext cx="227704" cy="185835"/>
          </a:xfrm>
          <a:prstGeom prst="rect">
            <a:avLst/>
          </a:prstGeom>
        </p:spPr>
        <p:txBody>
          <a:bodyPr vert="horz" wrap="square" lIns="0" tIns="11953" rIns="0" bIns="0" rtlCol="0">
            <a:spAutoFit/>
          </a:bodyPr>
          <a:lstStyle/>
          <a:p>
            <a:pPr marL="11953">
              <a:spcBef>
                <a:spcPts val="94"/>
              </a:spcBef>
            </a:pPr>
            <a:r>
              <a:rPr sz="1129" b="1" spc="-24" dirty="0">
                <a:solidFill>
                  <a:srgbClr val="FF0000"/>
                </a:solidFill>
                <a:latin typeface="Verdana"/>
                <a:cs typeface="Verdana"/>
              </a:rPr>
              <a:t>10</a:t>
            </a:r>
            <a:endParaRPr sz="1129">
              <a:latin typeface="Verdana"/>
              <a:cs typeface="Verdana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5653741" y="2783541"/>
            <a:ext cx="227704" cy="185835"/>
          </a:xfrm>
          <a:prstGeom prst="rect">
            <a:avLst/>
          </a:prstGeom>
        </p:spPr>
        <p:txBody>
          <a:bodyPr vert="horz" wrap="square" lIns="0" tIns="11953" rIns="0" bIns="0" rtlCol="0">
            <a:spAutoFit/>
          </a:bodyPr>
          <a:lstStyle/>
          <a:p>
            <a:pPr marL="11953">
              <a:spcBef>
                <a:spcPts val="94"/>
              </a:spcBef>
            </a:pPr>
            <a:r>
              <a:rPr sz="1129" b="1" spc="-24" dirty="0">
                <a:solidFill>
                  <a:srgbClr val="FF0000"/>
                </a:solidFill>
                <a:latin typeface="Verdana"/>
                <a:cs typeface="Verdana"/>
              </a:rPr>
              <a:t>10</a:t>
            </a:r>
            <a:endParaRPr sz="1129">
              <a:latin typeface="Verdana"/>
              <a:cs typeface="Verdana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4061609" y="2648473"/>
            <a:ext cx="126104" cy="185835"/>
          </a:xfrm>
          <a:prstGeom prst="rect">
            <a:avLst/>
          </a:prstGeom>
        </p:spPr>
        <p:txBody>
          <a:bodyPr vert="horz" wrap="square" lIns="0" tIns="11953" rIns="0" bIns="0" rtlCol="0">
            <a:spAutoFit/>
          </a:bodyPr>
          <a:lstStyle/>
          <a:p>
            <a:pPr marL="11953">
              <a:spcBef>
                <a:spcPts val="94"/>
              </a:spcBef>
            </a:pPr>
            <a:r>
              <a:rPr sz="1129" b="1" spc="-47" dirty="0">
                <a:solidFill>
                  <a:srgbClr val="FF0000"/>
                </a:solidFill>
                <a:latin typeface="Verdana"/>
                <a:cs typeface="Verdana"/>
              </a:rPr>
              <a:t>1</a:t>
            </a:r>
            <a:endParaRPr sz="1129">
              <a:latin typeface="Verdana"/>
              <a:cs typeface="Verdana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3723341" y="1734073"/>
            <a:ext cx="126104" cy="185835"/>
          </a:xfrm>
          <a:prstGeom prst="rect">
            <a:avLst/>
          </a:prstGeom>
        </p:spPr>
        <p:txBody>
          <a:bodyPr vert="horz" wrap="square" lIns="0" tIns="11953" rIns="0" bIns="0" rtlCol="0">
            <a:spAutoFit/>
          </a:bodyPr>
          <a:lstStyle/>
          <a:p>
            <a:pPr marL="11953">
              <a:spcBef>
                <a:spcPts val="94"/>
              </a:spcBef>
            </a:pPr>
            <a:r>
              <a:rPr sz="1129" b="1" spc="-47" dirty="0">
                <a:solidFill>
                  <a:srgbClr val="FF0000"/>
                </a:solidFill>
                <a:latin typeface="Verdana"/>
                <a:cs typeface="Verdana"/>
              </a:rPr>
              <a:t>1</a:t>
            </a:r>
            <a:endParaRPr sz="1129">
              <a:latin typeface="Verdana"/>
              <a:cs typeface="Verdana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2639210" y="2175137"/>
            <a:ext cx="126104" cy="185835"/>
          </a:xfrm>
          <a:prstGeom prst="rect">
            <a:avLst/>
          </a:prstGeom>
        </p:spPr>
        <p:txBody>
          <a:bodyPr vert="horz" wrap="square" lIns="0" tIns="11953" rIns="0" bIns="0" rtlCol="0">
            <a:spAutoFit/>
          </a:bodyPr>
          <a:lstStyle/>
          <a:p>
            <a:pPr marL="11953">
              <a:spcBef>
                <a:spcPts val="94"/>
              </a:spcBef>
            </a:pPr>
            <a:r>
              <a:rPr sz="1129" b="1" spc="-47" dirty="0">
                <a:solidFill>
                  <a:srgbClr val="FF0000"/>
                </a:solidFill>
                <a:latin typeface="Verdana"/>
                <a:cs typeface="Verdana"/>
              </a:rPr>
              <a:t>1</a:t>
            </a:r>
            <a:endParaRPr sz="1129">
              <a:latin typeface="Verdana"/>
              <a:cs typeface="Verdana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5700356" y="3134957"/>
            <a:ext cx="908424" cy="185835"/>
          </a:xfrm>
          <a:prstGeom prst="rect">
            <a:avLst/>
          </a:prstGeom>
        </p:spPr>
        <p:txBody>
          <a:bodyPr vert="horz" wrap="square" lIns="0" tIns="11953" rIns="0" bIns="0" rtlCol="0">
            <a:spAutoFit/>
          </a:bodyPr>
          <a:lstStyle/>
          <a:p>
            <a:pPr marL="11953">
              <a:spcBef>
                <a:spcPts val="94"/>
              </a:spcBef>
            </a:pPr>
            <a:r>
              <a:rPr sz="1129" spc="-9" dirty="0">
                <a:latin typeface="Verdana"/>
                <a:cs typeface="Verdana"/>
              </a:rPr>
              <a:t>192.168.1.0</a:t>
            </a:r>
            <a:endParaRPr sz="1129">
              <a:latin typeface="Verdana"/>
              <a:cs typeface="Verdana"/>
            </a:endParaRPr>
          </a:p>
        </p:txBody>
      </p:sp>
      <p:grpSp>
        <p:nvGrpSpPr>
          <p:cNvPr id="26" name="object 26"/>
          <p:cNvGrpSpPr/>
          <p:nvPr/>
        </p:nvGrpSpPr>
        <p:grpSpPr>
          <a:xfrm>
            <a:off x="3205779" y="2274345"/>
            <a:ext cx="3759200" cy="1159435"/>
            <a:chOff x="3406140" y="2011679"/>
            <a:chExt cx="3994150" cy="1231900"/>
          </a:xfrm>
        </p:grpSpPr>
        <p:pic>
          <p:nvPicPr>
            <p:cNvPr id="27" name="object 27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3406140" y="2915919"/>
              <a:ext cx="327660" cy="327659"/>
            </a:xfrm>
            <a:prstGeom prst="rect">
              <a:avLst/>
            </a:prstGeom>
          </p:spPr>
        </p:pic>
        <p:pic>
          <p:nvPicPr>
            <p:cNvPr id="28" name="object 28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6875780" y="2011679"/>
              <a:ext cx="524509" cy="502920"/>
            </a:xfrm>
            <a:prstGeom prst="rect">
              <a:avLst/>
            </a:prstGeom>
          </p:spPr>
        </p:pic>
      </p:grpSp>
      <p:sp>
        <p:nvSpPr>
          <p:cNvPr id="29" name="object 29"/>
          <p:cNvSpPr txBox="1"/>
          <p:nvPr/>
        </p:nvSpPr>
        <p:spPr>
          <a:xfrm>
            <a:off x="6602805" y="2004209"/>
            <a:ext cx="144631" cy="200455"/>
          </a:xfrm>
          <a:prstGeom prst="rect">
            <a:avLst/>
          </a:prstGeom>
        </p:spPr>
        <p:txBody>
          <a:bodyPr vert="horz" wrap="square" lIns="0" tIns="11953" rIns="0" bIns="0" rtlCol="0">
            <a:spAutoFit/>
          </a:bodyPr>
          <a:lstStyle/>
          <a:p>
            <a:pPr marL="11953">
              <a:spcBef>
                <a:spcPts val="94"/>
              </a:spcBef>
            </a:pPr>
            <a:r>
              <a:rPr sz="1224" b="1" spc="-47" dirty="0">
                <a:latin typeface="Verdana"/>
                <a:cs typeface="Verdana"/>
              </a:rPr>
              <a:t>A</a:t>
            </a:r>
            <a:endParaRPr sz="1224">
              <a:latin typeface="Verdana"/>
              <a:cs typeface="Verdana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5218655" y="5041451"/>
            <a:ext cx="3388061" cy="660389"/>
          </a:xfrm>
          <a:prstGeom prst="rect">
            <a:avLst/>
          </a:prstGeom>
        </p:spPr>
        <p:txBody>
          <a:bodyPr vert="horz" wrap="square" lIns="0" tIns="11953" rIns="0" bIns="0" rtlCol="0">
            <a:spAutoFit/>
          </a:bodyPr>
          <a:lstStyle/>
          <a:p>
            <a:pPr marL="11953" marR="4781" indent="90845">
              <a:lnSpc>
                <a:spcPct val="150000"/>
              </a:lnSpc>
              <a:spcBef>
                <a:spcPts val="94"/>
              </a:spcBef>
            </a:pPr>
            <a:r>
              <a:rPr sz="1506" dirty="0">
                <a:solidFill>
                  <a:srgbClr val="00007F"/>
                </a:solidFill>
                <a:latin typeface="Verdana"/>
                <a:cs typeface="Verdana"/>
              </a:rPr>
              <a:t>Protocole</a:t>
            </a:r>
            <a:r>
              <a:rPr sz="1506" spc="-47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506" dirty="0">
                <a:solidFill>
                  <a:srgbClr val="00007F"/>
                </a:solidFill>
                <a:latin typeface="Verdana"/>
                <a:cs typeface="Verdana"/>
              </a:rPr>
              <a:t>de</a:t>
            </a:r>
            <a:r>
              <a:rPr sz="1506" spc="-47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506" dirty="0">
                <a:solidFill>
                  <a:srgbClr val="00007F"/>
                </a:solidFill>
                <a:latin typeface="Verdana"/>
                <a:cs typeface="Verdana"/>
              </a:rPr>
              <a:t>type</a:t>
            </a:r>
            <a:r>
              <a:rPr sz="1506" spc="-19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506" b="1" dirty="0">
                <a:solidFill>
                  <a:srgbClr val="00007F"/>
                </a:solidFill>
                <a:latin typeface="Verdana"/>
                <a:cs typeface="Verdana"/>
              </a:rPr>
              <a:t>état</a:t>
            </a:r>
            <a:r>
              <a:rPr sz="1506" b="1" spc="-38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506" b="1" dirty="0">
                <a:solidFill>
                  <a:srgbClr val="00007F"/>
                </a:solidFill>
                <a:latin typeface="Verdana"/>
                <a:cs typeface="Verdana"/>
              </a:rPr>
              <a:t>des</a:t>
            </a:r>
            <a:r>
              <a:rPr sz="1506" b="1" spc="-33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506" b="1" spc="-9" dirty="0">
                <a:solidFill>
                  <a:srgbClr val="00007F"/>
                </a:solidFill>
                <a:latin typeface="Verdana"/>
                <a:cs typeface="Verdana"/>
              </a:rPr>
              <a:t>liens </a:t>
            </a:r>
            <a:r>
              <a:rPr sz="1506" b="1" dirty="0">
                <a:solidFill>
                  <a:srgbClr val="FF0000"/>
                </a:solidFill>
                <a:latin typeface="Verdana"/>
                <a:cs typeface="Verdana"/>
              </a:rPr>
              <a:t>OSPF</a:t>
            </a:r>
            <a:r>
              <a:rPr sz="1506" b="1" spc="-42" dirty="0">
                <a:solidFill>
                  <a:srgbClr val="FF0000"/>
                </a:solidFill>
                <a:latin typeface="Verdana"/>
                <a:cs typeface="Verdana"/>
              </a:rPr>
              <a:t> </a:t>
            </a:r>
            <a:r>
              <a:rPr sz="1506" b="1" dirty="0">
                <a:solidFill>
                  <a:srgbClr val="FF0000"/>
                </a:solidFill>
                <a:latin typeface="Verdana"/>
                <a:cs typeface="Verdana"/>
              </a:rPr>
              <a:t>-Open</a:t>
            </a:r>
            <a:r>
              <a:rPr sz="1506" b="1" spc="-42" dirty="0">
                <a:solidFill>
                  <a:srgbClr val="FF0000"/>
                </a:solidFill>
                <a:latin typeface="Verdana"/>
                <a:cs typeface="Verdana"/>
              </a:rPr>
              <a:t> </a:t>
            </a:r>
            <a:r>
              <a:rPr sz="1506" b="1" dirty="0">
                <a:solidFill>
                  <a:srgbClr val="FF0000"/>
                </a:solidFill>
                <a:latin typeface="Verdana"/>
                <a:cs typeface="Verdana"/>
              </a:rPr>
              <a:t>Shortest</a:t>
            </a:r>
            <a:r>
              <a:rPr sz="1506" b="1" spc="-42" dirty="0">
                <a:solidFill>
                  <a:srgbClr val="FF0000"/>
                </a:solidFill>
                <a:latin typeface="Verdana"/>
                <a:cs typeface="Verdana"/>
              </a:rPr>
              <a:t> </a:t>
            </a:r>
            <a:r>
              <a:rPr sz="1506" b="1" dirty="0">
                <a:solidFill>
                  <a:srgbClr val="FF0000"/>
                </a:solidFill>
                <a:latin typeface="Verdana"/>
                <a:cs typeface="Verdana"/>
              </a:rPr>
              <a:t>Path</a:t>
            </a:r>
            <a:r>
              <a:rPr sz="1506" b="1" spc="-38" dirty="0">
                <a:solidFill>
                  <a:srgbClr val="FF0000"/>
                </a:solidFill>
                <a:latin typeface="Verdana"/>
                <a:cs typeface="Verdana"/>
              </a:rPr>
              <a:t> </a:t>
            </a:r>
            <a:r>
              <a:rPr sz="1506" b="1" spc="-9" dirty="0">
                <a:solidFill>
                  <a:srgbClr val="FF0000"/>
                </a:solidFill>
                <a:latin typeface="Verdana"/>
                <a:cs typeface="Verdana"/>
              </a:rPr>
              <a:t>First</a:t>
            </a:r>
            <a:endParaRPr sz="1506">
              <a:latin typeface="Verdana"/>
              <a:cs typeface="Verdana"/>
            </a:endParaRPr>
          </a:p>
        </p:txBody>
      </p:sp>
      <p:grpSp>
        <p:nvGrpSpPr>
          <p:cNvPr id="31" name="object 31"/>
          <p:cNvGrpSpPr/>
          <p:nvPr/>
        </p:nvGrpSpPr>
        <p:grpSpPr>
          <a:xfrm>
            <a:off x="3726926" y="5293659"/>
            <a:ext cx="1525195" cy="339464"/>
            <a:chOff x="3959859" y="5219700"/>
            <a:chExt cx="1620520" cy="360680"/>
          </a:xfrm>
        </p:grpSpPr>
        <p:sp>
          <p:nvSpPr>
            <p:cNvPr id="32" name="object 32"/>
            <p:cNvSpPr/>
            <p:nvPr/>
          </p:nvSpPr>
          <p:spPr>
            <a:xfrm>
              <a:off x="3959859" y="5219700"/>
              <a:ext cx="1620520" cy="360680"/>
            </a:xfrm>
            <a:custGeom>
              <a:avLst/>
              <a:gdLst/>
              <a:ahLst/>
              <a:cxnLst/>
              <a:rect l="l" t="t" r="r" b="b"/>
              <a:pathLst>
                <a:path w="1620520" h="360679">
                  <a:moveTo>
                    <a:pt x="1215389" y="0"/>
                  </a:moveTo>
                  <a:lnTo>
                    <a:pt x="1215389" y="90169"/>
                  </a:lnTo>
                  <a:lnTo>
                    <a:pt x="0" y="90169"/>
                  </a:lnTo>
                  <a:lnTo>
                    <a:pt x="0" y="270509"/>
                  </a:lnTo>
                  <a:lnTo>
                    <a:pt x="1215389" y="270509"/>
                  </a:lnTo>
                  <a:lnTo>
                    <a:pt x="1215389" y="360680"/>
                  </a:lnTo>
                  <a:lnTo>
                    <a:pt x="1620519" y="180340"/>
                  </a:lnTo>
                  <a:lnTo>
                    <a:pt x="1215389" y="0"/>
                  </a:lnTo>
                  <a:close/>
                </a:path>
              </a:pathLst>
            </a:custGeom>
            <a:solidFill>
              <a:srgbClr val="BFBFBF"/>
            </a:solidFill>
          </p:spPr>
          <p:txBody>
            <a:bodyPr wrap="square" lIns="0" tIns="0" rIns="0" bIns="0" rtlCol="0"/>
            <a:lstStyle/>
            <a:p>
              <a:endParaRPr sz="1694"/>
            </a:p>
          </p:txBody>
        </p:sp>
        <p:sp>
          <p:nvSpPr>
            <p:cNvPr id="33" name="object 33"/>
            <p:cNvSpPr/>
            <p:nvPr/>
          </p:nvSpPr>
          <p:spPr>
            <a:xfrm>
              <a:off x="3959859" y="5219700"/>
              <a:ext cx="1620520" cy="360680"/>
            </a:xfrm>
            <a:custGeom>
              <a:avLst/>
              <a:gdLst/>
              <a:ahLst/>
              <a:cxnLst/>
              <a:rect l="l" t="t" r="r" b="b"/>
              <a:pathLst>
                <a:path w="1620520" h="360679">
                  <a:moveTo>
                    <a:pt x="0" y="90169"/>
                  </a:moveTo>
                  <a:lnTo>
                    <a:pt x="1215389" y="90169"/>
                  </a:lnTo>
                  <a:lnTo>
                    <a:pt x="1215389" y="0"/>
                  </a:lnTo>
                  <a:lnTo>
                    <a:pt x="1620519" y="180340"/>
                  </a:lnTo>
                  <a:lnTo>
                    <a:pt x="1215389" y="360680"/>
                  </a:lnTo>
                  <a:lnTo>
                    <a:pt x="1215389" y="270509"/>
                  </a:lnTo>
                  <a:lnTo>
                    <a:pt x="0" y="270509"/>
                  </a:lnTo>
                  <a:lnTo>
                    <a:pt x="0" y="90169"/>
                  </a:lnTo>
                  <a:close/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sz="1694"/>
            </a:p>
          </p:txBody>
        </p:sp>
      </p:grpSp>
      <p:sp>
        <p:nvSpPr>
          <p:cNvPr id="34" name="object 34"/>
          <p:cNvSpPr txBox="1">
            <a:spLocks noGrp="1"/>
          </p:cNvSpPr>
          <p:nvPr>
            <p:ph type="title"/>
          </p:nvPr>
        </p:nvSpPr>
        <p:spPr>
          <a:xfrm>
            <a:off x="411181" y="209941"/>
            <a:ext cx="7745506" cy="533431"/>
          </a:xfrm>
          <a:prstGeom prst="rect">
            <a:avLst/>
          </a:prstGeom>
        </p:spPr>
        <p:txBody>
          <a:bodyPr vert="horz" wrap="square" lIns="0" tIns="11953" rIns="0" bIns="0" rtlCol="0" anchor="b">
            <a:spAutoFit/>
          </a:bodyPr>
          <a:lstStyle/>
          <a:p>
            <a:pPr marL="1583206">
              <a:lnSpc>
                <a:spcPct val="100000"/>
              </a:lnSpc>
              <a:spcBef>
                <a:spcPts val="94"/>
              </a:spcBef>
            </a:pPr>
            <a:r>
              <a:rPr dirty="0"/>
              <a:t>Protocoles</a:t>
            </a:r>
            <a:r>
              <a:rPr spc="-38" dirty="0"/>
              <a:t> </a:t>
            </a:r>
            <a:r>
              <a:rPr dirty="0"/>
              <a:t>de</a:t>
            </a:r>
            <a:r>
              <a:rPr spc="-28" dirty="0"/>
              <a:t> </a:t>
            </a:r>
            <a:r>
              <a:rPr spc="-9" dirty="0"/>
              <a:t>routages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95536" y="260648"/>
            <a:ext cx="8229600" cy="648072"/>
          </a:xfrm>
        </p:spPr>
        <p:txBody>
          <a:bodyPr/>
          <a:lstStyle/>
          <a:p>
            <a:r>
              <a:rPr lang="fr-FR" dirty="0"/>
              <a:t>Introduction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57403"/>
          </a:xfrm>
        </p:spPr>
        <p:txBody>
          <a:bodyPr>
            <a:normAutofit/>
          </a:bodyPr>
          <a:lstStyle/>
          <a:p>
            <a:r>
              <a:rPr lang="fr-FR" sz="2800" dirty="0"/>
              <a:t>Le routage consiste à </a:t>
            </a:r>
            <a:r>
              <a:rPr lang="fr-FR" sz="2800" b="1" dirty="0"/>
              <a:t>déterminer la route qu'un paquet doit prendre pour atteindre une destination</a:t>
            </a:r>
          </a:p>
          <a:p>
            <a:r>
              <a:rPr lang="fr-FR" sz="2800" dirty="0"/>
              <a:t>Cette tâche est réalisée au niveau de la </a:t>
            </a:r>
            <a:r>
              <a:rPr lang="fr-FR" sz="2800" b="1" dirty="0"/>
              <a:t>couche RESEAU </a:t>
            </a:r>
            <a:r>
              <a:rPr lang="fr-FR" sz="2800" dirty="0"/>
              <a:t>du modèle à couches : </a:t>
            </a:r>
          </a:p>
          <a:p>
            <a:pPr lvl="1"/>
            <a:r>
              <a:rPr lang="fr-FR" sz="2400" dirty="0"/>
              <a:t>dans cette couche, on utilise un adressage qui permet de spécifier à quel réseau appartient un équipement (hôte ou routeur)</a:t>
            </a:r>
          </a:p>
          <a:p>
            <a:pPr lvl="1"/>
            <a:r>
              <a:rPr lang="fr-FR" sz="2400" dirty="0"/>
              <a:t>Les équipement (hôtes ou routeurs) qui se situent sur des réseaux différents devront utiliser les services d'un</a:t>
            </a:r>
            <a:br>
              <a:rPr lang="fr-FR" sz="2400" dirty="0"/>
            </a:br>
            <a:r>
              <a:rPr lang="fr-FR" sz="2400" b="1" dirty="0"/>
              <a:t>routeur </a:t>
            </a:r>
            <a:r>
              <a:rPr lang="fr-FR" sz="2400" dirty="0"/>
              <a:t>(</a:t>
            </a:r>
            <a:r>
              <a:rPr lang="fr-FR" sz="2400" i="1" dirty="0" err="1"/>
              <a:t>gateway</a:t>
            </a:r>
            <a:r>
              <a:rPr lang="fr-FR" sz="2400" i="1" dirty="0"/>
              <a:t> </a:t>
            </a:r>
            <a:r>
              <a:rPr lang="fr-FR" sz="2400" dirty="0"/>
              <a:t>dans la terminologie IP) pour communiquer. </a:t>
            </a:r>
          </a:p>
        </p:txBody>
      </p:sp>
    </p:spTree>
    <p:extLst>
      <p:ext uri="{BB962C8B-B14F-4D97-AF65-F5344CB8AC3E}">
        <p14:creationId xmlns:p14="http://schemas.microsoft.com/office/powerpoint/2010/main" val="2065400373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27548" y="4884867"/>
            <a:ext cx="3572733" cy="272782"/>
          </a:xfrm>
          <a:prstGeom prst="rect">
            <a:avLst/>
          </a:prstGeom>
        </p:spPr>
        <p:txBody>
          <a:bodyPr vert="horz" wrap="square" lIns="0" tIns="11953" rIns="0" bIns="0" rtlCol="0">
            <a:spAutoFit/>
          </a:bodyPr>
          <a:lstStyle/>
          <a:p>
            <a:pPr marL="11953">
              <a:spcBef>
                <a:spcPts val="94"/>
              </a:spcBef>
            </a:pPr>
            <a:r>
              <a:rPr sz="1694" b="1" dirty="0">
                <a:solidFill>
                  <a:srgbClr val="00007F"/>
                </a:solidFill>
                <a:latin typeface="Verdana"/>
                <a:cs typeface="Verdana"/>
              </a:rPr>
              <a:t>Base</a:t>
            </a:r>
            <a:r>
              <a:rPr sz="1694" b="1" spc="-56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b="1" dirty="0">
                <a:solidFill>
                  <a:srgbClr val="00007F"/>
                </a:solidFill>
                <a:latin typeface="Verdana"/>
                <a:cs typeface="Verdana"/>
              </a:rPr>
              <a:t>de</a:t>
            </a:r>
            <a:r>
              <a:rPr sz="1694" b="1" spc="-52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b="1" dirty="0">
                <a:solidFill>
                  <a:srgbClr val="00007F"/>
                </a:solidFill>
                <a:latin typeface="Verdana"/>
                <a:cs typeface="Verdana"/>
              </a:rPr>
              <a:t>données</a:t>
            </a:r>
            <a:r>
              <a:rPr sz="1694" b="1" spc="-56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b="1" spc="-9" dirty="0">
                <a:solidFill>
                  <a:srgbClr val="00007F"/>
                </a:solidFill>
                <a:latin typeface="Verdana"/>
                <a:cs typeface="Verdana"/>
              </a:rPr>
              <a:t>topologique</a:t>
            </a:r>
            <a:endParaRPr sz="1694">
              <a:latin typeface="Verdana"/>
              <a:cs typeface="Verdana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5253318" y="3921461"/>
            <a:ext cx="2471868" cy="2084593"/>
          </a:xfrm>
          <a:custGeom>
            <a:avLst/>
            <a:gdLst/>
            <a:ahLst/>
            <a:cxnLst/>
            <a:rect l="l" t="t" r="r" b="b"/>
            <a:pathLst>
              <a:path w="2626359" h="2214879">
                <a:moveTo>
                  <a:pt x="2626359" y="0"/>
                </a:moveTo>
                <a:lnTo>
                  <a:pt x="0" y="0"/>
                </a:lnTo>
                <a:lnTo>
                  <a:pt x="0" y="2214880"/>
                </a:lnTo>
                <a:lnTo>
                  <a:pt x="1313179" y="2214880"/>
                </a:lnTo>
                <a:lnTo>
                  <a:pt x="2626359" y="2214880"/>
                </a:lnTo>
                <a:lnTo>
                  <a:pt x="2626359" y="0"/>
                </a:lnTo>
                <a:close/>
              </a:path>
            </a:pathLst>
          </a:custGeom>
          <a:solidFill>
            <a:srgbClr val="BFBFBF"/>
          </a:solidFill>
        </p:spPr>
        <p:txBody>
          <a:bodyPr wrap="square" lIns="0" tIns="0" rIns="0" bIns="0" rtlCol="0"/>
          <a:lstStyle/>
          <a:p>
            <a:endParaRPr sz="1694"/>
          </a:p>
        </p:txBody>
      </p:sp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5244860" y="3913004"/>
          <a:ext cx="2471869" cy="2083397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62440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4746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71332">
                <a:tc>
                  <a:txBody>
                    <a:bodyPr/>
                    <a:lstStyle/>
                    <a:p>
                      <a:pPr marL="99060">
                        <a:lnSpc>
                          <a:spcPct val="100000"/>
                        </a:lnSpc>
                        <a:spcBef>
                          <a:spcPts val="430"/>
                        </a:spcBef>
                      </a:pPr>
                      <a:r>
                        <a:rPr sz="1300" b="1" spc="-25" dirty="0">
                          <a:latin typeface="Verdana"/>
                          <a:cs typeface="Verdana"/>
                        </a:rPr>
                        <a:t>Arc</a:t>
                      </a:r>
                      <a:endParaRPr sz="1300">
                        <a:latin typeface="Verdana"/>
                        <a:cs typeface="Verdana"/>
                      </a:endParaRPr>
                    </a:p>
                  </a:txBody>
                  <a:tcPr marL="0" marR="0" marT="51398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69545">
                        <a:lnSpc>
                          <a:spcPct val="100000"/>
                        </a:lnSpc>
                        <a:spcBef>
                          <a:spcPts val="430"/>
                        </a:spcBef>
                      </a:pPr>
                      <a:r>
                        <a:rPr sz="1300" b="1" spc="-20" dirty="0">
                          <a:latin typeface="Verdana"/>
                          <a:cs typeface="Verdana"/>
                        </a:rPr>
                        <a:t>Coût</a:t>
                      </a:r>
                      <a:endParaRPr sz="1300">
                        <a:latin typeface="Verdana"/>
                        <a:cs typeface="Verdana"/>
                      </a:endParaRPr>
                    </a:p>
                  </a:txBody>
                  <a:tcPr marL="0" marR="0" marT="51398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69539">
                <a:tc>
                  <a:txBody>
                    <a:bodyPr/>
                    <a:lstStyle/>
                    <a:p>
                      <a:pPr marL="99060">
                        <a:lnSpc>
                          <a:spcPct val="100000"/>
                        </a:lnSpc>
                        <a:spcBef>
                          <a:spcPts val="259"/>
                        </a:spcBef>
                      </a:pPr>
                      <a:r>
                        <a:rPr sz="1300" dirty="0">
                          <a:latin typeface="Verdana"/>
                          <a:cs typeface="Verdana"/>
                        </a:rPr>
                        <a:t>R1,</a:t>
                      </a:r>
                      <a:r>
                        <a:rPr sz="1300" spc="-40" dirty="0">
                          <a:latin typeface="Verdana"/>
                          <a:cs typeface="Verdana"/>
                        </a:rPr>
                        <a:t> </a:t>
                      </a:r>
                      <a:r>
                        <a:rPr sz="1300" spc="-25" dirty="0">
                          <a:latin typeface="Verdana"/>
                          <a:cs typeface="Verdana"/>
                        </a:rPr>
                        <a:t>R2</a:t>
                      </a:r>
                      <a:endParaRPr sz="1300">
                        <a:latin typeface="Verdana"/>
                        <a:cs typeface="Verdana"/>
                      </a:endParaRPr>
                    </a:p>
                  </a:txBody>
                  <a:tcPr marL="0" marR="0" marT="31077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69545">
                        <a:lnSpc>
                          <a:spcPct val="100000"/>
                        </a:lnSpc>
                        <a:spcBef>
                          <a:spcPts val="259"/>
                        </a:spcBef>
                      </a:pPr>
                      <a:r>
                        <a:rPr sz="1300" spc="-50" dirty="0">
                          <a:latin typeface="Verdana"/>
                          <a:cs typeface="Verdana"/>
                        </a:rPr>
                        <a:t>1</a:t>
                      </a:r>
                      <a:endParaRPr sz="1300">
                        <a:latin typeface="Verdana"/>
                        <a:cs typeface="Verdana"/>
                      </a:endParaRPr>
                    </a:p>
                  </a:txBody>
                  <a:tcPr marL="0" marR="0" marT="31077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7863">
                <a:tc>
                  <a:txBody>
                    <a:bodyPr/>
                    <a:lstStyle/>
                    <a:p>
                      <a:pPr marL="99060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sz="1300" dirty="0">
                          <a:latin typeface="Verdana"/>
                          <a:cs typeface="Verdana"/>
                        </a:rPr>
                        <a:t>R1,</a:t>
                      </a:r>
                      <a:r>
                        <a:rPr sz="1300" spc="-40" dirty="0">
                          <a:latin typeface="Verdana"/>
                          <a:cs typeface="Verdana"/>
                        </a:rPr>
                        <a:t> </a:t>
                      </a:r>
                      <a:r>
                        <a:rPr sz="1300" spc="-25" dirty="0">
                          <a:latin typeface="Verdana"/>
                          <a:cs typeface="Verdana"/>
                        </a:rPr>
                        <a:t>R5</a:t>
                      </a:r>
                      <a:endParaRPr sz="1300">
                        <a:latin typeface="Verdana"/>
                        <a:cs typeface="Verdana"/>
                      </a:endParaRPr>
                    </a:p>
                  </a:txBody>
                  <a:tcPr marL="0" marR="0" marT="10758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69545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sz="1300" spc="-25" dirty="0">
                          <a:latin typeface="Verdana"/>
                          <a:cs typeface="Verdana"/>
                        </a:rPr>
                        <a:t>10</a:t>
                      </a:r>
                      <a:endParaRPr sz="1300">
                        <a:latin typeface="Verdana"/>
                        <a:cs typeface="Verdana"/>
                      </a:endParaRPr>
                    </a:p>
                  </a:txBody>
                  <a:tcPr marL="0" marR="0" marT="10758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6071">
                <a:tc>
                  <a:txBody>
                    <a:bodyPr/>
                    <a:lstStyle/>
                    <a:p>
                      <a:pPr marL="99060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sz="1300" dirty="0">
                          <a:latin typeface="Verdana"/>
                          <a:cs typeface="Verdana"/>
                        </a:rPr>
                        <a:t>R2,</a:t>
                      </a:r>
                      <a:r>
                        <a:rPr sz="1300" spc="-40" dirty="0">
                          <a:latin typeface="Verdana"/>
                          <a:cs typeface="Verdana"/>
                        </a:rPr>
                        <a:t> </a:t>
                      </a:r>
                      <a:r>
                        <a:rPr sz="1300" spc="-25" dirty="0">
                          <a:latin typeface="Verdana"/>
                          <a:cs typeface="Verdana"/>
                        </a:rPr>
                        <a:t>R3</a:t>
                      </a:r>
                      <a:endParaRPr sz="1300">
                        <a:latin typeface="Verdana"/>
                        <a:cs typeface="Verdana"/>
                      </a:endParaRPr>
                    </a:p>
                  </a:txBody>
                  <a:tcPr marL="0" marR="0" marT="23906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69545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sz="1300" spc="-50" dirty="0">
                          <a:latin typeface="Verdana"/>
                          <a:cs typeface="Verdana"/>
                        </a:rPr>
                        <a:t>1</a:t>
                      </a:r>
                      <a:endParaRPr sz="1300">
                        <a:latin typeface="Verdana"/>
                        <a:cs typeface="Verdana"/>
                      </a:endParaRPr>
                    </a:p>
                  </a:txBody>
                  <a:tcPr marL="0" marR="0" marT="23906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37863">
                <a:tc>
                  <a:txBody>
                    <a:bodyPr/>
                    <a:lstStyle/>
                    <a:p>
                      <a:pPr marL="99060">
                        <a:lnSpc>
                          <a:spcPts val="1570"/>
                        </a:lnSpc>
                        <a:spcBef>
                          <a:spcPts val="320"/>
                        </a:spcBef>
                      </a:pPr>
                      <a:r>
                        <a:rPr sz="1300" dirty="0">
                          <a:latin typeface="Verdana"/>
                          <a:cs typeface="Verdana"/>
                        </a:rPr>
                        <a:t>R3,</a:t>
                      </a:r>
                      <a:r>
                        <a:rPr sz="1300" spc="-40" dirty="0">
                          <a:latin typeface="Verdana"/>
                          <a:cs typeface="Verdana"/>
                        </a:rPr>
                        <a:t> </a:t>
                      </a:r>
                      <a:r>
                        <a:rPr sz="1300" spc="-25" dirty="0">
                          <a:latin typeface="Verdana"/>
                          <a:cs typeface="Verdana"/>
                        </a:rPr>
                        <a:t>R4</a:t>
                      </a:r>
                      <a:endParaRPr sz="1300">
                        <a:latin typeface="Verdana"/>
                        <a:cs typeface="Verdana"/>
                      </a:endParaRPr>
                    </a:p>
                  </a:txBody>
                  <a:tcPr marL="0" marR="0" marT="38249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69545">
                        <a:lnSpc>
                          <a:spcPts val="1570"/>
                        </a:lnSpc>
                        <a:spcBef>
                          <a:spcPts val="320"/>
                        </a:spcBef>
                      </a:pPr>
                      <a:r>
                        <a:rPr sz="1300" spc="-25" dirty="0">
                          <a:latin typeface="Verdana"/>
                          <a:cs typeface="Verdana"/>
                        </a:rPr>
                        <a:t>10</a:t>
                      </a:r>
                      <a:endParaRPr sz="1300">
                        <a:latin typeface="Verdana"/>
                        <a:cs typeface="Verdana"/>
                      </a:endParaRPr>
                    </a:p>
                  </a:txBody>
                  <a:tcPr marL="0" marR="0" marT="38249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71332">
                <a:tc>
                  <a:txBody>
                    <a:bodyPr/>
                    <a:lstStyle/>
                    <a:p>
                      <a:pPr marL="99060">
                        <a:lnSpc>
                          <a:spcPct val="100000"/>
                        </a:lnSpc>
                        <a:spcBef>
                          <a:spcPts val="430"/>
                        </a:spcBef>
                      </a:pPr>
                      <a:r>
                        <a:rPr sz="1300" dirty="0">
                          <a:latin typeface="Verdana"/>
                          <a:cs typeface="Verdana"/>
                        </a:rPr>
                        <a:t>R3,</a:t>
                      </a:r>
                      <a:r>
                        <a:rPr sz="1300" spc="-40" dirty="0">
                          <a:latin typeface="Verdana"/>
                          <a:cs typeface="Verdana"/>
                        </a:rPr>
                        <a:t> </a:t>
                      </a:r>
                      <a:r>
                        <a:rPr sz="1300" spc="-25" dirty="0">
                          <a:latin typeface="Verdana"/>
                          <a:cs typeface="Verdana"/>
                        </a:rPr>
                        <a:t>R5</a:t>
                      </a:r>
                      <a:endParaRPr sz="1300">
                        <a:latin typeface="Verdana"/>
                        <a:cs typeface="Verdana"/>
                      </a:endParaRPr>
                    </a:p>
                  </a:txBody>
                  <a:tcPr marL="0" marR="0" marT="51398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69545">
                        <a:lnSpc>
                          <a:spcPct val="100000"/>
                        </a:lnSpc>
                        <a:spcBef>
                          <a:spcPts val="430"/>
                        </a:spcBef>
                      </a:pPr>
                      <a:r>
                        <a:rPr sz="1300" spc="-50" dirty="0">
                          <a:latin typeface="Verdana"/>
                          <a:cs typeface="Verdana"/>
                        </a:rPr>
                        <a:t>1</a:t>
                      </a:r>
                      <a:endParaRPr sz="1300">
                        <a:latin typeface="Verdana"/>
                        <a:cs typeface="Verdana"/>
                      </a:endParaRPr>
                    </a:p>
                  </a:txBody>
                  <a:tcPr marL="0" marR="0" marT="51398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70136">
                <a:tc>
                  <a:txBody>
                    <a:bodyPr/>
                    <a:lstStyle/>
                    <a:p>
                      <a:pPr marL="99060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sz="1300" dirty="0">
                          <a:latin typeface="Verdana"/>
                          <a:cs typeface="Verdana"/>
                        </a:rPr>
                        <a:t>R4,</a:t>
                      </a:r>
                      <a:r>
                        <a:rPr sz="1300" spc="-40" dirty="0">
                          <a:latin typeface="Verdana"/>
                          <a:cs typeface="Verdana"/>
                        </a:rPr>
                        <a:t> </a:t>
                      </a:r>
                      <a:r>
                        <a:rPr sz="1300" spc="-25" dirty="0">
                          <a:latin typeface="Verdana"/>
                          <a:cs typeface="Verdana"/>
                        </a:rPr>
                        <a:t>R5</a:t>
                      </a:r>
                      <a:endParaRPr sz="1300">
                        <a:latin typeface="Verdana"/>
                        <a:cs typeface="Verdana"/>
                      </a:endParaRPr>
                    </a:p>
                  </a:txBody>
                  <a:tcPr marL="0" marR="0" marT="29882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69545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sz="1300" spc="-25" dirty="0">
                          <a:latin typeface="Verdana"/>
                          <a:cs typeface="Verdana"/>
                        </a:rPr>
                        <a:t>10</a:t>
                      </a:r>
                      <a:endParaRPr sz="1300">
                        <a:latin typeface="Verdana"/>
                        <a:cs typeface="Verdana"/>
                      </a:endParaRPr>
                    </a:p>
                  </a:txBody>
                  <a:tcPr marL="0" marR="0" marT="29882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89261">
                <a:tc>
                  <a:txBody>
                    <a:bodyPr/>
                    <a:lstStyle/>
                    <a:p>
                      <a:pPr marL="99060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sz="1300" dirty="0">
                          <a:latin typeface="Verdana"/>
                          <a:cs typeface="Verdana"/>
                        </a:rPr>
                        <a:t>R4,</a:t>
                      </a:r>
                      <a:r>
                        <a:rPr sz="1300" spc="-40" dirty="0">
                          <a:latin typeface="Verdana"/>
                          <a:cs typeface="Verdana"/>
                        </a:rPr>
                        <a:t> </a:t>
                      </a:r>
                      <a:r>
                        <a:rPr sz="1300" spc="-10" dirty="0">
                          <a:latin typeface="Verdana"/>
                          <a:cs typeface="Verdana"/>
                        </a:rPr>
                        <a:t>192.168.1.0</a:t>
                      </a:r>
                      <a:endParaRPr sz="1300">
                        <a:latin typeface="Verdana"/>
                        <a:cs typeface="Verdana"/>
                      </a:endParaRPr>
                    </a:p>
                  </a:txBody>
                  <a:tcPr marL="0" marR="0" marT="10758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69545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sz="1300" spc="-25" dirty="0">
                          <a:latin typeface="Verdana"/>
                          <a:cs typeface="Verdana"/>
                        </a:rPr>
                        <a:t>10</a:t>
                      </a:r>
                      <a:endParaRPr sz="1300">
                        <a:latin typeface="Verdana"/>
                        <a:cs typeface="Verdana"/>
                      </a:endParaRPr>
                    </a:p>
                  </a:txBody>
                  <a:tcPr marL="0" marR="0" marT="10758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grpSp>
        <p:nvGrpSpPr>
          <p:cNvPr id="6" name="object 6"/>
          <p:cNvGrpSpPr/>
          <p:nvPr/>
        </p:nvGrpSpPr>
        <p:grpSpPr>
          <a:xfrm>
            <a:off x="2189778" y="2107892"/>
            <a:ext cx="4576781" cy="1511449"/>
            <a:chOff x="2326639" y="1834822"/>
            <a:chExt cx="4862830" cy="1605915"/>
          </a:xfrm>
        </p:grpSpPr>
        <p:pic>
          <p:nvPicPr>
            <p:cNvPr id="7" name="object 7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3374389" y="2035482"/>
              <a:ext cx="317090" cy="285135"/>
            </a:xfrm>
            <a:prstGeom prst="rect">
              <a:avLst/>
            </a:prstGeom>
          </p:spPr>
        </p:pic>
        <p:pic>
          <p:nvPicPr>
            <p:cNvPr id="8" name="object 8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4850129" y="1834822"/>
              <a:ext cx="317090" cy="285135"/>
            </a:xfrm>
            <a:prstGeom prst="rect">
              <a:avLst/>
            </a:prstGeom>
          </p:spPr>
        </p:pic>
        <p:sp>
          <p:nvSpPr>
            <p:cNvPr id="9" name="object 9"/>
            <p:cNvSpPr/>
            <p:nvPr/>
          </p:nvSpPr>
          <p:spPr>
            <a:xfrm>
              <a:off x="2509519" y="1996440"/>
              <a:ext cx="4679950" cy="1306830"/>
            </a:xfrm>
            <a:custGeom>
              <a:avLst/>
              <a:gdLst/>
              <a:ahLst/>
              <a:cxnLst/>
              <a:rect l="l" t="t" r="r" b="b"/>
              <a:pathLst>
                <a:path w="4679950" h="1306829">
                  <a:moveTo>
                    <a:pt x="36830" y="937260"/>
                  </a:moveTo>
                  <a:lnTo>
                    <a:pt x="1151890" y="1272540"/>
                  </a:lnTo>
                </a:path>
                <a:path w="4679950" h="1306829">
                  <a:moveTo>
                    <a:pt x="1440180" y="1306830"/>
                  </a:moveTo>
                  <a:lnTo>
                    <a:pt x="3060700" y="1306830"/>
                  </a:lnTo>
                </a:path>
                <a:path w="4679950" h="1306829">
                  <a:moveTo>
                    <a:pt x="3239770" y="1306830"/>
                  </a:moveTo>
                  <a:lnTo>
                    <a:pt x="4679950" y="636270"/>
                  </a:lnTo>
                </a:path>
                <a:path w="4679950" h="1306829">
                  <a:moveTo>
                    <a:pt x="2664460" y="0"/>
                  </a:moveTo>
                  <a:lnTo>
                    <a:pt x="3023870" y="1172210"/>
                  </a:lnTo>
                </a:path>
                <a:path w="4679950" h="1306829">
                  <a:moveTo>
                    <a:pt x="0" y="803910"/>
                  </a:moveTo>
                  <a:lnTo>
                    <a:pt x="434340" y="416560"/>
                  </a:lnTo>
                </a:path>
                <a:path w="4679950" h="1306829">
                  <a:moveTo>
                    <a:pt x="434340" y="610870"/>
                  </a:moveTo>
                  <a:lnTo>
                    <a:pt x="900430" y="300989"/>
                  </a:lnTo>
                </a:path>
                <a:path w="4679950" h="1306829">
                  <a:moveTo>
                    <a:pt x="434340" y="416560"/>
                  </a:moveTo>
                  <a:lnTo>
                    <a:pt x="434340" y="61087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sz="1694"/>
            </a:p>
          </p:txBody>
        </p:sp>
        <p:pic>
          <p:nvPicPr>
            <p:cNvPr id="10" name="object 10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2326639" y="2767330"/>
              <a:ext cx="327660" cy="304800"/>
            </a:xfrm>
            <a:prstGeom prst="rect">
              <a:avLst/>
            </a:prstGeom>
          </p:spPr>
        </p:pic>
        <p:sp>
          <p:nvSpPr>
            <p:cNvPr id="11" name="object 11"/>
            <p:cNvSpPr/>
            <p:nvPr/>
          </p:nvSpPr>
          <p:spPr>
            <a:xfrm>
              <a:off x="3698239" y="1962150"/>
              <a:ext cx="1151890" cy="201930"/>
            </a:xfrm>
            <a:custGeom>
              <a:avLst/>
              <a:gdLst/>
              <a:ahLst/>
              <a:cxnLst/>
              <a:rect l="l" t="t" r="r" b="b"/>
              <a:pathLst>
                <a:path w="1151889" h="201930">
                  <a:moveTo>
                    <a:pt x="0" y="201929"/>
                  </a:moveTo>
                  <a:lnTo>
                    <a:pt x="554989" y="46989"/>
                  </a:lnTo>
                </a:path>
                <a:path w="1151889" h="201930">
                  <a:moveTo>
                    <a:pt x="554989" y="124460"/>
                  </a:moveTo>
                  <a:lnTo>
                    <a:pt x="1151889" y="0"/>
                  </a:lnTo>
                </a:path>
                <a:path w="1151889" h="201930">
                  <a:moveTo>
                    <a:pt x="554989" y="46989"/>
                  </a:moveTo>
                  <a:lnTo>
                    <a:pt x="554989" y="12446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sz="1694"/>
            </a:p>
          </p:txBody>
        </p:sp>
        <p:pic>
          <p:nvPicPr>
            <p:cNvPr id="12" name="object 12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422900" y="3135630"/>
              <a:ext cx="327660" cy="304800"/>
            </a:xfrm>
            <a:prstGeom prst="rect">
              <a:avLst/>
            </a:prstGeom>
          </p:spPr>
        </p:pic>
        <p:sp>
          <p:nvSpPr>
            <p:cNvPr id="13" name="object 13"/>
            <p:cNvSpPr/>
            <p:nvPr/>
          </p:nvSpPr>
          <p:spPr>
            <a:xfrm>
              <a:off x="3806189" y="2129790"/>
              <a:ext cx="1224280" cy="1005840"/>
            </a:xfrm>
            <a:custGeom>
              <a:avLst/>
              <a:gdLst/>
              <a:ahLst/>
              <a:cxnLst/>
              <a:rect l="l" t="t" r="r" b="b"/>
              <a:pathLst>
                <a:path w="1224279" h="1005839">
                  <a:moveTo>
                    <a:pt x="0" y="1005839"/>
                  </a:moveTo>
                  <a:lnTo>
                    <a:pt x="589280" y="232410"/>
                  </a:lnTo>
                </a:path>
                <a:path w="1224279" h="1005839">
                  <a:moveTo>
                    <a:pt x="589280" y="618489"/>
                  </a:moveTo>
                  <a:lnTo>
                    <a:pt x="1224280" y="0"/>
                  </a:lnTo>
                </a:path>
                <a:path w="1224279" h="1005839">
                  <a:moveTo>
                    <a:pt x="589280" y="232410"/>
                  </a:moveTo>
                  <a:lnTo>
                    <a:pt x="589280" y="61848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sz="1694"/>
            </a:p>
          </p:txBody>
        </p:sp>
      </p:grpSp>
      <p:sp>
        <p:nvSpPr>
          <p:cNvPr id="14" name="object 14"/>
          <p:cNvSpPr txBox="1"/>
          <p:nvPr/>
        </p:nvSpPr>
        <p:spPr>
          <a:xfrm>
            <a:off x="2198145" y="3268831"/>
            <a:ext cx="256391" cy="200455"/>
          </a:xfrm>
          <a:prstGeom prst="rect">
            <a:avLst/>
          </a:prstGeom>
        </p:spPr>
        <p:txBody>
          <a:bodyPr vert="horz" wrap="square" lIns="0" tIns="11953" rIns="0" bIns="0" rtlCol="0">
            <a:spAutoFit/>
          </a:bodyPr>
          <a:lstStyle/>
          <a:p>
            <a:pPr marL="11953">
              <a:spcBef>
                <a:spcPts val="94"/>
              </a:spcBef>
            </a:pPr>
            <a:r>
              <a:rPr sz="1224" b="1" spc="-24" dirty="0">
                <a:latin typeface="Verdana"/>
                <a:cs typeface="Verdana"/>
              </a:rPr>
              <a:t>R1</a:t>
            </a:r>
            <a:endParaRPr sz="1224">
              <a:latin typeface="Verdana"/>
              <a:cs typeface="Verdana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3417345" y="3646544"/>
            <a:ext cx="256391" cy="200455"/>
          </a:xfrm>
          <a:prstGeom prst="rect">
            <a:avLst/>
          </a:prstGeom>
        </p:spPr>
        <p:txBody>
          <a:bodyPr vert="horz" wrap="square" lIns="0" tIns="11953" rIns="0" bIns="0" rtlCol="0">
            <a:spAutoFit/>
          </a:bodyPr>
          <a:lstStyle/>
          <a:p>
            <a:pPr marL="11953">
              <a:spcBef>
                <a:spcPts val="94"/>
              </a:spcBef>
            </a:pPr>
            <a:r>
              <a:rPr sz="1224" b="1" spc="-24" dirty="0">
                <a:latin typeface="Verdana"/>
                <a:cs typeface="Verdana"/>
              </a:rPr>
              <a:t>R5</a:t>
            </a:r>
            <a:endParaRPr sz="1224">
              <a:latin typeface="Verdana"/>
              <a:cs typeface="Verdana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3180678" y="2543287"/>
            <a:ext cx="256391" cy="200455"/>
          </a:xfrm>
          <a:prstGeom prst="rect">
            <a:avLst/>
          </a:prstGeom>
        </p:spPr>
        <p:txBody>
          <a:bodyPr vert="horz" wrap="square" lIns="0" tIns="11953" rIns="0" bIns="0" rtlCol="0">
            <a:spAutoFit/>
          </a:bodyPr>
          <a:lstStyle/>
          <a:p>
            <a:pPr marL="11953">
              <a:spcBef>
                <a:spcPts val="94"/>
              </a:spcBef>
            </a:pPr>
            <a:r>
              <a:rPr sz="1224" b="1" spc="-24" dirty="0">
                <a:latin typeface="Verdana"/>
                <a:cs typeface="Verdana"/>
              </a:rPr>
              <a:t>R2</a:t>
            </a:r>
            <a:endParaRPr sz="1224">
              <a:latin typeface="Verdana"/>
              <a:cs typeface="Verdana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5112273" y="3615466"/>
            <a:ext cx="256391" cy="200455"/>
          </a:xfrm>
          <a:prstGeom prst="rect">
            <a:avLst/>
          </a:prstGeom>
        </p:spPr>
        <p:txBody>
          <a:bodyPr vert="horz" wrap="square" lIns="0" tIns="11953" rIns="0" bIns="0" rtlCol="0">
            <a:spAutoFit/>
          </a:bodyPr>
          <a:lstStyle/>
          <a:p>
            <a:pPr marL="11953">
              <a:spcBef>
                <a:spcPts val="94"/>
              </a:spcBef>
            </a:pPr>
            <a:r>
              <a:rPr sz="1224" b="1" spc="-24" dirty="0">
                <a:latin typeface="Verdana"/>
                <a:cs typeface="Verdana"/>
              </a:rPr>
              <a:t>R4</a:t>
            </a:r>
            <a:endParaRPr sz="1224">
              <a:latin typeface="Verdana"/>
              <a:cs typeface="Verdana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2807745" y="3362063"/>
            <a:ext cx="227704" cy="185835"/>
          </a:xfrm>
          <a:prstGeom prst="rect">
            <a:avLst/>
          </a:prstGeom>
        </p:spPr>
        <p:txBody>
          <a:bodyPr vert="horz" wrap="square" lIns="0" tIns="11953" rIns="0" bIns="0" rtlCol="0">
            <a:spAutoFit/>
          </a:bodyPr>
          <a:lstStyle/>
          <a:p>
            <a:pPr marL="11953">
              <a:spcBef>
                <a:spcPts val="94"/>
              </a:spcBef>
            </a:pPr>
            <a:r>
              <a:rPr sz="1129" b="1" spc="-24" dirty="0">
                <a:solidFill>
                  <a:srgbClr val="FF0000"/>
                </a:solidFill>
                <a:latin typeface="Verdana"/>
                <a:cs typeface="Verdana"/>
              </a:rPr>
              <a:t>10</a:t>
            </a:r>
            <a:endParaRPr sz="1129">
              <a:latin typeface="Verdana"/>
              <a:cs typeface="Verdana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4196678" y="3519842"/>
            <a:ext cx="227704" cy="185835"/>
          </a:xfrm>
          <a:prstGeom prst="rect">
            <a:avLst/>
          </a:prstGeom>
        </p:spPr>
        <p:txBody>
          <a:bodyPr vert="horz" wrap="square" lIns="0" tIns="11953" rIns="0" bIns="0" rtlCol="0">
            <a:spAutoFit/>
          </a:bodyPr>
          <a:lstStyle/>
          <a:p>
            <a:pPr marL="11953">
              <a:spcBef>
                <a:spcPts val="94"/>
              </a:spcBef>
            </a:pPr>
            <a:r>
              <a:rPr sz="1129" b="1" spc="-24" dirty="0">
                <a:solidFill>
                  <a:srgbClr val="FF0000"/>
                </a:solidFill>
                <a:latin typeface="Verdana"/>
                <a:cs typeface="Verdana"/>
              </a:rPr>
              <a:t>10</a:t>
            </a:r>
            <a:endParaRPr sz="1129">
              <a:latin typeface="Verdana"/>
              <a:cs typeface="Verdana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4264809" y="2732144"/>
            <a:ext cx="1819835" cy="473735"/>
          </a:xfrm>
          <a:prstGeom prst="rect">
            <a:avLst/>
          </a:prstGeom>
        </p:spPr>
        <p:txBody>
          <a:bodyPr vert="horz" wrap="square" lIns="0" tIns="11953" rIns="0" bIns="0" rtlCol="0">
            <a:spAutoFit/>
          </a:bodyPr>
          <a:lstStyle/>
          <a:p>
            <a:pPr marL="824774">
              <a:lnSpc>
                <a:spcPts val="1299"/>
              </a:lnSpc>
              <a:spcBef>
                <a:spcPts val="94"/>
              </a:spcBef>
            </a:pPr>
            <a:r>
              <a:rPr sz="1129" b="1" spc="-24" dirty="0">
                <a:solidFill>
                  <a:srgbClr val="FF0000"/>
                </a:solidFill>
                <a:latin typeface="Verdana"/>
                <a:cs typeface="Verdana"/>
              </a:rPr>
              <a:t>10</a:t>
            </a:r>
            <a:endParaRPr sz="1129">
              <a:latin typeface="Verdana"/>
              <a:cs typeface="Verdana"/>
            </a:endParaRPr>
          </a:p>
          <a:p>
            <a:pPr marL="11953">
              <a:lnSpc>
                <a:spcPts val="1120"/>
              </a:lnSpc>
            </a:pPr>
            <a:r>
              <a:rPr sz="1129" b="1" spc="-47" dirty="0">
                <a:solidFill>
                  <a:srgbClr val="FF0000"/>
                </a:solidFill>
                <a:latin typeface="Verdana"/>
                <a:cs typeface="Verdana"/>
              </a:rPr>
              <a:t>1</a:t>
            </a:r>
            <a:endParaRPr sz="1129">
              <a:latin typeface="Verdana"/>
              <a:cs typeface="Verdana"/>
            </a:endParaRPr>
          </a:p>
          <a:p>
            <a:pPr marL="1604124">
              <a:lnSpc>
                <a:spcPts val="1177"/>
              </a:lnSpc>
            </a:pPr>
            <a:r>
              <a:rPr sz="1129" b="1" spc="-24" dirty="0">
                <a:solidFill>
                  <a:srgbClr val="FF0000"/>
                </a:solidFill>
                <a:latin typeface="Verdana"/>
                <a:cs typeface="Verdana"/>
              </a:rPr>
              <a:t>10</a:t>
            </a:r>
            <a:endParaRPr sz="1129">
              <a:latin typeface="Verdana"/>
              <a:cs typeface="Verdana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3926542" y="1902609"/>
            <a:ext cx="932927" cy="332670"/>
          </a:xfrm>
          <a:prstGeom prst="rect">
            <a:avLst/>
          </a:prstGeom>
        </p:spPr>
        <p:txBody>
          <a:bodyPr vert="horz" wrap="square" lIns="0" tIns="11953" rIns="0" bIns="0" rtlCol="0">
            <a:spAutoFit/>
          </a:bodyPr>
          <a:lstStyle/>
          <a:p>
            <a:pPr marR="4781" algn="r">
              <a:lnSpc>
                <a:spcPts val="1271"/>
              </a:lnSpc>
              <a:spcBef>
                <a:spcPts val="94"/>
              </a:spcBef>
            </a:pPr>
            <a:r>
              <a:rPr sz="1224" b="1" spc="-24" dirty="0">
                <a:latin typeface="Verdana"/>
                <a:cs typeface="Verdana"/>
              </a:rPr>
              <a:t>R3</a:t>
            </a:r>
            <a:endParaRPr sz="1224">
              <a:latin typeface="Verdana"/>
              <a:cs typeface="Verdana"/>
            </a:endParaRPr>
          </a:p>
          <a:p>
            <a:pPr marL="11953">
              <a:lnSpc>
                <a:spcPts val="1158"/>
              </a:lnSpc>
            </a:pPr>
            <a:r>
              <a:rPr sz="1129" b="1" spc="-47" dirty="0">
                <a:solidFill>
                  <a:srgbClr val="FF0000"/>
                </a:solidFill>
                <a:latin typeface="Verdana"/>
                <a:cs typeface="Verdana"/>
              </a:rPr>
              <a:t>1</a:t>
            </a:r>
            <a:endParaRPr sz="1129">
              <a:latin typeface="Verdana"/>
              <a:cs typeface="Verdana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2842410" y="2450054"/>
            <a:ext cx="126104" cy="185835"/>
          </a:xfrm>
          <a:prstGeom prst="rect">
            <a:avLst/>
          </a:prstGeom>
        </p:spPr>
        <p:txBody>
          <a:bodyPr vert="horz" wrap="square" lIns="0" tIns="11953" rIns="0" bIns="0" rtlCol="0">
            <a:spAutoFit/>
          </a:bodyPr>
          <a:lstStyle/>
          <a:p>
            <a:pPr marL="11953">
              <a:spcBef>
                <a:spcPts val="94"/>
              </a:spcBef>
            </a:pPr>
            <a:r>
              <a:rPr sz="1129" b="1" spc="-47" dirty="0">
                <a:solidFill>
                  <a:srgbClr val="FF0000"/>
                </a:solidFill>
                <a:latin typeface="Verdana"/>
                <a:cs typeface="Verdana"/>
              </a:rPr>
              <a:t>1</a:t>
            </a:r>
            <a:endParaRPr sz="1129">
              <a:latin typeface="Verdana"/>
              <a:cs typeface="Verdana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5903556" y="3342939"/>
            <a:ext cx="908424" cy="185835"/>
          </a:xfrm>
          <a:prstGeom prst="rect">
            <a:avLst/>
          </a:prstGeom>
        </p:spPr>
        <p:txBody>
          <a:bodyPr vert="horz" wrap="square" lIns="0" tIns="11953" rIns="0" bIns="0" rtlCol="0">
            <a:spAutoFit/>
          </a:bodyPr>
          <a:lstStyle/>
          <a:p>
            <a:pPr marL="11953">
              <a:spcBef>
                <a:spcPts val="94"/>
              </a:spcBef>
            </a:pPr>
            <a:r>
              <a:rPr sz="1129" spc="-9" dirty="0">
                <a:latin typeface="Verdana"/>
                <a:cs typeface="Verdana"/>
              </a:rPr>
              <a:t>192.168.1.0</a:t>
            </a:r>
            <a:endParaRPr sz="1129">
              <a:latin typeface="Verdana"/>
              <a:cs typeface="Verdana"/>
            </a:endParaRPr>
          </a:p>
        </p:txBody>
      </p:sp>
      <p:pic>
        <p:nvPicPr>
          <p:cNvPr id="24" name="object 2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408979" y="3332180"/>
            <a:ext cx="308386" cy="286871"/>
          </a:xfrm>
          <a:prstGeom prst="rect">
            <a:avLst/>
          </a:prstGeom>
        </p:spPr>
      </p:pic>
      <p:sp>
        <p:nvSpPr>
          <p:cNvPr id="25" name="object 25"/>
          <p:cNvSpPr txBox="1"/>
          <p:nvPr/>
        </p:nvSpPr>
        <p:spPr>
          <a:xfrm>
            <a:off x="6806005" y="2291080"/>
            <a:ext cx="144631" cy="200455"/>
          </a:xfrm>
          <a:prstGeom prst="rect">
            <a:avLst/>
          </a:prstGeom>
        </p:spPr>
        <p:txBody>
          <a:bodyPr vert="horz" wrap="square" lIns="0" tIns="11953" rIns="0" bIns="0" rtlCol="0">
            <a:spAutoFit/>
          </a:bodyPr>
          <a:lstStyle/>
          <a:p>
            <a:pPr marL="11953">
              <a:spcBef>
                <a:spcPts val="94"/>
              </a:spcBef>
            </a:pPr>
            <a:r>
              <a:rPr sz="1224" b="1" spc="-47" dirty="0">
                <a:latin typeface="Verdana"/>
                <a:cs typeface="Verdana"/>
              </a:rPr>
              <a:t>A</a:t>
            </a:r>
            <a:endParaRPr sz="1224">
              <a:latin typeface="Verdana"/>
              <a:cs typeface="Verdana"/>
            </a:endParaRPr>
          </a:p>
        </p:txBody>
      </p:sp>
      <p:pic>
        <p:nvPicPr>
          <p:cNvPr id="26" name="object 26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6674523" y="2511013"/>
            <a:ext cx="493656" cy="473336"/>
          </a:xfrm>
          <a:prstGeom prst="rect">
            <a:avLst/>
          </a:prstGeom>
        </p:spPr>
      </p:pic>
      <p:sp>
        <p:nvSpPr>
          <p:cNvPr id="27" name="object 27"/>
          <p:cNvSpPr txBox="1"/>
          <p:nvPr/>
        </p:nvSpPr>
        <p:spPr>
          <a:xfrm>
            <a:off x="309580" y="1437640"/>
            <a:ext cx="5165464" cy="359729"/>
          </a:xfrm>
          <a:prstGeom prst="rect">
            <a:avLst/>
          </a:prstGeom>
        </p:spPr>
        <p:txBody>
          <a:bodyPr vert="horz" wrap="square" lIns="0" tIns="11953" rIns="0" bIns="0" rtlCol="0">
            <a:spAutoFit/>
          </a:bodyPr>
          <a:lstStyle/>
          <a:p>
            <a:pPr marL="11953">
              <a:spcBef>
                <a:spcPts val="94"/>
              </a:spcBef>
            </a:pPr>
            <a:r>
              <a:rPr sz="2259" b="1" dirty="0">
                <a:solidFill>
                  <a:srgbClr val="7F0000"/>
                </a:solidFill>
                <a:latin typeface="Verdana"/>
                <a:cs typeface="Verdana"/>
              </a:rPr>
              <a:t>OSPF</a:t>
            </a:r>
            <a:r>
              <a:rPr sz="2259" b="1" spc="-42" dirty="0">
                <a:solidFill>
                  <a:srgbClr val="7F0000"/>
                </a:solidFill>
                <a:latin typeface="Verdana"/>
                <a:cs typeface="Verdana"/>
              </a:rPr>
              <a:t> </a:t>
            </a:r>
            <a:r>
              <a:rPr sz="2259" b="1" dirty="0">
                <a:solidFill>
                  <a:srgbClr val="7F0000"/>
                </a:solidFill>
                <a:latin typeface="Verdana"/>
                <a:cs typeface="Verdana"/>
              </a:rPr>
              <a:t>-</a:t>
            </a:r>
            <a:r>
              <a:rPr sz="2259" b="1" spc="-42" dirty="0">
                <a:solidFill>
                  <a:srgbClr val="7F0000"/>
                </a:solidFill>
                <a:latin typeface="Verdana"/>
                <a:cs typeface="Verdana"/>
              </a:rPr>
              <a:t> </a:t>
            </a:r>
            <a:r>
              <a:rPr sz="2259" b="1" dirty="0">
                <a:solidFill>
                  <a:srgbClr val="7F0000"/>
                </a:solidFill>
                <a:latin typeface="Verdana"/>
                <a:cs typeface="Verdana"/>
              </a:rPr>
              <a:t>Open</a:t>
            </a:r>
            <a:r>
              <a:rPr sz="2259" b="1" spc="-42" dirty="0">
                <a:solidFill>
                  <a:srgbClr val="7F0000"/>
                </a:solidFill>
                <a:latin typeface="Verdana"/>
                <a:cs typeface="Verdana"/>
              </a:rPr>
              <a:t> </a:t>
            </a:r>
            <a:r>
              <a:rPr sz="2259" b="1" dirty="0">
                <a:solidFill>
                  <a:srgbClr val="7F0000"/>
                </a:solidFill>
                <a:latin typeface="Verdana"/>
                <a:cs typeface="Verdana"/>
              </a:rPr>
              <a:t>Shortest</a:t>
            </a:r>
            <a:r>
              <a:rPr sz="2259" b="1" spc="-47" dirty="0">
                <a:solidFill>
                  <a:srgbClr val="7F0000"/>
                </a:solidFill>
                <a:latin typeface="Verdana"/>
                <a:cs typeface="Verdana"/>
              </a:rPr>
              <a:t> </a:t>
            </a:r>
            <a:r>
              <a:rPr sz="2259" b="1" dirty="0">
                <a:solidFill>
                  <a:srgbClr val="7F0000"/>
                </a:solidFill>
                <a:latin typeface="Verdana"/>
                <a:cs typeface="Verdana"/>
              </a:rPr>
              <a:t>Path</a:t>
            </a:r>
            <a:r>
              <a:rPr sz="2259" b="1" spc="-42" dirty="0">
                <a:solidFill>
                  <a:srgbClr val="7F0000"/>
                </a:solidFill>
                <a:latin typeface="Verdana"/>
                <a:cs typeface="Verdana"/>
              </a:rPr>
              <a:t> </a:t>
            </a:r>
            <a:r>
              <a:rPr sz="2259" b="1" spc="-9" dirty="0">
                <a:solidFill>
                  <a:srgbClr val="7F0000"/>
                </a:solidFill>
                <a:latin typeface="Verdana"/>
                <a:cs typeface="Verdana"/>
              </a:rPr>
              <a:t>First</a:t>
            </a:r>
            <a:endParaRPr sz="2259">
              <a:latin typeface="Verdana"/>
              <a:cs typeface="Verdana"/>
            </a:endParaRPr>
          </a:p>
        </p:txBody>
      </p:sp>
      <p:sp>
        <p:nvSpPr>
          <p:cNvPr id="28" name="object 28"/>
          <p:cNvSpPr txBox="1">
            <a:spLocks noGrp="1"/>
          </p:cNvSpPr>
          <p:nvPr>
            <p:ph type="title"/>
          </p:nvPr>
        </p:nvSpPr>
        <p:spPr>
          <a:xfrm>
            <a:off x="392056" y="172238"/>
            <a:ext cx="7745506" cy="519901"/>
          </a:xfrm>
          <a:prstGeom prst="rect">
            <a:avLst/>
          </a:prstGeom>
        </p:spPr>
        <p:txBody>
          <a:bodyPr vert="horz" wrap="square" lIns="0" tIns="11953" rIns="0" bIns="0" rtlCol="0" anchor="b">
            <a:spAutoFit/>
          </a:bodyPr>
          <a:lstStyle/>
          <a:p>
            <a:pPr marL="1583206">
              <a:lnSpc>
                <a:spcPct val="100000"/>
              </a:lnSpc>
              <a:spcBef>
                <a:spcPts val="94"/>
              </a:spcBef>
            </a:pPr>
            <a:r>
              <a:rPr dirty="0"/>
              <a:t>Protocoles</a:t>
            </a:r>
            <a:r>
              <a:rPr spc="-38" dirty="0"/>
              <a:t> </a:t>
            </a:r>
            <a:r>
              <a:rPr dirty="0"/>
              <a:t>de</a:t>
            </a:r>
            <a:r>
              <a:rPr spc="-28" dirty="0"/>
              <a:t> </a:t>
            </a:r>
            <a:r>
              <a:rPr sz="3200" spc="-9" dirty="0"/>
              <a:t>routages</a:t>
            </a:r>
            <a:endParaRPr spc="-9" dirty="0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85125" y="1244746"/>
            <a:ext cx="6101379" cy="1075310"/>
          </a:xfrm>
          <a:prstGeom prst="rect">
            <a:avLst/>
          </a:prstGeom>
        </p:spPr>
        <p:txBody>
          <a:bodyPr vert="horz" wrap="square" lIns="0" tIns="174513" rIns="0" bIns="0" rtlCol="0">
            <a:spAutoFit/>
          </a:bodyPr>
          <a:lstStyle/>
          <a:p>
            <a:pPr marL="11953">
              <a:spcBef>
                <a:spcPts val="1374"/>
              </a:spcBef>
            </a:pPr>
            <a:r>
              <a:rPr sz="2259" b="1" dirty="0">
                <a:solidFill>
                  <a:srgbClr val="7F0000"/>
                </a:solidFill>
                <a:latin typeface="Verdana"/>
                <a:cs typeface="Verdana"/>
              </a:rPr>
              <a:t>OSPF</a:t>
            </a:r>
            <a:r>
              <a:rPr sz="2259" b="1" spc="-42" dirty="0">
                <a:solidFill>
                  <a:srgbClr val="7F0000"/>
                </a:solidFill>
                <a:latin typeface="Verdana"/>
                <a:cs typeface="Verdana"/>
              </a:rPr>
              <a:t> </a:t>
            </a:r>
            <a:r>
              <a:rPr sz="2259" b="1" dirty="0">
                <a:solidFill>
                  <a:srgbClr val="7F0000"/>
                </a:solidFill>
                <a:latin typeface="Verdana"/>
                <a:cs typeface="Verdana"/>
              </a:rPr>
              <a:t>-</a:t>
            </a:r>
            <a:r>
              <a:rPr sz="2259" b="1" spc="-42" dirty="0">
                <a:solidFill>
                  <a:srgbClr val="7F0000"/>
                </a:solidFill>
                <a:latin typeface="Verdana"/>
                <a:cs typeface="Verdana"/>
              </a:rPr>
              <a:t> </a:t>
            </a:r>
            <a:r>
              <a:rPr sz="2259" b="1" dirty="0">
                <a:solidFill>
                  <a:srgbClr val="7F0000"/>
                </a:solidFill>
                <a:latin typeface="Verdana"/>
                <a:cs typeface="Verdana"/>
              </a:rPr>
              <a:t>Open</a:t>
            </a:r>
            <a:r>
              <a:rPr sz="2259" b="1" spc="-42" dirty="0">
                <a:solidFill>
                  <a:srgbClr val="7F0000"/>
                </a:solidFill>
                <a:latin typeface="Verdana"/>
                <a:cs typeface="Verdana"/>
              </a:rPr>
              <a:t> </a:t>
            </a:r>
            <a:r>
              <a:rPr sz="2259" b="1" dirty="0">
                <a:solidFill>
                  <a:srgbClr val="7F0000"/>
                </a:solidFill>
                <a:latin typeface="Verdana"/>
                <a:cs typeface="Verdana"/>
              </a:rPr>
              <a:t>Shortest</a:t>
            </a:r>
            <a:r>
              <a:rPr sz="2259" b="1" spc="-47" dirty="0">
                <a:solidFill>
                  <a:srgbClr val="7F0000"/>
                </a:solidFill>
                <a:latin typeface="Verdana"/>
                <a:cs typeface="Verdana"/>
              </a:rPr>
              <a:t> </a:t>
            </a:r>
            <a:r>
              <a:rPr sz="2259" b="1" dirty="0">
                <a:solidFill>
                  <a:srgbClr val="7F0000"/>
                </a:solidFill>
                <a:latin typeface="Verdana"/>
                <a:cs typeface="Verdana"/>
              </a:rPr>
              <a:t>Path</a:t>
            </a:r>
            <a:r>
              <a:rPr sz="2259" b="1" spc="-42" dirty="0">
                <a:solidFill>
                  <a:srgbClr val="7F0000"/>
                </a:solidFill>
                <a:latin typeface="Verdana"/>
                <a:cs typeface="Verdana"/>
              </a:rPr>
              <a:t> </a:t>
            </a:r>
            <a:r>
              <a:rPr sz="2259" b="1" spc="-9" dirty="0">
                <a:solidFill>
                  <a:srgbClr val="7F0000"/>
                </a:solidFill>
                <a:latin typeface="Verdana"/>
                <a:cs typeface="Verdana"/>
              </a:rPr>
              <a:t>First</a:t>
            </a:r>
            <a:endParaRPr sz="2259" dirty="0">
              <a:latin typeface="Verdana"/>
              <a:cs typeface="Verdana"/>
            </a:endParaRPr>
          </a:p>
          <a:p>
            <a:pPr marL="2429496" algn="ctr">
              <a:lnSpc>
                <a:spcPts val="1967"/>
              </a:lnSpc>
              <a:spcBef>
                <a:spcPts val="960"/>
              </a:spcBef>
            </a:pPr>
            <a:r>
              <a:rPr sz="1694" b="1" dirty="0">
                <a:solidFill>
                  <a:srgbClr val="00007F"/>
                </a:solidFill>
                <a:latin typeface="Verdana"/>
                <a:cs typeface="Verdana"/>
              </a:rPr>
              <a:t>Élection</a:t>
            </a:r>
            <a:r>
              <a:rPr sz="1694" b="1" spc="-66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b="1" dirty="0">
                <a:solidFill>
                  <a:srgbClr val="00007F"/>
                </a:solidFill>
                <a:latin typeface="Verdana"/>
                <a:cs typeface="Verdana"/>
              </a:rPr>
              <a:t>des</a:t>
            </a:r>
            <a:r>
              <a:rPr sz="1694" b="1" spc="-56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b="1" dirty="0">
                <a:solidFill>
                  <a:srgbClr val="00007F"/>
                </a:solidFill>
                <a:latin typeface="Verdana"/>
                <a:cs typeface="Verdana"/>
              </a:rPr>
              <a:t>meilleures</a:t>
            </a:r>
            <a:r>
              <a:rPr sz="1694" b="1" spc="-56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b="1" spc="-9" dirty="0">
                <a:solidFill>
                  <a:srgbClr val="00007F"/>
                </a:solidFill>
                <a:latin typeface="Verdana"/>
                <a:cs typeface="Verdana"/>
              </a:rPr>
              <a:t>routes</a:t>
            </a:r>
            <a:endParaRPr sz="1694" dirty="0">
              <a:latin typeface="Verdana"/>
              <a:cs typeface="Verdana"/>
            </a:endParaRPr>
          </a:p>
          <a:p>
            <a:pPr marL="2427703" algn="ctr">
              <a:lnSpc>
                <a:spcPts val="1289"/>
              </a:lnSpc>
            </a:pPr>
            <a:r>
              <a:rPr sz="1129" dirty="0">
                <a:solidFill>
                  <a:srgbClr val="00007F"/>
                </a:solidFill>
                <a:latin typeface="Verdana"/>
                <a:cs typeface="Verdana"/>
              </a:rPr>
              <a:t>-</a:t>
            </a:r>
            <a:r>
              <a:rPr sz="1129" spc="-47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129" dirty="0">
                <a:solidFill>
                  <a:srgbClr val="00007F"/>
                </a:solidFill>
                <a:latin typeface="Verdana"/>
                <a:cs typeface="Verdana"/>
              </a:rPr>
              <a:t>Algorithme</a:t>
            </a:r>
            <a:r>
              <a:rPr sz="1129" spc="-47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129" dirty="0">
                <a:solidFill>
                  <a:srgbClr val="00007F"/>
                </a:solidFill>
                <a:latin typeface="Verdana"/>
                <a:cs typeface="Verdana"/>
              </a:rPr>
              <a:t>de</a:t>
            </a:r>
            <a:r>
              <a:rPr sz="1129" spc="-33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129" dirty="0">
                <a:solidFill>
                  <a:srgbClr val="00007F"/>
                </a:solidFill>
                <a:latin typeface="Verdana"/>
                <a:cs typeface="Verdana"/>
              </a:rPr>
              <a:t>Dijkstra</a:t>
            </a:r>
            <a:r>
              <a:rPr sz="1129" spc="-33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129" spc="-47" dirty="0">
                <a:solidFill>
                  <a:srgbClr val="00007F"/>
                </a:solidFill>
                <a:latin typeface="Verdana"/>
                <a:cs typeface="Verdana"/>
              </a:rPr>
              <a:t>-</a:t>
            </a:r>
            <a:endParaRPr sz="1129" dirty="0">
              <a:latin typeface="Verdana"/>
              <a:cs typeface="Verdana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693731" y="2418913"/>
            <a:ext cx="1679086" cy="3353175"/>
          </a:xfrm>
          <a:prstGeom prst="rect">
            <a:avLst/>
          </a:prstGeom>
        </p:spPr>
      </p:pic>
      <p:pic>
        <p:nvPicPr>
          <p:cNvPr id="4" name="object 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5429049" y="2488548"/>
            <a:ext cx="1678145" cy="3196676"/>
          </a:xfrm>
          <a:prstGeom prst="rect">
            <a:avLst/>
          </a:prstGeom>
        </p:spPr>
      </p:pic>
      <p:sp>
        <p:nvSpPr>
          <p:cNvPr id="6" name="object 6"/>
          <p:cNvSpPr txBox="1"/>
          <p:nvPr/>
        </p:nvSpPr>
        <p:spPr>
          <a:xfrm>
            <a:off x="377713" y="5882938"/>
            <a:ext cx="8283986" cy="214882"/>
          </a:xfrm>
          <a:prstGeom prst="rect">
            <a:avLst/>
          </a:prstGeom>
        </p:spPr>
        <p:txBody>
          <a:bodyPr vert="horz" wrap="square" lIns="0" tIns="11953" rIns="0" bIns="0" rtlCol="0">
            <a:spAutoFit/>
          </a:bodyPr>
          <a:lstStyle/>
          <a:p>
            <a:pPr marL="11953">
              <a:spcBef>
                <a:spcPts val="94"/>
              </a:spcBef>
            </a:pPr>
            <a:r>
              <a:rPr sz="1318" dirty="0">
                <a:solidFill>
                  <a:srgbClr val="00007F"/>
                </a:solidFill>
                <a:latin typeface="Verdana"/>
                <a:cs typeface="Verdana"/>
              </a:rPr>
              <a:t>Meilleure</a:t>
            </a:r>
            <a:r>
              <a:rPr sz="1318" spc="-28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318" dirty="0">
                <a:solidFill>
                  <a:srgbClr val="00007F"/>
                </a:solidFill>
                <a:latin typeface="Verdana"/>
                <a:cs typeface="Verdana"/>
              </a:rPr>
              <a:t>routre</a:t>
            </a:r>
            <a:r>
              <a:rPr sz="1318" spc="-28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318" dirty="0">
                <a:solidFill>
                  <a:srgbClr val="00007F"/>
                </a:solidFill>
                <a:latin typeface="Verdana"/>
                <a:cs typeface="Verdana"/>
              </a:rPr>
              <a:t>entre</a:t>
            </a:r>
            <a:r>
              <a:rPr sz="1318" spc="-28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318" dirty="0">
                <a:solidFill>
                  <a:srgbClr val="00007F"/>
                </a:solidFill>
                <a:latin typeface="Verdana"/>
                <a:cs typeface="Verdana"/>
              </a:rPr>
              <a:t>R1</a:t>
            </a:r>
            <a:r>
              <a:rPr sz="1318" spc="-24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318" dirty="0">
                <a:solidFill>
                  <a:srgbClr val="00007F"/>
                </a:solidFill>
                <a:latin typeface="Verdana"/>
                <a:cs typeface="Verdana"/>
              </a:rPr>
              <a:t>et</a:t>
            </a:r>
            <a:r>
              <a:rPr sz="1318" spc="-24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318" dirty="0">
                <a:solidFill>
                  <a:srgbClr val="00007F"/>
                </a:solidFill>
                <a:latin typeface="Verdana"/>
                <a:cs typeface="Verdana"/>
              </a:rPr>
              <a:t>A</a:t>
            </a:r>
            <a:r>
              <a:rPr sz="1318" spc="-24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318" dirty="0">
                <a:solidFill>
                  <a:srgbClr val="00007F"/>
                </a:solidFill>
                <a:latin typeface="Verdana"/>
                <a:cs typeface="Verdana"/>
              </a:rPr>
              <a:t>passe</a:t>
            </a:r>
            <a:r>
              <a:rPr sz="1318" spc="-28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318" dirty="0">
                <a:solidFill>
                  <a:srgbClr val="00007F"/>
                </a:solidFill>
                <a:latin typeface="Verdana"/>
                <a:cs typeface="Verdana"/>
              </a:rPr>
              <a:t>par</a:t>
            </a:r>
            <a:r>
              <a:rPr sz="1318" spc="-24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318" dirty="0">
                <a:solidFill>
                  <a:srgbClr val="00007F"/>
                </a:solidFill>
                <a:latin typeface="Verdana"/>
                <a:cs typeface="Verdana"/>
              </a:rPr>
              <a:t>R2,</a:t>
            </a:r>
            <a:r>
              <a:rPr sz="1318" spc="-24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318" dirty="0">
                <a:solidFill>
                  <a:srgbClr val="00007F"/>
                </a:solidFill>
                <a:latin typeface="Verdana"/>
                <a:cs typeface="Verdana"/>
              </a:rPr>
              <a:t>R3</a:t>
            </a:r>
            <a:r>
              <a:rPr sz="1318" spc="-24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318" dirty="0">
                <a:solidFill>
                  <a:srgbClr val="00007F"/>
                </a:solidFill>
                <a:latin typeface="Verdana"/>
                <a:cs typeface="Verdana"/>
              </a:rPr>
              <a:t>et</a:t>
            </a:r>
            <a:r>
              <a:rPr sz="1318" spc="-24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318" dirty="0">
                <a:solidFill>
                  <a:srgbClr val="00007F"/>
                </a:solidFill>
                <a:latin typeface="Verdana"/>
                <a:cs typeface="Verdana"/>
              </a:rPr>
              <a:t>R4</a:t>
            </a:r>
            <a:r>
              <a:rPr sz="1318" spc="-24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318" dirty="0">
                <a:solidFill>
                  <a:srgbClr val="00007F"/>
                </a:solidFill>
                <a:latin typeface="Verdana"/>
                <a:cs typeface="Verdana"/>
              </a:rPr>
              <a:t>pour</a:t>
            </a:r>
            <a:r>
              <a:rPr sz="1318" spc="-24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318" dirty="0">
                <a:solidFill>
                  <a:srgbClr val="00007F"/>
                </a:solidFill>
                <a:latin typeface="Verdana"/>
                <a:cs typeface="Verdana"/>
              </a:rPr>
              <a:t>un</a:t>
            </a:r>
            <a:r>
              <a:rPr sz="1318" spc="-19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318" dirty="0">
                <a:solidFill>
                  <a:srgbClr val="00007F"/>
                </a:solidFill>
                <a:latin typeface="Verdana"/>
                <a:cs typeface="Verdana"/>
              </a:rPr>
              <a:t>coût</a:t>
            </a:r>
            <a:r>
              <a:rPr sz="1318" spc="-19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318" dirty="0">
                <a:solidFill>
                  <a:srgbClr val="00007F"/>
                </a:solidFill>
                <a:latin typeface="Verdana"/>
                <a:cs typeface="Verdana"/>
              </a:rPr>
              <a:t>total</a:t>
            </a:r>
            <a:r>
              <a:rPr sz="1318" spc="-28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318" dirty="0">
                <a:solidFill>
                  <a:srgbClr val="00007F"/>
                </a:solidFill>
                <a:latin typeface="Verdana"/>
                <a:cs typeface="Verdana"/>
              </a:rPr>
              <a:t>de</a:t>
            </a:r>
            <a:r>
              <a:rPr sz="1318" spc="-28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318" dirty="0">
                <a:solidFill>
                  <a:srgbClr val="00007F"/>
                </a:solidFill>
                <a:latin typeface="Verdana"/>
                <a:cs typeface="Verdana"/>
              </a:rPr>
              <a:t>1</a:t>
            </a:r>
            <a:r>
              <a:rPr sz="1318" spc="-24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318" dirty="0">
                <a:solidFill>
                  <a:srgbClr val="00007F"/>
                </a:solidFill>
                <a:latin typeface="Verdana"/>
                <a:cs typeface="Verdana"/>
              </a:rPr>
              <a:t>+</a:t>
            </a:r>
            <a:r>
              <a:rPr sz="1318" spc="-19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318" dirty="0">
                <a:solidFill>
                  <a:srgbClr val="00007F"/>
                </a:solidFill>
                <a:latin typeface="Verdana"/>
                <a:cs typeface="Verdana"/>
              </a:rPr>
              <a:t>1</a:t>
            </a:r>
            <a:r>
              <a:rPr sz="1318" spc="-24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318" dirty="0">
                <a:solidFill>
                  <a:srgbClr val="00007F"/>
                </a:solidFill>
                <a:latin typeface="Verdana"/>
                <a:cs typeface="Verdana"/>
              </a:rPr>
              <a:t>+</a:t>
            </a:r>
            <a:r>
              <a:rPr sz="1318" spc="-19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318" dirty="0">
                <a:solidFill>
                  <a:srgbClr val="00007F"/>
                </a:solidFill>
                <a:latin typeface="Verdana"/>
                <a:cs typeface="Verdana"/>
              </a:rPr>
              <a:t>10</a:t>
            </a:r>
            <a:r>
              <a:rPr sz="1318" spc="-24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318" dirty="0">
                <a:solidFill>
                  <a:srgbClr val="00007F"/>
                </a:solidFill>
                <a:latin typeface="Verdana"/>
                <a:cs typeface="Verdana"/>
              </a:rPr>
              <a:t>+</a:t>
            </a:r>
            <a:r>
              <a:rPr sz="1318" spc="-19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318" dirty="0">
                <a:solidFill>
                  <a:srgbClr val="00007F"/>
                </a:solidFill>
                <a:latin typeface="Verdana"/>
                <a:cs typeface="Verdana"/>
              </a:rPr>
              <a:t>10</a:t>
            </a:r>
            <a:r>
              <a:rPr sz="1318" spc="-24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318" dirty="0">
                <a:solidFill>
                  <a:srgbClr val="00007F"/>
                </a:solidFill>
                <a:latin typeface="Verdana"/>
                <a:cs typeface="Verdana"/>
              </a:rPr>
              <a:t>=</a:t>
            </a:r>
            <a:r>
              <a:rPr sz="1318" spc="-19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318" spc="-24" dirty="0">
                <a:solidFill>
                  <a:srgbClr val="00007F"/>
                </a:solidFill>
                <a:latin typeface="Verdana"/>
                <a:cs typeface="Verdana"/>
              </a:rPr>
              <a:t>22</a:t>
            </a:r>
            <a:endParaRPr sz="1318">
              <a:latin typeface="Verdana"/>
              <a:cs typeface="Verdana"/>
            </a:endParaRPr>
          </a:p>
        </p:txBody>
      </p:sp>
      <p:sp>
        <p:nvSpPr>
          <p:cNvPr id="7" name="object 7"/>
          <p:cNvSpPr txBox="1">
            <a:spLocks noGrp="1"/>
          </p:cNvSpPr>
          <p:nvPr>
            <p:ph type="title"/>
          </p:nvPr>
        </p:nvSpPr>
        <p:spPr>
          <a:xfrm>
            <a:off x="405161" y="194112"/>
            <a:ext cx="7745506" cy="566068"/>
          </a:xfrm>
          <a:prstGeom prst="rect">
            <a:avLst/>
          </a:prstGeom>
        </p:spPr>
        <p:txBody>
          <a:bodyPr vert="horz" wrap="square" lIns="0" tIns="11953" rIns="0" bIns="0" rtlCol="0" anchor="b">
            <a:spAutoFit/>
          </a:bodyPr>
          <a:lstStyle/>
          <a:p>
            <a:pPr marL="1583206">
              <a:lnSpc>
                <a:spcPct val="100000"/>
              </a:lnSpc>
              <a:spcBef>
                <a:spcPts val="94"/>
              </a:spcBef>
            </a:pPr>
            <a:r>
              <a:rPr sz="3600" dirty="0"/>
              <a:t>Protocoles</a:t>
            </a:r>
            <a:r>
              <a:rPr sz="3600" spc="-38" dirty="0"/>
              <a:t> </a:t>
            </a:r>
            <a:r>
              <a:rPr sz="3600" dirty="0"/>
              <a:t>de</a:t>
            </a:r>
            <a:r>
              <a:rPr sz="3600" spc="-28" dirty="0"/>
              <a:t> </a:t>
            </a:r>
            <a:r>
              <a:rPr sz="3600" spc="-9" dirty="0"/>
              <a:t>routages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09580" y="1437639"/>
            <a:ext cx="6955416" cy="1563135"/>
          </a:xfrm>
          <a:prstGeom prst="rect">
            <a:avLst/>
          </a:prstGeom>
        </p:spPr>
        <p:txBody>
          <a:bodyPr vert="horz" wrap="square" lIns="0" tIns="11953" rIns="0" bIns="0" rtlCol="0">
            <a:spAutoFit/>
          </a:bodyPr>
          <a:lstStyle/>
          <a:p>
            <a:pPr marL="11953">
              <a:spcBef>
                <a:spcPts val="94"/>
              </a:spcBef>
            </a:pPr>
            <a:r>
              <a:rPr sz="2259" b="1" dirty="0">
                <a:solidFill>
                  <a:srgbClr val="7F0000"/>
                </a:solidFill>
                <a:latin typeface="Verdana"/>
                <a:cs typeface="Verdana"/>
              </a:rPr>
              <a:t>OSPF</a:t>
            </a:r>
            <a:r>
              <a:rPr sz="2259" b="1" spc="-42" dirty="0">
                <a:solidFill>
                  <a:srgbClr val="7F0000"/>
                </a:solidFill>
                <a:latin typeface="Verdana"/>
                <a:cs typeface="Verdana"/>
              </a:rPr>
              <a:t> </a:t>
            </a:r>
            <a:r>
              <a:rPr sz="2259" b="1" dirty="0">
                <a:solidFill>
                  <a:srgbClr val="7F0000"/>
                </a:solidFill>
                <a:latin typeface="Verdana"/>
                <a:cs typeface="Verdana"/>
              </a:rPr>
              <a:t>-</a:t>
            </a:r>
            <a:r>
              <a:rPr sz="2259" b="1" spc="-42" dirty="0">
                <a:solidFill>
                  <a:srgbClr val="7F0000"/>
                </a:solidFill>
                <a:latin typeface="Verdana"/>
                <a:cs typeface="Verdana"/>
              </a:rPr>
              <a:t> </a:t>
            </a:r>
            <a:r>
              <a:rPr sz="2259" b="1" dirty="0">
                <a:solidFill>
                  <a:srgbClr val="7F0000"/>
                </a:solidFill>
                <a:latin typeface="Verdana"/>
                <a:cs typeface="Verdana"/>
              </a:rPr>
              <a:t>Open</a:t>
            </a:r>
            <a:r>
              <a:rPr sz="2259" b="1" spc="-42" dirty="0">
                <a:solidFill>
                  <a:srgbClr val="7F0000"/>
                </a:solidFill>
                <a:latin typeface="Verdana"/>
                <a:cs typeface="Verdana"/>
              </a:rPr>
              <a:t> </a:t>
            </a:r>
            <a:r>
              <a:rPr sz="2259" b="1" dirty="0">
                <a:solidFill>
                  <a:srgbClr val="7F0000"/>
                </a:solidFill>
                <a:latin typeface="Verdana"/>
                <a:cs typeface="Verdana"/>
              </a:rPr>
              <a:t>Shortest</a:t>
            </a:r>
            <a:r>
              <a:rPr sz="2259" b="1" spc="-47" dirty="0">
                <a:solidFill>
                  <a:srgbClr val="7F0000"/>
                </a:solidFill>
                <a:latin typeface="Verdana"/>
                <a:cs typeface="Verdana"/>
              </a:rPr>
              <a:t> </a:t>
            </a:r>
            <a:r>
              <a:rPr sz="2259" b="1" dirty="0">
                <a:solidFill>
                  <a:srgbClr val="7F0000"/>
                </a:solidFill>
                <a:latin typeface="Verdana"/>
                <a:cs typeface="Verdana"/>
              </a:rPr>
              <a:t>Path</a:t>
            </a:r>
            <a:r>
              <a:rPr sz="2259" b="1" spc="-42" dirty="0">
                <a:solidFill>
                  <a:srgbClr val="7F0000"/>
                </a:solidFill>
                <a:latin typeface="Verdana"/>
                <a:cs typeface="Verdana"/>
              </a:rPr>
              <a:t> </a:t>
            </a:r>
            <a:r>
              <a:rPr sz="2259" b="1" spc="-9" dirty="0">
                <a:solidFill>
                  <a:srgbClr val="7F0000"/>
                </a:solidFill>
                <a:latin typeface="Verdana"/>
                <a:cs typeface="Verdana"/>
              </a:rPr>
              <a:t>First</a:t>
            </a:r>
            <a:endParaRPr sz="2259">
              <a:latin typeface="Verdana"/>
              <a:cs typeface="Verdana"/>
            </a:endParaRPr>
          </a:p>
          <a:p>
            <a:pPr>
              <a:spcBef>
                <a:spcPts val="612"/>
              </a:spcBef>
            </a:pPr>
            <a:endParaRPr sz="2259">
              <a:latin typeface="Verdana"/>
              <a:cs typeface="Verdana"/>
            </a:endParaRPr>
          </a:p>
          <a:p>
            <a:pPr marL="2479102"/>
            <a:r>
              <a:rPr sz="1694" b="1" dirty="0">
                <a:solidFill>
                  <a:srgbClr val="00007F"/>
                </a:solidFill>
                <a:latin typeface="Verdana"/>
                <a:cs typeface="Verdana"/>
              </a:rPr>
              <a:t>Détermination</a:t>
            </a:r>
            <a:r>
              <a:rPr sz="1694" b="1" spc="-56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b="1" dirty="0">
                <a:solidFill>
                  <a:srgbClr val="00007F"/>
                </a:solidFill>
                <a:latin typeface="Verdana"/>
                <a:cs typeface="Verdana"/>
              </a:rPr>
              <a:t>de</a:t>
            </a:r>
            <a:r>
              <a:rPr sz="1694" b="1" spc="-42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b="1" dirty="0">
                <a:solidFill>
                  <a:srgbClr val="00007F"/>
                </a:solidFill>
                <a:latin typeface="Verdana"/>
                <a:cs typeface="Verdana"/>
              </a:rPr>
              <a:t>la</a:t>
            </a:r>
            <a:r>
              <a:rPr sz="1694" b="1" spc="-52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b="1" dirty="0">
                <a:solidFill>
                  <a:srgbClr val="00007F"/>
                </a:solidFill>
                <a:latin typeface="Verdana"/>
                <a:cs typeface="Verdana"/>
              </a:rPr>
              <a:t>table</a:t>
            </a:r>
            <a:r>
              <a:rPr sz="1694" b="1" spc="-42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b="1" dirty="0">
                <a:solidFill>
                  <a:srgbClr val="00007F"/>
                </a:solidFill>
                <a:latin typeface="Verdana"/>
                <a:cs typeface="Verdana"/>
              </a:rPr>
              <a:t>de</a:t>
            </a:r>
            <a:r>
              <a:rPr sz="1694" b="1" spc="-42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b="1" spc="-9" dirty="0">
                <a:solidFill>
                  <a:srgbClr val="00007F"/>
                </a:solidFill>
                <a:latin typeface="Verdana"/>
                <a:cs typeface="Verdana"/>
              </a:rPr>
              <a:t>routage</a:t>
            </a:r>
            <a:endParaRPr sz="1694">
              <a:latin typeface="Verdana"/>
              <a:cs typeface="Verdana"/>
            </a:endParaRPr>
          </a:p>
          <a:p>
            <a:pPr>
              <a:spcBef>
                <a:spcPts val="231"/>
              </a:spcBef>
            </a:pPr>
            <a:endParaRPr sz="1694">
              <a:latin typeface="Verdana"/>
              <a:cs typeface="Verdana"/>
            </a:endParaRPr>
          </a:p>
          <a:p>
            <a:pPr marL="350230"/>
            <a:r>
              <a:rPr sz="1506" b="1" dirty="0">
                <a:solidFill>
                  <a:srgbClr val="00007F"/>
                </a:solidFill>
                <a:latin typeface="Verdana"/>
                <a:cs typeface="Verdana"/>
              </a:rPr>
              <a:t>Extrait</a:t>
            </a:r>
            <a:r>
              <a:rPr sz="1506" b="1" spc="-38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506" b="1" dirty="0">
                <a:solidFill>
                  <a:srgbClr val="00007F"/>
                </a:solidFill>
                <a:latin typeface="Verdana"/>
                <a:cs typeface="Verdana"/>
              </a:rPr>
              <a:t>de</a:t>
            </a:r>
            <a:r>
              <a:rPr sz="1506" b="1" spc="-38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506" b="1" dirty="0">
                <a:solidFill>
                  <a:srgbClr val="00007F"/>
                </a:solidFill>
                <a:latin typeface="Verdana"/>
                <a:cs typeface="Verdana"/>
              </a:rPr>
              <a:t>la</a:t>
            </a:r>
            <a:r>
              <a:rPr sz="1506" b="1" spc="-33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506" b="1" dirty="0">
                <a:solidFill>
                  <a:srgbClr val="00007F"/>
                </a:solidFill>
                <a:latin typeface="Verdana"/>
                <a:cs typeface="Verdana"/>
              </a:rPr>
              <a:t>table</a:t>
            </a:r>
            <a:r>
              <a:rPr sz="1506" b="1" spc="-38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506" b="1" dirty="0">
                <a:solidFill>
                  <a:srgbClr val="00007F"/>
                </a:solidFill>
                <a:latin typeface="Verdana"/>
                <a:cs typeface="Verdana"/>
              </a:rPr>
              <a:t>de</a:t>
            </a:r>
            <a:r>
              <a:rPr sz="1506" b="1" spc="-38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506" b="1" spc="-24" dirty="0">
                <a:solidFill>
                  <a:srgbClr val="00007F"/>
                </a:solidFill>
                <a:latin typeface="Verdana"/>
                <a:cs typeface="Verdana"/>
              </a:rPr>
              <a:t>R1</a:t>
            </a:r>
            <a:endParaRPr sz="1506">
              <a:latin typeface="Verdana"/>
              <a:cs typeface="Verdana"/>
            </a:endParaRP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629920" y="3078946"/>
          <a:ext cx="5579632" cy="54266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35891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5573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6498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71332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500" dirty="0">
                          <a:solidFill>
                            <a:srgbClr val="00007F"/>
                          </a:solidFill>
                          <a:latin typeface="Verdana"/>
                          <a:cs typeface="Verdana"/>
                        </a:rPr>
                        <a:t>Réseau</a:t>
                      </a:r>
                      <a:r>
                        <a:rPr sz="1500" spc="-45" dirty="0">
                          <a:solidFill>
                            <a:srgbClr val="00007F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500" dirty="0">
                          <a:solidFill>
                            <a:srgbClr val="00007F"/>
                          </a:solidFill>
                          <a:latin typeface="Verdana"/>
                          <a:cs typeface="Verdana"/>
                        </a:rPr>
                        <a:t>de</a:t>
                      </a:r>
                      <a:r>
                        <a:rPr sz="1500" spc="-40" dirty="0">
                          <a:solidFill>
                            <a:srgbClr val="00007F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500" spc="-10" dirty="0">
                          <a:solidFill>
                            <a:srgbClr val="00007F"/>
                          </a:solidFill>
                          <a:latin typeface="Verdana"/>
                          <a:cs typeface="Verdana"/>
                        </a:rPr>
                        <a:t>destination</a:t>
                      </a:r>
                      <a:endParaRPr sz="1500">
                        <a:latin typeface="Verdana"/>
                        <a:cs typeface="Verdana"/>
                      </a:endParaRPr>
                    </a:p>
                  </a:txBody>
                  <a:tcPr marL="0" marR="0" marT="598" marB="0"/>
                </a:tc>
                <a:tc>
                  <a:txBody>
                    <a:bodyPr/>
                    <a:lstStyle/>
                    <a:p>
                      <a:pPr marL="220979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500" dirty="0">
                          <a:solidFill>
                            <a:srgbClr val="00007F"/>
                          </a:solidFill>
                          <a:latin typeface="Verdana"/>
                          <a:cs typeface="Verdana"/>
                        </a:rPr>
                        <a:t>Moyen</a:t>
                      </a:r>
                      <a:r>
                        <a:rPr sz="1500" spc="-55" dirty="0">
                          <a:solidFill>
                            <a:srgbClr val="00007F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500" dirty="0">
                          <a:solidFill>
                            <a:srgbClr val="00007F"/>
                          </a:solidFill>
                          <a:latin typeface="Verdana"/>
                          <a:cs typeface="Verdana"/>
                        </a:rPr>
                        <a:t>de</a:t>
                      </a:r>
                      <a:r>
                        <a:rPr sz="1500" spc="-50" dirty="0">
                          <a:solidFill>
                            <a:srgbClr val="00007F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500" spc="-10" dirty="0">
                          <a:solidFill>
                            <a:srgbClr val="00007F"/>
                          </a:solidFill>
                          <a:latin typeface="Verdana"/>
                          <a:cs typeface="Verdana"/>
                        </a:rPr>
                        <a:t>l'atteindre</a:t>
                      </a:r>
                      <a:endParaRPr sz="1500">
                        <a:latin typeface="Verdana"/>
                        <a:cs typeface="Verdana"/>
                      </a:endParaRPr>
                    </a:p>
                  </a:txBody>
                  <a:tcPr marL="0" marR="0" marT="598" marB="0"/>
                </a:tc>
                <a:tc>
                  <a:txBody>
                    <a:bodyPr/>
                    <a:lstStyle/>
                    <a:p>
                      <a:pPr marL="30670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500" spc="-20" dirty="0">
                          <a:solidFill>
                            <a:srgbClr val="00007F"/>
                          </a:solidFill>
                          <a:latin typeface="Verdana"/>
                          <a:cs typeface="Verdana"/>
                        </a:rPr>
                        <a:t>Coût</a:t>
                      </a:r>
                      <a:endParaRPr sz="1500">
                        <a:latin typeface="Verdana"/>
                        <a:cs typeface="Verdana"/>
                      </a:endParaRPr>
                    </a:p>
                  </a:txBody>
                  <a:tcPr marL="0" marR="0" marT="598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1332">
                <a:tc>
                  <a:txBody>
                    <a:bodyPr/>
                    <a:lstStyle/>
                    <a:p>
                      <a:pPr marL="31750">
                        <a:lnSpc>
                          <a:spcPts val="1835"/>
                        </a:lnSpc>
                        <a:spcBef>
                          <a:spcPts val="335"/>
                        </a:spcBef>
                      </a:pPr>
                      <a:r>
                        <a:rPr sz="1500" spc="-10" dirty="0">
                          <a:solidFill>
                            <a:srgbClr val="00007F"/>
                          </a:solidFill>
                          <a:latin typeface="Verdana"/>
                          <a:cs typeface="Verdana"/>
                        </a:rPr>
                        <a:t>192.168.1.0</a:t>
                      </a:r>
                      <a:endParaRPr sz="1500">
                        <a:latin typeface="Verdana"/>
                        <a:cs typeface="Verdana"/>
                      </a:endParaRPr>
                    </a:p>
                  </a:txBody>
                  <a:tcPr marL="0" marR="0" marT="40042" marB="0"/>
                </a:tc>
                <a:tc>
                  <a:txBody>
                    <a:bodyPr/>
                    <a:lstStyle/>
                    <a:p>
                      <a:pPr marL="220979">
                        <a:lnSpc>
                          <a:spcPts val="1835"/>
                        </a:lnSpc>
                        <a:spcBef>
                          <a:spcPts val="335"/>
                        </a:spcBef>
                      </a:pPr>
                      <a:r>
                        <a:rPr sz="1500" spc="-25" dirty="0">
                          <a:solidFill>
                            <a:srgbClr val="00007F"/>
                          </a:solidFill>
                          <a:latin typeface="Verdana"/>
                          <a:cs typeface="Verdana"/>
                        </a:rPr>
                        <a:t>R2</a:t>
                      </a:r>
                      <a:endParaRPr sz="1500">
                        <a:latin typeface="Verdana"/>
                        <a:cs typeface="Verdana"/>
                      </a:endParaRPr>
                    </a:p>
                  </a:txBody>
                  <a:tcPr marL="0" marR="0" marT="40042" marB="0"/>
                </a:tc>
                <a:tc>
                  <a:txBody>
                    <a:bodyPr/>
                    <a:lstStyle/>
                    <a:p>
                      <a:pPr marL="306705">
                        <a:lnSpc>
                          <a:spcPts val="1835"/>
                        </a:lnSpc>
                        <a:spcBef>
                          <a:spcPts val="335"/>
                        </a:spcBef>
                      </a:pPr>
                      <a:r>
                        <a:rPr sz="1500" spc="-25" dirty="0">
                          <a:solidFill>
                            <a:srgbClr val="00007F"/>
                          </a:solidFill>
                          <a:latin typeface="Verdana"/>
                          <a:cs typeface="Verdana"/>
                        </a:rPr>
                        <a:t>22</a:t>
                      </a:r>
                      <a:endParaRPr sz="1500">
                        <a:latin typeface="Verdana"/>
                        <a:cs typeface="Verdana"/>
                      </a:endParaRPr>
                    </a:p>
                  </a:txBody>
                  <a:tcPr marL="0" marR="0" marT="40042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629920" y="4322052"/>
          <a:ext cx="5579034" cy="8534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46828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4636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6439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71332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500" b="1" dirty="0">
                          <a:solidFill>
                            <a:srgbClr val="00007F"/>
                          </a:solidFill>
                          <a:latin typeface="Verdana"/>
                          <a:cs typeface="Verdana"/>
                        </a:rPr>
                        <a:t>Extrait</a:t>
                      </a:r>
                      <a:r>
                        <a:rPr sz="1500" b="1" spc="-40" dirty="0">
                          <a:solidFill>
                            <a:srgbClr val="00007F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500" b="1" dirty="0">
                          <a:solidFill>
                            <a:srgbClr val="00007F"/>
                          </a:solidFill>
                          <a:latin typeface="Verdana"/>
                          <a:cs typeface="Verdana"/>
                        </a:rPr>
                        <a:t>de</a:t>
                      </a:r>
                      <a:r>
                        <a:rPr sz="1500" b="1" spc="-45" dirty="0">
                          <a:solidFill>
                            <a:srgbClr val="00007F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500" b="1" dirty="0">
                          <a:solidFill>
                            <a:srgbClr val="00007F"/>
                          </a:solidFill>
                          <a:latin typeface="Verdana"/>
                          <a:cs typeface="Verdana"/>
                        </a:rPr>
                        <a:t>la</a:t>
                      </a:r>
                      <a:r>
                        <a:rPr sz="1500" b="1" spc="-35" dirty="0">
                          <a:solidFill>
                            <a:srgbClr val="00007F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500" b="1" dirty="0">
                          <a:solidFill>
                            <a:srgbClr val="00007F"/>
                          </a:solidFill>
                          <a:latin typeface="Verdana"/>
                          <a:cs typeface="Verdana"/>
                        </a:rPr>
                        <a:t>table</a:t>
                      </a:r>
                      <a:r>
                        <a:rPr sz="1500" b="1" spc="-45" dirty="0">
                          <a:solidFill>
                            <a:srgbClr val="00007F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500" b="1" spc="-25" dirty="0">
                          <a:solidFill>
                            <a:srgbClr val="00007F"/>
                          </a:solidFill>
                          <a:latin typeface="Verdana"/>
                          <a:cs typeface="Verdana"/>
                        </a:rPr>
                        <a:t>R5:</a:t>
                      </a:r>
                      <a:endParaRPr sz="1500">
                        <a:latin typeface="Verdana"/>
                        <a:cs typeface="Verdana"/>
                      </a:endParaRPr>
                    </a:p>
                  </a:txBody>
                  <a:tcPr marL="0" marR="0" marT="598" marB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0776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1500" dirty="0">
                          <a:solidFill>
                            <a:srgbClr val="00007F"/>
                          </a:solidFill>
                          <a:latin typeface="Verdana"/>
                          <a:cs typeface="Verdana"/>
                        </a:rPr>
                        <a:t>Réseau</a:t>
                      </a:r>
                      <a:r>
                        <a:rPr sz="1500" spc="-45" dirty="0">
                          <a:solidFill>
                            <a:srgbClr val="00007F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500" dirty="0">
                          <a:solidFill>
                            <a:srgbClr val="00007F"/>
                          </a:solidFill>
                          <a:latin typeface="Verdana"/>
                          <a:cs typeface="Verdana"/>
                        </a:rPr>
                        <a:t>de</a:t>
                      </a:r>
                      <a:r>
                        <a:rPr sz="1500" spc="-40" dirty="0">
                          <a:solidFill>
                            <a:srgbClr val="00007F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500" spc="-10" dirty="0">
                          <a:solidFill>
                            <a:srgbClr val="00007F"/>
                          </a:solidFill>
                          <a:latin typeface="Verdana"/>
                          <a:cs typeface="Verdana"/>
                        </a:rPr>
                        <a:t>destination</a:t>
                      </a:r>
                      <a:endParaRPr sz="1500">
                        <a:latin typeface="Verdana"/>
                        <a:cs typeface="Verdana"/>
                      </a:endParaRPr>
                    </a:p>
                  </a:txBody>
                  <a:tcPr marL="0" marR="0" marT="40042" marB="0"/>
                </a:tc>
                <a:tc>
                  <a:txBody>
                    <a:bodyPr/>
                    <a:lstStyle/>
                    <a:p>
                      <a:pPr marL="105410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1500" dirty="0">
                          <a:solidFill>
                            <a:srgbClr val="00007F"/>
                          </a:solidFill>
                          <a:latin typeface="Verdana"/>
                          <a:cs typeface="Verdana"/>
                        </a:rPr>
                        <a:t>Moyen</a:t>
                      </a:r>
                      <a:r>
                        <a:rPr sz="1500" spc="-55" dirty="0">
                          <a:solidFill>
                            <a:srgbClr val="00007F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500" dirty="0">
                          <a:solidFill>
                            <a:srgbClr val="00007F"/>
                          </a:solidFill>
                          <a:latin typeface="Verdana"/>
                          <a:cs typeface="Verdana"/>
                        </a:rPr>
                        <a:t>de</a:t>
                      </a:r>
                      <a:r>
                        <a:rPr sz="1500" spc="-50" dirty="0">
                          <a:solidFill>
                            <a:srgbClr val="00007F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500" spc="-10" dirty="0">
                          <a:solidFill>
                            <a:srgbClr val="00007F"/>
                          </a:solidFill>
                          <a:latin typeface="Verdana"/>
                          <a:cs typeface="Verdana"/>
                        </a:rPr>
                        <a:t>l'atteindre</a:t>
                      </a:r>
                      <a:endParaRPr sz="1500">
                        <a:latin typeface="Verdana"/>
                        <a:cs typeface="Verdana"/>
                      </a:endParaRPr>
                    </a:p>
                  </a:txBody>
                  <a:tcPr marL="0" marR="0" marT="40042" marB="0"/>
                </a:tc>
                <a:tc>
                  <a:txBody>
                    <a:bodyPr/>
                    <a:lstStyle/>
                    <a:p>
                      <a:pPr marL="306705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1500" spc="-20" dirty="0">
                          <a:solidFill>
                            <a:srgbClr val="00007F"/>
                          </a:solidFill>
                          <a:latin typeface="Verdana"/>
                          <a:cs typeface="Verdana"/>
                        </a:rPr>
                        <a:t>Coût</a:t>
                      </a:r>
                      <a:endParaRPr sz="1500">
                        <a:latin typeface="Verdana"/>
                        <a:cs typeface="Verdana"/>
                      </a:endParaRPr>
                    </a:p>
                  </a:txBody>
                  <a:tcPr marL="0" marR="0" marT="40042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1332">
                <a:tc>
                  <a:txBody>
                    <a:bodyPr/>
                    <a:lstStyle/>
                    <a:p>
                      <a:pPr marL="31750">
                        <a:lnSpc>
                          <a:spcPts val="1835"/>
                        </a:lnSpc>
                        <a:spcBef>
                          <a:spcPts val="335"/>
                        </a:spcBef>
                      </a:pPr>
                      <a:r>
                        <a:rPr sz="1500" spc="-10" dirty="0">
                          <a:solidFill>
                            <a:srgbClr val="00007F"/>
                          </a:solidFill>
                          <a:latin typeface="Verdana"/>
                          <a:cs typeface="Verdana"/>
                        </a:rPr>
                        <a:t>192.168.1.0</a:t>
                      </a:r>
                      <a:endParaRPr sz="1500">
                        <a:latin typeface="Verdana"/>
                        <a:cs typeface="Verdana"/>
                      </a:endParaRPr>
                    </a:p>
                  </a:txBody>
                  <a:tcPr marL="0" marR="0" marT="40042" marB="0"/>
                </a:tc>
                <a:tc>
                  <a:txBody>
                    <a:bodyPr/>
                    <a:lstStyle/>
                    <a:p>
                      <a:pPr marL="105410">
                        <a:lnSpc>
                          <a:spcPts val="1835"/>
                        </a:lnSpc>
                        <a:spcBef>
                          <a:spcPts val="335"/>
                        </a:spcBef>
                      </a:pPr>
                      <a:r>
                        <a:rPr sz="1500" spc="-25" dirty="0">
                          <a:solidFill>
                            <a:srgbClr val="00007F"/>
                          </a:solidFill>
                          <a:latin typeface="Verdana"/>
                          <a:cs typeface="Verdana"/>
                        </a:rPr>
                        <a:t>R4</a:t>
                      </a:r>
                      <a:endParaRPr sz="1500">
                        <a:latin typeface="Verdana"/>
                        <a:cs typeface="Verdana"/>
                      </a:endParaRPr>
                    </a:p>
                  </a:txBody>
                  <a:tcPr marL="0" marR="0" marT="40042" marB="0"/>
                </a:tc>
                <a:tc>
                  <a:txBody>
                    <a:bodyPr/>
                    <a:lstStyle/>
                    <a:p>
                      <a:pPr marL="306705">
                        <a:lnSpc>
                          <a:spcPts val="1835"/>
                        </a:lnSpc>
                        <a:spcBef>
                          <a:spcPts val="335"/>
                        </a:spcBef>
                      </a:pPr>
                      <a:r>
                        <a:rPr sz="1500" spc="-25" dirty="0">
                          <a:solidFill>
                            <a:srgbClr val="00007F"/>
                          </a:solidFill>
                          <a:latin typeface="Verdana"/>
                          <a:cs typeface="Verdana"/>
                        </a:rPr>
                        <a:t>20</a:t>
                      </a:r>
                      <a:endParaRPr sz="1500">
                        <a:latin typeface="Verdana"/>
                        <a:cs typeface="Verdana"/>
                      </a:endParaRPr>
                    </a:p>
                  </a:txBody>
                  <a:tcPr marL="0" marR="0" marT="40042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699247" y="238316"/>
            <a:ext cx="7745506" cy="566068"/>
          </a:xfrm>
          <a:prstGeom prst="rect">
            <a:avLst/>
          </a:prstGeom>
        </p:spPr>
        <p:txBody>
          <a:bodyPr vert="horz" wrap="square" lIns="0" tIns="11953" rIns="0" bIns="0" rtlCol="0" anchor="b">
            <a:spAutoFit/>
          </a:bodyPr>
          <a:lstStyle/>
          <a:p>
            <a:pPr marL="1583206">
              <a:lnSpc>
                <a:spcPct val="100000"/>
              </a:lnSpc>
              <a:spcBef>
                <a:spcPts val="94"/>
              </a:spcBef>
            </a:pPr>
            <a:r>
              <a:rPr dirty="0"/>
              <a:t>Protocoles</a:t>
            </a:r>
            <a:r>
              <a:rPr spc="-38" dirty="0"/>
              <a:t> </a:t>
            </a:r>
            <a:r>
              <a:rPr dirty="0"/>
              <a:t>de</a:t>
            </a:r>
            <a:r>
              <a:rPr spc="-28" dirty="0"/>
              <a:t> </a:t>
            </a:r>
            <a:r>
              <a:rPr sz="3600" spc="-9" dirty="0"/>
              <a:t>routages</a:t>
            </a:r>
            <a:endParaRPr spc="-9" dirty="0"/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07804" y="2494173"/>
            <a:ext cx="7598105" cy="2949222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309580" y="1321457"/>
            <a:ext cx="5165464" cy="869028"/>
          </a:xfrm>
          <a:prstGeom prst="rect">
            <a:avLst/>
          </a:prstGeom>
        </p:spPr>
        <p:txBody>
          <a:bodyPr vert="horz" wrap="square" lIns="0" tIns="127896" rIns="0" bIns="0" rtlCol="0">
            <a:spAutoFit/>
          </a:bodyPr>
          <a:lstStyle/>
          <a:p>
            <a:pPr marL="11953">
              <a:spcBef>
                <a:spcPts val="1007"/>
              </a:spcBef>
            </a:pPr>
            <a:r>
              <a:rPr sz="2259" b="1" dirty="0">
                <a:solidFill>
                  <a:srgbClr val="7F0000"/>
                </a:solidFill>
                <a:latin typeface="Verdana"/>
                <a:cs typeface="Verdana"/>
              </a:rPr>
              <a:t>OSPF</a:t>
            </a:r>
            <a:r>
              <a:rPr sz="2259" b="1" spc="-42" dirty="0">
                <a:solidFill>
                  <a:srgbClr val="7F0000"/>
                </a:solidFill>
                <a:latin typeface="Verdana"/>
                <a:cs typeface="Verdana"/>
              </a:rPr>
              <a:t> </a:t>
            </a:r>
            <a:r>
              <a:rPr sz="2259" b="1" dirty="0">
                <a:solidFill>
                  <a:srgbClr val="7F0000"/>
                </a:solidFill>
                <a:latin typeface="Verdana"/>
                <a:cs typeface="Verdana"/>
              </a:rPr>
              <a:t>-</a:t>
            </a:r>
            <a:r>
              <a:rPr sz="2259" b="1" spc="-42" dirty="0">
                <a:solidFill>
                  <a:srgbClr val="7F0000"/>
                </a:solidFill>
                <a:latin typeface="Verdana"/>
                <a:cs typeface="Verdana"/>
              </a:rPr>
              <a:t> </a:t>
            </a:r>
            <a:r>
              <a:rPr sz="2259" b="1" dirty="0">
                <a:solidFill>
                  <a:srgbClr val="7F0000"/>
                </a:solidFill>
                <a:latin typeface="Verdana"/>
                <a:cs typeface="Verdana"/>
              </a:rPr>
              <a:t>Open</a:t>
            </a:r>
            <a:r>
              <a:rPr sz="2259" b="1" spc="-42" dirty="0">
                <a:solidFill>
                  <a:srgbClr val="7F0000"/>
                </a:solidFill>
                <a:latin typeface="Verdana"/>
                <a:cs typeface="Verdana"/>
              </a:rPr>
              <a:t> </a:t>
            </a:r>
            <a:r>
              <a:rPr sz="2259" b="1" dirty="0">
                <a:solidFill>
                  <a:srgbClr val="7F0000"/>
                </a:solidFill>
                <a:latin typeface="Verdana"/>
                <a:cs typeface="Verdana"/>
              </a:rPr>
              <a:t>Shortest</a:t>
            </a:r>
            <a:r>
              <a:rPr sz="2259" b="1" spc="-47" dirty="0">
                <a:solidFill>
                  <a:srgbClr val="7F0000"/>
                </a:solidFill>
                <a:latin typeface="Verdana"/>
                <a:cs typeface="Verdana"/>
              </a:rPr>
              <a:t> </a:t>
            </a:r>
            <a:r>
              <a:rPr sz="2259" b="1" dirty="0">
                <a:solidFill>
                  <a:srgbClr val="7F0000"/>
                </a:solidFill>
                <a:latin typeface="Verdana"/>
                <a:cs typeface="Verdana"/>
              </a:rPr>
              <a:t>Path</a:t>
            </a:r>
            <a:r>
              <a:rPr sz="2259" b="1" spc="-42" dirty="0">
                <a:solidFill>
                  <a:srgbClr val="7F0000"/>
                </a:solidFill>
                <a:latin typeface="Verdana"/>
                <a:cs typeface="Verdana"/>
              </a:rPr>
              <a:t> </a:t>
            </a:r>
            <a:r>
              <a:rPr sz="2259" b="1" spc="-9" dirty="0">
                <a:solidFill>
                  <a:srgbClr val="7F0000"/>
                </a:solidFill>
                <a:latin typeface="Verdana"/>
                <a:cs typeface="Verdana"/>
              </a:rPr>
              <a:t>First</a:t>
            </a:r>
            <a:endParaRPr sz="2259">
              <a:latin typeface="Verdana"/>
              <a:cs typeface="Verdana"/>
            </a:endParaRPr>
          </a:p>
          <a:p>
            <a:pPr marL="351425">
              <a:spcBef>
                <a:spcPts val="762"/>
              </a:spcBef>
            </a:pPr>
            <a:r>
              <a:rPr sz="1882" dirty="0">
                <a:solidFill>
                  <a:srgbClr val="00007F"/>
                </a:solidFill>
                <a:latin typeface="Verdana"/>
                <a:cs typeface="Verdana"/>
              </a:rPr>
              <a:t>Recherche</a:t>
            </a:r>
            <a:r>
              <a:rPr sz="1882" spc="-47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882" dirty="0">
                <a:solidFill>
                  <a:srgbClr val="00007F"/>
                </a:solidFill>
                <a:latin typeface="Verdana"/>
                <a:cs typeface="Verdana"/>
              </a:rPr>
              <a:t>du</a:t>
            </a:r>
            <a:r>
              <a:rPr sz="1882" spc="-33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882" dirty="0">
                <a:solidFill>
                  <a:srgbClr val="00007F"/>
                </a:solidFill>
                <a:latin typeface="Verdana"/>
                <a:cs typeface="Verdana"/>
              </a:rPr>
              <a:t>plus</a:t>
            </a:r>
            <a:r>
              <a:rPr sz="1882" spc="-38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882" dirty="0">
                <a:solidFill>
                  <a:srgbClr val="00007F"/>
                </a:solidFill>
                <a:latin typeface="Verdana"/>
                <a:cs typeface="Verdana"/>
              </a:rPr>
              <a:t>court</a:t>
            </a:r>
            <a:r>
              <a:rPr sz="1882" spc="-33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882" spc="-9" dirty="0">
                <a:solidFill>
                  <a:srgbClr val="00007F"/>
                </a:solidFill>
                <a:latin typeface="Verdana"/>
                <a:cs typeface="Verdana"/>
              </a:rPr>
              <a:t>chemin</a:t>
            </a:r>
            <a:endParaRPr sz="1882">
              <a:latin typeface="Verdana"/>
              <a:cs typeface="Verdana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309580" y="320511"/>
            <a:ext cx="7745506" cy="566068"/>
          </a:xfrm>
          <a:prstGeom prst="rect">
            <a:avLst/>
          </a:prstGeom>
        </p:spPr>
        <p:txBody>
          <a:bodyPr vert="horz" wrap="square" lIns="0" tIns="11953" rIns="0" bIns="0" rtlCol="0" anchor="b">
            <a:spAutoFit/>
          </a:bodyPr>
          <a:lstStyle/>
          <a:p>
            <a:pPr marL="1583206">
              <a:lnSpc>
                <a:spcPct val="100000"/>
              </a:lnSpc>
              <a:spcBef>
                <a:spcPts val="94"/>
              </a:spcBef>
            </a:pPr>
            <a:r>
              <a:rPr sz="3600" dirty="0"/>
              <a:t>Protocoles</a:t>
            </a:r>
            <a:r>
              <a:rPr sz="3600" spc="-38" dirty="0"/>
              <a:t> </a:t>
            </a:r>
            <a:r>
              <a:rPr sz="3600" dirty="0"/>
              <a:t>de</a:t>
            </a:r>
            <a:r>
              <a:rPr sz="3600" spc="-28" dirty="0"/>
              <a:t> </a:t>
            </a:r>
            <a:r>
              <a:rPr sz="3600" spc="-9" dirty="0"/>
              <a:t>routages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829322" y="3387307"/>
            <a:ext cx="3550968" cy="2472357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309581" y="1321458"/>
            <a:ext cx="8079591" cy="1671619"/>
          </a:xfrm>
          <a:prstGeom prst="rect">
            <a:avLst/>
          </a:prstGeom>
        </p:spPr>
        <p:txBody>
          <a:bodyPr vert="horz" wrap="square" lIns="0" tIns="127896" rIns="0" bIns="0" rtlCol="0">
            <a:spAutoFit/>
          </a:bodyPr>
          <a:lstStyle/>
          <a:p>
            <a:pPr marL="11953">
              <a:spcBef>
                <a:spcPts val="1007"/>
              </a:spcBef>
            </a:pPr>
            <a:r>
              <a:rPr sz="2259" b="1" dirty="0">
                <a:solidFill>
                  <a:srgbClr val="7F0000"/>
                </a:solidFill>
                <a:latin typeface="Verdana"/>
                <a:cs typeface="Verdana"/>
              </a:rPr>
              <a:t>OSPF</a:t>
            </a:r>
            <a:r>
              <a:rPr sz="2259" b="1" spc="-42" dirty="0">
                <a:solidFill>
                  <a:srgbClr val="7F0000"/>
                </a:solidFill>
                <a:latin typeface="Verdana"/>
                <a:cs typeface="Verdana"/>
              </a:rPr>
              <a:t> </a:t>
            </a:r>
            <a:r>
              <a:rPr sz="2259" b="1" dirty="0">
                <a:solidFill>
                  <a:srgbClr val="7F0000"/>
                </a:solidFill>
                <a:latin typeface="Verdana"/>
                <a:cs typeface="Verdana"/>
              </a:rPr>
              <a:t>-</a:t>
            </a:r>
            <a:r>
              <a:rPr sz="2259" b="1" spc="-42" dirty="0">
                <a:solidFill>
                  <a:srgbClr val="7F0000"/>
                </a:solidFill>
                <a:latin typeface="Verdana"/>
                <a:cs typeface="Verdana"/>
              </a:rPr>
              <a:t> </a:t>
            </a:r>
            <a:r>
              <a:rPr sz="2259" b="1" dirty="0">
                <a:solidFill>
                  <a:srgbClr val="7F0000"/>
                </a:solidFill>
                <a:latin typeface="Verdana"/>
                <a:cs typeface="Verdana"/>
              </a:rPr>
              <a:t>Open</a:t>
            </a:r>
            <a:r>
              <a:rPr sz="2259" b="1" spc="-42" dirty="0">
                <a:solidFill>
                  <a:srgbClr val="7F0000"/>
                </a:solidFill>
                <a:latin typeface="Verdana"/>
                <a:cs typeface="Verdana"/>
              </a:rPr>
              <a:t> </a:t>
            </a:r>
            <a:r>
              <a:rPr sz="2259" b="1" dirty="0">
                <a:solidFill>
                  <a:srgbClr val="7F0000"/>
                </a:solidFill>
                <a:latin typeface="Verdana"/>
                <a:cs typeface="Verdana"/>
              </a:rPr>
              <a:t>Shortest</a:t>
            </a:r>
            <a:r>
              <a:rPr sz="2259" b="1" spc="-47" dirty="0">
                <a:solidFill>
                  <a:srgbClr val="7F0000"/>
                </a:solidFill>
                <a:latin typeface="Verdana"/>
                <a:cs typeface="Verdana"/>
              </a:rPr>
              <a:t> </a:t>
            </a:r>
            <a:r>
              <a:rPr sz="2259" b="1" dirty="0">
                <a:solidFill>
                  <a:srgbClr val="7F0000"/>
                </a:solidFill>
                <a:latin typeface="Verdana"/>
                <a:cs typeface="Verdana"/>
              </a:rPr>
              <a:t>Path</a:t>
            </a:r>
            <a:r>
              <a:rPr sz="2259" b="1" spc="-42" dirty="0">
                <a:solidFill>
                  <a:srgbClr val="7F0000"/>
                </a:solidFill>
                <a:latin typeface="Verdana"/>
                <a:cs typeface="Verdana"/>
              </a:rPr>
              <a:t> </a:t>
            </a:r>
            <a:r>
              <a:rPr sz="2259" b="1" spc="-9" dirty="0">
                <a:solidFill>
                  <a:srgbClr val="7F0000"/>
                </a:solidFill>
                <a:latin typeface="Verdana"/>
                <a:cs typeface="Verdana"/>
              </a:rPr>
              <a:t>First</a:t>
            </a:r>
            <a:endParaRPr sz="2259" dirty="0">
              <a:latin typeface="Verdana"/>
              <a:cs typeface="Verdana"/>
            </a:endParaRPr>
          </a:p>
          <a:p>
            <a:pPr marL="351425">
              <a:spcBef>
                <a:spcPts val="762"/>
              </a:spcBef>
            </a:pPr>
            <a:r>
              <a:rPr sz="1882" dirty="0">
                <a:solidFill>
                  <a:srgbClr val="00007F"/>
                </a:solidFill>
                <a:latin typeface="Verdana"/>
                <a:cs typeface="Verdana"/>
              </a:rPr>
              <a:t>Recherche</a:t>
            </a:r>
            <a:r>
              <a:rPr sz="1882" spc="-47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882" dirty="0">
                <a:solidFill>
                  <a:srgbClr val="00007F"/>
                </a:solidFill>
                <a:latin typeface="Verdana"/>
                <a:cs typeface="Verdana"/>
              </a:rPr>
              <a:t>du</a:t>
            </a:r>
            <a:r>
              <a:rPr sz="1882" spc="-33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882" dirty="0">
                <a:solidFill>
                  <a:srgbClr val="00007F"/>
                </a:solidFill>
                <a:latin typeface="Verdana"/>
                <a:cs typeface="Verdana"/>
              </a:rPr>
              <a:t>plus</a:t>
            </a:r>
            <a:r>
              <a:rPr sz="1882" spc="-38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882" dirty="0">
                <a:solidFill>
                  <a:srgbClr val="00007F"/>
                </a:solidFill>
                <a:latin typeface="Verdana"/>
                <a:cs typeface="Verdana"/>
              </a:rPr>
              <a:t>court</a:t>
            </a:r>
            <a:r>
              <a:rPr sz="1882" spc="-33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882" spc="-9" dirty="0">
                <a:solidFill>
                  <a:srgbClr val="00007F"/>
                </a:solidFill>
                <a:latin typeface="Verdana"/>
                <a:cs typeface="Verdana"/>
              </a:rPr>
              <a:t>chemin</a:t>
            </a:r>
            <a:endParaRPr sz="1882" dirty="0">
              <a:latin typeface="Verdana"/>
              <a:cs typeface="Verdana"/>
            </a:endParaRPr>
          </a:p>
          <a:p>
            <a:pPr>
              <a:spcBef>
                <a:spcPts val="612"/>
              </a:spcBef>
            </a:pPr>
            <a:endParaRPr sz="1882" dirty="0">
              <a:latin typeface="Verdana"/>
              <a:cs typeface="Verdana"/>
            </a:endParaRPr>
          </a:p>
          <a:p>
            <a:pPr marL="3220202" marR="4781" indent="-2672744">
              <a:lnSpc>
                <a:spcPts val="1704"/>
              </a:lnSpc>
            </a:pPr>
            <a:r>
              <a:rPr sz="1694" dirty="0">
                <a:solidFill>
                  <a:srgbClr val="FF0000"/>
                </a:solidFill>
                <a:latin typeface="Arial MT"/>
                <a:cs typeface="Arial MT"/>
              </a:rPr>
              <a:t>Calculez</a:t>
            </a:r>
            <a:r>
              <a:rPr sz="1694" spc="-14" dirty="0">
                <a:solidFill>
                  <a:srgbClr val="FF0000"/>
                </a:solidFill>
                <a:latin typeface="Arial MT"/>
                <a:cs typeface="Arial MT"/>
              </a:rPr>
              <a:t> </a:t>
            </a:r>
            <a:r>
              <a:rPr sz="1694" dirty="0">
                <a:solidFill>
                  <a:srgbClr val="FF0000"/>
                </a:solidFill>
                <a:latin typeface="Arial MT"/>
                <a:cs typeface="Arial MT"/>
              </a:rPr>
              <a:t>les</a:t>
            </a:r>
            <a:r>
              <a:rPr sz="1694" spc="-9" dirty="0">
                <a:solidFill>
                  <a:srgbClr val="FF0000"/>
                </a:solidFill>
                <a:latin typeface="Arial MT"/>
                <a:cs typeface="Arial MT"/>
              </a:rPr>
              <a:t> </a:t>
            </a:r>
            <a:r>
              <a:rPr sz="1694" dirty="0">
                <a:solidFill>
                  <a:srgbClr val="FF0000"/>
                </a:solidFill>
                <a:latin typeface="Arial MT"/>
                <a:cs typeface="Arial MT"/>
              </a:rPr>
              <a:t>plus</a:t>
            </a:r>
            <a:r>
              <a:rPr sz="1694" spc="-19" dirty="0">
                <a:solidFill>
                  <a:srgbClr val="FF0000"/>
                </a:solidFill>
                <a:latin typeface="Arial MT"/>
                <a:cs typeface="Arial MT"/>
              </a:rPr>
              <a:t> </a:t>
            </a:r>
            <a:r>
              <a:rPr sz="1694" dirty="0">
                <a:solidFill>
                  <a:srgbClr val="FF0000"/>
                </a:solidFill>
                <a:latin typeface="Arial MT"/>
                <a:cs typeface="Arial MT"/>
              </a:rPr>
              <a:t>courts</a:t>
            </a:r>
            <a:r>
              <a:rPr sz="1694" spc="-14" dirty="0">
                <a:solidFill>
                  <a:srgbClr val="FF0000"/>
                </a:solidFill>
                <a:latin typeface="Arial MT"/>
                <a:cs typeface="Arial MT"/>
              </a:rPr>
              <a:t> </a:t>
            </a:r>
            <a:r>
              <a:rPr sz="1694" dirty="0">
                <a:solidFill>
                  <a:srgbClr val="FF0000"/>
                </a:solidFill>
                <a:latin typeface="Arial MT"/>
                <a:cs typeface="Arial MT"/>
              </a:rPr>
              <a:t>chemins</a:t>
            </a:r>
            <a:r>
              <a:rPr sz="1694" spc="-9" dirty="0">
                <a:solidFill>
                  <a:srgbClr val="FF0000"/>
                </a:solidFill>
                <a:latin typeface="Arial MT"/>
                <a:cs typeface="Arial MT"/>
              </a:rPr>
              <a:t> </a:t>
            </a:r>
            <a:r>
              <a:rPr sz="1694" dirty="0">
                <a:solidFill>
                  <a:srgbClr val="FF0000"/>
                </a:solidFill>
                <a:latin typeface="Arial MT"/>
                <a:cs typeface="Arial MT"/>
              </a:rPr>
              <a:t>de</a:t>
            </a:r>
            <a:r>
              <a:rPr sz="1694" spc="-94" dirty="0">
                <a:solidFill>
                  <a:srgbClr val="FF0000"/>
                </a:solidFill>
                <a:latin typeface="Arial MT"/>
                <a:cs typeface="Arial MT"/>
              </a:rPr>
              <a:t> </a:t>
            </a:r>
            <a:r>
              <a:rPr sz="1694" dirty="0">
                <a:solidFill>
                  <a:srgbClr val="FF0000"/>
                </a:solidFill>
                <a:latin typeface="Arial MT"/>
                <a:cs typeface="Arial MT"/>
              </a:rPr>
              <a:t>A</a:t>
            </a:r>
            <a:r>
              <a:rPr sz="1694" spc="-104" dirty="0">
                <a:solidFill>
                  <a:srgbClr val="FF0000"/>
                </a:solidFill>
                <a:latin typeface="Arial MT"/>
                <a:cs typeface="Arial MT"/>
              </a:rPr>
              <a:t> </a:t>
            </a:r>
            <a:r>
              <a:rPr sz="1694" dirty="0">
                <a:solidFill>
                  <a:srgbClr val="FF0000"/>
                </a:solidFill>
                <a:latin typeface="Arial MT"/>
                <a:cs typeface="Arial MT"/>
              </a:rPr>
              <a:t>à</a:t>
            </a:r>
            <a:r>
              <a:rPr sz="1694" spc="-9" dirty="0">
                <a:solidFill>
                  <a:srgbClr val="FF0000"/>
                </a:solidFill>
                <a:latin typeface="Arial MT"/>
                <a:cs typeface="Arial MT"/>
              </a:rPr>
              <a:t> </a:t>
            </a:r>
            <a:r>
              <a:rPr sz="1694" dirty="0">
                <a:solidFill>
                  <a:srgbClr val="FF0000"/>
                </a:solidFill>
                <a:latin typeface="Arial MT"/>
                <a:cs typeface="Arial MT"/>
              </a:rPr>
              <a:t>destination de</a:t>
            </a:r>
            <a:r>
              <a:rPr sz="1694" spc="-14" dirty="0">
                <a:solidFill>
                  <a:srgbClr val="FF0000"/>
                </a:solidFill>
                <a:latin typeface="Arial MT"/>
                <a:cs typeface="Arial MT"/>
              </a:rPr>
              <a:t> </a:t>
            </a:r>
            <a:r>
              <a:rPr sz="1694" dirty="0">
                <a:solidFill>
                  <a:srgbClr val="FF0000"/>
                </a:solidFill>
                <a:latin typeface="Arial MT"/>
                <a:cs typeface="Arial MT"/>
              </a:rPr>
              <a:t>H,</a:t>
            </a:r>
            <a:r>
              <a:rPr sz="1694" spc="-9" dirty="0">
                <a:solidFill>
                  <a:srgbClr val="FF0000"/>
                </a:solidFill>
                <a:latin typeface="Arial MT"/>
                <a:cs typeface="Arial MT"/>
              </a:rPr>
              <a:t> </a:t>
            </a:r>
            <a:r>
              <a:rPr sz="1694" dirty="0">
                <a:solidFill>
                  <a:srgbClr val="FF0000"/>
                </a:solidFill>
                <a:latin typeface="Arial MT"/>
                <a:cs typeface="Arial MT"/>
              </a:rPr>
              <a:t>puis</a:t>
            </a:r>
            <a:r>
              <a:rPr sz="1694" spc="-9" dirty="0">
                <a:solidFill>
                  <a:srgbClr val="FF0000"/>
                </a:solidFill>
                <a:latin typeface="Arial MT"/>
                <a:cs typeface="Arial MT"/>
              </a:rPr>
              <a:t> </a:t>
            </a:r>
            <a:r>
              <a:rPr sz="1694" dirty="0">
                <a:solidFill>
                  <a:srgbClr val="FF0000"/>
                </a:solidFill>
                <a:latin typeface="Arial MT"/>
                <a:cs typeface="Arial MT"/>
              </a:rPr>
              <a:t>de</a:t>
            </a:r>
            <a:r>
              <a:rPr sz="1694" spc="-14" dirty="0">
                <a:solidFill>
                  <a:srgbClr val="FF0000"/>
                </a:solidFill>
                <a:latin typeface="Arial MT"/>
                <a:cs typeface="Arial MT"/>
              </a:rPr>
              <a:t> </a:t>
            </a:r>
            <a:r>
              <a:rPr sz="1694" dirty="0">
                <a:solidFill>
                  <a:srgbClr val="FF0000"/>
                </a:solidFill>
                <a:latin typeface="Arial MT"/>
                <a:cs typeface="Arial MT"/>
              </a:rPr>
              <a:t>G en</a:t>
            </a:r>
            <a:r>
              <a:rPr sz="1694" spc="-9" dirty="0">
                <a:solidFill>
                  <a:srgbClr val="FF0000"/>
                </a:solidFill>
                <a:latin typeface="Arial MT"/>
                <a:cs typeface="Arial MT"/>
              </a:rPr>
              <a:t> utilisant </a:t>
            </a:r>
            <a:r>
              <a:rPr sz="1694" dirty="0">
                <a:solidFill>
                  <a:srgbClr val="FF0000"/>
                </a:solidFill>
                <a:latin typeface="Arial MT"/>
                <a:cs typeface="Arial MT"/>
              </a:rPr>
              <a:t>l’algorithme</a:t>
            </a:r>
            <a:r>
              <a:rPr sz="1694" spc="-42" dirty="0">
                <a:solidFill>
                  <a:srgbClr val="FF0000"/>
                </a:solidFill>
                <a:latin typeface="Arial MT"/>
                <a:cs typeface="Arial MT"/>
              </a:rPr>
              <a:t> </a:t>
            </a:r>
            <a:r>
              <a:rPr sz="1694" dirty="0">
                <a:solidFill>
                  <a:srgbClr val="FF0000"/>
                </a:solidFill>
                <a:latin typeface="Arial MT"/>
                <a:cs typeface="Arial MT"/>
              </a:rPr>
              <a:t>de</a:t>
            </a:r>
            <a:r>
              <a:rPr sz="1694" spc="-33" dirty="0">
                <a:solidFill>
                  <a:srgbClr val="FF0000"/>
                </a:solidFill>
                <a:latin typeface="Arial MT"/>
                <a:cs typeface="Arial MT"/>
              </a:rPr>
              <a:t> </a:t>
            </a:r>
            <a:r>
              <a:rPr sz="1694" spc="-9" dirty="0">
                <a:solidFill>
                  <a:srgbClr val="FF0000"/>
                </a:solidFill>
                <a:latin typeface="Arial MT"/>
                <a:cs typeface="Arial MT"/>
              </a:rPr>
              <a:t>Dijkstra</a:t>
            </a:r>
            <a:endParaRPr sz="1694" dirty="0">
              <a:latin typeface="Arial MT"/>
              <a:cs typeface="Arial MT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476623" y="306742"/>
            <a:ext cx="7745506" cy="566068"/>
          </a:xfrm>
          <a:prstGeom prst="rect">
            <a:avLst/>
          </a:prstGeom>
        </p:spPr>
        <p:txBody>
          <a:bodyPr vert="horz" wrap="square" lIns="0" tIns="11953" rIns="0" bIns="0" rtlCol="0" anchor="b">
            <a:spAutoFit/>
          </a:bodyPr>
          <a:lstStyle/>
          <a:p>
            <a:pPr marL="1583206">
              <a:lnSpc>
                <a:spcPct val="100000"/>
              </a:lnSpc>
              <a:spcBef>
                <a:spcPts val="94"/>
              </a:spcBef>
            </a:pPr>
            <a:r>
              <a:rPr dirty="0"/>
              <a:t>Protocoles</a:t>
            </a:r>
            <a:r>
              <a:rPr spc="-38" dirty="0"/>
              <a:t> </a:t>
            </a:r>
            <a:r>
              <a:rPr dirty="0"/>
              <a:t>de</a:t>
            </a:r>
            <a:r>
              <a:rPr spc="-28" dirty="0"/>
              <a:t> </a:t>
            </a:r>
            <a:r>
              <a:rPr sz="3600" spc="-9" dirty="0"/>
              <a:t>routages</a:t>
            </a:r>
            <a:endParaRPr spc="-9" dirty="0"/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569743" y="3150743"/>
            <a:ext cx="3880632" cy="2570706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309580" y="1321458"/>
            <a:ext cx="8078993" cy="1671619"/>
          </a:xfrm>
          <a:prstGeom prst="rect">
            <a:avLst/>
          </a:prstGeom>
        </p:spPr>
        <p:txBody>
          <a:bodyPr vert="horz" wrap="square" lIns="0" tIns="127896" rIns="0" bIns="0" rtlCol="0">
            <a:spAutoFit/>
          </a:bodyPr>
          <a:lstStyle/>
          <a:p>
            <a:pPr marL="11953">
              <a:spcBef>
                <a:spcPts val="1007"/>
              </a:spcBef>
            </a:pPr>
            <a:r>
              <a:rPr sz="2259" b="1" dirty="0">
                <a:solidFill>
                  <a:srgbClr val="7F0000"/>
                </a:solidFill>
                <a:latin typeface="Verdana"/>
                <a:cs typeface="Verdana"/>
              </a:rPr>
              <a:t>OSPF</a:t>
            </a:r>
            <a:r>
              <a:rPr sz="2259" b="1" spc="-42" dirty="0">
                <a:solidFill>
                  <a:srgbClr val="7F0000"/>
                </a:solidFill>
                <a:latin typeface="Verdana"/>
                <a:cs typeface="Verdana"/>
              </a:rPr>
              <a:t> </a:t>
            </a:r>
            <a:r>
              <a:rPr sz="2259" b="1" dirty="0">
                <a:solidFill>
                  <a:srgbClr val="7F0000"/>
                </a:solidFill>
                <a:latin typeface="Verdana"/>
                <a:cs typeface="Verdana"/>
              </a:rPr>
              <a:t>-</a:t>
            </a:r>
            <a:r>
              <a:rPr sz="2259" b="1" spc="-42" dirty="0">
                <a:solidFill>
                  <a:srgbClr val="7F0000"/>
                </a:solidFill>
                <a:latin typeface="Verdana"/>
                <a:cs typeface="Verdana"/>
              </a:rPr>
              <a:t> </a:t>
            </a:r>
            <a:r>
              <a:rPr sz="2259" b="1" dirty="0">
                <a:solidFill>
                  <a:srgbClr val="7F0000"/>
                </a:solidFill>
                <a:latin typeface="Verdana"/>
                <a:cs typeface="Verdana"/>
              </a:rPr>
              <a:t>Open</a:t>
            </a:r>
            <a:r>
              <a:rPr sz="2259" b="1" spc="-42" dirty="0">
                <a:solidFill>
                  <a:srgbClr val="7F0000"/>
                </a:solidFill>
                <a:latin typeface="Verdana"/>
                <a:cs typeface="Verdana"/>
              </a:rPr>
              <a:t> </a:t>
            </a:r>
            <a:r>
              <a:rPr sz="2259" b="1" dirty="0">
                <a:solidFill>
                  <a:srgbClr val="7F0000"/>
                </a:solidFill>
                <a:latin typeface="Verdana"/>
                <a:cs typeface="Verdana"/>
              </a:rPr>
              <a:t>Shortest</a:t>
            </a:r>
            <a:r>
              <a:rPr sz="2259" b="1" spc="-47" dirty="0">
                <a:solidFill>
                  <a:srgbClr val="7F0000"/>
                </a:solidFill>
                <a:latin typeface="Verdana"/>
                <a:cs typeface="Verdana"/>
              </a:rPr>
              <a:t> </a:t>
            </a:r>
            <a:r>
              <a:rPr sz="2259" b="1" dirty="0">
                <a:solidFill>
                  <a:srgbClr val="7F0000"/>
                </a:solidFill>
                <a:latin typeface="Verdana"/>
                <a:cs typeface="Verdana"/>
              </a:rPr>
              <a:t>Path</a:t>
            </a:r>
            <a:r>
              <a:rPr sz="2259" b="1" spc="-42" dirty="0">
                <a:solidFill>
                  <a:srgbClr val="7F0000"/>
                </a:solidFill>
                <a:latin typeface="Verdana"/>
                <a:cs typeface="Verdana"/>
              </a:rPr>
              <a:t> </a:t>
            </a:r>
            <a:r>
              <a:rPr sz="2259" b="1" spc="-9" dirty="0">
                <a:solidFill>
                  <a:srgbClr val="7F0000"/>
                </a:solidFill>
                <a:latin typeface="Verdana"/>
                <a:cs typeface="Verdana"/>
              </a:rPr>
              <a:t>First</a:t>
            </a:r>
            <a:endParaRPr sz="2259">
              <a:latin typeface="Verdana"/>
              <a:cs typeface="Verdana"/>
            </a:endParaRPr>
          </a:p>
          <a:p>
            <a:pPr marL="351425">
              <a:spcBef>
                <a:spcPts val="762"/>
              </a:spcBef>
            </a:pPr>
            <a:r>
              <a:rPr sz="1882" dirty="0">
                <a:solidFill>
                  <a:srgbClr val="00007F"/>
                </a:solidFill>
                <a:latin typeface="Verdana"/>
                <a:cs typeface="Verdana"/>
              </a:rPr>
              <a:t>Recherche</a:t>
            </a:r>
            <a:r>
              <a:rPr sz="1882" spc="-47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882" dirty="0">
                <a:solidFill>
                  <a:srgbClr val="00007F"/>
                </a:solidFill>
                <a:latin typeface="Verdana"/>
                <a:cs typeface="Verdana"/>
              </a:rPr>
              <a:t>du</a:t>
            </a:r>
            <a:r>
              <a:rPr sz="1882" spc="-33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882" dirty="0">
                <a:solidFill>
                  <a:srgbClr val="00007F"/>
                </a:solidFill>
                <a:latin typeface="Verdana"/>
                <a:cs typeface="Verdana"/>
              </a:rPr>
              <a:t>plus</a:t>
            </a:r>
            <a:r>
              <a:rPr sz="1882" spc="-38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882" dirty="0">
                <a:solidFill>
                  <a:srgbClr val="00007F"/>
                </a:solidFill>
                <a:latin typeface="Verdana"/>
                <a:cs typeface="Verdana"/>
              </a:rPr>
              <a:t>court</a:t>
            </a:r>
            <a:r>
              <a:rPr sz="1882" spc="-33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882" spc="-9" dirty="0">
                <a:solidFill>
                  <a:srgbClr val="00007F"/>
                </a:solidFill>
                <a:latin typeface="Verdana"/>
                <a:cs typeface="Verdana"/>
              </a:rPr>
              <a:t>chemin</a:t>
            </a:r>
            <a:endParaRPr sz="1882">
              <a:latin typeface="Verdana"/>
              <a:cs typeface="Verdana"/>
            </a:endParaRPr>
          </a:p>
          <a:p>
            <a:pPr>
              <a:spcBef>
                <a:spcPts val="612"/>
              </a:spcBef>
            </a:pPr>
            <a:endParaRPr sz="1882">
              <a:latin typeface="Verdana"/>
              <a:cs typeface="Verdana"/>
            </a:endParaRPr>
          </a:p>
          <a:p>
            <a:pPr marL="3221398" marR="4781" indent="-2673940">
              <a:lnSpc>
                <a:spcPts val="1704"/>
              </a:lnSpc>
            </a:pPr>
            <a:r>
              <a:rPr sz="1694" dirty="0">
                <a:solidFill>
                  <a:srgbClr val="FF0000"/>
                </a:solidFill>
                <a:latin typeface="Arial MT"/>
                <a:cs typeface="Arial MT"/>
              </a:rPr>
              <a:t>Calculez</a:t>
            </a:r>
            <a:r>
              <a:rPr sz="1694" spc="-14" dirty="0">
                <a:solidFill>
                  <a:srgbClr val="FF0000"/>
                </a:solidFill>
                <a:latin typeface="Arial MT"/>
                <a:cs typeface="Arial MT"/>
              </a:rPr>
              <a:t> </a:t>
            </a:r>
            <a:r>
              <a:rPr sz="1694" dirty="0">
                <a:solidFill>
                  <a:srgbClr val="FF0000"/>
                </a:solidFill>
                <a:latin typeface="Arial MT"/>
                <a:cs typeface="Arial MT"/>
              </a:rPr>
              <a:t>les</a:t>
            </a:r>
            <a:r>
              <a:rPr sz="1694" spc="-24" dirty="0">
                <a:solidFill>
                  <a:srgbClr val="FF0000"/>
                </a:solidFill>
                <a:latin typeface="Arial MT"/>
                <a:cs typeface="Arial MT"/>
              </a:rPr>
              <a:t> </a:t>
            </a:r>
            <a:r>
              <a:rPr sz="1694" dirty="0">
                <a:solidFill>
                  <a:srgbClr val="FF0000"/>
                </a:solidFill>
                <a:latin typeface="Arial MT"/>
                <a:cs typeface="Arial MT"/>
              </a:rPr>
              <a:t>plus</a:t>
            </a:r>
            <a:r>
              <a:rPr sz="1694" spc="-14" dirty="0">
                <a:solidFill>
                  <a:srgbClr val="FF0000"/>
                </a:solidFill>
                <a:latin typeface="Arial MT"/>
                <a:cs typeface="Arial MT"/>
              </a:rPr>
              <a:t> </a:t>
            </a:r>
            <a:r>
              <a:rPr sz="1694" dirty="0">
                <a:solidFill>
                  <a:srgbClr val="FF0000"/>
                </a:solidFill>
                <a:latin typeface="Arial MT"/>
                <a:cs typeface="Arial MT"/>
              </a:rPr>
              <a:t>courts</a:t>
            </a:r>
            <a:r>
              <a:rPr sz="1694" spc="-9" dirty="0">
                <a:solidFill>
                  <a:srgbClr val="FF0000"/>
                </a:solidFill>
                <a:latin typeface="Arial MT"/>
                <a:cs typeface="Arial MT"/>
              </a:rPr>
              <a:t> </a:t>
            </a:r>
            <a:r>
              <a:rPr sz="1694" dirty="0">
                <a:solidFill>
                  <a:srgbClr val="FF0000"/>
                </a:solidFill>
                <a:latin typeface="Arial MT"/>
                <a:cs typeface="Arial MT"/>
              </a:rPr>
              <a:t>chemins</a:t>
            </a:r>
            <a:r>
              <a:rPr sz="1694" spc="-5" dirty="0">
                <a:solidFill>
                  <a:srgbClr val="FF0000"/>
                </a:solidFill>
                <a:latin typeface="Arial MT"/>
                <a:cs typeface="Arial MT"/>
              </a:rPr>
              <a:t> </a:t>
            </a:r>
            <a:r>
              <a:rPr sz="1694" dirty="0">
                <a:solidFill>
                  <a:srgbClr val="FF0000"/>
                </a:solidFill>
                <a:latin typeface="Arial MT"/>
                <a:cs typeface="Arial MT"/>
              </a:rPr>
              <a:t>de</a:t>
            </a:r>
            <a:r>
              <a:rPr sz="1694" spc="-107" dirty="0">
                <a:solidFill>
                  <a:srgbClr val="FF0000"/>
                </a:solidFill>
                <a:latin typeface="Arial MT"/>
                <a:cs typeface="Arial MT"/>
              </a:rPr>
              <a:t> </a:t>
            </a:r>
            <a:r>
              <a:rPr sz="1694" dirty="0">
                <a:solidFill>
                  <a:srgbClr val="FF0000"/>
                </a:solidFill>
                <a:latin typeface="Arial MT"/>
                <a:cs typeface="Arial MT"/>
              </a:rPr>
              <a:t>A</a:t>
            </a:r>
            <a:r>
              <a:rPr sz="1694" spc="-104" dirty="0">
                <a:solidFill>
                  <a:srgbClr val="FF0000"/>
                </a:solidFill>
                <a:latin typeface="Arial MT"/>
                <a:cs typeface="Arial MT"/>
              </a:rPr>
              <a:t> </a:t>
            </a:r>
            <a:r>
              <a:rPr sz="1694" dirty="0">
                <a:solidFill>
                  <a:srgbClr val="FF0000"/>
                </a:solidFill>
                <a:latin typeface="Arial MT"/>
                <a:cs typeface="Arial MT"/>
              </a:rPr>
              <a:t>à</a:t>
            </a:r>
            <a:r>
              <a:rPr sz="1694" spc="-14" dirty="0">
                <a:solidFill>
                  <a:srgbClr val="FF0000"/>
                </a:solidFill>
                <a:latin typeface="Arial MT"/>
                <a:cs typeface="Arial MT"/>
              </a:rPr>
              <a:t> </a:t>
            </a:r>
            <a:r>
              <a:rPr sz="1694" dirty="0">
                <a:solidFill>
                  <a:srgbClr val="FF0000"/>
                </a:solidFill>
                <a:latin typeface="Arial MT"/>
                <a:cs typeface="Arial MT"/>
              </a:rPr>
              <a:t>destination</a:t>
            </a:r>
            <a:r>
              <a:rPr sz="1694" spc="-5" dirty="0">
                <a:solidFill>
                  <a:srgbClr val="FF0000"/>
                </a:solidFill>
                <a:latin typeface="Arial MT"/>
                <a:cs typeface="Arial MT"/>
              </a:rPr>
              <a:t> </a:t>
            </a:r>
            <a:r>
              <a:rPr sz="1694" dirty="0">
                <a:solidFill>
                  <a:srgbClr val="FF0000"/>
                </a:solidFill>
                <a:latin typeface="Arial MT"/>
                <a:cs typeface="Arial MT"/>
              </a:rPr>
              <a:t>de</a:t>
            </a:r>
            <a:r>
              <a:rPr sz="1694" spc="-9" dirty="0">
                <a:solidFill>
                  <a:srgbClr val="FF0000"/>
                </a:solidFill>
                <a:latin typeface="Arial MT"/>
                <a:cs typeface="Arial MT"/>
              </a:rPr>
              <a:t> </a:t>
            </a:r>
            <a:r>
              <a:rPr sz="1694" dirty="0">
                <a:solidFill>
                  <a:srgbClr val="FF0000"/>
                </a:solidFill>
                <a:latin typeface="Arial MT"/>
                <a:cs typeface="Arial MT"/>
              </a:rPr>
              <a:t>H,</a:t>
            </a:r>
            <a:r>
              <a:rPr sz="1694" spc="-14" dirty="0">
                <a:solidFill>
                  <a:srgbClr val="FF0000"/>
                </a:solidFill>
                <a:latin typeface="Arial MT"/>
                <a:cs typeface="Arial MT"/>
              </a:rPr>
              <a:t> </a:t>
            </a:r>
            <a:r>
              <a:rPr sz="1694" dirty="0">
                <a:solidFill>
                  <a:srgbClr val="FF0000"/>
                </a:solidFill>
                <a:latin typeface="Arial MT"/>
                <a:cs typeface="Arial MT"/>
              </a:rPr>
              <a:t>puis</a:t>
            </a:r>
            <a:r>
              <a:rPr sz="1694" spc="-14" dirty="0">
                <a:solidFill>
                  <a:srgbClr val="FF0000"/>
                </a:solidFill>
                <a:latin typeface="Arial MT"/>
                <a:cs typeface="Arial MT"/>
              </a:rPr>
              <a:t> </a:t>
            </a:r>
            <a:r>
              <a:rPr sz="1694" dirty="0">
                <a:solidFill>
                  <a:srgbClr val="FF0000"/>
                </a:solidFill>
                <a:latin typeface="Arial MT"/>
                <a:cs typeface="Arial MT"/>
              </a:rPr>
              <a:t>de</a:t>
            </a:r>
            <a:r>
              <a:rPr sz="1694" spc="-14" dirty="0">
                <a:solidFill>
                  <a:srgbClr val="FF0000"/>
                </a:solidFill>
                <a:latin typeface="Arial MT"/>
                <a:cs typeface="Arial MT"/>
              </a:rPr>
              <a:t> </a:t>
            </a:r>
            <a:r>
              <a:rPr sz="1694" dirty="0">
                <a:solidFill>
                  <a:srgbClr val="FF0000"/>
                </a:solidFill>
                <a:latin typeface="Arial MT"/>
                <a:cs typeface="Arial MT"/>
              </a:rPr>
              <a:t>G en</a:t>
            </a:r>
            <a:r>
              <a:rPr sz="1694" spc="-14" dirty="0">
                <a:solidFill>
                  <a:srgbClr val="FF0000"/>
                </a:solidFill>
                <a:latin typeface="Arial MT"/>
                <a:cs typeface="Arial MT"/>
              </a:rPr>
              <a:t> </a:t>
            </a:r>
            <a:r>
              <a:rPr sz="1694" spc="-9" dirty="0">
                <a:solidFill>
                  <a:srgbClr val="FF0000"/>
                </a:solidFill>
                <a:latin typeface="Arial MT"/>
                <a:cs typeface="Arial MT"/>
              </a:rPr>
              <a:t>utilisant </a:t>
            </a:r>
            <a:r>
              <a:rPr sz="1694" dirty="0">
                <a:solidFill>
                  <a:srgbClr val="FF0000"/>
                </a:solidFill>
                <a:latin typeface="Arial MT"/>
                <a:cs typeface="Arial MT"/>
              </a:rPr>
              <a:t>l’algorithme</a:t>
            </a:r>
            <a:r>
              <a:rPr sz="1694" spc="-42" dirty="0">
                <a:solidFill>
                  <a:srgbClr val="FF0000"/>
                </a:solidFill>
                <a:latin typeface="Arial MT"/>
                <a:cs typeface="Arial MT"/>
              </a:rPr>
              <a:t> </a:t>
            </a:r>
            <a:r>
              <a:rPr sz="1694" dirty="0">
                <a:solidFill>
                  <a:srgbClr val="FF0000"/>
                </a:solidFill>
                <a:latin typeface="Arial MT"/>
                <a:cs typeface="Arial MT"/>
              </a:rPr>
              <a:t>de</a:t>
            </a:r>
            <a:r>
              <a:rPr sz="1694" spc="-33" dirty="0">
                <a:solidFill>
                  <a:srgbClr val="FF0000"/>
                </a:solidFill>
                <a:latin typeface="Arial MT"/>
                <a:cs typeface="Arial MT"/>
              </a:rPr>
              <a:t> </a:t>
            </a:r>
            <a:r>
              <a:rPr sz="1694" spc="-9" dirty="0">
                <a:solidFill>
                  <a:srgbClr val="FF0000"/>
                </a:solidFill>
                <a:latin typeface="Arial MT"/>
                <a:cs typeface="Arial MT"/>
              </a:rPr>
              <a:t>Dijkstra</a:t>
            </a:r>
            <a:endParaRPr sz="1694">
              <a:latin typeface="Arial MT"/>
              <a:cs typeface="Arial MT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699247" y="393523"/>
            <a:ext cx="7745506" cy="566068"/>
          </a:xfrm>
          <a:prstGeom prst="rect">
            <a:avLst/>
          </a:prstGeom>
        </p:spPr>
        <p:txBody>
          <a:bodyPr vert="horz" wrap="square" lIns="0" tIns="11953" rIns="0" bIns="0" rtlCol="0" anchor="b">
            <a:spAutoFit/>
          </a:bodyPr>
          <a:lstStyle/>
          <a:p>
            <a:pPr marL="1584402">
              <a:lnSpc>
                <a:spcPct val="100000"/>
              </a:lnSpc>
              <a:spcBef>
                <a:spcPts val="94"/>
              </a:spcBef>
            </a:pPr>
            <a:r>
              <a:rPr dirty="0"/>
              <a:t>Protocoles</a:t>
            </a:r>
            <a:r>
              <a:rPr spc="-38" dirty="0"/>
              <a:t> </a:t>
            </a:r>
            <a:r>
              <a:rPr dirty="0"/>
              <a:t>de</a:t>
            </a:r>
            <a:r>
              <a:rPr spc="-28" dirty="0"/>
              <a:t> </a:t>
            </a:r>
            <a:r>
              <a:rPr sz="3600" spc="-9" dirty="0"/>
              <a:t>routages</a:t>
            </a:r>
            <a:endParaRPr spc="-9" dirty="0"/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273721" y="1249740"/>
            <a:ext cx="8622852" cy="4213944"/>
          </a:xfrm>
          <a:prstGeom prst="rect">
            <a:avLst/>
          </a:prstGeom>
        </p:spPr>
        <p:txBody>
          <a:bodyPr vert="horz" wrap="square" lIns="0" tIns="199614" rIns="0" bIns="0" rtlCol="0">
            <a:spAutoFit/>
          </a:bodyPr>
          <a:lstStyle/>
          <a:p>
            <a:pPr marL="47813">
              <a:spcBef>
                <a:spcPts val="1572"/>
              </a:spcBef>
            </a:pPr>
            <a:r>
              <a:rPr sz="2259" b="1" dirty="0">
                <a:solidFill>
                  <a:srgbClr val="7F0000"/>
                </a:solidFill>
                <a:latin typeface="Verdana"/>
                <a:cs typeface="Verdana"/>
              </a:rPr>
              <a:t>OSPF</a:t>
            </a:r>
            <a:r>
              <a:rPr sz="2259" b="1" spc="-28" dirty="0">
                <a:solidFill>
                  <a:srgbClr val="7F0000"/>
                </a:solidFill>
                <a:latin typeface="Verdana"/>
                <a:cs typeface="Verdana"/>
              </a:rPr>
              <a:t> </a:t>
            </a:r>
            <a:r>
              <a:rPr sz="2259" b="1" dirty="0">
                <a:solidFill>
                  <a:srgbClr val="7F0000"/>
                </a:solidFill>
                <a:latin typeface="Verdana"/>
                <a:cs typeface="Verdana"/>
              </a:rPr>
              <a:t>-</a:t>
            </a:r>
            <a:r>
              <a:rPr sz="2259" b="1" spc="-24" dirty="0">
                <a:solidFill>
                  <a:srgbClr val="7F0000"/>
                </a:solidFill>
                <a:latin typeface="Verdana"/>
                <a:cs typeface="Verdana"/>
              </a:rPr>
              <a:t> </a:t>
            </a:r>
            <a:r>
              <a:rPr sz="2259" b="1" spc="-9" dirty="0">
                <a:solidFill>
                  <a:srgbClr val="7F0000"/>
                </a:solidFill>
                <a:latin typeface="Verdana"/>
                <a:cs typeface="Verdana"/>
              </a:rPr>
              <a:t>Fonctionnement</a:t>
            </a:r>
            <a:endParaRPr sz="2259">
              <a:latin typeface="Verdana"/>
              <a:cs typeface="Verdana"/>
            </a:endParaRPr>
          </a:p>
          <a:p>
            <a:pPr marL="384297" indent="-336484">
              <a:spcBef>
                <a:spcPts val="1233"/>
              </a:spcBef>
              <a:buAutoNum type="arabicPeriod"/>
              <a:tabLst>
                <a:tab pos="384297" algn="l"/>
              </a:tabLst>
            </a:pPr>
            <a:r>
              <a:rPr sz="1882" b="1" dirty="0">
                <a:solidFill>
                  <a:srgbClr val="00007F"/>
                </a:solidFill>
                <a:latin typeface="Verdana"/>
                <a:cs typeface="Verdana"/>
              </a:rPr>
              <a:t>État</a:t>
            </a:r>
            <a:r>
              <a:rPr sz="1882" b="1" spc="-42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882" b="1" spc="-9" dirty="0">
                <a:solidFill>
                  <a:srgbClr val="00007F"/>
                </a:solidFill>
                <a:latin typeface="Verdana"/>
                <a:cs typeface="Verdana"/>
              </a:rPr>
              <a:t>initial</a:t>
            </a:r>
            <a:endParaRPr sz="1882">
              <a:latin typeface="Verdana"/>
              <a:cs typeface="Verdana"/>
            </a:endParaRPr>
          </a:p>
          <a:p>
            <a:pPr marL="579134" lvl="1" indent="-140451">
              <a:spcBef>
                <a:spcPts val="1158"/>
              </a:spcBef>
              <a:buSzPct val="73529"/>
              <a:buFont typeface="Segoe UI Symbol"/>
              <a:buChar char="■"/>
              <a:tabLst>
                <a:tab pos="579134" algn="l"/>
              </a:tabLst>
            </a:pPr>
            <a:r>
              <a:rPr sz="1600" dirty="0">
                <a:solidFill>
                  <a:srgbClr val="00007F"/>
                </a:solidFill>
                <a:latin typeface="Verdana"/>
                <a:cs typeface="Verdana"/>
              </a:rPr>
              <a:t>Le</a:t>
            </a:r>
            <a:r>
              <a:rPr sz="1600" spc="-38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00" dirty="0">
                <a:solidFill>
                  <a:srgbClr val="00007F"/>
                </a:solidFill>
                <a:latin typeface="Verdana"/>
                <a:cs typeface="Verdana"/>
              </a:rPr>
              <a:t>processus</a:t>
            </a:r>
            <a:r>
              <a:rPr sz="1600" spc="-33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00" dirty="0">
                <a:solidFill>
                  <a:srgbClr val="00007F"/>
                </a:solidFill>
                <a:latin typeface="Verdana"/>
                <a:cs typeface="Verdana"/>
              </a:rPr>
              <a:t>de</a:t>
            </a:r>
            <a:r>
              <a:rPr sz="1600" spc="-38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00" dirty="0">
                <a:solidFill>
                  <a:srgbClr val="00007F"/>
                </a:solidFill>
                <a:latin typeface="Verdana"/>
                <a:cs typeface="Verdana"/>
              </a:rPr>
              <a:t>routage</a:t>
            </a:r>
            <a:r>
              <a:rPr sz="1600" spc="-38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00" dirty="0">
                <a:solidFill>
                  <a:srgbClr val="00007F"/>
                </a:solidFill>
                <a:latin typeface="Verdana"/>
                <a:cs typeface="Verdana"/>
              </a:rPr>
              <a:t>OSPF</a:t>
            </a:r>
            <a:r>
              <a:rPr sz="1600" spc="-28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00" dirty="0">
                <a:solidFill>
                  <a:srgbClr val="00007F"/>
                </a:solidFill>
                <a:latin typeface="Verdana"/>
                <a:cs typeface="Verdana"/>
              </a:rPr>
              <a:t>est</a:t>
            </a:r>
            <a:r>
              <a:rPr sz="1600" spc="-33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00" dirty="0">
                <a:solidFill>
                  <a:srgbClr val="00007F"/>
                </a:solidFill>
                <a:latin typeface="Verdana"/>
                <a:cs typeface="Verdana"/>
              </a:rPr>
              <a:t>inactif</a:t>
            </a:r>
            <a:r>
              <a:rPr sz="1600" spc="-33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00" dirty="0">
                <a:solidFill>
                  <a:srgbClr val="00007F"/>
                </a:solidFill>
                <a:latin typeface="Verdana"/>
                <a:cs typeface="Verdana"/>
              </a:rPr>
              <a:t>sur</a:t>
            </a:r>
            <a:r>
              <a:rPr sz="1600" spc="-33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00" dirty="0">
                <a:solidFill>
                  <a:srgbClr val="00007F"/>
                </a:solidFill>
                <a:latin typeface="Verdana"/>
                <a:cs typeface="Verdana"/>
              </a:rPr>
              <a:t>tous</a:t>
            </a:r>
            <a:r>
              <a:rPr sz="1600" spc="-33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00" dirty="0">
                <a:solidFill>
                  <a:srgbClr val="00007F"/>
                </a:solidFill>
                <a:latin typeface="Verdana"/>
                <a:cs typeface="Verdana"/>
              </a:rPr>
              <a:t>les</a:t>
            </a:r>
            <a:r>
              <a:rPr sz="1600" spc="-28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00" spc="-9" dirty="0">
                <a:solidFill>
                  <a:srgbClr val="00007F"/>
                </a:solidFill>
                <a:latin typeface="Verdana"/>
                <a:cs typeface="Verdana"/>
              </a:rPr>
              <a:t>routeurs</a:t>
            </a:r>
            <a:endParaRPr sz="1600">
              <a:latin typeface="Verdana"/>
              <a:cs typeface="Verdana"/>
            </a:endParaRPr>
          </a:p>
          <a:p>
            <a:pPr lvl="1">
              <a:lnSpc>
                <a:spcPct val="100000"/>
              </a:lnSpc>
              <a:buClr>
                <a:srgbClr val="00007F"/>
              </a:buClr>
              <a:buFont typeface="Segoe UI Symbol"/>
              <a:buChar char="■"/>
            </a:pPr>
            <a:endParaRPr sz="1600">
              <a:latin typeface="Verdana"/>
              <a:cs typeface="Verdana"/>
            </a:endParaRPr>
          </a:p>
          <a:p>
            <a:pPr lvl="1">
              <a:spcBef>
                <a:spcPts val="325"/>
              </a:spcBef>
              <a:buClr>
                <a:srgbClr val="00007F"/>
              </a:buClr>
              <a:buFont typeface="Segoe UI Symbol"/>
              <a:buChar char="■"/>
            </a:pPr>
            <a:endParaRPr sz="1600">
              <a:latin typeface="Verdana"/>
              <a:cs typeface="Verdana"/>
            </a:endParaRPr>
          </a:p>
          <a:p>
            <a:pPr marL="384297" indent="-336484">
              <a:spcBef>
                <a:spcPts val="5"/>
              </a:spcBef>
              <a:buAutoNum type="arabicPeriod"/>
              <a:tabLst>
                <a:tab pos="384297" algn="l"/>
              </a:tabLst>
            </a:pPr>
            <a:r>
              <a:rPr sz="1882" b="1" dirty="0">
                <a:solidFill>
                  <a:srgbClr val="00007F"/>
                </a:solidFill>
                <a:latin typeface="Verdana"/>
                <a:cs typeface="Verdana"/>
              </a:rPr>
              <a:t>Établir</a:t>
            </a:r>
            <a:r>
              <a:rPr sz="1882" b="1" spc="-56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882" b="1" dirty="0">
                <a:solidFill>
                  <a:srgbClr val="00007F"/>
                </a:solidFill>
                <a:latin typeface="Verdana"/>
                <a:cs typeface="Verdana"/>
              </a:rPr>
              <a:t>la</a:t>
            </a:r>
            <a:r>
              <a:rPr sz="1882" b="1" spc="-52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882" b="1" dirty="0">
                <a:solidFill>
                  <a:srgbClr val="00007F"/>
                </a:solidFill>
                <a:latin typeface="Verdana"/>
                <a:cs typeface="Verdana"/>
              </a:rPr>
              <a:t>liste</a:t>
            </a:r>
            <a:r>
              <a:rPr sz="1882" b="1" spc="-47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882" b="1" dirty="0">
                <a:solidFill>
                  <a:srgbClr val="00007F"/>
                </a:solidFill>
                <a:latin typeface="Verdana"/>
                <a:cs typeface="Verdana"/>
              </a:rPr>
              <a:t>des</a:t>
            </a:r>
            <a:r>
              <a:rPr sz="1882" b="1" spc="-52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882" b="1" dirty="0">
                <a:solidFill>
                  <a:srgbClr val="00007F"/>
                </a:solidFill>
                <a:latin typeface="Verdana"/>
                <a:cs typeface="Verdana"/>
              </a:rPr>
              <a:t>routeurs</a:t>
            </a:r>
            <a:r>
              <a:rPr sz="1882" b="1" spc="-52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882" b="1" spc="-9" dirty="0">
                <a:solidFill>
                  <a:srgbClr val="00007F"/>
                </a:solidFill>
                <a:latin typeface="Verdana"/>
                <a:cs typeface="Verdana"/>
              </a:rPr>
              <a:t>voisins</a:t>
            </a:r>
            <a:endParaRPr sz="1882">
              <a:latin typeface="Verdana"/>
              <a:cs typeface="Verdana"/>
            </a:endParaRPr>
          </a:p>
          <a:p>
            <a:pPr marL="579134" lvl="1" indent="-140451">
              <a:spcBef>
                <a:spcPts val="1167"/>
              </a:spcBef>
              <a:buSzPct val="73529"/>
              <a:buFont typeface="Segoe UI Symbol"/>
              <a:buChar char="■"/>
              <a:tabLst>
                <a:tab pos="579134" algn="l"/>
              </a:tabLst>
            </a:pPr>
            <a:r>
              <a:rPr sz="1600" dirty="0">
                <a:solidFill>
                  <a:srgbClr val="00007F"/>
                </a:solidFill>
                <a:latin typeface="Verdana"/>
                <a:cs typeface="Verdana"/>
              </a:rPr>
              <a:t>Chaque</a:t>
            </a:r>
            <a:r>
              <a:rPr sz="1600" spc="-47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00" dirty="0">
                <a:solidFill>
                  <a:srgbClr val="00007F"/>
                </a:solidFill>
                <a:latin typeface="Verdana"/>
                <a:cs typeface="Verdana"/>
              </a:rPr>
              <a:t>routeur</a:t>
            </a:r>
            <a:r>
              <a:rPr sz="1600" spc="-42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00" dirty="0">
                <a:solidFill>
                  <a:srgbClr val="00007F"/>
                </a:solidFill>
                <a:latin typeface="Verdana"/>
                <a:cs typeface="Verdana"/>
              </a:rPr>
              <a:t>se</a:t>
            </a:r>
            <a:r>
              <a:rPr sz="1600" spc="-47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00" dirty="0">
                <a:solidFill>
                  <a:srgbClr val="00007F"/>
                </a:solidFill>
                <a:latin typeface="Verdana"/>
                <a:cs typeface="Verdana"/>
              </a:rPr>
              <a:t>présente</a:t>
            </a:r>
            <a:r>
              <a:rPr sz="1600" spc="-47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00" dirty="0">
                <a:solidFill>
                  <a:srgbClr val="00007F"/>
                </a:solidFill>
                <a:latin typeface="Verdana"/>
                <a:cs typeface="Verdana"/>
              </a:rPr>
              <a:t>et</a:t>
            </a:r>
            <a:r>
              <a:rPr sz="1600" spc="-38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00" dirty="0">
                <a:solidFill>
                  <a:srgbClr val="00007F"/>
                </a:solidFill>
                <a:latin typeface="Verdana"/>
                <a:cs typeface="Verdana"/>
              </a:rPr>
              <a:t>fait</a:t>
            </a:r>
            <a:r>
              <a:rPr sz="1600" spc="-42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00" dirty="0">
                <a:solidFill>
                  <a:srgbClr val="00007F"/>
                </a:solidFill>
                <a:latin typeface="Verdana"/>
                <a:cs typeface="Verdana"/>
              </a:rPr>
              <a:t>connaissance</a:t>
            </a:r>
            <a:r>
              <a:rPr sz="1600" spc="-47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00" dirty="0">
                <a:solidFill>
                  <a:srgbClr val="00007F"/>
                </a:solidFill>
                <a:latin typeface="Verdana"/>
                <a:cs typeface="Verdana"/>
              </a:rPr>
              <a:t>avec</a:t>
            </a:r>
            <a:r>
              <a:rPr sz="1600" spc="-42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00" dirty="0">
                <a:solidFill>
                  <a:srgbClr val="00007F"/>
                </a:solidFill>
                <a:latin typeface="Verdana"/>
                <a:cs typeface="Verdana"/>
              </a:rPr>
              <a:t>ses</a:t>
            </a:r>
            <a:r>
              <a:rPr sz="1600" spc="-42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00" dirty="0">
                <a:solidFill>
                  <a:srgbClr val="00007F"/>
                </a:solidFill>
                <a:latin typeface="Verdana"/>
                <a:cs typeface="Verdana"/>
              </a:rPr>
              <a:t>voisins</a:t>
            </a:r>
            <a:r>
              <a:rPr sz="1600" spc="-42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00" spc="-47" dirty="0">
                <a:solidFill>
                  <a:srgbClr val="00007F"/>
                </a:solidFill>
                <a:latin typeface="Verdana"/>
                <a:cs typeface="Verdana"/>
              </a:rPr>
              <a:t>–</a:t>
            </a:r>
            <a:endParaRPr sz="1600">
              <a:latin typeface="Verdana"/>
              <a:cs typeface="Verdana"/>
            </a:endParaRPr>
          </a:p>
          <a:p>
            <a:pPr marL="566584">
              <a:spcBef>
                <a:spcPts val="1158"/>
              </a:spcBef>
            </a:pPr>
            <a:r>
              <a:rPr sz="1600" b="1" dirty="0">
                <a:solidFill>
                  <a:srgbClr val="00007F"/>
                </a:solidFill>
                <a:latin typeface="Verdana"/>
                <a:cs typeface="Verdana"/>
              </a:rPr>
              <a:t>message</a:t>
            </a:r>
            <a:r>
              <a:rPr sz="1600" b="1" spc="-42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00" b="1" dirty="0">
                <a:solidFill>
                  <a:srgbClr val="00007F"/>
                </a:solidFill>
                <a:latin typeface="Verdana"/>
                <a:cs typeface="Verdana"/>
              </a:rPr>
              <a:t>«</a:t>
            </a:r>
            <a:r>
              <a:rPr sz="1600" b="1" spc="-38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00" b="1" dirty="0">
                <a:solidFill>
                  <a:srgbClr val="00007F"/>
                </a:solidFill>
                <a:latin typeface="Verdana"/>
                <a:cs typeface="Verdana"/>
              </a:rPr>
              <a:t>HELLO,</a:t>
            </a:r>
            <a:r>
              <a:rPr sz="1600" b="1" spc="-42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00" b="1" dirty="0">
                <a:solidFill>
                  <a:srgbClr val="00007F"/>
                </a:solidFill>
                <a:latin typeface="Verdana"/>
                <a:cs typeface="Verdana"/>
              </a:rPr>
              <a:t>my</a:t>
            </a:r>
            <a:r>
              <a:rPr sz="1600" b="1" spc="-38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00" b="1" dirty="0">
                <a:solidFill>
                  <a:srgbClr val="00007F"/>
                </a:solidFill>
                <a:latin typeface="Verdana"/>
                <a:cs typeface="Verdana"/>
              </a:rPr>
              <a:t>name</a:t>
            </a:r>
            <a:r>
              <a:rPr sz="1600" b="1" spc="-38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00" b="1" dirty="0">
                <a:solidFill>
                  <a:srgbClr val="00007F"/>
                </a:solidFill>
                <a:latin typeface="Verdana"/>
                <a:cs typeface="Verdana"/>
              </a:rPr>
              <a:t>is</a:t>
            </a:r>
            <a:r>
              <a:rPr sz="1600" b="1" spc="-42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00" b="1" dirty="0">
                <a:solidFill>
                  <a:srgbClr val="00007F"/>
                </a:solidFill>
                <a:latin typeface="Verdana"/>
                <a:cs typeface="Verdana"/>
              </a:rPr>
              <a:t>R1</a:t>
            </a:r>
            <a:r>
              <a:rPr sz="1600" b="1" spc="-38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00" b="1" dirty="0">
                <a:solidFill>
                  <a:srgbClr val="00007F"/>
                </a:solidFill>
                <a:latin typeface="Verdana"/>
                <a:cs typeface="Verdana"/>
              </a:rPr>
              <a:t>and</a:t>
            </a:r>
            <a:r>
              <a:rPr sz="1600" b="1" spc="-42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00" b="1" dirty="0">
                <a:solidFill>
                  <a:srgbClr val="00007F"/>
                </a:solidFill>
                <a:latin typeface="Verdana"/>
                <a:cs typeface="Verdana"/>
              </a:rPr>
              <a:t>I'm</a:t>
            </a:r>
            <a:r>
              <a:rPr sz="1600" b="1" spc="-42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00" b="1" dirty="0">
                <a:solidFill>
                  <a:srgbClr val="00007F"/>
                </a:solidFill>
                <a:latin typeface="Verdana"/>
                <a:cs typeface="Verdana"/>
              </a:rPr>
              <a:t>an</a:t>
            </a:r>
            <a:r>
              <a:rPr sz="1600" b="1" spc="-38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00" b="1" dirty="0">
                <a:solidFill>
                  <a:srgbClr val="00007F"/>
                </a:solidFill>
                <a:latin typeface="Verdana"/>
                <a:cs typeface="Verdana"/>
              </a:rPr>
              <a:t>OSPF</a:t>
            </a:r>
            <a:r>
              <a:rPr sz="1600" b="1" spc="-38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00" b="1" dirty="0">
                <a:solidFill>
                  <a:srgbClr val="00007F"/>
                </a:solidFill>
                <a:latin typeface="Verdana"/>
                <a:cs typeface="Verdana"/>
              </a:rPr>
              <a:t>router</a:t>
            </a:r>
            <a:r>
              <a:rPr sz="1600" b="1" spc="-33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00" b="1" spc="-47" dirty="0">
                <a:solidFill>
                  <a:srgbClr val="00007F"/>
                </a:solidFill>
                <a:latin typeface="Verdana"/>
                <a:cs typeface="Verdana"/>
              </a:rPr>
              <a:t>»</a:t>
            </a:r>
            <a:endParaRPr sz="1600">
              <a:latin typeface="Verdana"/>
              <a:cs typeface="Verdana"/>
            </a:endParaRPr>
          </a:p>
          <a:p>
            <a:pPr marL="579134" lvl="1" indent="-140451">
              <a:spcBef>
                <a:spcPts val="1158"/>
              </a:spcBef>
              <a:buSzPct val="73529"/>
              <a:buFont typeface="Segoe UI Symbol"/>
              <a:buChar char="■"/>
              <a:tabLst>
                <a:tab pos="579134" algn="l"/>
              </a:tabLst>
            </a:pPr>
            <a:r>
              <a:rPr sz="1600" dirty="0">
                <a:solidFill>
                  <a:srgbClr val="00007F"/>
                </a:solidFill>
                <a:latin typeface="Verdana"/>
                <a:cs typeface="Verdana"/>
              </a:rPr>
              <a:t>Les</a:t>
            </a:r>
            <a:r>
              <a:rPr sz="1600" spc="-52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00" dirty="0">
                <a:solidFill>
                  <a:srgbClr val="00007F"/>
                </a:solidFill>
                <a:latin typeface="Verdana"/>
                <a:cs typeface="Verdana"/>
              </a:rPr>
              <a:t>voisins</a:t>
            </a:r>
            <a:r>
              <a:rPr sz="1600" spc="-47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00" dirty="0">
                <a:solidFill>
                  <a:srgbClr val="00007F"/>
                </a:solidFill>
                <a:latin typeface="Verdana"/>
                <a:cs typeface="Verdana"/>
              </a:rPr>
              <a:t>sauvegardent</a:t>
            </a:r>
            <a:r>
              <a:rPr sz="1600" spc="-47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00" dirty="0">
                <a:solidFill>
                  <a:srgbClr val="00007F"/>
                </a:solidFill>
                <a:latin typeface="Verdana"/>
                <a:cs typeface="Verdana"/>
              </a:rPr>
              <a:t>l'@IP</a:t>
            </a:r>
            <a:r>
              <a:rPr sz="1600" spc="-47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00" dirty="0">
                <a:solidFill>
                  <a:srgbClr val="00007F"/>
                </a:solidFill>
                <a:latin typeface="Verdana"/>
                <a:cs typeface="Verdana"/>
              </a:rPr>
              <a:t>de</a:t>
            </a:r>
            <a:r>
              <a:rPr sz="1600" spc="-52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00" dirty="0">
                <a:solidFill>
                  <a:srgbClr val="00007F"/>
                </a:solidFill>
                <a:latin typeface="Verdana"/>
                <a:cs typeface="Verdana"/>
              </a:rPr>
              <a:t>l'émetteur</a:t>
            </a:r>
            <a:r>
              <a:rPr sz="1600" spc="-47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00" dirty="0">
                <a:solidFill>
                  <a:srgbClr val="00007F"/>
                </a:solidFill>
                <a:latin typeface="Verdana"/>
                <a:cs typeface="Verdana"/>
              </a:rPr>
              <a:t>dans</a:t>
            </a:r>
            <a:r>
              <a:rPr sz="1600" spc="-47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00" dirty="0">
                <a:solidFill>
                  <a:srgbClr val="00007F"/>
                </a:solidFill>
                <a:latin typeface="Verdana"/>
                <a:cs typeface="Verdana"/>
              </a:rPr>
              <a:t>leurs</a:t>
            </a:r>
            <a:r>
              <a:rPr sz="1600" spc="-47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00" b="1" dirty="0">
                <a:solidFill>
                  <a:srgbClr val="00007F"/>
                </a:solidFill>
                <a:latin typeface="Verdana"/>
                <a:cs typeface="Verdana"/>
              </a:rPr>
              <a:t>bases</a:t>
            </a:r>
            <a:r>
              <a:rPr sz="1600" b="1" spc="-47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00" b="1" spc="-9" dirty="0">
                <a:solidFill>
                  <a:srgbClr val="00007F"/>
                </a:solidFill>
                <a:latin typeface="Verdana"/>
                <a:cs typeface="Verdana"/>
              </a:rPr>
              <a:t>d'adjacences</a:t>
            </a:r>
            <a:endParaRPr sz="1600">
              <a:latin typeface="Verdana"/>
              <a:cs typeface="Verdana"/>
            </a:endParaRPr>
          </a:p>
          <a:p>
            <a:pPr marL="579134" lvl="1" indent="-140451">
              <a:spcBef>
                <a:spcPts val="1167"/>
              </a:spcBef>
              <a:buSzPct val="73529"/>
              <a:buFont typeface="Segoe UI Symbol"/>
              <a:buChar char="■"/>
              <a:tabLst>
                <a:tab pos="579134" algn="l"/>
              </a:tabLst>
            </a:pPr>
            <a:r>
              <a:rPr sz="1600" dirty="0">
                <a:solidFill>
                  <a:srgbClr val="00007F"/>
                </a:solidFill>
                <a:latin typeface="Verdana"/>
                <a:cs typeface="Verdana"/>
              </a:rPr>
              <a:t>Les</a:t>
            </a:r>
            <a:r>
              <a:rPr sz="1600" spc="-42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00" dirty="0">
                <a:solidFill>
                  <a:srgbClr val="00007F"/>
                </a:solidFill>
                <a:latin typeface="Verdana"/>
                <a:cs typeface="Verdana"/>
              </a:rPr>
              <a:t>voisins</a:t>
            </a:r>
            <a:r>
              <a:rPr sz="1600" spc="-38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00" dirty="0">
                <a:solidFill>
                  <a:srgbClr val="00007F"/>
                </a:solidFill>
                <a:latin typeface="Verdana"/>
                <a:cs typeface="Verdana"/>
              </a:rPr>
              <a:t>répondent</a:t>
            </a:r>
            <a:r>
              <a:rPr sz="1600" spc="-38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00" dirty="0">
                <a:solidFill>
                  <a:srgbClr val="00007F"/>
                </a:solidFill>
                <a:latin typeface="Verdana"/>
                <a:cs typeface="Verdana"/>
              </a:rPr>
              <a:t>en</a:t>
            </a:r>
            <a:r>
              <a:rPr sz="1600" spc="-42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00" dirty="0">
                <a:solidFill>
                  <a:srgbClr val="00007F"/>
                </a:solidFill>
                <a:latin typeface="Verdana"/>
                <a:cs typeface="Verdana"/>
              </a:rPr>
              <a:t>envoyant</a:t>
            </a:r>
            <a:r>
              <a:rPr sz="1600" spc="-38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00" dirty="0">
                <a:solidFill>
                  <a:srgbClr val="00007F"/>
                </a:solidFill>
                <a:latin typeface="Verdana"/>
                <a:cs typeface="Verdana"/>
              </a:rPr>
              <a:t>leurs</a:t>
            </a:r>
            <a:r>
              <a:rPr sz="1600" spc="-38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00" dirty="0">
                <a:solidFill>
                  <a:srgbClr val="00007F"/>
                </a:solidFill>
                <a:latin typeface="Verdana"/>
                <a:cs typeface="Verdana"/>
              </a:rPr>
              <a:t>IP</a:t>
            </a:r>
            <a:r>
              <a:rPr sz="1600" spc="-42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00" dirty="0">
                <a:solidFill>
                  <a:srgbClr val="00007F"/>
                </a:solidFill>
                <a:latin typeface="Verdana"/>
                <a:cs typeface="Verdana"/>
              </a:rPr>
              <a:t>à</a:t>
            </a:r>
            <a:r>
              <a:rPr sz="1600" spc="-42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00" spc="-9" dirty="0">
                <a:solidFill>
                  <a:srgbClr val="00007F"/>
                </a:solidFill>
                <a:latin typeface="Verdana"/>
                <a:cs typeface="Verdana"/>
              </a:rPr>
              <a:t>l'émetteur</a:t>
            </a:r>
            <a:endParaRPr sz="1600">
              <a:latin typeface="Verdana"/>
              <a:cs typeface="Verdana"/>
            </a:endParaRPr>
          </a:p>
          <a:p>
            <a:pPr marL="579134" lvl="1" indent="-140451">
              <a:spcBef>
                <a:spcPts val="1158"/>
              </a:spcBef>
              <a:buSzPct val="73529"/>
              <a:buFont typeface="Segoe UI Symbol"/>
              <a:buChar char="■"/>
              <a:tabLst>
                <a:tab pos="579134" algn="l"/>
              </a:tabLst>
            </a:pPr>
            <a:r>
              <a:rPr sz="1600" spc="-9" dirty="0">
                <a:solidFill>
                  <a:srgbClr val="00007F"/>
                </a:solidFill>
                <a:latin typeface="Verdana"/>
                <a:cs typeface="Verdana"/>
              </a:rPr>
              <a:t>L'émetteur</a:t>
            </a:r>
            <a:r>
              <a:rPr sz="1600" spc="-42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00" dirty="0">
                <a:solidFill>
                  <a:srgbClr val="00007F"/>
                </a:solidFill>
                <a:latin typeface="Verdana"/>
                <a:cs typeface="Verdana"/>
              </a:rPr>
              <a:t>ajoute</a:t>
            </a:r>
            <a:r>
              <a:rPr sz="1600" spc="-42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00" dirty="0">
                <a:solidFill>
                  <a:srgbClr val="00007F"/>
                </a:solidFill>
                <a:latin typeface="Verdana"/>
                <a:cs typeface="Verdana"/>
              </a:rPr>
              <a:t>les</a:t>
            </a:r>
            <a:r>
              <a:rPr sz="1600" spc="-42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00" dirty="0">
                <a:solidFill>
                  <a:srgbClr val="00007F"/>
                </a:solidFill>
                <a:latin typeface="Verdana"/>
                <a:cs typeface="Verdana"/>
              </a:rPr>
              <a:t>adresses</a:t>
            </a:r>
            <a:r>
              <a:rPr sz="1600" spc="-38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00" dirty="0">
                <a:solidFill>
                  <a:srgbClr val="00007F"/>
                </a:solidFill>
                <a:latin typeface="Verdana"/>
                <a:cs typeface="Verdana"/>
              </a:rPr>
              <a:t>IP</a:t>
            </a:r>
            <a:r>
              <a:rPr sz="1600" spc="-38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00" dirty="0">
                <a:solidFill>
                  <a:srgbClr val="00007F"/>
                </a:solidFill>
                <a:latin typeface="Verdana"/>
                <a:cs typeface="Verdana"/>
              </a:rPr>
              <a:t>de</a:t>
            </a:r>
            <a:r>
              <a:rPr sz="1600" spc="-47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00" dirty="0">
                <a:solidFill>
                  <a:srgbClr val="00007F"/>
                </a:solidFill>
                <a:latin typeface="Verdana"/>
                <a:cs typeface="Verdana"/>
              </a:rPr>
              <a:t>ses</a:t>
            </a:r>
            <a:r>
              <a:rPr sz="1600" spc="-38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00" dirty="0">
                <a:solidFill>
                  <a:srgbClr val="00007F"/>
                </a:solidFill>
                <a:latin typeface="Verdana"/>
                <a:cs typeface="Verdana"/>
              </a:rPr>
              <a:t>voisins</a:t>
            </a:r>
            <a:r>
              <a:rPr sz="1600" spc="-38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00" dirty="0">
                <a:solidFill>
                  <a:srgbClr val="00007F"/>
                </a:solidFill>
                <a:latin typeface="Verdana"/>
                <a:cs typeface="Verdana"/>
              </a:rPr>
              <a:t>dans</a:t>
            </a:r>
            <a:r>
              <a:rPr sz="1600" spc="-42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00" dirty="0">
                <a:solidFill>
                  <a:srgbClr val="00007F"/>
                </a:solidFill>
                <a:latin typeface="Verdana"/>
                <a:cs typeface="Verdana"/>
              </a:rPr>
              <a:t>sa</a:t>
            </a:r>
            <a:r>
              <a:rPr sz="1600" spc="-47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00" b="1" dirty="0">
                <a:solidFill>
                  <a:srgbClr val="00007F"/>
                </a:solidFill>
                <a:latin typeface="Verdana"/>
                <a:cs typeface="Verdana"/>
              </a:rPr>
              <a:t>base</a:t>
            </a:r>
            <a:r>
              <a:rPr sz="1600" b="1" spc="-52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00" b="1" spc="-9" dirty="0">
                <a:solidFill>
                  <a:srgbClr val="00007F"/>
                </a:solidFill>
                <a:latin typeface="Verdana"/>
                <a:cs typeface="Verdana"/>
              </a:rPr>
              <a:t>d'adjacence</a:t>
            </a:r>
            <a:endParaRPr sz="1600">
              <a:latin typeface="Verdana"/>
              <a:cs typeface="Verdana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430306" y="116632"/>
            <a:ext cx="7745506" cy="566068"/>
          </a:xfrm>
          <a:prstGeom prst="rect">
            <a:avLst/>
          </a:prstGeom>
        </p:spPr>
        <p:txBody>
          <a:bodyPr vert="horz" wrap="square" lIns="0" tIns="11953" rIns="0" bIns="0" rtlCol="0" anchor="b">
            <a:spAutoFit/>
          </a:bodyPr>
          <a:lstStyle/>
          <a:p>
            <a:pPr marL="1583206">
              <a:lnSpc>
                <a:spcPct val="100000"/>
              </a:lnSpc>
              <a:spcBef>
                <a:spcPts val="94"/>
              </a:spcBef>
            </a:pPr>
            <a:r>
              <a:rPr sz="3600" dirty="0"/>
              <a:t>Protocoles</a:t>
            </a:r>
            <a:r>
              <a:rPr sz="3600" spc="-38" dirty="0"/>
              <a:t> </a:t>
            </a:r>
            <a:r>
              <a:rPr sz="3600" dirty="0"/>
              <a:t>de</a:t>
            </a:r>
            <a:r>
              <a:rPr sz="3600" spc="-28" dirty="0"/>
              <a:t> </a:t>
            </a:r>
            <a:r>
              <a:rPr sz="3600" spc="-9" dirty="0"/>
              <a:t>routages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85674" y="1275079"/>
            <a:ext cx="8705327" cy="4772668"/>
          </a:xfrm>
          <a:prstGeom prst="rect">
            <a:avLst/>
          </a:prstGeom>
        </p:spPr>
        <p:txBody>
          <a:bodyPr vert="horz" wrap="square" lIns="0" tIns="174513" rIns="0" bIns="0" rtlCol="0">
            <a:spAutoFit/>
          </a:bodyPr>
          <a:lstStyle/>
          <a:p>
            <a:pPr marL="35860">
              <a:spcBef>
                <a:spcPts val="1374"/>
              </a:spcBef>
            </a:pPr>
            <a:r>
              <a:rPr sz="2259" b="1" dirty="0">
                <a:solidFill>
                  <a:srgbClr val="7F0000"/>
                </a:solidFill>
                <a:latin typeface="Verdana"/>
                <a:cs typeface="Verdana"/>
              </a:rPr>
              <a:t>OSPF</a:t>
            </a:r>
            <a:r>
              <a:rPr sz="2259" b="1" spc="-28" dirty="0">
                <a:solidFill>
                  <a:srgbClr val="7F0000"/>
                </a:solidFill>
                <a:latin typeface="Verdana"/>
                <a:cs typeface="Verdana"/>
              </a:rPr>
              <a:t> </a:t>
            </a:r>
            <a:r>
              <a:rPr sz="2259" b="1" dirty="0">
                <a:solidFill>
                  <a:srgbClr val="7F0000"/>
                </a:solidFill>
                <a:latin typeface="Verdana"/>
                <a:cs typeface="Verdana"/>
              </a:rPr>
              <a:t>-</a:t>
            </a:r>
            <a:r>
              <a:rPr sz="2259" b="1" spc="-24" dirty="0">
                <a:solidFill>
                  <a:srgbClr val="7F0000"/>
                </a:solidFill>
                <a:latin typeface="Verdana"/>
                <a:cs typeface="Verdana"/>
              </a:rPr>
              <a:t> </a:t>
            </a:r>
            <a:r>
              <a:rPr sz="2259" b="1" spc="-9" dirty="0">
                <a:solidFill>
                  <a:srgbClr val="7F0000"/>
                </a:solidFill>
                <a:latin typeface="Verdana"/>
                <a:cs typeface="Verdana"/>
              </a:rPr>
              <a:t>Fonctionnement</a:t>
            </a:r>
            <a:endParaRPr sz="2259">
              <a:latin typeface="Verdana"/>
              <a:cs typeface="Verdana"/>
            </a:endParaRPr>
          </a:p>
          <a:p>
            <a:pPr marL="338874" indent="-303015">
              <a:spcBef>
                <a:spcPts val="960"/>
              </a:spcBef>
              <a:buAutoNum type="arabicPeriod" startAt="3"/>
              <a:tabLst>
                <a:tab pos="338874" algn="l"/>
              </a:tabLst>
            </a:pPr>
            <a:r>
              <a:rPr sz="1694" b="1" dirty="0">
                <a:solidFill>
                  <a:srgbClr val="00007F"/>
                </a:solidFill>
                <a:latin typeface="Verdana"/>
                <a:cs typeface="Verdana"/>
              </a:rPr>
              <a:t>Élire</a:t>
            </a:r>
            <a:r>
              <a:rPr sz="1694" b="1" spc="-52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b="1" dirty="0">
                <a:solidFill>
                  <a:srgbClr val="00007F"/>
                </a:solidFill>
                <a:latin typeface="Verdana"/>
                <a:cs typeface="Verdana"/>
              </a:rPr>
              <a:t>le</a:t>
            </a:r>
            <a:r>
              <a:rPr sz="1694" b="1" spc="-47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b="1" dirty="0">
                <a:solidFill>
                  <a:srgbClr val="00007F"/>
                </a:solidFill>
                <a:latin typeface="Verdana"/>
                <a:cs typeface="Verdana"/>
              </a:rPr>
              <a:t>routeur</a:t>
            </a:r>
            <a:r>
              <a:rPr sz="1694" b="1" spc="-56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b="1" dirty="0">
                <a:solidFill>
                  <a:srgbClr val="00007F"/>
                </a:solidFill>
                <a:latin typeface="Verdana"/>
                <a:cs typeface="Verdana"/>
              </a:rPr>
              <a:t>désigné</a:t>
            </a:r>
            <a:r>
              <a:rPr sz="1694" b="1" spc="-47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b="1" dirty="0">
                <a:solidFill>
                  <a:srgbClr val="00007F"/>
                </a:solidFill>
                <a:latin typeface="Verdana"/>
                <a:cs typeface="Verdana"/>
              </a:rPr>
              <a:t>(DR)</a:t>
            </a:r>
            <a:r>
              <a:rPr sz="1694" b="1" spc="-52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b="1" dirty="0">
                <a:solidFill>
                  <a:srgbClr val="00007F"/>
                </a:solidFill>
                <a:latin typeface="Verdana"/>
                <a:cs typeface="Verdana"/>
              </a:rPr>
              <a:t>et</a:t>
            </a:r>
            <a:r>
              <a:rPr sz="1694" b="1" spc="-52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b="1" dirty="0">
                <a:solidFill>
                  <a:srgbClr val="00007F"/>
                </a:solidFill>
                <a:latin typeface="Verdana"/>
                <a:cs typeface="Verdana"/>
              </a:rPr>
              <a:t>le</a:t>
            </a:r>
            <a:r>
              <a:rPr sz="1694" b="1" spc="-47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b="1" dirty="0">
                <a:solidFill>
                  <a:srgbClr val="00007F"/>
                </a:solidFill>
                <a:latin typeface="Verdana"/>
                <a:cs typeface="Verdana"/>
              </a:rPr>
              <a:t>routeur</a:t>
            </a:r>
            <a:r>
              <a:rPr sz="1694" b="1" spc="-56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b="1" dirty="0">
                <a:solidFill>
                  <a:srgbClr val="00007F"/>
                </a:solidFill>
                <a:latin typeface="Verdana"/>
                <a:cs typeface="Verdana"/>
              </a:rPr>
              <a:t>désigné</a:t>
            </a:r>
            <a:r>
              <a:rPr sz="1694" b="1" spc="-47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b="1" dirty="0">
                <a:solidFill>
                  <a:srgbClr val="00007F"/>
                </a:solidFill>
                <a:latin typeface="Verdana"/>
                <a:cs typeface="Verdana"/>
              </a:rPr>
              <a:t>de</a:t>
            </a:r>
            <a:r>
              <a:rPr sz="1694" b="1" spc="-52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b="1" dirty="0">
                <a:solidFill>
                  <a:srgbClr val="00007F"/>
                </a:solidFill>
                <a:latin typeface="Verdana"/>
                <a:cs typeface="Verdana"/>
              </a:rPr>
              <a:t>secours</a:t>
            </a:r>
            <a:r>
              <a:rPr sz="1694" b="1" spc="-52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b="1" spc="-9" dirty="0">
                <a:solidFill>
                  <a:srgbClr val="00007F"/>
                </a:solidFill>
                <a:latin typeface="Verdana"/>
                <a:cs typeface="Verdana"/>
              </a:rPr>
              <a:t>(BDR)</a:t>
            </a:r>
            <a:endParaRPr sz="1694">
              <a:latin typeface="Verdana"/>
              <a:cs typeface="Verdana"/>
            </a:endParaRPr>
          </a:p>
          <a:p>
            <a:pPr marL="623959" lvl="1" indent="-166150">
              <a:spcBef>
                <a:spcPts val="621"/>
              </a:spcBef>
              <a:buChar char="-"/>
              <a:tabLst>
                <a:tab pos="623959" algn="l"/>
              </a:tabLst>
            </a:pPr>
            <a:r>
              <a:rPr sz="1600" b="1" dirty="0">
                <a:solidFill>
                  <a:srgbClr val="00007F"/>
                </a:solidFill>
                <a:latin typeface="Verdana"/>
                <a:cs typeface="Verdana"/>
              </a:rPr>
              <a:t>DR</a:t>
            </a:r>
            <a:r>
              <a:rPr sz="1600" b="1" spc="-24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00" b="1" spc="-47" dirty="0">
                <a:solidFill>
                  <a:srgbClr val="00007F"/>
                </a:solidFill>
                <a:latin typeface="Verdana"/>
                <a:cs typeface="Verdana"/>
              </a:rPr>
              <a:t>-</a:t>
            </a:r>
            <a:endParaRPr sz="1600">
              <a:latin typeface="Verdana"/>
              <a:cs typeface="Verdana"/>
            </a:endParaRPr>
          </a:p>
          <a:p>
            <a:pPr marL="832543" lvl="2" indent="-187068">
              <a:spcBef>
                <a:spcPts val="621"/>
              </a:spcBef>
              <a:buSzPct val="79411"/>
              <a:buFont typeface="Segoe UI Symbol"/>
              <a:buChar char="■"/>
              <a:tabLst>
                <a:tab pos="832543" algn="l"/>
              </a:tabLst>
            </a:pPr>
            <a:r>
              <a:rPr sz="1600" dirty="0">
                <a:solidFill>
                  <a:srgbClr val="00007F"/>
                </a:solidFill>
                <a:latin typeface="Verdana"/>
                <a:cs typeface="Verdana"/>
              </a:rPr>
              <a:t>routeur</a:t>
            </a:r>
            <a:r>
              <a:rPr sz="1600" spc="-47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00" dirty="0">
                <a:solidFill>
                  <a:srgbClr val="00007F"/>
                </a:solidFill>
                <a:latin typeface="Verdana"/>
                <a:cs typeface="Verdana"/>
              </a:rPr>
              <a:t>avec</a:t>
            </a:r>
            <a:r>
              <a:rPr sz="1600" spc="-42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00" dirty="0">
                <a:solidFill>
                  <a:srgbClr val="00007F"/>
                </a:solidFill>
                <a:latin typeface="Verdana"/>
                <a:cs typeface="Verdana"/>
              </a:rPr>
              <a:t>la</a:t>
            </a:r>
            <a:r>
              <a:rPr sz="1600" spc="-47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00" dirty="0">
                <a:solidFill>
                  <a:srgbClr val="00007F"/>
                </a:solidFill>
                <a:latin typeface="Verdana"/>
                <a:cs typeface="Verdana"/>
              </a:rPr>
              <a:t>plus</a:t>
            </a:r>
            <a:r>
              <a:rPr sz="1600" spc="-42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00" dirty="0">
                <a:solidFill>
                  <a:srgbClr val="00007F"/>
                </a:solidFill>
                <a:latin typeface="Verdana"/>
                <a:cs typeface="Verdana"/>
              </a:rPr>
              <a:t>grande</a:t>
            </a:r>
            <a:r>
              <a:rPr sz="1600" spc="-47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00" dirty="0">
                <a:solidFill>
                  <a:srgbClr val="00007F"/>
                </a:solidFill>
                <a:latin typeface="Verdana"/>
                <a:cs typeface="Verdana"/>
              </a:rPr>
              <a:t>priorité</a:t>
            </a:r>
            <a:r>
              <a:rPr sz="1600" spc="-47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00" dirty="0">
                <a:solidFill>
                  <a:srgbClr val="00007F"/>
                </a:solidFill>
                <a:latin typeface="Verdana"/>
                <a:cs typeface="Verdana"/>
              </a:rPr>
              <a:t>(=1</a:t>
            </a:r>
            <a:r>
              <a:rPr sz="1600" spc="-47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00" dirty="0">
                <a:solidFill>
                  <a:srgbClr val="00007F"/>
                </a:solidFill>
                <a:latin typeface="Verdana"/>
                <a:cs typeface="Verdana"/>
              </a:rPr>
              <a:t>par</a:t>
            </a:r>
            <a:r>
              <a:rPr sz="1600" spc="-42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00" spc="-9" dirty="0">
                <a:solidFill>
                  <a:srgbClr val="00007F"/>
                </a:solidFill>
                <a:latin typeface="Verdana"/>
                <a:cs typeface="Verdana"/>
              </a:rPr>
              <a:t>défaut)</a:t>
            </a:r>
            <a:endParaRPr sz="1600">
              <a:latin typeface="Verdana"/>
              <a:cs typeface="Verdana"/>
            </a:endParaRPr>
          </a:p>
          <a:p>
            <a:pPr marL="832543" lvl="2" indent="-187068">
              <a:spcBef>
                <a:spcPts val="631"/>
              </a:spcBef>
              <a:buSzPct val="79411"/>
              <a:buFont typeface="Segoe UI Symbol"/>
              <a:buChar char="■"/>
              <a:tabLst>
                <a:tab pos="832543" algn="l"/>
              </a:tabLst>
            </a:pPr>
            <a:r>
              <a:rPr sz="1600" dirty="0">
                <a:solidFill>
                  <a:srgbClr val="00007F"/>
                </a:solidFill>
                <a:latin typeface="Verdana"/>
                <a:cs typeface="Verdana"/>
              </a:rPr>
              <a:t>routeur</a:t>
            </a:r>
            <a:r>
              <a:rPr sz="1600" spc="-38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00" dirty="0">
                <a:solidFill>
                  <a:srgbClr val="00007F"/>
                </a:solidFill>
                <a:latin typeface="Verdana"/>
                <a:cs typeface="Verdana"/>
              </a:rPr>
              <a:t>avec</a:t>
            </a:r>
            <a:r>
              <a:rPr sz="1600" spc="-33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00" dirty="0">
                <a:solidFill>
                  <a:srgbClr val="00007F"/>
                </a:solidFill>
                <a:latin typeface="Verdana"/>
                <a:cs typeface="Verdana"/>
              </a:rPr>
              <a:t>la</a:t>
            </a:r>
            <a:r>
              <a:rPr sz="1600" spc="-38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00" dirty="0">
                <a:solidFill>
                  <a:srgbClr val="00007F"/>
                </a:solidFill>
                <a:latin typeface="Verdana"/>
                <a:cs typeface="Verdana"/>
              </a:rPr>
              <a:t>plus</a:t>
            </a:r>
            <a:r>
              <a:rPr sz="1600" spc="-38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00" dirty="0">
                <a:solidFill>
                  <a:srgbClr val="00007F"/>
                </a:solidFill>
                <a:latin typeface="Verdana"/>
                <a:cs typeface="Verdana"/>
              </a:rPr>
              <a:t>grande</a:t>
            </a:r>
            <a:r>
              <a:rPr sz="1600" spc="-38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00" dirty="0">
                <a:solidFill>
                  <a:srgbClr val="00007F"/>
                </a:solidFill>
                <a:latin typeface="Verdana"/>
                <a:cs typeface="Verdana"/>
              </a:rPr>
              <a:t>adresse</a:t>
            </a:r>
            <a:r>
              <a:rPr sz="1600" spc="-38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00" dirty="0">
                <a:solidFill>
                  <a:srgbClr val="00007F"/>
                </a:solidFill>
                <a:latin typeface="Verdana"/>
                <a:cs typeface="Verdana"/>
              </a:rPr>
              <a:t>IP</a:t>
            </a:r>
            <a:r>
              <a:rPr sz="1600" spc="-38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00" dirty="0">
                <a:solidFill>
                  <a:srgbClr val="00007F"/>
                </a:solidFill>
                <a:latin typeface="Verdana"/>
                <a:cs typeface="Verdana"/>
              </a:rPr>
              <a:t>en</a:t>
            </a:r>
            <a:r>
              <a:rPr sz="1600" spc="-33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00" dirty="0">
                <a:solidFill>
                  <a:srgbClr val="00007F"/>
                </a:solidFill>
                <a:latin typeface="Verdana"/>
                <a:cs typeface="Verdana"/>
              </a:rPr>
              <a:t>cas</a:t>
            </a:r>
            <a:r>
              <a:rPr sz="1600" spc="-33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00" dirty="0">
                <a:solidFill>
                  <a:srgbClr val="00007F"/>
                </a:solidFill>
                <a:latin typeface="Verdana"/>
                <a:cs typeface="Verdana"/>
              </a:rPr>
              <a:t>de</a:t>
            </a:r>
            <a:r>
              <a:rPr sz="1600" spc="-42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00" spc="-9" dirty="0">
                <a:solidFill>
                  <a:srgbClr val="00007F"/>
                </a:solidFill>
                <a:latin typeface="Verdana"/>
                <a:cs typeface="Verdana"/>
              </a:rPr>
              <a:t>conflit</a:t>
            </a:r>
            <a:endParaRPr sz="1600">
              <a:latin typeface="Verdana"/>
              <a:cs typeface="Verdana"/>
            </a:endParaRPr>
          </a:p>
          <a:p>
            <a:pPr marL="623959" lvl="1" indent="-166150">
              <a:spcBef>
                <a:spcPts val="631"/>
              </a:spcBef>
              <a:buChar char="-"/>
              <a:tabLst>
                <a:tab pos="623959" algn="l"/>
              </a:tabLst>
            </a:pPr>
            <a:r>
              <a:rPr sz="1600" b="1" dirty="0">
                <a:solidFill>
                  <a:srgbClr val="00007F"/>
                </a:solidFill>
                <a:latin typeface="Verdana"/>
                <a:cs typeface="Verdana"/>
              </a:rPr>
              <a:t>BRG</a:t>
            </a:r>
            <a:r>
              <a:rPr sz="1600" b="1" spc="-24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00" b="1" spc="-47" dirty="0">
                <a:solidFill>
                  <a:srgbClr val="00007F"/>
                </a:solidFill>
                <a:latin typeface="Verdana"/>
                <a:cs typeface="Verdana"/>
              </a:rPr>
              <a:t>-</a:t>
            </a:r>
            <a:endParaRPr sz="1600">
              <a:latin typeface="Verdana"/>
              <a:cs typeface="Verdana"/>
            </a:endParaRPr>
          </a:p>
          <a:p>
            <a:pPr marL="832543" lvl="2" indent="-187068">
              <a:spcBef>
                <a:spcPts val="621"/>
              </a:spcBef>
              <a:buSzPct val="79411"/>
              <a:buFont typeface="Segoe UI Symbol"/>
              <a:buChar char="■"/>
              <a:tabLst>
                <a:tab pos="832543" algn="l"/>
              </a:tabLst>
            </a:pPr>
            <a:r>
              <a:rPr sz="1600" dirty="0">
                <a:solidFill>
                  <a:srgbClr val="00007F"/>
                </a:solidFill>
                <a:latin typeface="Verdana"/>
                <a:cs typeface="Verdana"/>
              </a:rPr>
              <a:t>routeur</a:t>
            </a:r>
            <a:r>
              <a:rPr sz="1600" spc="-47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00" dirty="0">
                <a:solidFill>
                  <a:srgbClr val="00007F"/>
                </a:solidFill>
                <a:latin typeface="Verdana"/>
                <a:cs typeface="Verdana"/>
              </a:rPr>
              <a:t>avec</a:t>
            </a:r>
            <a:r>
              <a:rPr sz="1600" spc="-47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00" dirty="0">
                <a:solidFill>
                  <a:srgbClr val="00007F"/>
                </a:solidFill>
                <a:latin typeface="Verdana"/>
                <a:cs typeface="Verdana"/>
              </a:rPr>
              <a:t>plus</a:t>
            </a:r>
            <a:r>
              <a:rPr sz="1600" spc="-47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00" dirty="0">
                <a:solidFill>
                  <a:srgbClr val="00007F"/>
                </a:solidFill>
                <a:latin typeface="Verdana"/>
                <a:cs typeface="Verdana"/>
              </a:rPr>
              <a:t>grande</a:t>
            </a:r>
            <a:r>
              <a:rPr sz="1600" spc="-47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00" dirty="0">
                <a:solidFill>
                  <a:srgbClr val="00007F"/>
                </a:solidFill>
                <a:latin typeface="Verdana"/>
                <a:cs typeface="Verdana"/>
              </a:rPr>
              <a:t>priorité</a:t>
            </a:r>
            <a:r>
              <a:rPr sz="1600" spc="-52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00" dirty="0">
                <a:solidFill>
                  <a:srgbClr val="00007F"/>
                </a:solidFill>
                <a:latin typeface="Verdana"/>
                <a:cs typeface="Verdana"/>
              </a:rPr>
              <a:t>juste</a:t>
            </a:r>
            <a:r>
              <a:rPr sz="1600" spc="-47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00" dirty="0">
                <a:solidFill>
                  <a:srgbClr val="00007F"/>
                </a:solidFill>
                <a:latin typeface="Verdana"/>
                <a:cs typeface="Verdana"/>
              </a:rPr>
              <a:t>après</a:t>
            </a:r>
            <a:r>
              <a:rPr sz="1600" spc="-47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00" dirty="0">
                <a:solidFill>
                  <a:srgbClr val="00007F"/>
                </a:solidFill>
                <a:latin typeface="Verdana"/>
                <a:cs typeface="Verdana"/>
              </a:rPr>
              <a:t>le</a:t>
            </a:r>
            <a:r>
              <a:rPr sz="1600" spc="-52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00" spc="-24" dirty="0">
                <a:solidFill>
                  <a:srgbClr val="00007F"/>
                </a:solidFill>
                <a:latin typeface="Verdana"/>
                <a:cs typeface="Verdana"/>
              </a:rPr>
              <a:t>DR</a:t>
            </a:r>
            <a:endParaRPr sz="1600">
              <a:latin typeface="Verdana"/>
              <a:cs typeface="Verdana"/>
            </a:endParaRPr>
          </a:p>
          <a:p>
            <a:pPr marL="372343" indent="-336484">
              <a:spcBef>
                <a:spcPts val="1619"/>
              </a:spcBef>
              <a:buAutoNum type="arabicPeriod" startAt="3"/>
              <a:tabLst>
                <a:tab pos="372343" algn="l"/>
              </a:tabLst>
            </a:pPr>
            <a:r>
              <a:rPr sz="1882" b="1" dirty="0">
                <a:solidFill>
                  <a:srgbClr val="00007F"/>
                </a:solidFill>
                <a:latin typeface="Verdana"/>
                <a:cs typeface="Verdana"/>
              </a:rPr>
              <a:t>Découvrir</a:t>
            </a:r>
            <a:r>
              <a:rPr sz="1882" b="1" spc="-66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882" b="1" dirty="0">
                <a:solidFill>
                  <a:srgbClr val="00007F"/>
                </a:solidFill>
                <a:latin typeface="Verdana"/>
                <a:cs typeface="Verdana"/>
              </a:rPr>
              <a:t>les</a:t>
            </a:r>
            <a:r>
              <a:rPr sz="1882" b="1" spc="-56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882" b="1" spc="-9" dirty="0">
                <a:solidFill>
                  <a:srgbClr val="00007F"/>
                </a:solidFill>
                <a:latin typeface="Verdana"/>
                <a:cs typeface="Verdana"/>
              </a:rPr>
              <a:t>routes</a:t>
            </a:r>
            <a:endParaRPr sz="1882">
              <a:latin typeface="Verdana"/>
              <a:cs typeface="Verdana"/>
            </a:endParaRPr>
          </a:p>
          <a:p>
            <a:pPr marL="578537" indent="-151208">
              <a:spcBef>
                <a:spcPts val="631"/>
              </a:spcBef>
              <a:buSzPct val="79411"/>
              <a:buFont typeface="Segoe UI Symbol"/>
              <a:buChar char="■"/>
              <a:tabLst>
                <a:tab pos="578537" algn="l"/>
              </a:tabLst>
            </a:pPr>
            <a:r>
              <a:rPr sz="1600" dirty="0">
                <a:solidFill>
                  <a:srgbClr val="00007F"/>
                </a:solidFill>
                <a:latin typeface="Verdana"/>
                <a:cs typeface="Verdana"/>
              </a:rPr>
              <a:t>Le</a:t>
            </a:r>
            <a:r>
              <a:rPr sz="1600" spc="-38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00" dirty="0">
                <a:solidFill>
                  <a:srgbClr val="00007F"/>
                </a:solidFill>
                <a:latin typeface="Verdana"/>
                <a:cs typeface="Verdana"/>
              </a:rPr>
              <a:t>DR</a:t>
            </a:r>
            <a:r>
              <a:rPr sz="1600" spc="-38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00" dirty="0">
                <a:solidFill>
                  <a:srgbClr val="00007F"/>
                </a:solidFill>
                <a:latin typeface="Verdana"/>
                <a:cs typeface="Verdana"/>
              </a:rPr>
              <a:t>transmet</a:t>
            </a:r>
            <a:r>
              <a:rPr sz="1600" spc="-33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00" dirty="0">
                <a:solidFill>
                  <a:srgbClr val="00007F"/>
                </a:solidFill>
                <a:latin typeface="Verdana"/>
                <a:cs typeface="Verdana"/>
              </a:rPr>
              <a:t>aux</a:t>
            </a:r>
            <a:r>
              <a:rPr sz="1600" spc="-33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00" dirty="0">
                <a:solidFill>
                  <a:srgbClr val="00007F"/>
                </a:solidFill>
                <a:latin typeface="Verdana"/>
                <a:cs typeface="Verdana"/>
              </a:rPr>
              <a:t>routeurs</a:t>
            </a:r>
            <a:r>
              <a:rPr sz="1600" spc="-33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00" dirty="0">
                <a:solidFill>
                  <a:srgbClr val="00007F"/>
                </a:solidFill>
                <a:latin typeface="Verdana"/>
                <a:cs typeface="Verdana"/>
              </a:rPr>
              <a:t>un</a:t>
            </a:r>
            <a:r>
              <a:rPr sz="1600" spc="-33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00" dirty="0">
                <a:solidFill>
                  <a:srgbClr val="00007F"/>
                </a:solidFill>
                <a:latin typeface="Verdana"/>
                <a:cs typeface="Verdana"/>
              </a:rPr>
              <a:t>résumé</a:t>
            </a:r>
            <a:r>
              <a:rPr sz="1600" spc="-38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00" dirty="0">
                <a:solidFill>
                  <a:srgbClr val="00007F"/>
                </a:solidFill>
                <a:latin typeface="Verdana"/>
                <a:cs typeface="Verdana"/>
              </a:rPr>
              <a:t>de</a:t>
            </a:r>
            <a:r>
              <a:rPr sz="1600" spc="-38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00" dirty="0">
                <a:solidFill>
                  <a:srgbClr val="00007F"/>
                </a:solidFill>
                <a:latin typeface="Verdana"/>
                <a:cs typeface="Verdana"/>
              </a:rPr>
              <a:t>sa</a:t>
            </a:r>
            <a:r>
              <a:rPr sz="1600" spc="-38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00" dirty="0">
                <a:solidFill>
                  <a:srgbClr val="00007F"/>
                </a:solidFill>
                <a:latin typeface="Verdana"/>
                <a:cs typeface="Verdana"/>
              </a:rPr>
              <a:t>base</a:t>
            </a:r>
            <a:r>
              <a:rPr sz="1600" spc="-38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00" dirty="0">
                <a:solidFill>
                  <a:srgbClr val="00007F"/>
                </a:solidFill>
                <a:latin typeface="Verdana"/>
                <a:cs typeface="Verdana"/>
              </a:rPr>
              <a:t>de</a:t>
            </a:r>
            <a:r>
              <a:rPr sz="1600" spc="-38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00" dirty="0">
                <a:solidFill>
                  <a:srgbClr val="00007F"/>
                </a:solidFill>
                <a:latin typeface="Verdana"/>
                <a:cs typeface="Verdana"/>
              </a:rPr>
              <a:t>données</a:t>
            </a:r>
            <a:r>
              <a:rPr sz="1600" spc="-33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00" spc="-9" dirty="0">
                <a:solidFill>
                  <a:srgbClr val="00007F"/>
                </a:solidFill>
                <a:latin typeface="Verdana"/>
                <a:cs typeface="Verdana"/>
              </a:rPr>
              <a:t>topologique</a:t>
            </a:r>
            <a:endParaRPr sz="1600">
              <a:latin typeface="Verdana"/>
              <a:cs typeface="Verdana"/>
            </a:endParaRPr>
          </a:p>
          <a:p>
            <a:pPr marL="578537" marR="72317" indent="-151208">
              <a:lnSpc>
                <a:spcPts val="1741"/>
              </a:lnSpc>
              <a:spcBef>
                <a:spcPts val="838"/>
              </a:spcBef>
              <a:buSzPct val="79411"/>
              <a:buFont typeface="Segoe UI Symbol"/>
              <a:buChar char="■"/>
              <a:tabLst>
                <a:tab pos="578537" algn="l"/>
              </a:tabLst>
            </a:pPr>
            <a:r>
              <a:rPr sz="1600" dirty="0">
                <a:solidFill>
                  <a:srgbClr val="00007F"/>
                </a:solidFill>
                <a:latin typeface="Verdana"/>
                <a:cs typeface="Verdana"/>
              </a:rPr>
              <a:t>Si</a:t>
            </a:r>
            <a:r>
              <a:rPr sz="1600" spc="-42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00" dirty="0">
                <a:solidFill>
                  <a:srgbClr val="00007F"/>
                </a:solidFill>
                <a:latin typeface="Verdana"/>
                <a:cs typeface="Verdana"/>
              </a:rPr>
              <a:t>les</a:t>
            </a:r>
            <a:r>
              <a:rPr sz="1600" spc="-47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00" dirty="0">
                <a:solidFill>
                  <a:srgbClr val="00007F"/>
                </a:solidFill>
                <a:latin typeface="Verdana"/>
                <a:cs typeface="Verdana"/>
              </a:rPr>
              <a:t>données</a:t>
            </a:r>
            <a:r>
              <a:rPr sz="1600" spc="-38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00" dirty="0">
                <a:solidFill>
                  <a:srgbClr val="00007F"/>
                </a:solidFill>
                <a:latin typeface="Verdana"/>
                <a:cs typeface="Verdana"/>
              </a:rPr>
              <a:t>des</a:t>
            </a:r>
            <a:r>
              <a:rPr sz="1600" spc="-47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00" dirty="0">
                <a:solidFill>
                  <a:srgbClr val="00007F"/>
                </a:solidFill>
                <a:latin typeface="Verdana"/>
                <a:cs typeface="Verdana"/>
              </a:rPr>
              <a:t>routeurs</a:t>
            </a:r>
            <a:r>
              <a:rPr sz="1600" spc="-38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00" dirty="0">
                <a:solidFill>
                  <a:srgbClr val="00007F"/>
                </a:solidFill>
                <a:latin typeface="Verdana"/>
                <a:cs typeface="Verdana"/>
              </a:rPr>
              <a:t>sont</a:t>
            </a:r>
            <a:r>
              <a:rPr sz="1600" spc="-42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00" dirty="0">
                <a:solidFill>
                  <a:srgbClr val="00007F"/>
                </a:solidFill>
                <a:latin typeface="Verdana"/>
                <a:cs typeface="Verdana"/>
              </a:rPr>
              <a:t>plus</a:t>
            </a:r>
            <a:r>
              <a:rPr sz="1600" spc="-42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00" dirty="0">
                <a:solidFill>
                  <a:srgbClr val="00007F"/>
                </a:solidFill>
                <a:latin typeface="Verdana"/>
                <a:cs typeface="Verdana"/>
              </a:rPr>
              <a:t>récentes,</a:t>
            </a:r>
            <a:r>
              <a:rPr sz="1600" spc="-33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00" dirty="0">
                <a:solidFill>
                  <a:srgbClr val="00007F"/>
                </a:solidFill>
                <a:latin typeface="Verdana"/>
                <a:cs typeface="Verdana"/>
              </a:rPr>
              <a:t>ils</a:t>
            </a:r>
            <a:r>
              <a:rPr sz="1600" spc="-38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00" dirty="0">
                <a:solidFill>
                  <a:srgbClr val="00007F"/>
                </a:solidFill>
                <a:latin typeface="Verdana"/>
                <a:cs typeface="Verdana"/>
              </a:rPr>
              <a:t>demandent</a:t>
            </a:r>
            <a:r>
              <a:rPr sz="1600" spc="-38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00" dirty="0">
                <a:solidFill>
                  <a:srgbClr val="00007F"/>
                </a:solidFill>
                <a:latin typeface="Verdana"/>
                <a:cs typeface="Verdana"/>
              </a:rPr>
              <a:t>une</a:t>
            </a:r>
            <a:r>
              <a:rPr sz="1600" spc="-38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00" spc="-9" dirty="0">
                <a:solidFill>
                  <a:srgbClr val="00007F"/>
                </a:solidFill>
                <a:latin typeface="Verdana"/>
                <a:cs typeface="Verdana"/>
              </a:rPr>
              <a:t>information </a:t>
            </a:r>
            <a:r>
              <a:rPr sz="1600" dirty="0">
                <a:solidFill>
                  <a:srgbClr val="00007F"/>
                </a:solidFill>
                <a:latin typeface="Verdana"/>
                <a:cs typeface="Verdana"/>
              </a:rPr>
              <a:t>plus</a:t>
            </a:r>
            <a:r>
              <a:rPr sz="1600" spc="-14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00" spc="-9" dirty="0">
                <a:solidFill>
                  <a:srgbClr val="00007F"/>
                </a:solidFill>
                <a:latin typeface="Verdana"/>
                <a:cs typeface="Verdana"/>
              </a:rPr>
              <a:t>complète</a:t>
            </a:r>
            <a:endParaRPr sz="1600">
              <a:latin typeface="Verdana"/>
              <a:cs typeface="Verdana"/>
            </a:endParaRPr>
          </a:p>
          <a:p>
            <a:pPr marL="578537" indent="-151208">
              <a:spcBef>
                <a:spcPts val="602"/>
              </a:spcBef>
              <a:buSzPct val="79411"/>
              <a:buFont typeface="Segoe UI Symbol"/>
              <a:buChar char="■"/>
              <a:tabLst>
                <a:tab pos="578537" algn="l"/>
                <a:tab pos="1324419" algn="l"/>
              </a:tabLst>
            </a:pPr>
            <a:r>
              <a:rPr sz="1600" dirty="0">
                <a:solidFill>
                  <a:srgbClr val="00007F"/>
                </a:solidFill>
                <a:latin typeface="Verdana"/>
                <a:cs typeface="Verdana"/>
              </a:rPr>
              <a:t>Le</a:t>
            </a:r>
            <a:r>
              <a:rPr sz="1600" spc="-14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00" spc="-24" dirty="0">
                <a:solidFill>
                  <a:srgbClr val="00007F"/>
                </a:solidFill>
                <a:latin typeface="Verdana"/>
                <a:cs typeface="Verdana"/>
              </a:rPr>
              <a:t>DR</a:t>
            </a:r>
            <a:r>
              <a:rPr sz="1600" dirty="0">
                <a:solidFill>
                  <a:srgbClr val="00007F"/>
                </a:solidFill>
                <a:latin typeface="Verdana"/>
                <a:cs typeface="Verdana"/>
              </a:rPr>
              <a:t>	envoie</a:t>
            </a:r>
            <a:r>
              <a:rPr sz="1600" spc="-80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00" dirty="0">
                <a:solidFill>
                  <a:srgbClr val="00007F"/>
                </a:solidFill>
                <a:latin typeface="Verdana"/>
                <a:cs typeface="Verdana"/>
              </a:rPr>
              <a:t>l'intégralité</a:t>
            </a:r>
            <a:r>
              <a:rPr sz="1600" spc="-75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00" dirty="0">
                <a:solidFill>
                  <a:srgbClr val="00007F"/>
                </a:solidFill>
                <a:latin typeface="Verdana"/>
                <a:cs typeface="Verdana"/>
              </a:rPr>
              <a:t>de</a:t>
            </a:r>
            <a:r>
              <a:rPr sz="1600" spc="-75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00" dirty="0">
                <a:solidFill>
                  <a:srgbClr val="00007F"/>
                </a:solidFill>
                <a:latin typeface="Verdana"/>
                <a:cs typeface="Verdana"/>
              </a:rPr>
              <a:t>l'information</a:t>
            </a:r>
            <a:r>
              <a:rPr sz="1600" spc="-71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00" spc="-9" dirty="0">
                <a:solidFill>
                  <a:srgbClr val="00007F"/>
                </a:solidFill>
                <a:latin typeface="Verdana"/>
                <a:cs typeface="Verdana"/>
              </a:rPr>
              <a:t>demandée</a:t>
            </a:r>
            <a:endParaRPr sz="1600">
              <a:latin typeface="Verdana"/>
              <a:cs typeface="Verdana"/>
            </a:endParaRPr>
          </a:p>
          <a:p>
            <a:pPr marL="578537" marR="28688" indent="-151208">
              <a:lnSpc>
                <a:spcPts val="1751"/>
              </a:lnSpc>
              <a:spcBef>
                <a:spcPts val="828"/>
              </a:spcBef>
              <a:buSzPct val="79411"/>
              <a:buFont typeface="Segoe UI Symbol"/>
              <a:buChar char="■"/>
              <a:tabLst>
                <a:tab pos="578537" algn="l"/>
              </a:tabLst>
            </a:pPr>
            <a:r>
              <a:rPr sz="1600" dirty="0">
                <a:solidFill>
                  <a:srgbClr val="00007F"/>
                </a:solidFill>
                <a:latin typeface="Verdana"/>
                <a:cs typeface="Verdana"/>
              </a:rPr>
              <a:t>Les</a:t>
            </a:r>
            <a:r>
              <a:rPr sz="1600" spc="-47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00" dirty="0">
                <a:solidFill>
                  <a:srgbClr val="00007F"/>
                </a:solidFill>
                <a:latin typeface="Verdana"/>
                <a:cs typeface="Verdana"/>
              </a:rPr>
              <a:t>routeurs</a:t>
            </a:r>
            <a:r>
              <a:rPr sz="1600" spc="-38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00" dirty="0">
                <a:solidFill>
                  <a:srgbClr val="00007F"/>
                </a:solidFill>
                <a:latin typeface="Verdana"/>
                <a:cs typeface="Verdana"/>
              </a:rPr>
              <a:t>(non</a:t>
            </a:r>
            <a:r>
              <a:rPr sz="1600" spc="-47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00" dirty="0">
                <a:solidFill>
                  <a:srgbClr val="00007F"/>
                </a:solidFill>
                <a:latin typeface="Verdana"/>
                <a:cs typeface="Verdana"/>
              </a:rPr>
              <a:t>DR</a:t>
            </a:r>
            <a:r>
              <a:rPr sz="1600" spc="-52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00" dirty="0">
                <a:solidFill>
                  <a:srgbClr val="00007F"/>
                </a:solidFill>
                <a:latin typeface="Verdana"/>
                <a:cs typeface="Verdana"/>
              </a:rPr>
              <a:t>ou</a:t>
            </a:r>
            <a:r>
              <a:rPr sz="1600" spc="-42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00" dirty="0">
                <a:solidFill>
                  <a:srgbClr val="00007F"/>
                </a:solidFill>
                <a:latin typeface="Verdana"/>
                <a:cs typeface="Verdana"/>
              </a:rPr>
              <a:t>BDR)</a:t>
            </a:r>
            <a:r>
              <a:rPr sz="1600" spc="-52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00" dirty="0">
                <a:solidFill>
                  <a:srgbClr val="00007F"/>
                </a:solidFill>
                <a:latin typeface="Verdana"/>
                <a:cs typeface="Verdana"/>
              </a:rPr>
              <a:t>transmettent</a:t>
            </a:r>
            <a:r>
              <a:rPr sz="1600" spc="-38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00" dirty="0">
                <a:solidFill>
                  <a:srgbClr val="00007F"/>
                </a:solidFill>
                <a:latin typeface="Verdana"/>
                <a:cs typeface="Verdana"/>
              </a:rPr>
              <a:t>les</a:t>
            </a:r>
            <a:r>
              <a:rPr sz="1600" spc="-28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00" dirty="0">
                <a:solidFill>
                  <a:srgbClr val="00007F"/>
                </a:solidFill>
                <a:latin typeface="Verdana"/>
                <a:cs typeface="Verdana"/>
              </a:rPr>
              <a:t>routes</a:t>
            </a:r>
            <a:r>
              <a:rPr sz="1600" spc="-33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00" dirty="0">
                <a:solidFill>
                  <a:srgbClr val="00007F"/>
                </a:solidFill>
                <a:latin typeface="Verdana"/>
                <a:cs typeface="Verdana"/>
              </a:rPr>
              <a:t>meilleures</a:t>
            </a:r>
            <a:r>
              <a:rPr sz="1600" spc="-42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00" dirty="0">
                <a:solidFill>
                  <a:srgbClr val="00007F"/>
                </a:solidFill>
                <a:latin typeface="Verdana"/>
                <a:cs typeface="Verdana"/>
              </a:rPr>
              <a:t>ou</a:t>
            </a:r>
            <a:r>
              <a:rPr sz="1600" spc="-28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00" dirty="0">
                <a:solidFill>
                  <a:srgbClr val="00007F"/>
                </a:solidFill>
                <a:latin typeface="Verdana"/>
                <a:cs typeface="Verdana"/>
              </a:rPr>
              <a:t>les</a:t>
            </a:r>
            <a:r>
              <a:rPr sz="1600" spc="-42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00" spc="-9" dirty="0">
                <a:solidFill>
                  <a:srgbClr val="00007F"/>
                </a:solidFill>
                <a:latin typeface="Verdana"/>
                <a:cs typeface="Verdana"/>
              </a:rPr>
              <a:t>routes </a:t>
            </a:r>
            <a:r>
              <a:rPr sz="1600" dirty="0">
                <a:solidFill>
                  <a:srgbClr val="00007F"/>
                </a:solidFill>
                <a:latin typeface="Verdana"/>
                <a:cs typeface="Verdana"/>
              </a:rPr>
              <a:t>inconnues</a:t>
            </a:r>
            <a:r>
              <a:rPr sz="1600" spc="-38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00" dirty="0">
                <a:solidFill>
                  <a:srgbClr val="00007F"/>
                </a:solidFill>
                <a:latin typeface="Verdana"/>
                <a:cs typeface="Verdana"/>
              </a:rPr>
              <a:t>du</a:t>
            </a:r>
            <a:r>
              <a:rPr sz="1600" spc="-38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00" spc="-24" dirty="0">
                <a:solidFill>
                  <a:srgbClr val="00007F"/>
                </a:solidFill>
                <a:latin typeface="Verdana"/>
                <a:cs typeface="Verdana"/>
              </a:rPr>
              <a:t>DR.</a:t>
            </a:r>
            <a:endParaRPr sz="1600">
              <a:latin typeface="Verdana"/>
              <a:cs typeface="Verdana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765584" y="404664"/>
            <a:ext cx="7745506" cy="566068"/>
          </a:xfrm>
          <a:prstGeom prst="rect">
            <a:avLst/>
          </a:prstGeom>
        </p:spPr>
        <p:txBody>
          <a:bodyPr vert="horz" wrap="square" lIns="0" tIns="11953" rIns="0" bIns="0" rtlCol="0" anchor="b">
            <a:spAutoFit/>
          </a:bodyPr>
          <a:lstStyle/>
          <a:p>
            <a:pPr marL="1583206">
              <a:lnSpc>
                <a:spcPct val="100000"/>
              </a:lnSpc>
              <a:spcBef>
                <a:spcPts val="94"/>
              </a:spcBef>
            </a:pPr>
            <a:r>
              <a:rPr sz="3600" dirty="0"/>
              <a:t>Protocoles</a:t>
            </a:r>
            <a:r>
              <a:rPr sz="3600" spc="-38" dirty="0"/>
              <a:t> </a:t>
            </a:r>
            <a:r>
              <a:rPr sz="3600" dirty="0"/>
              <a:t>de</a:t>
            </a:r>
            <a:r>
              <a:rPr sz="3600" spc="-28" dirty="0"/>
              <a:t> </a:t>
            </a:r>
            <a:r>
              <a:rPr sz="3600" spc="-9" dirty="0"/>
              <a:t>routages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73722" y="1437639"/>
            <a:ext cx="7991139" cy="4193984"/>
          </a:xfrm>
          <a:prstGeom prst="rect">
            <a:avLst/>
          </a:prstGeom>
        </p:spPr>
        <p:txBody>
          <a:bodyPr vert="horz" wrap="square" lIns="0" tIns="11953" rIns="0" bIns="0" rtlCol="0">
            <a:spAutoFit/>
          </a:bodyPr>
          <a:lstStyle/>
          <a:p>
            <a:pPr marL="47813">
              <a:spcBef>
                <a:spcPts val="94"/>
              </a:spcBef>
            </a:pPr>
            <a:r>
              <a:rPr sz="2259" b="1" dirty="0">
                <a:solidFill>
                  <a:srgbClr val="7F0000"/>
                </a:solidFill>
                <a:latin typeface="Verdana"/>
                <a:cs typeface="Verdana"/>
              </a:rPr>
              <a:t>OSPF</a:t>
            </a:r>
            <a:r>
              <a:rPr sz="2259" b="1" spc="-28" dirty="0">
                <a:solidFill>
                  <a:srgbClr val="7F0000"/>
                </a:solidFill>
                <a:latin typeface="Verdana"/>
                <a:cs typeface="Verdana"/>
              </a:rPr>
              <a:t> </a:t>
            </a:r>
            <a:r>
              <a:rPr sz="2259" b="1" dirty="0">
                <a:solidFill>
                  <a:srgbClr val="7F0000"/>
                </a:solidFill>
                <a:latin typeface="Verdana"/>
                <a:cs typeface="Verdana"/>
              </a:rPr>
              <a:t>-</a:t>
            </a:r>
            <a:r>
              <a:rPr sz="2259" b="1" spc="-24" dirty="0">
                <a:solidFill>
                  <a:srgbClr val="7F0000"/>
                </a:solidFill>
                <a:latin typeface="Verdana"/>
                <a:cs typeface="Verdana"/>
              </a:rPr>
              <a:t> </a:t>
            </a:r>
            <a:r>
              <a:rPr sz="2259" b="1" spc="-9" dirty="0">
                <a:solidFill>
                  <a:srgbClr val="7F0000"/>
                </a:solidFill>
                <a:latin typeface="Verdana"/>
                <a:cs typeface="Verdana"/>
              </a:rPr>
              <a:t>Fonctionnement</a:t>
            </a:r>
            <a:endParaRPr sz="2259">
              <a:latin typeface="Verdana"/>
              <a:cs typeface="Verdana"/>
            </a:endParaRPr>
          </a:p>
          <a:p>
            <a:pPr marL="384297" indent="-336484">
              <a:spcBef>
                <a:spcPts val="1497"/>
              </a:spcBef>
              <a:buAutoNum type="arabicPeriod" startAt="5"/>
              <a:tabLst>
                <a:tab pos="384297" algn="l"/>
              </a:tabLst>
            </a:pPr>
            <a:r>
              <a:rPr sz="1882" b="1" dirty="0">
                <a:solidFill>
                  <a:srgbClr val="00007F"/>
                </a:solidFill>
                <a:latin typeface="Verdana"/>
                <a:cs typeface="Verdana"/>
              </a:rPr>
              <a:t>Élire</a:t>
            </a:r>
            <a:r>
              <a:rPr sz="1882" b="1" spc="-38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882" b="1" dirty="0">
                <a:solidFill>
                  <a:srgbClr val="00007F"/>
                </a:solidFill>
                <a:latin typeface="Verdana"/>
                <a:cs typeface="Verdana"/>
              </a:rPr>
              <a:t>les</a:t>
            </a:r>
            <a:r>
              <a:rPr sz="1882" b="1" spc="-33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882" b="1" dirty="0">
                <a:solidFill>
                  <a:srgbClr val="00007F"/>
                </a:solidFill>
                <a:latin typeface="Verdana"/>
                <a:cs typeface="Verdana"/>
              </a:rPr>
              <a:t>routes</a:t>
            </a:r>
            <a:r>
              <a:rPr sz="1882" b="1" spc="-38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882" b="1" dirty="0">
                <a:solidFill>
                  <a:srgbClr val="00007F"/>
                </a:solidFill>
                <a:latin typeface="Verdana"/>
                <a:cs typeface="Verdana"/>
              </a:rPr>
              <a:t>à</a:t>
            </a:r>
            <a:r>
              <a:rPr sz="1882" b="1" spc="-33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882" b="1" spc="-9" dirty="0">
                <a:solidFill>
                  <a:srgbClr val="00007F"/>
                </a:solidFill>
                <a:latin typeface="Verdana"/>
                <a:cs typeface="Verdana"/>
              </a:rPr>
              <a:t>utiliser</a:t>
            </a:r>
            <a:endParaRPr sz="1882">
              <a:latin typeface="Verdana"/>
              <a:cs typeface="Verdana"/>
            </a:endParaRPr>
          </a:p>
          <a:p>
            <a:pPr marL="387285" lvl="1" indent="-161369">
              <a:spcBef>
                <a:spcPts val="894"/>
              </a:spcBef>
              <a:buSzPct val="80555"/>
              <a:buFont typeface="Segoe UI Symbol"/>
              <a:buChar char="■"/>
              <a:tabLst>
                <a:tab pos="387285" algn="l"/>
              </a:tabLst>
            </a:pP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Création</a:t>
            </a:r>
            <a:r>
              <a:rPr sz="1694" spc="-52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de</a:t>
            </a:r>
            <a:r>
              <a:rPr sz="1694" spc="-52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la</a:t>
            </a:r>
            <a:r>
              <a:rPr sz="1694" spc="-47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table</a:t>
            </a:r>
            <a:r>
              <a:rPr sz="1694" spc="-52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de</a:t>
            </a:r>
            <a:r>
              <a:rPr sz="1694" spc="-52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routage</a:t>
            </a:r>
            <a:r>
              <a:rPr sz="1694" spc="-56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-&gt;</a:t>
            </a:r>
            <a:r>
              <a:rPr sz="1694" spc="-52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Algorithme</a:t>
            </a:r>
            <a:r>
              <a:rPr sz="1694" spc="-52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de</a:t>
            </a:r>
            <a:r>
              <a:rPr sz="1694" spc="-52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spc="-9" dirty="0">
                <a:solidFill>
                  <a:srgbClr val="00007F"/>
                </a:solidFill>
                <a:latin typeface="Verdana"/>
                <a:cs typeface="Verdana"/>
              </a:rPr>
              <a:t>Dijkstra</a:t>
            </a:r>
            <a:endParaRPr sz="1694">
              <a:latin typeface="Verdana"/>
              <a:cs typeface="Verdana"/>
            </a:endParaRPr>
          </a:p>
          <a:p>
            <a:pPr>
              <a:spcBef>
                <a:spcPts val="1713"/>
              </a:spcBef>
            </a:pPr>
            <a:endParaRPr sz="1694">
              <a:latin typeface="Verdana"/>
              <a:cs typeface="Verdana"/>
            </a:endParaRPr>
          </a:p>
          <a:p>
            <a:pPr marL="384297" indent="-336484">
              <a:buAutoNum type="arabicPeriod" startAt="6"/>
              <a:tabLst>
                <a:tab pos="384297" algn="l"/>
              </a:tabLst>
            </a:pPr>
            <a:r>
              <a:rPr sz="1882" b="1" dirty="0">
                <a:solidFill>
                  <a:srgbClr val="00007F"/>
                </a:solidFill>
                <a:latin typeface="Verdana"/>
                <a:cs typeface="Verdana"/>
              </a:rPr>
              <a:t>Maintenir</a:t>
            </a:r>
            <a:r>
              <a:rPr sz="1882" b="1" spc="-61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882" b="1" dirty="0">
                <a:solidFill>
                  <a:srgbClr val="00007F"/>
                </a:solidFill>
                <a:latin typeface="Verdana"/>
                <a:cs typeface="Verdana"/>
              </a:rPr>
              <a:t>la</a:t>
            </a:r>
            <a:r>
              <a:rPr sz="1882" b="1" spc="-56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882" b="1" dirty="0">
                <a:solidFill>
                  <a:srgbClr val="00007F"/>
                </a:solidFill>
                <a:latin typeface="Verdana"/>
                <a:cs typeface="Verdana"/>
              </a:rPr>
              <a:t>base</a:t>
            </a:r>
            <a:r>
              <a:rPr sz="1882" b="1" spc="-52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882" b="1" spc="-9" dirty="0">
                <a:solidFill>
                  <a:srgbClr val="00007F"/>
                </a:solidFill>
                <a:latin typeface="Verdana"/>
                <a:cs typeface="Verdana"/>
              </a:rPr>
              <a:t>topologique</a:t>
            </a:r>
            <a:endParaRPr sz="1882">
              <a:latin typeface="Verdana"/>
              <a:cs typeface="Verdana"/>
            </a:endParaRPr>
          </a:p>
          <a:p>
            <a:pPr marL="387285" marR="40641" lvl="1" indent="-161369">
              <a:lnSpc>
                <a:spcPts val="1845"/>
              </a:lnSpc>
              <a:spcBef>
                <a:spcPts val="1115"/>
              </a:spcBef>
              <a:buSzPct val="80555"/>
              <a:buFont typeface="Segoe UI Symbol"/>
              <a:buChar char="■"/>
              <a:tabLst>
                <a:tab pos="387285" algn="l"/>
              </a:tabLst>
            </a:pP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Chaque</a:t>
            </a:r>
            <a:r>
              <a:rPr sz="1694" spc="-56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routeur</a:t>
            </a:r>
            <a:r>
              <a:rPr sz="1694" spc="-52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envoie</a:t>
            </a:r>
            <a:r>
              <a:rPr sz="1694" spc="-38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ses</a:t>
            </a:r>
            <a:r>
              <a:rPr sz="1694" spc="-42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états</a:t>
            </a:r>
            <a:r>
              <a:rPr sz="1694" spc="-52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de</a:t>
            </a:r>
            <a:r>
              <a:rPr sz="1694" spc="-38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liens</a:t>
            </a:r>
            <a:r>
              <a:rPr sz="1694" spc="-42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au</a:t>
            </a:r>
            <a:r>
              <a:rPr sz="1694" spc="-47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routeur</a:t>
            </a:r>
            <a:r>
              <a:rPr sz="1694" spc="-42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désigné</a:t>
            </a:r>
            <a:r>
              <a:rPr sz="1694" spc="-47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avec</a:t>
            </a:r>
            <a:r>
              <a:rPr sz="1694" spc="-42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spc="-24" dirty="0">
                <a:solidFill>
                  <a:srgbClr val="00007F"/>
                </a:solidFill>
                <a:latin typeface="Verdana"/>
                <a:cs typeface="Verdana"/>
              </a:rPr>
              <a:t>des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messages</a:t>
            </a:r>
            <a:r>
              <a:rPr sz="1694" spc="-33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«</a:t>
            </a:r>
            <a:r>
              <a:rPr sz="1694" spc="-38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mises</a:t>
            </a:r>
            <a:r>
              <a:rPr sz="1694" spc="-38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à</a:t>
            </a:r>
            <a:r>
              <a:rPr sz="1694" spc="-38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jour</a:t>
            </a:r>
            <a:r>
              <a:rPr sz="1694" spc="-42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d'état</a:t>
            </a:r>
            <a:r>
              <a:rPr sz="1694" spc="-38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de</a:t>
            </a:r>
            <a:r>
              <a:rPr sz="1694" spc="-42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lien</a:t>
            </a:r>
            <a:r>
              <a:rPr sz="1694" spc="-38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spc="-47" dirty="0">
                <a:solidFill>
                  <a:srgbClr val="00007F"/>
                </a:solidFill>
                <a:latin typeface="Verdana"/>
                <a:cs typeface="Verdana"/>
              </a:rPr>
              <a:t>»</a:t>
            </a:r>
            <a:endParaRPr sz="1694">
              <a:latin typeface="Verdana"/>
              <a:cs typeface="Verdana"/>
            </a:endParaRPr>
          </a:p>
          <a:p>
            <a:pPr marL="387285" lvl="1" indent="-161369">
              <a:spcBef>
                <a:spcPts val="852"/>
              </a:spcBef>
              <a:buSzPct val="80555"/>
              <a:buFont typeface="Segoe UI Symbol"/>
              <a:buChar char="■"/>
              <a:tabLst>
                <a:tab pos="387285" algn="l"/>
              </a:tabLst>
            </a:pP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Le</a:t>
            </a:r>
            <a:r>
              <a:rPr sz="1694" spc="-52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DR</a:t>
            </a:r>
            <a:r>
              <a:rPr sz="1694" spc="-47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et</a:t>
            </a:r>
            <a:r>
              <a:rPr sz="1694" spc="-47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le</a:t>
            </a:r>
            <a:r>
              <a:rPr sz="1694" spc="-47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BDR</a:t>
            </a:r>
            <a:r>
              <a:rPr sz="1694" spc="-52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intègrent</a:t>
            </a:r>
            <a:r>
              <a:rPr sz="1694" spc="-42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cette</a:t>
            </a:r>
            <a:r>
              <a:rPr sz="1694" spc="-52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information</a:t>
            </a:r>
            <a:r>
              <a:rPr sz="1694" spc="-42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à</a:t>
            </a:r>
            <a:r>
              <a:rPr sz="1694" spc="-47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leur</a:t>
            </a:r>
            <a:r>
              <a:rPr sz="1694" spc="-42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base</a:t>
            </a:r>
            <a:r>
              <a:rPr sz="1694" spc="-52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spc="-9" dirty="0">
                <a:solidFill>
                  <a:srgbClr val="00007F"/>
                </a:solidFill>
                <a:latin typeface="Verdana"/>
                <a:cs typeface="Verdana"/>
              </a:rPr>
              <a:t>topologique</a:t>
            </a:r>
            <a:endParaRPr sz="1694">
              <a:latin typeface="Verdana"/>
              <a:cs typeface="Verdana"/>
            </a:endParaRPr>
          </a:p>
          <a:p>
            <a:pPr marL="387285" lvl="1" indent="-161369">
              <a:spcBef>
                <a:spcPts val="885"/>
              </a:spcBef>
              <a:buSzPct val="80555"/>
              <a:buFont typeface="Segoe UI Symbol"/>
              <a:buChar char="■"/>
              <a:tabLst>
                <a:tab pos="387285" algn="l"/>
              </a:tabLst>
            </a:pP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Ces</a:t>
            </a:r>
            <a:r>
              <a:rPr sz="1694" spc="-42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messages</a:t>
            </a:r>
            <a:r>
              <a:rPr sz="1694" spc="-42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sont</a:t>
            </a:r>
            <a:r>
              <a:rPr sz="1694" spc="-42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acquittés</a:t>
            </a:r>
            <a:r>
              <a:rPr sz="1694" spc="-42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pour</a:t>
            </a:r>
            <a:r>
              <a:rPr sz="1694" spc="-42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plus</a:t>
            </a:r>
            <a:r>
              <a:rPr sz="1694" spc="-42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de</a:t>
            </a:r>
            <a:r>
              <a:rPr sz="1694" spc="-47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spc="-9" dirty="0">
                <a:solidFill>
                  <a:srgbClr val="00007F"/>
                </a:solidFill>
                <a:latin typeface="Verdana"/>
                <a:cs typeface="Verdana"/>
              </a:rPr>
              <a:t>fiabilité</a:t>
            </a:r>
            <a:endParaRPr sz="1694">
              <a:latin typeface="Verdana"/>
              <a:cs typeface="Verdana"/>
            </a:endParaRPr>
          </a:p>
          <a:p>
            <a:pPr marL="387285" marR="227709" lvl="1" indent="-161369">
              <a:lnSpc>
                <a:spcPct val="91000"/>
              </a:lnSpc>
              <a:spcBef>
                <a:spcPts val="1068"/>
              </a:spcBef>
              <a:buSzPct val="80555"/>
              <a:buFont typeface="Segoe UI Symbol"/>
              <a:buChar char="■"/>
              <a:tabLst>
                <a:tab pos="387285" algn="l"/>
              </a:tabLst>
            </a:pPr>
            <a:r>
              <a:rPr sz="1694" spc="-24" dirty="0">
                <a:solidFill>
                  <a:srgbClr val="00007F"/>
                </a:solidFill>
                <a:latin typeface="Verdana"/>
                <a:cs typeface="Verdana"/>
              </a:rPr>
              <a:t>Toute</a:t>
            </a:r>
            <a:r>
              <a:rPr sz="1694" spc="-75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modification</a:t>
            </a:r>
            <a:r>
              <a:rPr sz="1694" spc="-61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de</a:t>
            </a:r>
            <a:r>
              <a:rPr sz="1694" spc="-56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la</a:t>
            </a:r>
            <a:r>
              <a:rPr sz="1694" spc="-71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topologie</a:t>
            </a:r>
            <a:r>
              <a:rPr sz="1694" spc="-56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déclenche</a:t>
            </a:r>
            <a:r>
              <a:rPr sz="1694" spc="-66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une</a:t>
            </a:r>
            <a:r>
              <a:rPr sz="1694" spc="-56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nouvelle</a:t>
            </a:r>
            <a:r>
              <a:rPr sz="1694" spc="-61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spc="-9" dirty="0">
                <a:solidFill>
                  <a:srgbClr val="00007F"/>
                </a:solidFill>
                <a:latin typeface="Verdana"/>
                <a:cs typeface="Verdana"/>
              </a:rPr>
              <a:t>exécution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de</a:t>
            </a:r>
            <a:r>
              <a:rPr sz="1694" spc="-47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l'algorithme</a:t>
            </a:r>
            <a:r>
              <a:rPr sz="1694" spc="-47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Dijkstra</a:t>
            </a:r>
            <a:r>
              <a:rPr sz="1694" spc="-61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et</a:t>
            </a:r>
            <a:r>
              <a:rPr sz="1694" spc="-61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une</a:t>
            </a:r>
            <a:r>
              <a:rPr sz="1694" spc="-66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nouvelle</a:t>
            </a:r>
            <a:r>
              <a:rPr sz="1694" spc="-52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table</a:t>
            </a:r>
            <a:r>
              <a:rPr sz="1694" spc="-47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de</a:t>
            </a:r>
            <a:r>
              <a:rPr sz="1694" spc="-66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routage</a:t>
            </a:r>
            <a:r>
              <a:rPr sz="1694" spc="-56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spc="-24" dirty="0">
                <a:solidFill>
                  <a:srgbClr val="00007F"/>
                </a:solidFill>
                <a:latin typeface="Verdana"/>
                <a:cs typeface="Verdana"/>
              </a:rPr>
              <a:t>est </a:t>
            </a:r>
            <a:r>
              <a:rPr sz="1694" spc="-9" dirty="0">
                <a:solidFill>
                  <a:srgbClr val="00007F"/>
                </a:solidFill>
                <a:latin typeface="Verdana"/>
                <a:cs typeface="Verdana"/>
              </a:rPr>
              <a:t>constituée</a:t>
            </a:r>
            <a:endParaRPr sz="1694">
              <a:latin typeface="Verdana"/>
              <a:cs typeface="Verdana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519355" y="260648"/>
            <a:ext cx="7745506" cy="566068"/>
          </a:xfrm>
          <a:prstGeom prst="rect">
            <a:avLst/>
          </a:prstGeom>
        </p:spPr>
        <p:txBody>
          <a:bodyPr vert="horz" wrap="square" lIns="0" tIns="11953" rIns="0" bIns="0" rtlCol="0" anchor="b">
            <a:spAutoFit/>
          </a:bodyPr>
          <a:lstStyle/>
          <a:p>
            <a:pPr marL="1583206">
              <a:lnSpc>
                <a:spcPct val="100000"/>
              </a:lnSpc>
              <a:spcBef>
                <a:spcPts val="94"/>
              </a:spcBef>
            </a:pPr>
            <a:r>
              <a:rPr dirty="0"/>
              <a:t>Protocoles</a:t>
            </a:r>
            <a:r>
              <a:rPr spc="-38" dirty="0"/>
              <a:t> </a:t>
            </a:r>
            <a:r>
              <a:rPr dirty="0"/>
              <a:t>de</a:t>
            </a:r>
            <a:r>
              <a:rPr spc="-28" dirty="0"/>
              <a:t> </a:t>
            </a:r>
            <a:r>
              <a:rPr sz="3600" spc="-9" dirty="0"/>
              <a:t>routages</a:t>
            </a:r>
            <a:endParaRPr spc="-9" dirty="0"/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85674" y="1275079"/>
            <a:ext cx="8356301" cy="4101651"/>
          </a:xfrm>
          <a:prstGeom prst="rect">
            <a:avLst/>
          </a:prstGeom>
        </p:spPr>
        <p:txBody>
          <a:bodyPr vert="horz" wrap="square" lIns="0" tIns="174513" rIns="0" bIns="0" rtlCol="0">
            <a:spAutoFit/>
          </a:bodyPr>
          <a:lstStyle/>
          <a:p>
            <a:pPr marL="35860">
              <a:spcBef>
                <a:spcPts val="1374"/>
              </a:spcBef>
            </a:pPr>
            <a:r>
              <a:rPr sz="2259" b="1" dirty="0">
                <a:solidFill>
                  <a:srgbClr val="7F0000"/>
                </a:solidFill>
                <a:latin typeface="Verdana"/>
                <a:cs typeface="Verdana"/>
              </a:rPr>
              <a:t>OSPF</a:t>
            </a:r>
            <a:r>
              <a:rPr sz="2259" b="1" spc="-28" dirty="0">
                <a:solidFill>
                  <a:srgbClr val="7F0000"/>
                </a:solidFill>
                <a:latin typeface="Verdana"/>
                <a:cs typeface="Verdana"/>
              </a:rPr>
              <a:t> </a:t>
            </a:r>
            <a:r>
              <a:rPr sz="2259" b="1" dirty="0">
                <a:solidFill>
                  <a:srgbClr val="7F0000"/>
                </a:solidFill>
                <a:latin typeface="Verdana"/>
                <a:cs typeface="Verdana"/>
              </a:rPr>
              <a:t>-</a:t>
            </a:r>
            <a:r>
              <a:rPr sz="2259" b="1" spc="-24" dirty="0">
                <a:solidFill>
                  <a:srgbClr val="7F0000"/>
                </a:solidFill>
                <a:latin typeface="Verdana"/>
                <a:cs typeface="Verdana"/>
              </a:rPr>
              <a:t> </a:t>
            </a:r>
            <a:r>
              <a:rPr sz="2259" b="1" spc="-9" dirty="0">
                <a:solidFill>
                  <a:srgbClr val="7F0000"/>
                </a:solidFill>
                <a:latin typeface="Verdana"/>
                <a:cs typeface="Verdana"/>
              </a:rPr>
              <a:t>Résumé</a:t>
            </a:r>
            <a:endParaRPr sz="2259">
              <a:latin typeface="Verdana"/>
              <a:cs typeface="Verdana"/>
            </a:endParaRPr>
          </a:p>
          <a:p>
            <a:pPr marL="205596" indent="-161369">
              <a:spcBef>
                <a:spcPts val="960"/>
              </a:spcBef>
              <a:buSzPct val="80555"/>
              <a:buFont typeface="Segoe UI Symbol"/>
              <a:buChar char="■"/>
              <a:tabLst>
                <a:tab pos="205596" algn="l"/>
              </a:tabLst>
            </a:pP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Protocole</a:t>
            </a:r>
            <a:r>
              <a:rPr sz="1694" spc="-52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de</a:t>
            </a:r>
            <a:r>
              <a:rPr sz="1694" spc="-52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type</a:t>
            </a:r>
            <a:r>
              <a:rPr sz="1694" spc="-28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b="1" dirty="0">
                <a:solidFill>
                  <a:srgbClr val="00007F"/>
                </a:solidFill>
                <a:latin typeface="Verdana"/>
                <a:cs typeface="Verdana"/>
              </a:rPr>
              <a:t>état</a:t>
            </a:r>
            <a:r>
              <a:rPr sz="1694" b="1" spc="-42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b="1" dirty="0">
                <a:solidFill>
                  <a:srgbClr val="00007F"/>
                </a:solidFill>
                <a:latin typeface="Verdana"/>
                <a:cs typeface="Verdana"/>
              </a:rPr>
              <a:t>des</a:t>
            </a:r>
            <a:r>
              <a:rPr sz="1694" b="1" spc="-38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b="1" spc="-9" dirty="0">
                <a:solidFill>
                  <a:srgbClr val="00007F"/>
                </a:solidFill>
                <a:latin typeface="Verdana"/>
                <a:cs typeface="Verdana"/>
              </a:rPr>
              <a:t>liens</a:t>
            </a:r>
            <a:endParaRPr sz="1694">
              <a:latin typeface="Verdana"/>
              <a:cs typeface="Verdana"/>
            </a:endParaRPr>
          </a:p>
          <a:p>
            <a:pPr marL="205596" marR="28688" indent="-161369">
              <a:lnSpc>
                <a:spcPts val="1845"/>
              </a:lnSpc>
              <a:spcBef>
                <a:spcPts val="1101"/>
              </a:spcBef>
              <a:buSzPct val="80555"/>
              <a:buFont typeface="Segoe UI Symbol"/>
              <a:buChar char="■"/>
              <a:tabLst>
                <a:tab pos="205596" algn="l"/>
              </a:tabLst>
            </a:pP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chaque</a:t>
            </a:r>
            <a:r>
              <a:rPr sz="1694" spc="-47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noeud</a:t>
            </a:r>
            <a:r>
              <a:rPr sz="1694" spc="-42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évalue</a:t>
            </a:r>
            <a:r>
              <a:rPr sz="1694" spc="-33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le</a:t>
            </a:r>
            <a:r>
              <a:rPr sz="1694" spc="-38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coût</a:t>
            </a:r>
            <a:r>
              <a:rPr sz="1694" spc="-42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pour</a:t>
            </a:r>
            <a:r>
              <a:rPr sz="1694" spc="-42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rejoindre</a:t>
            </a:r>
            <a:r>
              <a:rPr sz="1694" spc="-38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ses</a:t>
            </a:r>
            <a:r>
              <a:rPr sz="1694" spc="-47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voisins</a:t>
            </a:r>
            <a:r>
              <a:rPr sz="1694" spc="-42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selon</a:t>
            </a:r>
            <a:r>
              <a:rPr sz="1694" spc="-42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une</a:t>
            </a:r>
            <a:r>
              <a:rPr sz="1694" spc="-47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spc="-9" dirty="0">
                <a:solidFill>
                  <a:srgbClr val="00007F"/>
                </a:solidFill>
                <a:latin typeface="Verdana"/>
                <a:cs typeface="Verdana"/>
              </a:rPr>
              <a:t>certaine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métrique</a:t>
            </a:r>
            <a:r>
              <a:rPr sz="1694" spc="-89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(</a:t>
            </a:r>
            <a:r>
              <a:rPr sz="1694" b="1" dirty="0">
                <a:solidFill>
                  <a:srgbClr val="00007F"/>
                </a:solidFill>
                <a:latin typeface="Verdana"/>
                <a:cs typeface="Verdana"/>
              </a:rPr>
              <a:t>plusieurs</a:t>
            </a:r>
            <a:r>
              <a:rPr sz="1694" b="1" spc="-75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b="1" dirty="0">
                <a:solidFill>
                  <a:srgbClr val="00007F"/>
                </a:solidFill>
                <a:latin typeface="Verdana"/>
                <a:cs typeface="Verdana"/>
              </a:rPr>
              <a:t>métrique</a:t>
            </a:r>
            <a:r>
              <a:rPr sz="1694" b="1" spc="-71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b="1" dirty="0">
                <a:solidFill>
                  <a:srgbClr val="00007F"/>
                </a:solidFill>
                <a:latin typeface="Verdana"/>
                <a:cs typeface="Verdana"/>
              </a:rPr>
              <a:t>peuvent</a:t>
            </a:r>
            <a:r>
              <a:rPr sz="1694" b="1" spc="-75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b="1" dirty="0">
                <a:solidFill>
                  <a:srgbClr val="00007F"/>
                </a:solidFill>
                <a:latin typeface="Verdana"/>
                <a:cs typeface="Verdana"/>
              </a:rPr>
              <a:t>être</a:t>
            </a:r>
            <a:r>
              <a:rPr sz="1694" b="1" spc="-75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b="1" dirty="0">
                <a:solidFill>
                  <a:srgbClr val="00007F"/>
                </a:solidFill>
                <a:latin typeface="Verdana"/>
                <a:cs typeface="Verdana"/>
              </a:rPr>
              <a:t>utilisées</a:t>
            </a:r>
            <a:r>
              <a:rPr sz="1694" b="1" spc="-75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b="1" spc="-9" dirty="0">
                <a:solidFill>
                  <a:srgbClr val="00007F"/>
                </a:solidFill>
                <a:latin typeface="Verdana"/>
                <a:cs typeface="Verdana"/>
              </a:rPr>
              <a:t>simultanément</a:t>
            </a:r>
            <a:r>
              <a:rPr sz="1694" spc="-9" dirty="0">
                <a:solidFill>
                  <a:srgbClr val="00007F"/>
                </a:solidFill>
                <a:latin typeface="Verdana"/>
                <a:cs typeface="Verdana"/>
              </a:rPr>
              <a:t>)</a:t>
            </a:r>
            <a:endParaRPr sz="1694">
              <a:latin typeface="Verdana"/>
              <a:cs typeface="Verdana"/>
            </a:endParaRPr>
          </a:p>
          <a:p>
            <a:pPr marL="635315" marR="270143" lvl="1" indent="-161369">
              <a:lnSpc>
                <a:spcPts val="1845"/>
              </a:lnSpc>
              <a:spcBef>
                <a:spcPts val="1073"/>
              </a:spcBef>
              <a:buSzPct val="80555"/>
              <a:buFont typeface="Segoe UI Symbol"/>
              <a:buChar char="■"/>
              <a:tabLst>
                <a:tab pos="635315" algn="l"/>
              </a:tabLst>
            </a:pP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construit</a:t>
            </a:r>
            <a:r>
              <a:rPr sz="1694" spc="-52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un</a:t>
            </a:r>
            <a:r>
              <a:rPr sz="1694" spc="-52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paquet</a:t>
            </a:r>
            <a:r>
              <a:rPr sz="1694" spc="-42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contenant</a:t>
            </a:r>
            <a:r>
              <a:rPr sz="1694" spc="-47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les</a:t>
            </a:r>
            <a:r>
              <a:rPr sz="1694" spc="-52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informations</a:t>
            </a:r>
            <a:r>
              <a:rPr sz="1694" spc="-52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relatives</a:t>
            </a:r>
            <a:r>
              <a:rPr sz="1694" spc="-47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à</a:t>
            </a:r>
            <a:r>
              <a:rPr sz="1694" spc="-52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chacun</a:t>
            </a:r>
            <a:r>
              <a:rPr sz="1694" spc="-47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spc="-24" dirty="0">
                <a:solidFill>
                  <a:srgbClr val="00007F"/>
                </a:solidFill>
                <a:latin typeface="Verdana"/>
                <a:cs typeface="Verdana"/>
              </a:rPr>
              <a:t>de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ses</a:t>
            </a:r>
            <a:r>
              <a:rPr sz="1694" spc="-38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liens</a:t>
            </a:r>
            <a:r>
              <a:rPr sz="1694" spc="-38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spc="-9" dirty="0">
                <a:solidFill>
                  <a:srgbClr val="00007F"/>
                </a:solidFill>
                <a:latin typeface="Verdana"/>
                <a:cs typeface="Verdana"/>
              </a:rPr>
              <a:t>(voisins)</a:t>
            </a:r>
            <a:endParaRPr sz="1694">
              <a:latin typeface="Verdana"/>
              <a:cs typeface="Verdana"/>
            </a:endParaRPr>
          </a:p>
          <a:p>
            <a:pPr marL="635912" lvl="1" indent="-161369">
              <a:spcBef>
                <a:spcPts val="856"/>
              </a:spcBef>
              <a:buSzPct val="80555"/>
              <a:buFont typeface="Segoe UI Symbol"/>
              <a:buChar char="■"/>
              <a:tabLst>
                <a:tab pos="635912" algn="l"/>
              </a:tabLst>
            </a:pP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le</a:t>
            </a:r>
            <a:r>
              <a:rPr sz="1694" spc="-38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diffuse</a:t>
            </a:r>
            <a:r>
              <a:rPr sz="1694" spc="-33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à</a:t>
            </a:r>
            <a:r>
              <a:rPr sz="1694" spc="-33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tout</a:t>
            </a:r>
            <a:r>
              <a:rPr sz="1694" spc="-28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le</a:t>
            </a:r>
            <a:r>
              <a:rPr sz="1694" spc="-33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monde</a:t>
            </a:r>
            <a:r>
              <a:rPr sz="1694" spc="-38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(par</a:t>
            </a:r>
            <a:r>
              <a:rPr sz="1694" spc="-28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spc="-9" dirty="0">
                <a:solidFill>
                  <a:srgbClr val="00007F"/>
                </a:solidFill>
                <a:latin typeface="Verdana"/>
                <a:cs typeface="Verdana"/>
              </a:rPr>
              <a:t>inondation)</a:t>
            </a:r>
            <a:endParaRPr sz="1694">
              <a:latin typeface="Verdana"/>
              <a:cs typeface="Verdana"/>
            </a:endParaRPr>
          </a:p>
          <a:p>
            <a:pPr marL="635315" marR="716597" lvl="1" indent="-161369">
              <a:lnSpc>
                <a:spcPts val="1845"/>
              </a:lnSpc>
              <a:spcBef>
                <a:spcPts val="1101"/>
              </a:spcBef>
              <a:buSzPct val="80555"/>
              <a:buFont typeface="Segoe UI Symbol"/>
              <a:buChar char="■"/>
              <a:tabLst>
                <a:tab pos="635315" algn="l"/>
              </a:tabLst>
            </a:pP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calcule</a:t>
            </a:r>
            <a:r>
              <a:rPr sz="1694" spc="-47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la</a:t>
            </a:r>
            <a:r>
              <a:rPr sz="1694" spc="-38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route</a:t>
            </a:r>
            <a:r>
              <a:rPr sz="1694" spc="-38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de</a:t>
            </a:r>
            <a:r>
              <a:rPr sz="1694" spc="-52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moindre</a:t>
            </a:r>
            <a:r>
              <a:rPr sz="1694" spc="-47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coût</a:t>
            </a:r>
            <a:r>
              <a:rPr sz="1694" spc="-38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pour</a:t>
            </a:r>
            <a:r>
              <a:rPr sz="1694" spc="-42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atteindre</a:t>
            </a:r>
            <a:r>
              <a:rPr sz="1694" spc="-42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chaque</a:t>
            </a:r>
            <a:r>
              <a:rPr sz="1694" spc="-42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entité</a:t>
            </a:r>
            <a:r>
              <a:rPr sz="1694" spc="-52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spc="-24" dirty="0">
                <a:solidFill>
                  <a:srgbClr val="00007F"/>
                </a:solidFill>
                <a:latin typeface="Verdana"/>
                <a:cs typeface="Verdana"/>
              </a:rPr>
              <a:t>du </a:t>
            </a:r>
            <a:r>
              <a:rPr sz="1694" spc="-9" dirty="0">
                <a:solidFill>
                  <a:srgbClr val="00007F"/>
                </a:solidFill>
                <a:latin typeface="Verdana"/>
                <a:cs typeface="Verdana"/>
              </a:rPr>
              <a:t>réseau</a:t>
            </a:r>
            <a:endParaRPr sz="1694">
              <a:latin typeface="Verdana"/>
              <a:cs typeface="Verdana"/>
            </a:endParaRPr>
          </a:p>
          <a:p>
            <a:pPr marL="635315" marR="863024" lvl="1" indent="-161369">
              <a:lnSpc>
                <a:spcPts val="1854"/>
              </a:lnSpc>
              <a:spcBef>
                <a:spcPts val="1068"/>
              </a:spcBef>
              <a:buSzPct val="80555"/>
              <a:buFont typeface="Segoe UI Symbol"/>
              <a:buChar char="■"/>
              <a:tabLst>
                <a:tab pos="635315" algn="l"/>
              </a:tabLst>
            </a:pP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ensuite,</a:t>
            </a:r>
            <a:r>
              <a:rPr sz="1694" spc="-61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les</a:t>
            </a:r>
            <a:r>
              <a:rPr sz="1694" spc="-66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routeurs</a:t>
            </a:r>
            <a:r>
              <a:rPr sz="1694" spc="-66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s'échangent</a:t>
            </a:r>
            <a:r>
              <a:rPr sz="1694" spc="-66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uniquement</a:t>
            </a:r>
            <a:r>
              <a:rPr sz="1694" spc="-66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les</a:t>
            </a:r>
            <a:r>
              <a:rPr sz="1694" spc="-61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spc="-9" dirty="0">
                <a:solidFill>
                  <a:srgbClr val="00007F"/>
                </a:solidFill>
                <a:latin typeface="Verdana"/>
                <a:cs typeface="Verdana"/>
              </a:rPr>
              <a:t>changements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détectés</a:t>
            </a:r>
            <a:r>
              <a:rPr sz="1694" spc="-47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dans</a:t>
            </a:r>
            <a:r>
              <a:rPr sz="1694" spc="-47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la</a:t>
            </a:r>
            <a:r>
              <a:rPr sz="1694" spc="-42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spc="-9" dirty="0">
                <a:solidFill>
                  <a:srgbClr val="00007F"/>
                </a:solidFill>
                <a:latin typeface="Verdana"/>
                <a:cs typeface="Verdana"/>
              </a:rPr>
              <a:t>topologie</a:t>
            </a:r>
            <a:endParaRPr sz="1694">
              <a:latin typeface="Verdana"/>
              <a:cs typeface="Verdana"/>
            </a:endParaRPr>
          </a:p>
          <a:p>
            <a:pPr marL="635912" lvl="1" indent="-161369">
              <a:spcBef>
                <a:spcPts val="852"/>
              </a:spcBef>
              <a:buSzPct val="80555"/>
              <a:buFont typeface="Segoe UI Symbol"/>
              <a:buChar char="■"/>
              <a:tabLst>
                <a:tab pos="635912" algn="l"/>
              </a:tabLst>
            </a:pP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chaque</a:t>
            </a:r>
            <a:r>
              <a:rPr sz="1694" spc="-47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noeud</a:t>
            </a:r>
            <a:r>
              <a:rPr sz="1694" spc="-42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a</a:t>
            </a:r>
            <a:r>
              <a:rPr sz="1694" spc="-38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une</a:t>
            </a:r>
            <a:r>
              <a:rPr sz="1694" spc="-47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vision</a:t>
            </a:r>
            <a:r>
              <a:rPr sz="1694" spc="-38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globale</a:t>
            </a:r>
            <a:r>
              <a:rPr sz="1694" spc="-47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de</a:t>
            </a:r>
            <a:r>
              <a:rPr sz="1694" spc="-42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la</a:t>
            </a:r>
            <a:r>
              <a:rPr sz="1694" spc="-42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cartographie</a:t>
            </a:r>
            <a:r>
              <a:rPr sz="1694" spc="-42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du</a:t>
            </a:r>
            <a:r>
              <a:rPr sz="1694" spc="-42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spc="-9" dirty="0">
                <a:solidFill>
                  <a:srgbClr val="00007F"/>
                </a:solidFill>
                <a:latin typeface="Verdana"/>
                <a:cs typeface="Verdana"/>
              </a:rPr>
              <a:t>réseau</a:t>
            </a:r>
            <a:endParaRPr sz="1694">
              <a:latin typeface="Verdana"/>
              <a:cs typeface="Verdana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467544" y="260648"/>
            <a:ext cx="7745506" cy="566068"/>
          </a:xfrm>
          <a:prstGeom prst="rect">
            <a:avLst/>
          </a:prstGeom>
        </p:spPr>
        <p:txBody>
          <a:bodyPr vert="horz" wrap="square" lIns="0" tIns="11953" rIns="0" bIns="0" rtlCol="0" anchor="b">
            <a:spAutoFit/>
          </a:bodyPr>
          <a:lstStyle/>
          <a:p>
            <a:pPr marL="1583206">
              <a:lnSpc>
                <a:spcPct val="100000"/>
              </a:lnSpc>
              <a:spcBef>
                <a:spcPts val="94"/>
              </a:spcBef>
            </a:pPr>
            <a:r>
              <a:rPr dirty="0"/>
              <a:t>Protocoles</a:t>
            </a:r>
            <a:r>
              <a:rPr spc="-38" dirty="0"/>
              <a:t> </a:t>
            </a:r>
            <a:r>
              <a:rPr dirty="0"/>
              <a:t>de</a:t>
            </a:r>
            <a:r>
              <a:rPr spc="-28" dirty="0"/>
              <a:t> </a:t>
            </a:r>
            <a:r>
              <a:rPr sz="3600" spc="-9" dirty="0"/>
              <a:t>routages</a:t>
            </a:r>
            <a:endParaRPr spc="-9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8964488" cy="764704"/>
          </a:xfrm>
        </p:spPr>
        <p:txBody>
          <a:bodyPr/>
          <a:lstStyle/>
          <a:p>
            <a:r>
              <a:rPr lang="fr-FR" sz="2800" b="1" dirty="0"/>
              <a:t>Les équipements de couche 3 : les routeurs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79512" y="1600200"/>
            <a:ext cx="8856984" cy="4525963"/>
          </a:xfrm>
        </p:spPr>
        <p:txBody>
          <a:bodyPr/>
          <a:lstStyle/>
          <a:p>
            <a:r>
              <a:rPr lang="fr-FR" dirty="0"/>
              <a:t>Équipement de couche 3 permettant d’interconnecter deux réseaux ou plus en se basant sur les adresses de couche 3. </a:t>
            </a:r>
          </a:p>
          <a:p>
            <a:r>
              <a:rPr lang="fr-FR" dirty="0"/>
              <a:t>Le routeur permet également une segmentation des domaines de </a:t>
            </a:r>
            <a:r>
              <a:rPr lang="fr-FR" dirty="0" err="1"/>
              <a:t>broadcast</a:t>
            </a:r>
            <a:r>
              <a:rPr lang="fr-FR" dirty="0"/>
              <a:t> et des domaines de collisions </a:t>
            </a:r>
            <a:br>
              <a:rPr lang="fr-FR" dirty="0"/>
            </a:b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266791711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85675" y="1437640"/>
            <a:ext cx="8095129" cy="3821831"/>
          </a:xfrm>
          <a:prstGeom prst="rect">
            <a:avLst/>
          </a:prstGeom>
        </p:spPr>
        <p:txBody>
          <a:bodyPr vert="horz" wrap="square" lIns="0" tIns="11953" rIns="0" bIns="0" rtlCol="0">
            <a:spAutoFit/>
          </a:bodyPr>
          <a:lstStyle/>
          <a:p>
            <a:pPr marL="35860">
              <a:spcBef>
                <a:spcPts val="94"/>
              </a:spcBef>
            </a:pPr>
            <a:r>
              <a:rPr sz="2259" b="1" dirty="0">
                <a:solidFill>
                  <a:srgbClr val="7F0000"/>
                </a:solidFill>
                <a:latin typeface="Verdana"/>
                <a:cs typeface="Verdana"/>
              </a:rPr>
              <a:t>OSPF</a:t>
            </a:r>
            <a:r>
              <a:rPr sz="2259" b="1" spc="-28" dirty="0">
                <a:solidFill>
                  <a:srgbClr val="7F0000"/>
                </a:solidFill>
                <a:latin typeface="Verdana"/>
                <a:cs typeface="Verdana"/>
              </a:rPr>
              <a:t> </a:t>
            </a:r>
            <a:r>
              <a:rPr sz="2259" b="1" dirty="0">
                <a:solidFill>
                  <a:srgbClr val="7F0000"/>
                </a:solidFill>
                <a:latin typeface="Verdana"/>
                <a:cs typeface="Verdana"/>
              </a:rPr>
              <a:t>-</a:t>
            </a:r>
            <a:r>
              <a:rPr sz="2259" b="1" spc="-24" dirty="0">
                <a:solidFill>
                  <a:srgbClr val="7F0000"/>
                </a:solidFill>
                <a:latin typeface="Verdana"/>
                <a:cs typeface="Verdana"/>
              </a:rPr>
              <a:t> </a:t>
            </a:r>
            <a:r>
              <a:rPr sz="2259" b="1" spc="-9" dirty="0">
                <a:solidFill>
                  <a:srgbClr val="7F0000"/>
                </a:solidFill>
                <a:latin typeface="Verdana"/>
                <a:cs typeface="Verdana"/>
              </a:rPr>
              <a:t>Conclusion</a:t>
            </a:r>
            <a:endParaRPr sz="2259">
              <a:latin typeface="Verdana"/>
              <a:cs typeface="Verdana"/>
            </a:endParaRPr>
          </a:p>
          <a:p>
            <a:pPr marL="307198" indent="-169736">
              <a:spcBef>
                <a:spcPts val="1525"/>
              </a:spcBef>
              <a:buSzPct val="80555"/>
              <a:buFont typeface="Segoe UI Symbol"/>
              <a:buChar char="■"/>
              <a:tabLst>
                <a:tab pos="307198" algn="l"/>
              </a:tabLst>
            </a:pP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Protocole</a:t>
            </a:r>
            <a:r>
              <a:rPr sz="1694" spc="-52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complexe</a:t>
            </a:r>
            <a:r>
              <a:rPr sz="1694" spc="-47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encore</a:t>
            </a:r>
            <a:r>
              <a:rPr sz="1694" spc="-47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peu</a:t>
            </a:r>
            <a:r>
              <a:rPr sz="1694" spc="-42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mis</a:t>
            </a:r>
            <a:r>
              <a:rPr sz="1694" spc="-42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en</a:t>
            </a:r>
            <a:r>
              <a:rPr sz="1694" spc="-47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oeuvre</a:t>
            </a:r>
            <a:r>
              <a:rPr sz="1694" spc="-47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spc="-19" dirty="0">
                <a:solidFill>
                  <a:srgbClr val="00007F"/>
                </a:solidFill>
                <a:latin typeface="Verdana"/>
                <a:cs typeface="Verdana"/>
              </a:rPr>
              <a:t>mais</a:t>
            </a:r>
            <a:endParaRPr sz="1694">
              <a:latin typeface="Verdana"/>
              <a:cs typeface="Verdana"/>
            </a:endParaRPr>
          </a:p>
          <a:p>
            <a:pPr marL="510403" lvl="1" indent="-169736">
              <a:spcBef>
                <a:spcPts val="885"/>
              </a:spcBef>
              <a:buSzPct val="80555"/>
              <a:buFont typeface="Segoe UI Symbol"/>
              <a:buChar char="■"/>
              <a:tabLst>
                <a:tab pos="510403" algn="l"/>
              </a:tabLst>
            </a:pP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remédie</a:t>
            </a:r>
            <a:r>
              <a:rPr sz="1694" spc="-71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aux</a:t>
            </a:r>
            <a:r>
              <a:rPr sz="1694" spc="-66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inconvénient</a:t>
            </a:r>
            <a:r>
              <a:rPr sz="1694" spc="-66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de</a:t>
            </a:r>
            <a:r>
              <a:rPr sz="1694" spc="-71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spc="-24" dirty="0">
                <a:solidFill>
                  <a:srgbClr val="00007F"/>
                </a:solidFill>
                <a:latin typeface="Verdana"/>
                <a:cs typeface="Verdana"/>
              </a:rPr>
              <a:t>RIP</a:t>
            </a:r>
            <a:endParaRPr sz="1694">
              <a:latin typeface="Verdana"/>
              <a:cs typeface="Verdana"/>
            </a:endParaRPr>
          </a:p>
          <a:p>
            <a:pPr marL="713608" lvl="2" indent="-169736">
              <a:spcBef>
                <a:spcPts val="885"/>
              </a:spcBef>
              <a:buSzPct val="80555"/>
              <a:buFont typeface="Segoe UI Symbol"/>
              <a:buChar char="■"/>
              <a:tabLst>
                <a:tab pos="713608" algn="l"/>
              </a:tabLst>
            </a:pP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temps</a:t>
            </a:r>
            <a:r>
              <a:rPr sz="1694" spc="-52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de</a:t>
            </a:r>
            <a:r>
              <a:rPr sz="1694" spc="-52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spc="-9" dirty="0">
                <a:solidFill>
                  <a:srgbClr val="00007F"/>
                </a:solidFill>
                <a:latin typeface="Verdana"/>
                <a:cs typeface="Verdana"/>
              </a:rPr>
              <a:t>convergence</a:t>
            </a:r>
            <a:endParaRPr sz="1694">
              <a:latin typeface="Verdana"/>
              <a:cs typeface="Verdana"/>
            </a:endParaRPr>
          </a:p>
          <a:p>
            <a:pPr marL="713608" lvl="2" indent="-169736">
              <a:spcBef>
                <a:spcPts val="885"/>
              </a:spcBef>
              <a:buSzPct val="80555"/>
              <a:buFont typeface="Segoe UI Symbol"/>
              <a:buChar char="■"/>
              <a:tabLst>
                <a:tab pos="713608" algn="l"/>
              </a:tabLst>
            </a:pP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OSPF</a:t>
            </a:r>
            <a:r>
              <a:rPr sz="1694" spc="-42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adapté</a:t>
            </a:r>
            <a:r>
              <a:rPr sz="1694" spc="-38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aux</a:t>
            </a:r>
            <a:r>
              <a:rPr sz="1694" spc="-33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grands</a:t>
            </a:r>
            <a:r>
              <a:rPr sz="1694" spc="-33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spc="-9" dirty="0">
                <a:solidFill>
                  <a:srgbClr val="00007F"/>
                </a:solidFill>
                <a:latin typeface="Verdana"/>
                <a:cs typeface="Verdana"/>
              </a:rPr>
              <a:t>domaines</a:t>
            </a:r>
            <a:endParaRPr sz="1694">
              <a:latin typeface="Verdana"/>
              <a:cs typeface="Verdana"/>
            </a:endParaRPr>
          </a:p>
          <a:p>
            <a:pPr marL="713608" lvl="2" indent="-169736">
              <a:spcBef>
                <a:spcPts val="875"/>
              </a:spcBef>
              <a:buSzPct val="80555"/>
              <a:buFont typeface="Segoe UI Symbol"/>
              <a:buChar char="■"/>
              <a:tabLst>
                <a:tab pos="713608" algn="l"/>
              </a:tabLst>
            </a:pP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OSPF</a:t>
            </a:r>
            <a:r>
              <a:rPr sz="1694" spc="-47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prend</a:t>
            </a:r>
            <a:r>
              <a:rPr sz="1694" spc="-42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en</a:t>
            </a:r>
            <a:r>
              <a:rPr sz="1694" spc="-42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compte</a:t>
            </a:r>
            <a:r>
              <a:rPr sz="1694" spc="-47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plusieurs</a:t>
            </a:r>
            <a:r>
              <a:rPr sz="1694" spc="-42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spc="-9" dirty="0">
                <a:solidFill>
                  <a:srgbClr val="00007F"/>
                </a:solidFill>
                <a:latin typeface="Verdana"/>
                <a:cs typeface="Verdana"/>
              </a:rPr>
              <a:t>métriques</a:t>
            </a:r>
            <a:endParaRPr sz="1694">
              <a:latin typeface="Verdana"/>
              <a:cs typeface="Verdana"/>
            </a:endParaRPr>
          </a:p>
          <a:p>
            <a:pPr marL="307198" indent="-169736">
              <a:spcBef>
                <a:spcPts val="885"/>
              </a:spcBef>
              <a:buSzPct val="80555"/>
              <a:buFont typeface="Segoe UI Symbol"/>
              <a:buChar char="■"/>
              <a:tabLst>
                <a:tab pos="307198" algn="l"/>
              </a:tabLst>
            </a:pP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autres</a:t>
            </a:r>
            <a:r>
              <a:rPr sz="1694" spc="-66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avantages</a:t>
            </a:r>
            <a:r>
              <a:rPr sz="1694" spc="-66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spc="-9" dirty="0">
                <a:solidFill>
                  <a:srgbClr val="00007F"/>
                </a:solidFill>
                <a:latin typeface="Verdana"/>
                <a:cs typeface="Verdana"/>
              </a:rPr>
              <a:t>d'OSPF</a:t>
            </a:r>
            <a:endParaRPr sz="1694">
              <a:latin typeface="Verdana"/>
              <a:cs typeface="Verdana"/>
            </a:endParaRPr>
          </a:p>
          <a:p>
            <a:pPr marL="510403" lvl="1" indent="-169736">
              <a:spcBef>
                <a:spcPts val="885"/>
              </a:spcBef>
              <a:buSzPct val="80555"/>
              <a:buFont typeface="Segoe UI Symbol"/>
              <a:buChar char="■"/>
              <a:tabLst>
                <a:tab pos="510403" algn="l"/>
              </a:tabLst>
            </a:pP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permet</a:t>
            </a:r>
            <a:r>
              <a:rPr sz="1694" spc="-33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de</a:t>
            </a:r>
            <a:r>
              <a:rPr sz="1694" spc="-38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router</a:t>
            </a:r>
            <a:r>
              <a:rPr sz="1694" spc="-33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les</a:t>
            </a:r>
            <a:r>
              <a:rPr sz="1694" spc="-33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spc="-9" dirty="0">
                <a:solidFill>
                  <a:srgbClr val="00007F"/>
                </a:solidFill>
                <a:latin typeface="Verdana"/>
                <a:cs typeface="Verdana"/>
              </a:rPr>
              <a:t>sous-réseaux</a:t>
            </a:r>
            <a:endParaRPr sz="1694">
              <a:latin typeface="Verdana"/>
              <a:cs typeface="Verdana"/>
            </a:endParaRPr>
          </a:p>
          <a:p>
            <a:pPr marL="510403" lvl="1" indent="-169736">
              <a:spcBef>
                <a:spcPts val="885"/>
              </a:spcBef>
              <a:buSzPct val="80555"/>
              <a:buFont typeface="Segoe UI Symbol"/>
              <a:buChar char="■"/>
              <a:tabLst>
                <a:tab pos="510403" algn="l"/>
              </a:tabLst>
            </a:pP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permet</a:t>
            </a:r>
            <a:r>
              <a:rPr sz="1694" spc="-56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spc="-9" dirty="0">
                <a:solidFill>
                  <a:srgbClr val="00007F"/>
                </a:solidFill>
                <a:latin typeface="Verdana"/>
                <a:cs typeface="Verdana"/>
              </a:rPr>
              <a:t>l'équilibrage</a:t>
            </a:r>
            <a:r>
              <a:rPr sz="1694" spc="-61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de</a:t>
            </a:r>
            <a:r>
              <a:rPr sz="1694" spc="-56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charge</a:t>
            </a:r>
            <a:r>
              <a:rPr sz="1694" spc="-61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entre</a:t>
            </a:r>
            <a:r>
              <a:rPr sz="1694" spc="-56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différentes</a:t>
            </a:r>
            <a:r>
              <a:rPr sz="1694" spc="-56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routes</a:t>
            </a:r>
            <a:r>
              <a:rPr sz="1694" spc="-56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de</a:t>
            </a:r>
            <a:r>
              <a:rPr sz="1694" spc="-56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même</a:t>
            </a:r>
            <a:r>
              <a:rPr sz="1694" spc="-61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spc="-19" dirty="0">
                <a:solidFill>
                  <a:srgbClr val="00007F"/>
                </a:solidFill>
                <a:latin typeface="Verdana"/>
                <a:cs typeface="Verdana"/>
              </a:rPr>
              <a:t>coût</a:t>
            </a:r>
            <a:endParaRPr sz="1694">
              <a:latin typeface="Verdana"/>
              <a:cs typeface="Verdana"/>
            </a:endParaRPr>
          </a:p>
          <a:p>
            <a:pPr marL="510403" lvl="1" indent="-169736">
              <a:spcBef>
                <a:spcPts val="885"/>
              </a:spcBef>
              <a:buSzPct val="80555"/>
              <a:buFont typeface="Segoe UI Symbol"/>
              <a:buChar char="■"/>
              <a:tabLst>
                <a:tab pos="510403" algn="l"/>
              </a:tabLst>
            </a:pP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inclut</a:t>
            </a:r>
            <a:r>
              <a:rPr sz="1694" spc="-33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un</a:t>
            </a:r>
            <a:r>
              <a:rPr sz="1694" spc="-28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système</a:t>
            </a:r>
            <a:r>
              <a:rPr sz="1694" spc="-38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spc="-9" dirty="0">
                <a:solidFill>
                  <a:srgbClr val="00007F"/>
                </a:solidFill>
                <a:latin typeface="Verdana"/>
                <a:cs typeface="Verdana"/>
              </a:rPr>
              <a:t>d'authentification</a:t>
            </a:r>
            <a:r>
              <a:rPr sz="1694" spc="-28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des</a:t>
            </a:r>
            <a:r>
              <a:rPr sz="1694" spc="-33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spc="-9" dirty="0">
                <a:solidFill>
                  <a:srgbClr val="00007F"/>
                </a:solidFill>
                <a:latin typeface="Verdana"/>
                <a:cs typeface="Verdana"/>
              </a:rPr>
              <a:t>messages</a:t>
            </a:r>
            <a:endParaRPr sz="1694">
              <a:latin typeface="Verdana"/>
              <a:cs typeface="Verdana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635298" y="404664"/>
            <a:ext cx="7745506" cy="566068"/>
          </a:xfrm>
          <a:prstGeom prst="rect">
            <a:avLst/>
          </a:prstGeom>
        </p:spPr>
        <p:txBody>
          <a:bodyPr vert="horz" wrap="square" lIns="0" tIns="11953" rIns="0" bIns="0" rtlCol="0" anchor="b">
            <a:spAutoFit/>
          </a:bodyPr>
          <a:lstStyle/>
          <a:p>
            <a:pPr marL="1583206">
              <a:lnSpc>
                <a:spcPct val="100000"/>
              </a:lnSpc>
              <a:spcBef>
                <a:spcPts val="94"/>
              </a:spcBef>
            </a:pPr>
            <a:r>
              <a:rPr dirty="0"/>
              <a:t>Protocoles</a:t>
            </a:r>
            <a:r>
              <a:rPr spc="-38" dirty="0"/>
              <a:t> </a:t>
            </a:r>
            <a:r>
              <a:rPr dirty="0"/>
              <a:t>de</a:t>
            </a:r>
            <a:r>
              <a:rPr spc="-28" dirty="0"/>
              <a:t> </a:t>
            </a:r>
            <a:r>
              <a:rPr sz="3600" spc="-9" dirty="0"/>
              <a:t>routages</a:t>
            </a:r>
            <a:endParaRPr spc="-9" dirty="0"/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5590391" y="2583927"/>
            <a:ext cx="508000" cy="1185732"/>
          </a:xfrm>
          <a:custGeom>
            <a:avLst/>
            <a:gdLst/>
            <a:ahLst/>
            <a:cxnLst/>
            <a:rect l="l" t="t" r="r" b="b"/>
            <a:pathLst>
              <a:path w="539750" h="1259839">
                <a:moveTo>
                  <a:pt x="539750" y="0"/>
                </a:moveTo>
                <a:lnTo>
                  <a:pt x="0" y="1259839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694"/>
          </a:p>
        </p:txBody>
      </p:sp>
      <p:sp>
        <p:nvSpPr>
          <p:cNvPr id="3" name="object 3"/>
          <p:cNvSpPr/>
          <p:nvPr/>
        </p:nvSpPr>
        <p:spPr>
          <a:xfrm>
            <a:off x="7284122" y="2583927"/>
            <a:ext cx="847464" cy="1354268"/>
          </a:xfrm>
          <a:custGeom>
            <a:avLst/>
            <a:gdLst/>
            <a:ahLst/>
            <a:cxnLst/>
            <a:rect l="l" t="t" r="r" b="b"/>
            <a:pathLst>
              <a:path w="900429" h="1438910">
                <a:moveTo>
                  <a:pt x="900429" y="1438909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694"/>
          </a:p>
        </p:txBody>
      </p:sp>
      <p:sp>
        <p:nvSpPr>
          <p:cNvPr id="5" name="object 5"/>
          <p:cNvSpPr txBox="1"/>
          <p:nvPr/>
        </p:nvSpPr>
        <p:spPr>
          <a:xfrm>
            <a:off x="309580" y="1529678"/>
            <a:ext cx="2933252" cy="359729"/>
          </a:xfrm>
          <a:prstGeom prst="rect">
            <a:avLst/>
          </a:prstGeom>
        </p:spPr>
        <p:txBody>
          <a:bodyPr vert="horz" wrap="square" lIns="0" tIns="11953" rIns="0" bIns="0" rtlCol="0">
            <a:spAutoFit/>
          </a:bodyPr>
          <a:lstStyle/>
          <a:p>
            <a:pPr marL="11953">
              <a:spcBef>
                <a:spcPts val="94"/>
              </a:spcBef>
            </a:pPr>
            <a:r>
              <a:rPr sz="2259" b="1" dirty="0">
                <a:solidFill>
                  <a:srgbClr val="7F0000"/>
                </a:solidFill>
                <a:latin typeface="Verdana"/>
                <a:cs typeface="Verdana"/>
              </a:rPr>
              <a:t>Types</a:t>
            </a:r>
            <a:r>
              <a:rPr sz="2259" b="1" spc="-71" dirty="0">
                <a:solidFill>
                  <a:srgbClr val="7F0000"/>
                </a:solidFill>
                <a:latin typeface="Verdana"/>
                <a:cs typeface="Verdana"/>
              </a:rPr>
              <a:t> </a:t>
            </a:r>
            <a:r>
              <a:rPr sz="2259" b="1" dirty="0">
                <a:solidFill>
                  <a:srgbClr val="7F0000"/>
                </a:solidFill>
                <a:latin typeface="Verdana"/>
                <a:cs typeface="Verdana"/>
              </a:rPr>
              <a:t>de</a:t>
            </a:r>
            <a:r>
              <a:rPr sz="2259" b="1" spc="-71" dirty="0">
                <a:solidFill>
                  <a:srgbClr val="7F0000"/>
                </a:solidFill>
                <a:latin typeface="Verdana"/>
                <a:cs typeface="Verdana"/>
              </a:rPr>
              <a:t> </a:t>
            </a:r>
            <a:r>
              <a:rPr sz="2259" b="1" spc="-9" dirty="0">
                <a:solidFill>
                  <a:srgbClr val="7F0000"/>
                </a:solidFill>
                <a:latin typeface="Verdana"/>
                <a:cs typeface="Verdana"/>
              </a:rPr>
              <a:t>routeurs</a:t>
            </a:r>
            <a:endParaRPr sz="2259">
              <a:latin typeface="Verdana"/>
              <a:cs typeface="Verdana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424790" y="4862157"/>
            <a:ext cx="1950719" cy="243800"/>
          </a:xfrm>
          <a:prstGeom prst="rect">
            <a:avLst/>
          </a:prstGeom>
        </p:spPr>
        <p:txBody>
          <a:bodyPr vert="horz" wrap="square" lIns="0" tIns="11953" rIns="0" bIns="0" rtlCol="0">
            <a:spAutoFit/>
          </a:bodyPr>
          <a:lstStyle/>
          <a:p>
            <a:pPr marL="11953">
              <a:spcBef>
                <a:spcPts val="94"/>
              </a:spcBef>
            </a:pPr>
            <a:r>
              <a:rPr sz="1506" b="1" dirty="0">
                <a:solidFill>
                  <a:srgbClr val="00007F"/>
                </a:solidFill>
                <a:latin typeface="Verdana"/>
                <a:cs typeface="Verdana"/>
              </a:rPr>
              <a:t>Routeurs</a:t>
            </a:r>
            <a:r>
              <a:rPr sz="1506" b="1" spc="-66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506" b="1" spc="-9" dirty="0">
                <a:solidFill>
                  <a:srgbClr val="00007F"/>
                </a:solidFill>
                <a:latin typeface="Verdana"/>
                <a:cs typeface="Verdana"/>
              </a:rPr>
              <a:t>internes</a:t>
            </a:r>
            <a:endParaRPr sz="1506">
              <a:latin typeface="Verdana"/>
              <a:cs typeface="Verdana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485289" y="5090459"/>
            <a:ext cx="3711986" cy="663051"/>
          </a:xfrm>
          <a:prstGeom prst="rect">
            <a:avLst/>
          </a:prstGeom>
        </p:spPr>
        <p:txBody>
          <a:bodyPr vert="horz" wrap="square" lIns="0" tIns="28687" rIns="0" bIns="0" rtlCol="0">
            <a:spAutoFit/>
          </a:bodyPr>
          <a:lstStyle/>
          <a:p>
            <a:pPr marL="78891">
              <a:spcBef>
                <a:spcPts val="226"/>
              </a:spcBef>
            </a:pPr>
            <a:r>
              <a:rPr sz="1318" dirty="0">
                <a:solidFill>
                  <a:srgbClr val="00007F"/>
                </a:solidFill>
                <a:latin typeface="Verdana"/>
                <a:cs typeface="Verdana"/>
              </a:rPr>
              <a:t>routage</a:t>
            </a:r>
            <a:r>
              <a:rPr sz="1318" spc="-52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318" dirty="0">
                <a:solidFill>
                  <a:srgbClr val="00007F"/>
                </a:solidFill>
                <a:latin typeface="Verdana"/>
                <a:cs typeface="Verdana"/>
              </a:rPr>
              <a:t>à</a:t>
            </a:r>
            <a:r>
              <a:rPr sz="1318" spc="-42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318" dirty="0">
                <a:solidFill>
                  <a:srgbClr val="00007F"/>
                </a:solidFill>
                <a:latin typeface="Verdana"/>
                <a:cs typeface="Verdana"/>
              </a:rPr>
              <a:t>l'intérieur</a:t>
            </a:r>
            <a:r>
              <a:rPr sz="1318" spc="-42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318" dirty="0">
                <a:solidFill>
                  <a:srgbClr val="00007F"/>
                </a:solidFill>
                <a:latin typeface="Verdana"/>
                <a:cs typeface="Verdana"/>
              </a:rPr>
              <a:t>d'un</a:t>
            </a:r>
            <a:r>
              <a:rPr sz="1318" spc="-38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318" dirty="0">
                <a:solidFill>
                  <a:srgbClr val="00007F"/>
                </a:solidFill>
                <a:latin typeface="Verdana"/>
                <a:cs typeface="Verdana"/>
              </a:rPr>
              <a:t>réseau</a:t>
            </a:r>
            <a:r>
              <a:rPr sz="1318" spc="-42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318" spc="-9" dirty="0">
                <a:solidFill>
                  <a:srgbClr val="00007F"/>
                </a:solidFill>
                <a:latin typeface="Verdana"/>
                <a:cs typeface="Verdana"/>
              </a:rPr>
              <a:t>autonome</a:t>
            </a:r>
            <a:endParaRPr sz="1318">
              <a:latin typeface="Verdana"/>
              <a:cs typeface="Verdana"/>
            </a:endParaRPr>
          </a:p>
          <a:p>
            <a:pPr marL="11953">
              <a:spcBef>
                <a:spcPts val="132"/>
              </a:spcBef>
            </a:pPr>
            <a:r>
              <a:rPr sz="1318" i="1" dirty="0">
                <a:solidFill>
                  <a:srgbClr val="00007F"/>
                </a:solidFill>
                <a:latin typeface="Verdana"/>
                <a:cs typeface="Verdana"/>
              </a:rPr>
              <a:t>Protocole</a:t>
            </a:r>
            <a:r>
              <a:rPr sz="1318" i="1" spc="-47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318" i="1" dirty="0">
                <a:solidFill>
                  <a:srgbClr val="00007F"/>
                </a:solidFill>
                <a:latin typeface="Verdana"/>
                <a:cs typeface="Verdana"/>
              </a:rPr>
              <a:t>:</a:t>
            </a:r>
            <a:r>
              <a:rPr sz="1318" i="1" spc="-14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318" b="1" i="1" dirty="0">
                <a:solidFill>
                  <a:srgbClr val="00007F"/>
                </a:solidFill>
                <a:latin typeface="Verdana"/>
                <a:cs typeface="Verdana"/>
              </a:rPr>
              <a:t>IGP</a:t>
            </a:r>
            <a:r>
              <a:rPr sz="1318" b="1" i="1" spc="-24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318" i="1" dirty="0">
                <a:solidFill>
                  <a:srgbClr val="00007F"/>
                </a:solidFill>
                <a:latin typeface="Verdana"/>
                <a:cs typeface="Verdana"/>
              </a:rPr>
              <a:t>(Interior</a:t>
            </a:r>
            <a:r>
              <a:rPr sz="1318" i="1" spc="-42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318" i="1" dirty="0">
                <a:solidFill>
                  <a:srgbClr val="00007F"/>
                </a:solidFill>
                <a:latin typeface="Verdana"/>
                <a:cs typeface="Verdana"/>
              </a:rPr>
              <a:t>Gateway</a:t>
            </a:r>
            <a:r>
              <a:rPr sz="1318" i="1" spc="-42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318" i="1" spc="-9" dirty="0">
                <a:solidFill>
                  <a:srgbClr val="00007F"/>
                </a:solidFill>
                <a:latin typeface="Verdana"/>
                <a:cs typeface="Verdana"/>
              </a:rPr>
              <a:t>Protocol)</a:t>
            </a:r>
            <a:endParaRPr sz="1318">
              <a:latin typeface="Verdana"/>
              <a:cs typeface="Verdana"/>
            </a:endParaRPr>
          </a:p>
          <a:p>
            <a:pPr marL="1263457">
              <a:spcBef>
                <a:spcPts val="122"/>
              </a:spcBef>
            </a:pPr>
            <a:r>
              <a:rPr sz="1318" b="1" i="1" dirty="0">
                <a:solidFill>
                  <a:srgbClr val="00007F"/>
                </a:solidFill>
                <a:latin typeface="Verdana"/>
                <a:cs typeface="Verdana"/>
              </a:rPr>
              <a:t>RIP,</a:t>
            </a:r>
            <a:r>
              <a:rPr sz="1318" b="1" i="1" spc="-9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318" b="1" i="1" dirty="0">
                <a:solidFill>
                  <a:srgbClr val="00007F"/>
                </a:solidFill>
                <a:latin typeface="Verdana"/>
                <a:cs typeface="Verdana"/>
              </a:rPr>
              <a:t>OSPF,</a:t>
            </a:r>
            <a:r>
              <a:rPr sz="1318" b="1" i="1" spc="-24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318" b="1" i="1" spc="-19" dirty="0">
                <a:solidFill>
                  <a:srgbClr val="00007F"/>
                </a:solidFill>
                <a:latin typeface="Verdana"/>
                <a:cs typeface="Verdana"/>
              </a:rPr>
              <a:t>EIGRP</a:t>
            </a:r>
            <a:endParaRPr sz="1318">
              <a:latin typeface="Verdana"/>
              <a:cs typeface="Verdana"/>
            </a:endParaRPr>
          </a:p>
        </p:txBody>
      </p:sp>
      <p:grpSp>
        <p:nvGrpSpPr>
          <p:cNvPr id="8" name="object 8"/>
          <p:cNvGrpSpPr/>
          <p:nvPr/>
        </p:nvGrpSpPr>
        <p:grpSpPr>
          <a:xfrm>
            <a:off x="4744121" y="3734995"/>
            <a:ext cx="4031727" cy="1661459"/>
            <a:chOff x="5040629" y="3563620"/>
            <a:chExt cx="4283710" cy="1765300"/>
          </a:xfrm>
        </p:grpSpPr>
        <p:sp>
          <p:nvSpPr>
            <p:cNvPr id="9" name="object 9"/>
            <p:cNvSpPr/>
            <p:nvPr/>
          </p:nvSpPr>
          <p:spPr>
            <a:xfrm>
              <a:off x="5040629" y="3563620"/>
              <a:ext cx="1619250" cy="1764030"/>
            </a:xfrm>
            <a:custGeom>
              <a:avLst/>
              <a:gdLst/>
              <a:ahLst/>
              <a:cxnLst/>
              <a:rect l="l" t="t" r="r" b="b"/>
              <a:pathLst>
                <a:path w="1619250" h="1764029">
                  <a:moveTo>
                    <a:pt x="808990" y="0"/>
                  </a:moveTo>
                  <a:lnTo>
                    <a:pt x="763059" y="1396"/>
                  </a:lnTo>
                  <a:lnTo>
                    <a:pt x="717803" y="5536"/>
                  </a:lnTo>
                  <a:lnTo>
                    <a:pt x="673291" y="12345"/>
                  </a:lnTo>
                  <a:lnTo>
                    <a:pt x="629590" y="21749"/>
                  </a:lnTo>
                  <a:lnTo>
                    <a:pt x="586769" y="33674"/>
                  </a:lnTo>
                  <a:lnTo>
                    <a:pt x="544896" y="48044"/>
                  </a:lnTo>
                  <a:lnTo>
                    <a:pt x="504038" y="64786"/>
                  </a:lnTo>
                  <a:lnTo>
                    <a:pt x="464264" y="83826"/>
                  </a:lnTo>
                  <a:lnTo>
                    <a:pt x="425641" y="105088"/>
                  </a:lnTo>
                  <a:lnTo>
                    <a:pt x="388239" y="128499"/>
                  </a:lnTo>
                  <a:lnTo>
                    <a:pt x="352125" y="153985"/>
                  </a:lnTo>
                  <a:lnTo>
                    <a:pt x="317368" y="181470"/>
                  </a:lnTo>
                  <a:lnTo>
                    <a:pt x="284035" y="210881"/>
                  </a:lnTo>
                  <a:lnTo>
                    <a:pt x="252194" y="242143"/>
                  </a:lnTo>
                  <a:lnTo>
                    <a:pt x="221914" y="275181"/>
                  </a:lnTo>
                  <a:lnTo>
                    <a:pt x="193262" y="309923"/>
                  </a:lnTo>
                  <a:lnTo>
                    <a:pt x="166308" y="346292"/>
                  </a:lnTo>
                  <a:lnTo>
                    <a:pt x="141118" y="384215"/>
                  </a:lnTo>
                  <a:lnTo>
                    <a:pt x="117762" y="423618"/>
                  </a:lnTo>
                  <a:lnTo>
                    <a:pt x="96306" y="464425"/>
                  </a:lnTo>
                  <a:lnTo>
                    <a:pt x="76820" y="506563"/>
                  </a:lnTo>
                  <a:lnTo>
                    <a:pt x="59372" y="549958"/>
                  </a:lnTo>
                  <a:lnTo>
                    <a:pt x="44029" y="594534"/>
                  </a:lnTo>
                  <a:lnTo>
                    <a:pt x="30859" y="640218"/>
                  </a:lnTo>
                  <a:lnTo>
                    <a:pt x="19931" y="686935"/>
                  </a:lnTo>
                  <a:lnTo>
                    <a:pt x="11313" y="734612"/>
                  </a:lnTo>
                  <a:lnTo>
                    <a:pt x="5073" y="783172"/>
                  </a:lnTo>
                  <a:lnTo>
                    <a:pt x="1279" y="832543"/>
                  </a:lnTo>
                  <a:lnTo>
                    <a:pt x="0" y="882649"/>
                  </a:lnTo>
                  <a:lnTo>
                    <a:pt x="1279" y="932629"/>
                  </a:lnTo>
                  <a:lnTo>
                    <a:pt x="5073" y="981882"/>
                  </a:lnTo>
                  <a:lnTo>
                    <a:pt x="11313" y="1030333"/>
                  </a:lnTo>
                  <a:lnTo>
                    <a:pt x="19931" y="1077907"/>
                  </a:lnTo>
                  <a:lnTo>
                    <a:pt x="30859" y="1124531"/>
                  </a:lnTo>
                  <a:lnTo>
                    <a:pt x="44029" y="1170128"/>
                  </a:lnTo>
                  <a:lnTo>
                    <a:pt x="59372" y="1214626"/>
                  </a:lnTo>
                  <a:lnTo>
                    <a:pt x="76820" y="1257948"/>
                  </a:lnTo>
                  <a:lnTo>
                    <a:pt x="96306" y="1300020"/>
                  </a:lnTo>
                  <a:lnTo>
                    <a:pt x="117762" y="1340769"/>
                  </a:lnTo>
                  <a:lnTo>
                    <a:pt x="141118" y="1380118"/>
                  </a:lnTo>
                  <a:lnTo>
                    <a:pt x="166308" y="1417993"/>
                  </a:lnTo>
                  <a:lnTo>
                    <a:pt x="193262" y="1454320"/>
                  </a:lnTo>
                  <a:lnTo>
                    <a:pt x="221914" y="1489023"/>
                  </a:lnTo>
                  <a:lnTo>
                    <a:pt x="252194" y="1522029"/>
                  </a:lnTo>
                  <a:lnTo>
                    <a:pt x="284035" y="1553263"/>
                  </a:lnTo>
                  <a:lnTo>
                    <a:pt x="317368" y="1582649"/>
                  </a:lnTo>
                  <a:lnTo>
                    <a:pt x="352125" y="1610114"/>
                  </a:lnTo>
                  <a:lnTo>
                    <a:pt x="388239" y="1635582"/>
                  </a:lnTo>
                  <a:lnTo>
                    <a:pt x="425641" y="1658979"/>
                  </a:lnTo>
                  <a:lnTo>
                    <a:pt x="464264" y="1680230"/>
                  </a:lnTo>
                  <a:lnTo>
                    <a:pt x="504038" y="1699261"/>
                  </a:lnTo>
                  <a:lnTo>
                    <a:pt x="544896" y="1715996"/>
                  </a:lnTo>
                  <a:lnTo>
                    <a:pt x="586769" y="1730362"/>
                  </a:lnTo>
                  <a:lnTo>
                    <a:pt x="629590" y="1742283"/>
                  </a:lnTo>
                  <a:lnTo>
                    <a:pt x="673291" y="1751685"/>
                  </a:lnTo>
                  <a:lnTo>
                    <a:pt x="717803" y="1758493"/>
                  </a:lnTo>
                  <a:lnTo>
                    <a:pt x="763059" y="1762633"/>
                  </a:lnTo>
                  <a:lnTo>
                    <a:pt x="808990" y="1764029"/>
                  </a:lnTo>
                  <a:lnTo>
                    <a:pt x="855047" y="1762633"/>
                  </a:lnTo>
                  <a:lnTo>
                    <a:pt x="900421" y="1758493"/>
                  </a:lnTo>
                  <a:lnTo>
                    <a:pt x="945043" y="1751685"/>
                  </a:lnTo>
                  <a:lnTo>
                    <a:pt x="988845" y="1742283"/>
                  </a:lnTo>
                  <a:lnTo>
                    <a:pt x="1031760" y="1730362"/>
                  </a:lnTo>
                  <a:lnTo>
                    <a:pt x="1073720" y="1715996"/>
                  </a:lnTo>
                  <a:lnTo>
                    <a:pt x="1114657" y="1699261"/>
                  </a:lnTo>
                  <a:lnTo>
                    <a:pt x="1154503" y="1680230"/>
                  </a:lnTo>
                  <a:lnTo>
                    <a:pt x="1193191" y="1658979"/>
                  </a:lnTo>
                  <a:lnTo>
                    <a:pt x="1230653" y="1635582"/>
                  </a:lnTo>
                  <a:lnTo>
                    <a:pt x="1266820" y="1610114"/>
                  </a:lnTo>
                  <a:lnTo>
                    <a:pt x="1301625" y="1582649"/>
                  </a:lnTo>
                  <a:lnTo>
                    <a:pt x="1335001" y="1553263"/>
                  </a:lnTo>
                  <a:lnTo>
                    <a:pt x="1366879" y="1522029"/>
                  </a:lnTo>
                  <a:lnTo>
                    <a:pt x="1397192" y="1489023"/>
                  </a:lnTo>
                  <a:lnTo>
                    <a:pt x="1425872" y="1454320"/>
                  </a:lnTo>
                  <a:lnTo>
                    <a:pt x="1452851" y="1417993"/>
                  </a:lnTo>
                  <a:lnTo>
                    <a:pt x="1478061" y="1380118"/>
                  </a:lnTo>
                  <a:lnTo>
                    <a:pt x="1501435" y="1340769"/>
                  </a:lnTo>
                  <a:lnTo>
                    <a:pt x="1522905" y="1300020"/>
                  </a:lnTo>
                  <a:lnTo>
                    <a:pt x="1542402" y="1257948"/>
                  </a:lnTo>
                  <a:lnTo>
                    <a:pt x="1559859" y="1214626"/>
                  </a:lnTo>
                  <a:lnTo>
                    <a:pt x="1575209" y="1170128"/>
                  </a:lnTo>
                  <a:lnTo>
                    <a:pt x="1588383" y="1124531"/>
                  </a:lnTo>
                  <a:lnTo>
                    <a:pt x="1599314" y="1077907"/>
                  </a:lnTo>
                  <a:lnTo>
                    <a:pt x="1607934" y="1030333"/>
                  </a:lnTo>
                  <a:lnTo>
                    <a:pt x="1614175" y="981882"/>
                  </a:lnTo>
                  <a:lnTo>
                    <a:pt x="1617970" y="932629"/>
                  </a:lnTo>
                  <a:lnTo>
                    <a:pt x="1619250" y="882649"/>
                  </a:lnTo>
                  <a:lnTo>
                    <a:pt x="1617970" y="832543"/>
                  </a:lnTo>
                  <a:lnTo>
                    <a:pt x="1614175" y="783172"/>
                  </a:lnTo>
                  <a:lnTo>
                    <a:pt x="1607934" y="734612"/>
                  </a:lnTo>
                  <a:lnTo>
                    <a:pt x="1599314" y="686935"/>
                  </a:lnTo>
                  <a:lnTo>
                    <a:pt x="1588383" y="640218"/>
                  </a:lnTo>
                  <a:lnTo>
                    <a:pt x="1575209" y="594534"/>
                  </a:lnTo>
                  <a:lnTo>
                    <a:pt x="1559859" y="549958"/>
                  </a:lnTo>
                  <a:lnTo>
                    <a:pt x="1542402" y="506563"/>
                  </a:lnTo>
                  <a:lnTo>
                    <a:pt x="1522905" y="464425"/>
                  </a:lnTo>
                  <a:lnTo>
                    <a:pt x="1501435" y="423618"/>
                  </a:lnTo>
                  <a:lnTo>
                    <a:pt x="1478061" y="384215"/>
                  </a:lnTo>
                  <a:lnTo>
                    <a:pt x="1452851" y="346292"/>
                  </a:lnTo>
                  <a:lnTo>
                    <a:pt x="1425872" y="309923"/>
                  </a:lnTo>
                  <a:lnTo>
                    <a:pt x="1397192" y="275181"/>
                  </a:lnTo>
                  <a:lnTo>
                    <a:pt x="1366879" y="242143"/>
                  </a:lnTo>
                  <a:lnTo>
                    <a:pt x="1335001" y="210881"/>
                  </a:lnTo>
                  <a:lnTo>
                    <a:pt x="1301625" y="181470"/>
                  </a:lnTo>
                  <a:lnTo>
                    <a:pt x="1266820" y="153985"/>
                  </a:lnTo>
                  <a:lnTo>
                    <a:pt x="1230653" y="128499"/>
                  </a:lnTo>
                  <a:lnTo>
                    <a:pt x="1193191" y="105088"/>
                  </a:lnTo>
                  <a:lnTo>
                    <a:pt x="1154503" y="83826"/>
                  </a:lnTo>
                  <a:lnTo>
                    <a:pt x="1114657" y="64786"/>
                  </a:lnTo>
                  <a:lnTo>
                    <a:pt x="1073720" y="48044"/>
                  </a:lnTo>
                  <a:lnTo>
                    <a:pt x="1031760" y="33674"/>
                  </a:lnTo>
                  <a:lnTo>
                    <a:pt x="988845" y="21749"/>
                  </a:lnTo>
                  <a:lnTo>
                    <a:pt x="945043" y="12345"/>
                  </a:lnTo>
                  <a:lnTo>
                    <a:pt x="900421" y="5536"/>
                  </a:lnTo>
                  <a:lnTo>
                    <a:pt x="855047" y="1396"/>
                  </a:lnTo>
                  <a:lnTo>
                    <a:pt x="808990" y="0"/>
                  </a:lnTo>
                  <a:close/>
                </a:path>
              </a:pathLst>
            </a:custGeom>
            <a:solidFill>
              <a:srgbClr val="FFFFCC"/>
            </a:solidFill>
          </p:spPr>
          <p:txBody>
            <a:bodyPr wrap="square" lIns="0" tIns="0" rIns="0" bIns="0" rtlCol="0"/>
            <a:lstStyle/>
            <a:p>
              <a:endParaRPr sz="1694"/>
            </a:p>
          </p:txBody>
        </p:sp>
        <p:sp>
          <p:nvSpPr>
            <p:cNvPr id="10" name="object 10"/>
            <p:cNvSpPr/>
            <p:nvPr/>
          </p:nvSpPr>
          <p:spPr>
            <a:xfrm>
              <a:off x="5040629" y="3563620"/>
              <a:ext cx="1619250" cy="1764030"/>
            </a:xfrm>
            <a:custGeom>
              <a:avLst/>
              <a:gdLst/>
              <a:ahLst/>
              <a:cxnLst/>
              <a:rect l="l" t="t" r="r" b="b"/>
              <a:pathLst>
                <a:path w="1619250" h="1764029">
                  <a:moveTo>
                    <a:pt x="808990" y="1764029"/>
                  </a:moveTo>
                  <a:lnTo>
                    <a:pt x="763059" y="1762633"/>
                  </a:lnTo>
                  <a:lnTo>
                    <a:pt x="717803" y="1758493"/>
                  </a:lnTo>
                  <a:lnTo>
                    <a:pt x="673291" y="1751685"/>
                  </a:lnTo>
                  <a:lnTo>
                    <a:pt x="629590" y="1742283"/>
                  </a:lnTo>
                  <a:lnTo>
                    <a:pt x="586769" y="1730362"/>
                  </a:lnTo>
                  <a:lnTo>
                    <a:pt x="544896" y="1715996"/>
                  </a:lnTo>
                  <a:lnTo>
                    <a:pt x="504038" y="1699261"/>
                  </a:lnTo>
                  <a:lnTo>
                    <a:pt x="464264" y="1680230"/>
                  </a:lnTo>
                  <a:lnTo>
                    <a:pt x="425641" y="1658979"/>
                  </a:lnTo>
                  <a:lnTo>
                    <a:pt x="388239" y="1635582"/>
                  </a:lnTo>
                  <a:lnTo>
                    <a:pt x="352125" y="1610114"/>
                  </a:lnTo>
                  <a:lnTo>
                    <a:pt x="317368" y="1582649"/>
                  </a:lnTo>
                  <a:lnTo>
                    <a:pt x="284035" y="1553263"/>
                  </a:lnTo>
                  <a:lnTo>
                    <a:pt x="252194" y="1522029"/>
                  </a:lnTo>
                  <a:lnTo>
                    <a:pt x="221914" y="1489023"/>
                  </a:lnTo>
                  <a:lnTo>
                    <a:pt x="193262" y="1454320"/>
                  </a:lnTo>
                  <a:lnTo>
                    <a:pt x="166308" y="1417993"/>
                  </a:lnTo>
                  <a:lnTo>
                    <a:pt x="141118" y="1380118"/>
                  </a:lnTo>
                  <a:lnTo>
                    <a:pt x="117762" y="1340769"/>
                  </a:lnTo>
                  <a:lnTo>
                    <a:pt x="96306" y="1300020"/>
                  </a:lnTo>
                  <a:lnTo>
                    <a:pt x="76820" y="1257948"/>
                  </a:lnTo>
                  <a:lnTo>
                    <a:pt x="59372" y="1214626"/>
                  </a:lnTo>
                  <a:lnTo>
                    <a:pt x="44029" y="1170128"/>
                  </a:lnTo>
                  <a:lnTo>
                    <a:pt x="30859" y="1124531"/>
                  </a:lnTo>
                  <a:lnTo>
                    <a:pt x="19931" y="1077907"/>
                  </a:lnTo>
                  <a:lnTo>
                    <a:pt x="11313" y="1030333"/>
                  </a:lnTo>
                  <a:lnTo>
                    <a:pt x="5073" y="981882"/>
                  </a:lnTo>
                  <a:lnTo>
                    <a:pt x="1279" y="932629"/>
                  </a:lnTo>
                  <a:lnTo>
                    <a:pt x="0" y="882649"/>
                  </a:lnTo>
                  <a:lnTo>
                    <a:pt x="1279" y="832543"/>
                  </a:lnTo>
                  <a:lnTo>
                    <a:pt x="5073" y="783172"/>
                  </a:lnTo>
                  <a:lnTo>
                    <a:pt x="11313" y="734612"/>
                  </a:lnTo>
                  <a:lnTo>
                    <a:pt x="19931" y="686935"/>
                  </a:lnTo>
                  <a:lnTo>
                    <a:pt x="30859" y="640218"/>
                  </a:lnTo>
                  <a:lnTo>
                    <a:pt x="44029" y="594534"/>
                  </a:lnTo>
                  <a:lnTo>
                    <a:pt x="59372" y="549958"/>
                  </a:lnTo>
                  <a:lnTo>
                    <a:pt x="76820" y="506563"/>
                  </a:lnTo>
                  <a:lnTo>
                    <a:pt x="96306" y="464425"/>
                  </a:lnTo>
                  <a:lnTo>
                    <a:pt x="117762" y="423618"/>
                  </a:lnTo>
                  <a:lnTo>
                    <a:pt x="141118" y="384215"/>
                  </a:lnTo>
                  <a:lnTo>
                    <a:pt x="166308" y="346292"/>
                  </a:lnTo>
                  <a:lnTo>
                    <a:pt x="193262" y="309923"/>
                  </a:lnTo>
                  <a:lnTo>
                    <a:pt x="221914" y="275181"/>
                  </a:lnTo>
                  <a:lnTo>
                    <a:pt x="252194" y="242143"/>
                  </a:lnTo>
                  <a:lnTo>
                    <a:pt x="284035" y="210881"/>
                  </a:lnTo>
                  <a:lnTo>
                    <a:pt x="317368" y="181470"/>
                  </a:lnTo>
                  <a:lnTo>
                    <a:pt x="352125" y="153985"/>
                  </a:lnTo>
                  <a:lnTo>
                    <a:pt x="388239" y="128499"/>
                  </a:lnTo>
                  <a:lnTo>
                    <a:pt x="425641" y="105088"/>
                  </a:lnTo>
                  <a:lnTo>
                    <a:pt x="464264" y="83826"/>
                  </a:lnTo>
                  <a:lnTo>
                    <a:pt x="504038" y="64786"/>
                  </a:lnTo>
                  <a:lnTo>
                    <a:pt x="544896" y="48044"/>
                  </a:lnTo>
                  <a:lnTo>
                    <a:pt x="586769" y="33674"/>
                  </a:lnTo>
                  <a:lnTo>
                    <a:pt x="629590" y="21749"/>
                  </a:lnTo>
                  <a:lnTo>
                    <a:pt x="673291" y="12345"/>
                  </a:lnTo>
                  <a:lnTo>
                    <a:pt x="717803" y="5536"/>
                  </a:lnTo>
                  <a:lnTo>
                    <a:pt x="763059" y="1396"/>
                  </a:lnTo>
                  <a:lnTo>
                    <a:pt x="808990" y="0"/>
                  </a:lnTo>
                  <a:lnTo>
                    <a:pt x="855047" y="1396"/>
                  </a:lnTo>
                  <a:lnTo>
                    <a:pt x="900421" y="5536"/>
                  </a:lnTo>
                  <a:lnTo>
                    <a:pt x="945043" y="12345"/>
                  </a:lnTo>
                  <a:lnTo>
                    <a:pt x="988845" y="21749"/>
                  </a:lnTo>
                  <a:lnTo>
                    <a:pt x="1031760" y="33674"/>
                  </a:lnTo>
                  <a:lnTo>
                    <a:pt x="1073720" y="48044"/>
                  </a:lnTo>
                  <a:lnTo>
                    <a:pt x="1114657" y="64786"/>
                  </a:lnTo>
                  <a:lnTo>
                    <a:pt x="1154503" y="83826"/>
                  </a:lnTo>
                  <a:lnTo>
                    <a:pt x="1193191" y="105088"/>
                  </a:lnTo>
                  <a:lnTo>
                    <a:pt x="1230653" y="128499"/>
                  </a:lnTo>
                  <a:lnTo>
                    <a:pt x="1266820" y="153985"/>
                  </a:lnTo>
                  <a:lnTo>
                    <a:pt x="1301625" y="181470"/>
                  </a:lnTo>
                  <a:lnTo>
                    <a:pt x="1335001" y="210881"/>
                  </a:lnTo>
                  <a:lnTo>
                    <a:pt x="1366879" y="242143"/>
                  </a:lnTo>
                  <a:lnTo>
                    <a:pt x="1397192" y="275181"/>
                  </a:lnTo>
                  <a:lnTo>
                    <a:pt x="1425872" y="309923"/>
                  </a:lnTo>
                  <a:lnTo>
                    <a:pt x="1452851" y="346292"/>
                  </a:lnTo>
                  <a:lnTo>
                    <a:pt x="1478061" y="384215"/>
                  </a:lnTo>
                  <a:lnTo>
                    <a:pt x="1501435" y="423618"/>
                  </a:lnTo>
                  <a:lnTo>
                    <a:pt x="1522905" y="464425"/>
                  </a:lnTo>
                  <a:lnTo>
                    <a:pt x="1542402" y="506563"/>
                  </a:lnTo>
                  <a:lnTo>
                    <a:pt x="1559859" y="549958"/>
                  </a:lnTo>
                  <a:lnTo>
                    <a:pt x="1575209" y="594534"/>
                  </a:lnTo>
                  <a:lnTo>
                    <a:pt x="1588383" y="640218"/>
                  </a:lnTo>
                  <a:lnTo>
                    <a:pt x="1599314" y="686935"/>
                  </a:lnTo>
                  <a:lnTo>
                    <a:pt x="1607934" y="734612"/>
                  </a:lnTo>
                  <a:lnTo>
                    <a:pt x="1614175" y="783172"/>
                  </a:lnTo>
                  <a:lnTo>
                    <a:pt x="1617970" y="832543"/>
                  </a:lnTo>
                  <a:lnTo>
                    <a:pt x="1619250" y="882649"/>
                  </a:lnTo>
                  <a:lnTo>
                    <a:pt x="1617970" y="932629"/>
                  </a:lnTo>
                  <a:lnTo>
                    <a:pt x="1614175" y="981882"/>
                  </a:lnTo>
                  <a:lnTo>
                    <a:pt x="1607934" y="1030333"/>
                  </a:lnTo>
                  <a:lnTo>
                    <a:pt x="1599314" y="1077907"/>
                  </a:lnTo>
                  <a:lnTo>
                    <a:pt x="1588383" y="1124531"/>
                  </a:lnTo>
                  <a:lnTo>
                    <a:pt x="1575209" y="1170128"/>
                  </a:lnTo>
                  <a:lnTo>
                    <a:pt x="1559859" y="1214626"/>
                  </a:lnTo>
                  <a:lnTo>
                    <a:pt x="1542402" y="1257948"/>
                  </a:lnTo>
                  <a:lnTo>
                    <a:pt x="1522905" y="1300020"/>
                  </a:lnTo>
                  <a:lnTo>
                    <a:pt x="1501435" y="1340769"/>
                  </a:lnTo>
                  <a:lnTo>
                    <a:pt x="1478061" y="1380118"/>
                  </a:lnTo>
                  <a:lnTo>
                    <a:pt x="1452851" y="1417993"/>
                  </a:lnTo>
                  <a:lnTo>
                    <a:pt x="1425872" y="1454320"/>
                  </a:lnTo>
                  <a:lnTo>
                    <a:pt x="1397192" y="1489023"/>
                  </a:lnTo>
                  <a:lnTo>
                    <a:pt x="1366879" y="1522029"/>
                  </a:lnTo>
                  <a:lnTo>
                    <a:pt x="1335001" y="1553263"/>
                  </a:lnTo>
                  <a:lnTo>
                    <a:pt x="1301625" y="1582649"/>
                  </a:lnTo>
                  <a:lnTo>
                    <a:pt x="1266820" y="1610114"/>
                  </a:lnTo>
                  <a:lnTo>
                    <a:pt x="1230653" y="1635582"/>
                  </a:lnTo>
                  <a:lnTo>
                    <a:pt x="1193191" y="1658979"/>
                  </a:lnTo>
                  <a:lnTo>
                    <a:pt x="1154503" y="1680230"/>
                  </a:lnTo>
                  <a:lnTo>
                    <a:pt x="1114657" y="1699261"/>
                  </a:lnTo>
                  <a:lnTo>
                    <a:pt x="1073720" y="1715996"/>
                  </a:lnTo>
                  <a:lnTo>
                    <a:pt x="1031760" y="1730362"/>
                  </a:lnTo>
                  <a:lnTo>
                    <a:pt x="988845" y="1742283"/>
                  </a:lnTo>
                  <a:lnTo>
                    <a:pt x="945043" y="1751685"/>
                  </a:lnTo>
                  <a:lnTo>
                    <a:pt x="900421" y="1758493"/>
                  </a:lnTo>
                  <a:lnTo>
                    <a:pt x="855047" y="1762633"/>
                  </a:lnTo>
                  <a:lnTo>
                    <a:pt x="808990" y="1764029"/>
                  </a:lnTo>
                  <a:close/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sz="1694"/>
            </a:p>
          </p:txBody>
        </p:sp>
        <p:sp>
          <p:nvSpPr>
            <p:cNvPr id="11" name="object 11"/>
            <p:cNvSpPr/>
            <p:nvPr/>
          </p:nvSpPr>
          <p:spPr>
            <a:xfrm>
              <a:off x="5759449" y="4320540"/>
              <a:ext cx="360680" cy="179070"/>
            </a:xfrm>
            <a:custGeom>
              <a:avLst/>
              <a:gdLst/>
              <a:ahLst/>
              <a:cxnLst/>
              <a:rect l="l" t="t" r="r" b="b"/>
              <a:pathLst>
                <a:path w="360679" h="179070">
                  <a:moveTo>
                    <a:pt x="360679" y="0"/>
                  </a:moveTo>
                  <a:lnTo>
                    <a:pt x="0" y="0"/>
                  </a:lnTo>
                  <a:lnTo>
                    <a:pt x="0" y="179070"/>
                  </a:lnTo>
                  <a:lnTo>
                    <a:pt x="180339" y="179070"/>
                  </a:lnTo>
                  <a:lnTo>
                    <a:pt x="360679" y="179070"/>
                  </a:lnTo>
                  <a:lnTo>
                    <a:pt x="360679" y="0"/>
                  </a:lnTo>
                  <a:close/>
                </a:path>
              </a:pathLst>
            </a:custGeom>
            <a:solidFill>
              <a:srgbClr val="BFBFBF"/>
            </a:solidFill>
          </p:spPr>
          <p:txBody>
            <a:bodyPr wrap="square" lIns="0" tIns="0" rIns="0" bIns="0" rtlCol="0"/>
            <a:lstStyle/>
            <a:p>
              <a:endParaRPr sz="1694"/>
            </a:p>
          </p:txBody>
        </p:sp>
        <p:sp>
          <p:nvSpPr>
            <p:cNvPr id="12" name="object 12"/>
            <p:cNvSpPr/>
            <p:nvPr/>
          </p:nvSpPr>
          <p:spPr>
            <a:xfrm>
              <a:off x="5292089" y="3959860"/>
              <a:ext cx="1008380" cy="1008380"/>
            </a:xfrm>
            <a:custGeom>
              <a:avLst/>
              <a:gdLst/>
              <a:ahLst/>
              <a:cxnLst/>
              <a:rect l="l" t="t" r="r" b="b"/>
              <a:pathLst>
                <a:path w="1008379" h="1008379">
                  <a:moveTo>
                    <a:pt x="647700" y="539750"/>
                  </a:moveTo>
                  <a:lnTo>
                    <a:pt x="467360" y="539750"/>
                  </a:lnTo>
                  <a:lnTo>
                    <a:pt x="467360" y="360679"/>
                  </a:lnTo>
                  <a:lnTo>
                    <a:pt x="828039" y="360679"/>
                  </a:lnTo>
                  <a:lnTo>
                    <a:pt x="828039" y="539750"/>
                  </a:lnTo>
                  <a:lnTo>
                    <a:pt x="647700" y="539750"/>
                  </a:lnTo>
                  <a:close/>
                </a:path>
                <a:path w="1008379" h="1008379">
                  <a:moveTo>
                    <a:pt x="72389" y="252729"/>
                  </a:moveTo>
                  <a:lnTo>
                    <a:pt x="792480" y="72389"/>
                  </a:lnTo>
                </a:path>
                <a:path w="1008379" h="1008379">
                  <a:moveTo>
                    <a:pt x="0" y="288289"/>
                  </a:moveTo>
                  <a:lnTo>
                    <a:pt x="180339" y="1008379"/>
                  </a:lnTo>
                </a:path>
                <a:path w="1008379" h="1008379">
                  <a:moveTo>
                    <a:pt x="288289" y="900429"/>
                  </a:moveTo>
                  <a:lnTo>
                    <a:pt x="647700" y="539750"/>
                  </a:lnTo>
                </a:path>
                <a:path w="1008379" h="1008379">
                  <a:moveTo>
                    <a:pt x="1008380" y="900429"/>
                  </a:moveTo>
                  <a:lnTo>
                    <a:pt x="647700" y="539750"/>
                  </a:lnTo>
                </a:path>
                <a:path w="1008379" h="1008379">
                  <a:moveTo>
                    <a:pt x="647700" y="360679"/>
                  </a:moveTo>
                  <a:lnTo>
                    <a:pt x="828039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sz="1694"/>
            </a:p>
          </p:txBody>
        </p:sp>
        <p:sp>
          <p:nvSpPr>
            <p:cNvPr id="13" name="object 13"/>
            <p:cNvSpPr/>
            <p:nvPr/>
          </p:nvSpPr>
          <p:spPr>
            <a:xfrm>
              <a:off x="5148579" y="4175760"/>
              <a:ext cx="359410" cy="180340"/>
            </a:xfrm>
            <a:custGeom>
              <a:avLst/>
              <a:gdLst/>
              <a:ahLst/>
              <a:cxnLst/>
              <a:rect l="l" t="t" r="r" b="b"/>
              <a:pathLst>
                <a:path w="359410" h="180339">
                  <a:moveTo>
                    <a:pt x="359410" y="0"/>
                  </a:moveTo>
                  <a:lnTo>
                    <a:pt x="0" y="0"/>
                  </a:lnTo>
                  <a:lnTo>
                    <a:pt x="0" y="180339"/>
                  </a:lnTo>
                  <a:lnTo>
                    <a:pt x="179070" y="180339"/>
                  </a:lnTo>
                  <a:lnTo>
                    <a:pt x="359410" y="180339"/>
                  </a:lnTo>
                  <a:lnTo>
                    <a:pt x="359410" y="0"/>
                  </a:lnTo>
                  <a:close/>
                </a:path>
              </a:pathLst>
            </a:custGeom>
            <a:solidFill>
              <a:srgbClr val="BFBFBF"/>
            </a:solidFill>
          </p:spPr>
          <p:txBody>
            <a:bodyPr wrap="square" lIns="0" tIns="0" rIns="0" bIns="0" rtlCol="0"/>
            <a:lstStyle/>
            <a:p>
              <a:endParaRPr sz="1694"/>
            </a:p>
          </p:txBody>
        </p:sp>
        <p:sp>
          <p:nvSpPr>
            <p:cNvPr id="14" name="object 14"/>
            <p:cNvSpPr/>
            <p:nvPr/>
          </p:nvSpPr>
          <p:spPr>
            <a:xfrm>
              <a:off x="5148579" y="4175760"/>
              <a:ext cx="359410" cy="180340"/>
            </a:xfrm>
            <a:custGeom>
              <a:avLst/>
              <a:gdLst/>
              <a:ahLst/>
              <a:cxnLst/>
              <a:rect l="l" t="t" r="r" b="b"/>
              <a:pathLst>
                <a:path w="359410" h="180339">
                  <a:moveTo>
                    <a:pt x="179070" y="180339"/>
                  </a:moveTo>
                  <a:lnTo>
                    <a:pt x="0" y="180339"/>
                  </a:lnTo>
                  <a:lnTo>
                    <a:pt x="0" y="0"/>
                  </a:lnTo>
                  <a:lnTo>
                    <a:pt x="359410" y="0"/>
                  </a:lnTo>
                  <a:lnTo>
                    <a:pt x="359410" y="180339"/>
                  </a:lnTo>
                  <a:lnTo>
                    <a:pt x="179070" y="180339"/>
                  </a:lnTo>
                  <a:close/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sz="1694"/>
            </a:p>
          </p:txBody>
        </p:sp>
        <p:sp>
          <p:nvSpPr>
            <p:cNvPr id="15" name="object 15"/>
            <p:cNvSpPr/>
            <p:nvPr/>
          </p:nvSpPr>
          <p:spPr>
            <a:xfrm>
              <a:off x="5327649" y="4823460"/>
              <a:ext cx="360680" cy="180340"/>
            </a:xfrm>
            <a:custGeom>
              <a:avLst/>
              <a:gdLst/>
              <a:ahLst/>
              <a:cxnLst/>
              <a:rect l="l" t="t" r="r" b="b"/>
              <a:pathLst>
                <a:path w="360679" h="180339">
                  <a:moveTo>
                    <a:pt x="360679" y="0"/>
                  </a:moveTo>
                  <a:lnTo>
                    <a:pt x="0" y="0"/>
                  </a:lnTo>
                  <a:lnTo>
                    <a:pt x="0" y="180339"/>
                  </a:lnTo>
                  <a:lnTo>
                    <a:pt x="180339" y="180339"/>
                  </a:lnTo>
                  <a:lnTo>
                    <a:pt x="360679" y="180339"/>
                  </a:lnTo>
                  <a:lnTo>
                    <a:pt x="360679" y="0"/>
                  </a:lnTo>
                  <a:close/>
                </a:path>
              </a:pathLst>
            </a:custGeom>
            <a:solidFill>
              <a:srgbClr val="BFBFBF"/>
            </a:solidFill>
          </p:spPr>
          <p:txBody>
            <a:bodyPr wrap="square" lIns="0" tIns="0" rIns="0" bIns="0" rtlCol="0"/>
            <a:lstStyle/>
            <a:p>
              <a:endParaRPr sz="1694"/>
            </a:p>
          </p:txBody>
        </p:sp>
        <p:sp>
          <p:nvSpPr>
            <p:cNvPr id="16" name="object 16"/>
            <p:cNvSpPr/>
            <p:nvPr/>
          </p:nvSpPr>
          <p:spPr>
            <a:xfrm>
              <a:off x="5327649" y="4823460"/>
              <a:ext cx="360680" cy="180340"/>
            </a:xfrm>
            <a:custGeom>
              <a:avLst/>
              <a:gdLst/>
              <a:ahLst/>
              <a:cxnLst/>
              <a:rect l="l" t="t" r="r" b="b"/>
              <a:pathLst>
                <a:path w="360679" h="180339">
                  <a:moveTo>
                    <a:pt x="180339" y="180339"/>
                  </a:moveTo>
                  <a:lnTo>
                    <a:pt x="0" y="180339"/>
                  </a:lnTo>
                  <a:lnTo>
                    <a:pt x="0" y="0"/>
                  </a:lnTo>
                  <a:lnTo>
                    <a:pt x="360679" y="0"/>
                  </a:lnTo>
                  <a:lnTo>
                    <a:pt x="360679" y="180339"/>
                  </a:lnTo>
                  <a:lnTo>
                    <a:pt x="180339" y="180339"/>
                  </a:lnTo>
                  <a:close/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sz="1694"/>
            </a:p>
          </p:txBody>
        </p:sp>
        <p:sp>
          <p:nvSpPr>
            <p:cNvPr id="17" name="object 17"/>
            <p:cNvSpPr/>
            <p:nvPr/>
          </p:nvSpPr>
          <p:spPr>
            <a:xfrm>
              <a:off x="7703819" y="3564890"/>
              <a:ext cx="1620520" cy="1764030"/>
            </a:xfrm>
            <a:custGeom>
              <a:avLst/>
              <a:gdLst/>
              <a:ahLst/>
              <a:cxnLst/>
              <a:rect l="l" t="t" r="r" b="b"/>
              <a:pathLst>
                <a:path w="1620520" h="1764029">
                  <a:moveTo>
                    <a:pt x="810259" y="0"/>
                  </a:moveTo>
                  <a:lnTo>
                    <a:pt x="764324" y="1396"/>
                  </a:lnTo>
                  <a:lnTo>
                    <a:pt x="719056" y="5536"/>
                  </a:lnTo>
                  <a:lnTo>
                    <a:pt x="674523" y="12344"/>
                  </a:lnTo>
                  <a:lnTo>
                    <a:pt x="630795" y="21746"/>
                  </a:lnTo>
                  <a:lnTo>
                    <a:pt x="587939" y="33667"/>
                  </a:lnTo>
                  <a:lnTo>
                    <a:pt x="546025" y="48033"/>
                  </a:lnTo>
                  <a:lnTo>
                    <a:pt x="505121" y="64768"/>
                  </a:lnTo>
                  <a:lnTo>
                    <a:pt x="465297" y="83799"/>
                  </a:lnTo>
                  <a:lnTo>
                    <a:pt x="426620" y="105050"/>
                  </a:lnTo>
                  <a:lnTo>
                    <a:pt x="389160" y="128447"/>
                  </a:lnTo>
                  <a:lnTo>
                    <a:pt x="352986" y="153915"/>
                  </a:lnTo>
                  <a:lnTo>
                    <a:pt x="318165" y="181380"/>
                  </a:lnTo>
                  <a:lnTo>
                    <a:pt x="284768" y="210766"/>
                  </a:lnTo>
                  <a:lnTo>
                    <a:pt x="252862" y="242000"/>
                  </a:lnTo>
                  <a:lnTo>
                    <a:pt x="222516" y="275006"/>
                  </a:lnTo>
                  <a:lnTo>
                    <a:pt x="193799" y="309709"/>
                  </a:lnTo>
                  <a:lnTo>
                    <a:pt x="166780" y="346036"/>
                  </a:lnTo>
                  <a:lnTo>
                    <a:pt x="141528" y="383911"/>
                  </a:lnTo>
                  <a:lnTo>
                    <a:pt x="118111" y="423260"/>
                  </a:lnTo>
                  <a:lnTo>
                    <a:pt x="96598" y="464009"/>
                  </a:lnTo>
                  <a:lnTo>
                    <a:pt x="77057" y="506081"/>
                  </a:lnTo>
                  <a:lnTo>
                    <a:pt x="59558" y="549403"/>
                  </a:lnTo>
                  <a:lnTo>
                    <a:pt x="44169" y="593901"/>
                  </a:lnTo>
                  <a:lnTo>
                    <a:pt x="30959" y="639498"/>
                  </a:lnTo>
                  <a:lnTo>
                    <a:pt x="19997" y="686122"/>
                  </a:lnTo>
                  <a:lnTo>
                    <a:pt x="11351" y="733696"/>
                  </a:lnTo>
                  <a:lnTo>
                    <a:pt x="5091" y="782147"/>
                  </a:lnTo>
                  <a:lnTo>
                    <a:pt x="1284" y="831400"/>
                  </a:lnTo>
                  <a:lnTo>
                    <a:pt x="0" y="881380"/>
                  </a:lnTo>
                  <a:lnTo>
                    <a:pt x="1284" y="931486"/>
                  </a:lnTo>
                  <a:lnTo>
                    <a:pt x="5091" y="980857"/>
                  </a:lnTo>
                  <a:lnTo>
                    <a:pt x="11351" y="1029417"/>
                  </a:lnTo>
                  <a:lnTo>
                    <a:pt x="19997" y="1077094"/>
                  </a:lnTo>
                  <a:lnTo>
                    <a:pt x="30959" y="1123811"/>
                  </a:lnTo>
                  <a:lnTo>
                    <a:pt x="44169" y="1169495"/>
                  </a:lnTo>
                  <a:lnTo>
                    <a:pt x="59558" y="1214071"/>
                  </a:lnTo>
                  <a:lnTo>
                    <a:pt x="77057" y="1257466"/>
                  </a:lnTo>
                  <a:lnTo>
                    <a:pt x="96598" y="1299604"/>
                  </a:lnTo>
                  <a:lnTo>
                    <a:pt x="118111" y="1340411"/>
                  </a:lnTo>
                  <a:lnTo>
                    <a:pt x="141528" y="1379814"/>
                  </a:lnTo>
                  <a:lnTo>
                    <a:pt x="166780" y="1417737"/>
                  </a:lnTo>
                  <a:lnTo>
                    <a:pt x="193799" y="1454106"/>
                  </a:lnTo>
                  <a:lnTo>
                    <a:pt x="222516" y="1488848"/>
                  </a:lnTo>
                  <a:lnTo>
                    <a:pt x="252862" y="1521886"/>
                  </a:lnTo>
                  <a:lnTo>
                    <a:pt x="284768" y="1553148"/>
                  </a:lnTo>
                  <a:lnTo>
                    <a:pt x="318165" y="1582559"/>
                  </a:lnTo>
                  <a:lnTo>
                    <a:pt x="352986" y="1610044"/>
                  </a:lnTo>
                  <a:lnTo>
                    <a:pt x="389160" y="1635530"/>
                  </a:lnTo>
                  <a:lnTo>
                    <a:pt x="426620" y="1658941"/>
                  </a:lnTo>
                  <a:lnTo>
                    <a:pt x="465297" y="1680203"/>
                  </a:lnTo>
                  <a:lnTo>
                    <a:pt x="505121" y="1699243"/>
                  </a:lnTo>
                  <a:lnTo>
                    <a:pt x="546025" y="1715985"/>
                  </a:lnTo>
                  <a:lnTo>
                    <a:pt x="587939" y="1730355"/>
                  </a:lnTo>
                  <a:lnTo>
                    <a:pt x="630795" y="1742280"/>
                  </a:lnTo>
                  <a:lnTo>
                    <a:pt x="674523" y="1751684"/>
                  </a:lnTo>
                  <a:lnTo>
                    <a:pt x="719056" y="1758493"/>
                  </a:lnTo>
                  <a:lnTo>
                    <a:pt x="764324" y="1762633"/>
                  </a:lnTo>
                  <a:lnTo>
                    <a:pt x="810259" y="1764030"/>
                  </a:lnTo>
                  <a:lnTo>
                    <a:pt x="856195" y="1762633"/>
                  </a:lnTo>
                  <a:lnTo>
                    <a:pt x="901463" y="1758493"/>
                  </a:lnTo>
                  <a:lnTo>
                    <a:pt x="945996" y="1751684"/>
                  </a:lnTo>
                  <a:lnTo>
                    <a:pt x="989724" y="1742280"/>
                  </a:lnTo>
                  <a:lnTo>
                    <a:pt x="1032580" y="1730355"/>
                  </a:lnTo>
                  <a:lnTo>
                    <a:pt x="1074494" y="1715985"/>
                  </a:lnTo>
                  <a:lnTo>
                    <a:pt x="1115398" y="1699243"/>
                  </a:lnTo>
                  <a:lnTo>
                    <a:pt x="1155222" y="1680203"/>
                  </a:lnTo>
                  <a:lnTo>
                    <a:pt x="1193899" y="1658941"/>
                  </a:lnTo>
                  <a:lnTo>
                    <a:pt x="1231359" y="1635530"/>
                  </a:lnTo>
                  <a:lnTo>
                    <a:pt x="1267533" y="1610044"/>
                  </a:lnTo>
                  <a:lnTo>
                    <a:pt x="1302354" y="1582559"/>
                  </a:lnTo>
                  <a:lnTo>
                    <a:pt x="1335751" y="1553148"/>
                  </a:lnTo>
                  <a:lnTo>
                    <a:pt x="1367657" y="1521886"/>
                  </a:lnTo>
                  <a:lnTo>
                    <a:pt x="1398003" y="1488848"/>
                  </a:lnTo>
                  <a:lnTo>
                    <a:pt x="1426720" y="1454106"/>
                  </a:lnTo>
                  <a:lnTo>
                    <a:pt x="1453739" y="1417737"/>
                  </a:lnTo>
                  <a:lnTo>
                    <a:pt x="1478991" y="1379814"/>
                  </a:lnTo>
                  <a:lnTo>
                    <a:pt x="1502408" y="1340411"/>
                  </a:lnTo>
                  <a:lnTo>
                    <a:pt x="1523921" y="1299604"/>
                  </a:lnTo>
                  <a:lnTo>
                    <a:pt x="1543462" y="1257466"/>
                  </a:lnTo>
                  <a:lnTo>
                    <a:pt x="1560961" y="1214071"/>
                  </a:lnTo>
                  <a:lnTo>
                    <a:pt x="1576350" y="1169495"/>
                  </a:lnTo>
                  <a:lnTo>
                    <a:pt x="1589560" y="1123811"/>
                  </a:lnTo>
                  <a:lnTo>
                    <a:pt x="1600522" y="1077094"/>
                  </a:lnTo>
                  <a:lnTo>
                    <a:pt x="1609168" y="1029417"/>
                  </a:lnTo>
                  <a:lnTo>
                    <a:pt x="1615428" y="980857"/>
                  </a:lnTo>
                  <a:lnTo>
                    <a:pt x="1619235" y="931486"/>
                  </a:lnTo>
                  <a:lnTo>
                    <a:pt x="1620520" y="881380"/>
                  </a:lnTo>
                  <a:lnTo>
                    <a:pt x="1619235" y="831400"/>
                  </a:lnTo>
                  <a:lnTo>
                    <a:pt x="1615428" y="782147"/>
                  </a:lnTo>
                  <a:lnTo>
                    <a:pt x="1609168" y="733696"/>
                  </a:lnTo>
                  <a:lnTo>
                    <a:pt x="1600522" y="686122"/>
                  </a:lnTo>
                  <a:lnTo>
                    <a:pt x="1589560" y="639498"/>
                  </a:lnTo>
                  <a:lnTo>
                    <a:pt x="1576350" y="593901"/>
                  </a:lnTo>
                  <a:lnTo>
                    <a:pt x="1560961" y="549403"/>
                  </a:lnTo>
                  <a:lnTo>
                    <a:pt x="1543462" y="506081"/>
                  </a:lnTo>
                  <a:lnTo>
                    <a:pt x="1523921" y="464009"/>
                  </a:lnTo>
                  <a:lnTo>
                    <a:pt x="1502408" y="423260"/>
                  </a:lnTo>
                  <a:lnTo>
                    <a:pt x="1478991" y="383911"/>
                  </a:lnTo>
                  <a:lnTo>
                    <a:pt x="1453739" y="346036"/>
                  </a:lnTo>
                  <a:lnTo>
                    <a:pt x="1426720" y="309709"/>
                  </a:lnTo>
                  <a:lnTo>
                    <a:pt x="1398003" y="275006"/>
                  </a:lnTo>
                  <a:lnTo>
                    <a:pt x="1367657" y="242000"/>
                  </a:lnTo>
                  <a:lnTo>
                    <a:pt x="1335751" y="210766"/>
                  </a:lnTo>
                  <a:lnTo>
                    <a:pt x="1302354" y="181380"/>
                  </a:lnTo>
                  <a:lnTo>
                    <a:pt x="1267533" y="153915"/>
                  </a:lnTo>
                  <a:lnTo>
                    <a:pt x="1231359" y="128447"/>
                  </a:lnTo>
                  <a:lnTo>
                    <a:pt x="1193899" y="105050"/>
                  </a:lnTo>
                  <a:lnTo>
                    <a:pt x="1155222" y="83799"/>
                  </a:lnTo>
                  <a:lnTo>
                    <a:pt x="1115398" y="64768"/>
                  </a:lnTo>
                  <a:lnTo>
                    <a:pt x="1074494" y="48033"/>
                  </a:lnTo>
                  <a:lnTo>
                    <a:pt x="1032580" y="33667"/>
                  </a:lnTo>
                  <a:lnTo>
                    <a:pt x="989724" y="21746"/>
                  </a:lnTo>
                  <a:lnTo>
                    <a:pt x="945996" y="12344"/>
                  </a:lnTo>
                  <a:lnTo>
                    <a:pt x="901463" y="5536"/>
                  </a:lnTo>
                  <a:lnTo>
                    <a:pt x="856195" y="1396"/>
                  </a:lnTo>
                  <a:lnTo>
                    <a:pt x="810259" y="0"/>
                  </a:lnTo>
                  <a:close/>
                </a:path>
              </a:pathLst>
            </a:custGeom>
            <a:solidFill>
              <a:srgbClr val="FFFFCC"/>
            </a:solidFill>
          </p:spPr>
          <p:txBody>
            <a:bodyPr wrap="square" lIns="0" tIns="0" rIns="0" bIns="0" rtlCol="0"/>
            <a:lstStyle/>
            <a:p>
              <a:endParaRPr sz="1694"/>
            </a:p>
          </p:txBody>
        </p:sp>
        <p:sp>
          <p:nvSpPr>
            <p:cNvPr id="18" name="object 18"/>
            <p:cNvSpPr/>
            <p:nvPr/>
          </p:nvSpPr>
          <p:spPr>
            <a:xfrm>
              <a:off x="7703819" y="3564890"/>
              <a:ext cx="1620520" cy="1764030"/>
            </a:xfrm>
            <a:custGeom>
              <a:avLst/>
              <a:gdLst/>
              <a:ahLst/>
              <a:cxnLst/>
              <a:rect l="l" t="t" r="r" b="b"/>
              <a:pathLst>
                <a:path w="1620520" h="1764029">
                  <a:moveTo>
                    <a:pt x="810259" y="1764030"/>
                  </a:moveTo>
                  <a:lnTo>
                    <a:pt x="764324" y="1762633"/>
                  </a:lnTo>
                  <a:lnTo>
                    <a:pt x="719056" y="1758493"/>
                  </a:lnTo>
                  <a:lnTo>
                    <a:pt x="674523" y="1751684"/>
                  </a:lnTo>
                  <a:lnTo>
                    <a:pt x="630795" y="1742280"/>
                  </a:lnTo>
                  <a:lnTo>
                    <a:pt x="587939" y="1730355"/>
                  </a:lnTo>
                  <a:lnTo>
                    <a:pt x="546025" y="1715985"/>
                  </a:lnTo>
                  <a:lnTo>
                    <a:pt x="505121" y="1699243"/>
                  </a:lnTo>
                  <a:lnTo>
                    <a:pt x="465297" y="1680203"/>
                  </a:lnTo>
                  <a:lnTo>
                    <a:pt x="426620" y="1658941"/>
                  </a:lnTo>
                  <a:lnTo>
                    <a:pt x="389160" y="1635530"/>
                  </a:lnTo>
                  <a:lnTo>
                    <a:pt x="352986" y="1610044"/>
                  </a:lnTo>
                  <a:lnTo>
                    <a:pt x="318165" y="1582559"/>
                  </a:lnTo>
                  <a:lnTo>
                    <a:pt x="284768" y="1553148"/>
                  </a:lnTo>
                  <a:lnTo>
                    <a:pt x="252862" y="1521886"/>
                  </a:lnTo>
                  <a:lnTo>
                    <a:pt x="222516" y="1488848"/>
                  </a:lnTo>
                  <a:lnTo>
                    <a:pt x="193799" y="1454106"/>
                  </a:lnTo>
                  <a:lnTo>
                    <a:pt x="166780" y="1417737"/>
                  </a:lnTo>
                  <a:lnTo>
                    <a:pt x="141528" y="1379814"/>
                  </a:lnTo>
                  <a:lnTo>
                    <a:pt x="118111" y="1340411"/>
                  </a:lnTo>
                  <a:lnTo>
                    <a:pt x="96598" y="1299604"/>
                  </a:lnTo>
                  <a:lnTo>
                    <a:pt x="77057" y="1257466"/>
                  </a:lnTo>
                  <a:lnTo>
                    <a:pt x="59558" y="1214071"/>
                  </a:lnTo>
                  <a:lnTo>
                    <a:pt x="44169" y="1169495"/>
                  </a:lnTo>
                  <a:lnTo>
                    <a:pt x="30959" y="1123811"/>
                  </a:lnTo>
                  <a:lnTo>
                    <a:pt x="19997" y="1077094"/>
                  </a:lnTo>
                  <a:lnTo>
                    <a:pt x="11351" y="1029417"/>
                  </a:lnTo>
                  <a:lnTo>
                    <a:pt x="5091" y="980857"/>
                  </a:lnTo>
                  <a:lnTo>
                    <a:pt x="1284" y="931486"/>
                  </a:lnTo>
                  <a:lnTo>
                    <a:pt x="0" y="881380"/>
                  </a:lnTo>
                  <a:lnTo>
                    <a:pt x="1284" y="831400"/>
                  </a:lnTo>
                  <a:lnTo>
                    <a:pt x="5091" y="782147"/>
                  </a:lnTo>
                  <a:lnTo>
                    <a:pt x="11351" y="733696"/>
                  </a:lnTo>
                  <a:lnTo>
                    <a:pt x="19997" y="686122"/>
                  </a:lnTo>
                  <a:lnTo>
                    <a:pt x="30959" y="639498"/>
                  </a:lnTo>
                  <a:lnTo>
                    <a:pt x="44169" y="593901"/>
                  </a:lnTo>
                  <a:lnTo>
                    <a:pt x="59558" y="549403"/>
                  </a:lnTo>
                  <a:lnTo>
                    <a:pt x="77057" y="506081"/>
                  </a:lnTo>
                  <a:lnTo>
                    <a:pt x="96598" y="464009"/>
                  </a:lnTo>
                  <a:lnTo>
                    <a:pt x="118111" y="423260"/>
                  </a:lnTo>
                  <a:lnTo>
                    <a:pt x="141528" y="383911"/>
                  </a:lnTo>
                  <a:lnTo>
                    <a:pt x="166780" y="346036"/>
                  </a:lnTo>
                  <a:lnTo>
                    <a:pt x="193799" y="309709"/>
                  </a:lnTo>
                  <a:lnTo>
                    <a:pt x="222516" y="275006"/>
                  </a:lnTo>
                  <a:lnTo>
                    <a:pt x="252862" y="242000"/>
                  </a:lnTo>
                  <a:lnTo>
                    <a:pt x="284768" y="210766"/>
                  </a:lnTo>
                  <a:lnTo>
                    <a:pt x="318165" y="181380"/>
                  </a:lnTo>
                  <a:lnTo>
                    <a:pt x="352986" y="153915"/>
                  </a:lnTo>
                  <a:lnTo>
                    <a:pt x="389160" y="128447"/>
                  </a:lnTo>
                  <a:lnTo>
                    <a:pt x="426620" y="105050"/>
                  </a:lnTo>
                  <a:lnTo>
                    <a:pt x="465297" y="83799"/>
                  </a:lnTo>
                  <a:lnTo>
                    <a:pt x="505121" y="64768"/>
                  </a:lnTo>
                  <a:lnTo>
                    <a:pt x="546025" y="48033"/>
                  </a:lnTo>
                  <a:lnTo>
                    <a:pt x="587939" y="33667"/>
                  </a:lnTo>
                  <a:lnTo>
                    <a:pt x="630795" y="21746"/>
                  </a:lnTo>
                  <a:lnTo>
                    <a:pt x="674523" y="12344"/>
                  </a:lnTo>
                  <a:lnTo>
                    <a:pt x="719056" y="5536"/>
                  </a:lnTo>
                  <a:lnTo>
                    <a:pt x="764324" y="1396"/>
                  </a:lnTo>
                  <a:lnTo>
                    <a:pt x="810259" y="0"/>
                  </a:lnTo>
                  <a:lnTo>
                    <a:pt x="856195" y="1396"/>
                  </a:lnTo>
                  <a:lnTo>
                    <a:pt x="901463" y="5536"/>
                  </a:lnTo>
                  <a:lnTo>
                    <a:pt x="945996" y="12344"/>
                  </a:lnTo>
                  <a:lnTo>
                    <a:pt x="989724" y="21746"/>
                  </a:lnTo>
                  <a:lnTo>
                    <a:pt x="1032580" y="33667"/>
                  </a:lnTo>
                  <a:lnTo>
                    <a:pt x="1074494" y="48033"/>
                  </a:lnTo>
                  <a:lnTo>
                    <a:pt x="1115398" y="64768"/>
                  </a:lnTo>
                  <a:lnTo>
                    <a:pt x="1155222" y="83799"/>
                  </a:lnTo>
                  <a:lnTo>
                    <a:pt x="1193899" y="105050"/>
                  </a:lnTo>
                  <a:lnTo>
                    <a:pt x="1231359" y="128447"/>
                  </a:lnTo>
                  <a:lnTo>
                    <a:pt x="1267533" y="153915"/>
                  </a:lnTo>
                  <a:lnTo>
                    <a:pt x="1302354" y="181380"/>
                  </a:lnTo>
                  <a:lnTo>
                    <a:pt x="1335751" y="210766"/>
                  </a:lnTo>
                  <a:lnTo>
                    <a:pt x="1367657" y="242000"/>
                  </a:lnTo>
                  <a:lnTo>
                    <a:pt x="1398003" y="275006"/>
                  </a:lnTo>
                  <a:lnTo>
                    <a:pt x="1426720" y="309709"/>
                  </a:lnTo>
                  <a:lnTo>
                    <a:pt x="1453739" y="346036"/>
                  </a:lnTo>
                  <a:lnTo>
                    <a:pt x="1478991" y="383911"/>
                  </a:lnTo>
                  <a:lnTo>
                    <a:pt x="1502408" y="423260"/>
                  </a:lnTo>
                  <a:lnTo>
                    <a:pt x="1523921" y="464009"/>
                  </a:lnTo>
                  <a:lnTo>
                    <a:pt x="1543462" y="506081"/>
                  </a:lnTo>
                  <a:lnTo>
                    <a:pt x="1560961" y="549403"/>
                  </a:lnTo>
                  <a:lnTo>
                    <a:pt x="1576350" y="593901"/>
                  </a:lnTo>
                  <a:lnTo>
                    <a:pt x="1589560" y="639498"/>
                  </a:lnTo>
                  <a:lnTo>
                    <a:pt x="1600522" y="686122"/>
                  </a:lnTo>
                  <a:lnTo>
                    <a:pt x="1609168" y="733696"/>
                  </a:lnTo>
                  <a:lnTo>
                    <a:pt x="1615428" y="782147"/>
                  </a:lnTo>
                  <a:lnTo>
                    <a:pt x="1619235" y="831400"/>
                  </a:lnTo>
                  <a:lnTo>
                    <a:pt x="1620520" y="881380"/>
                  </a:lnTo>
                  <a:lnTo>
                    <a:pt x="1619235" y="931486"/>
                  </a:lnTo>
                  <a:lnTo>
                    <a:pt x="1615428" y="980857"/>
                  </a:lnTo>
                  <a:lnTo>
                    <a:pt x="1609168" y="1029417"/>
                  </a:lnTo>
                  <a:lnTo>
                    <a:pt x="1600522" y="1077094"/>
                  </a:lnTo>
                  <a:lnTo>
                    <a:pt x="1589560" y="1123811"/>
                  </a:lnTo>
                  <a:lnTo>
                    <a:pt x="1576350" y="1169495"/>
                  </a:lnTo>
                  <a:lnTo>
                    <a:pt x="1560961" y="1214071"/>
                  </a:lnTo>
                  <a:lnTo>
                    <a:pt x="1543462" y="1257466"/>
                  </a:lnTo>
                  <a:lnTo>
                    <a:pt x="1523921" y="1299604"/>
                  </a:lnTo>
                  <a:lnTo>
                    <a:pt x="1502408" y="1340411"/>
                  </a:lnTo>
                  <a:lnTo>
                    <a:pt x="1478991" y="1379814"/>
                  </a:lnTo>
                  <a:lnTo>
                    <a:pt x="1453739" y="1417737"/>
                  </a:lnTo>
                  <a:lnTo>
                    <a:pt x="1426720" y="1454106"/>
                  </a:lnTo>
                  <a:lnTo>
                    <a:pt x="1398003" y="1488848"/>
                  </a:lnTo>
                  <a:lnTo>
                    <a:pt x="1367657" y="1521886"/>
                  </a:lnTo>
                  <a:lnTo>
                    <a:pt x="1335751" y="1553148"/>
                  </a:lnTo>
                  <a:lnTo>
                    <a:pt x="1302354" y="1582559"/>
                  </a:lnTo>
                  <a:lnTo>
                    <a:pt x="1267533" y="1610044"/>
                  </a:lnTo>
                  <a:lnTo>
                    <a:pt x="1231359" y="1635530"/>
                  </a:lnTo>
                  <a:lnTo>
                    <a:pt x="1193899" y="1658941"/>
                  </a:lnTo>
                  <a:lnTo>
                    <a:pt x="1155222" y="1680203"/>
                  </a:lnTo>
                  <a:lnTo>
                    <a:pt x="1115398" y="1699243"/>
                  </a:lnTo>
                  <a:lnTo>
                    <a:pt x="1074494" y="1715985"/>
                  </a:lnTo>
                  <a:lnTo>
                    <a:pt x="1032580" y="1730355"/>
                  </a:lnTo>
                  <a:lnTo>
                    <a:pt x="989724" y="1742280"/>
                  </a:lnTo>
                  <a:lnTo>
                    <a:pt x="945996" y="1751684"/>
                  </a:lnTo>
                  <a:lnTo>
                    <a:pt x="901463" y="1758493"/>
                  </a:lnTo>
                  <a:lnTo>
                    <a:pt x="856195" y="1762633"/>
                  </a:lnTo>
                  <a:lnTo>
                    <a:pt x="810259" y="1764030"/>
                  </a:lnTo>
                  <a:close/>
                </a:path>
                <a:path w="1620520" h="1764029">
                  <a:moveTo>
                    <a:pt x="252729" y="791210"/>
                  </a:moveTo>
                  <a:lnTo>
                    <a:pt x="971550" y="610870"/>
                  </a:lnTo>
                </a:path>
                <a:path w="1620520" h="1764029">
                  <a:moveTo>
                    <a:pt x="180339" y="828040"/>
                  </a:moveTo>
                  <a:lnTo>
                    <a:pt x="360679" y="1546860"/>
                  </a:lnTo>
                </a:path>
                <a:path w="1620520" h="1764029">
                  <a:moveTo>
                    <a:pt x="612139" y="430530"/>
                  </a:moveTo>
                  <a:lnTo>
                    <a:pt x="1008379" y="539750"/>
                  </a:lnTo>
                </a:path>
                <a:path w="1620520" h="1764029">
                  <a:moveTo>
                    <a:pt x="1188720" y="539750"/>
                  </a:moveTo>
                  <a:lnTo>
                    <a:pt x="1188720" y="1438910"/>
                  </a:lnTo>
                </a:path>
                <a:path w="1620520" h="1764029">
                  <a:moveTo>
                    <a:pt x="252729" y="791210"/>
                  </a:moveTo>
                  <a:lnTo>
                    <a:pt x="431800" y="430530"/>
                  </a:lnTo>
                </a:path>
                <a:path w="1620520" h="1764029">
                  <a:moveTo>
                    <a:pt x="431800" y="1511300"/>
                  </a:moveTo>
                  <a:lnTo>
                    <a:pt x="971550" y="151130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sz="1694"/>
            </a:p>
          </p:txBody>
        </p:sp>
        <p:sp>
          <p:nvSpPr>
            <p:cNvPr id="19" name="object 19"/>
            <p:cNvSpPr/>
            <p:nvPr/>
          </p:nvSpPr>
          <p:spPr>
            <a:xfrm>
              <a:off x="8639809" y="4968240"/>
              <a:ext cx="360680" cy="180340"/>
            </a:xfrm>
            <a:custGeom>
              <a:avLst/>
              <a:gdLst/>
              <a:ahLst/>
              <a:cxnLst/>
              <a:rect l="l" t="t" r="r" b="b"/>
              <a:pathLst>
                <a:path w="360679" h="180339">
                  <a:moveTo>
                    <a:pt x="360680" y="0"/>
                  </a:moveTo>
                  <a:lnTo>
                    <a:pt x="0" y="0"/>
                  </a:lnTo>
                  <a:lnTo>
                    <a:pt x="0" y="180340"/>
                  </a:lnTo>
                  <a:lnTo>
                    <a:pt x="180340" y="180340"/>
                  </a:lnTo>
                  <a:lnTo>
                    <a:pt x="360680" y="180340"/>
                  </a:lnTo>
                  <a:lnTo>
                    <a:pt x="360680" y="0"/>
                  </a:lnTo>
                  <a:close/>
                </a:path>
              </a:pathLst>
            </a:custGeom>
            <a:solidFill>
              <a:srgbClr val="BFBFBF"/>
            </a:solidFill>
          </p:spPr>
          <p:txBody>
            <a:bodyPr wrap="square" lIns="0" tIns="0" rIns="0" bIns="0" rtlCol="0"/>
            <a:lstStyle/>
            <a:p>
              <a:endParaRPr sz="1694"/>
            </a:p>
          </p:txBody>
        </p:sp>
        <p:sp>
          <p:nvSpPr>
            <p:cNvPr id="20" name="object 20"/>
            <p:cNvSpPr/>
            <p:nvPr/>
          </p:nvSpPr>
          <p:spPr>
            <a:xfrm>
              <a:off x="8639809" y="4968240"/>
              <a:ext cx="360680" cy="180340"/>
            </a:xfrm>
            <a:custGeom>
              <a:avLst/>
              <a:gdLst/>
              <a:ahLst/>
              <a:cxnLst/>
              <a:rect l="l" t="t" r="r" b="b"/>
              <a:pathLst>
                <a:path w="360679" h="180339">
                  <a:moveTo>
                    <a:pt x="180340" y="180340"/>
                  </a:moveTo>
                  <a:lnTo>
                    <a:pt x="0" y="180340"/>
                  </a:lnTo>
                  <a:lnTo>
                    <a:pt x="0" y="0"/>
                  </a:lnTo>
                  <a:lnTo>
                    <a:pt x="360680" y="0"/>
                  </a:lnTo>
                  <a:lnTo>
                    <a:pt x="360680" y="180340"/>
                  </a:lnTo>
                  <a:lnTo>
                    <a:pt x="180340" y="180340"/>
                  </a:lnTo>
                  <a:close/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sz="1694"/>
            </a:p>
          </p:txBody>
        </p:sp>
        <p:sp>
          <p:nvSpPr>
            <p:cNvPr id="21" name="object 21"/>
            <p:cNvSpPr/>
            <p:nvPr/>
          </p:nvSpPr>
          <p:spPr>
            <a:xfrm>
              <a:off x="8027669" y="4932680"/>
              <a:ext cx="360680" cy="179070"/>
            </a:xfrm>
            <a:custGeom>
              <a:avLst/>
              <a:gdLst/>
              <a:ahLst/>
              <a:cxnLst/>
              <a:rect l="l" t="t" r="r" b="b"/>
              <a:pathLst>
                <a:path w="360679" h="179070">
                  <a:moveTo>
                    <a:pt x="360679" y="0"/>
                  </a:moveTo>
                  <a:lnTo>
                    <a:pt x="0" y="0"/>
                  </a:lnTo>
                  <a:lnTo>
                    <a:pt x="0" y="179070"/>
                  </a:lnTo>
                  <a:lnTo>
                    <a:pt x="180339" y="179070"/>
                  </a:lnTo>
                  <a:lnTo>
                    <a:pt x="360679" y="179070"/>
                  </a:lnTo>
                  <a:lnTo>
                    <a:pt x="360679" y="0"/>
                  </a:lnTo>
                  <a:close/>
                </a:path>
              </a:pathLst>
            </a:custGeom>
            <a:solidFill>
              <a:srgbClr val="BFBFBF"/>
            </a:solidFill>
          </p:spPr>
          <p:txBody>
            <a:bodyPr wrap="square" lIns="0" tIns="0" rIns="0" bIns="0" rtlCol="0"/>
            <a:lstStyle/>
            <a:p>
              <a:endParaRPr sz="1694"/>
            </a:p>
          </p:txBody>
        </p:sp>
        <p:sp>
          <p:nvSpPr>
            <p:cNvPr id="22" name="object 22"/>
            <p:cNvSpPr/>
            <p:nvPr/>
          </p:nvSpPr>
          <p:spPr>
            <a:xfrm>
              <a:off x="8027669" y="4932680"/>
              <a:ext cx="360680" cy="179070"/>
            </a:xfrm>
            <a:custGeom>
              <a:avLst/>
              <a:gdLst/>
              <a:ahLst/>
              <a:cxnLst/>
              <a:rect l="l" t="t" r="r" b="b"/>
              <a:pathLst>
                <a:path w="360679" h="179070">
                  <a:moveTo>
                    <a:pt x="180339" y="179070"/>
                  </a:moveTo>
                  <a:lnTo>
                    <a:pt x="0" y="179070"/>
                  </a:lnTo>
                  <a:lnTo>
                    <a:pt x="0" y="0"/>
                  </a:lnTo>
                  <a:lnTo>
                    <a:pt x="360679" y="0"/>
                  </a:lnTo>
                  <a:lnTo>
                    <a:pt x="360679" y="179070"/>
                  </a:lnTo>
                  <a:lnTo>
                    <a:pt x="180339" y="179070"/>
                  </a:lnTo>
                  <a:close/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sz="1694"/>
            </a:p>
          </p:txBody>
        </p:sp>
        <p:sp>
          <p:nvSpPr>
            <p:cNvPr id="23" name="object 23"/>
            <p:cNvSpPr/>
            <p:nvPr/>
          </p:nvSpPr>
          <p:spPr>
            <a:xfrm>
              <a:off x="7739379" y="4320540"/>
              <a:ext cx="360680" cy="180340"/>
            </a:xfrm>
            <a:custGeom>
              <a:avLst/>
              <a:gdLst/>
              <a:ahLst/>
              <a:cxnLst/>
              <a:rect l="l" t="t" r="r" b="b"/>
              <a:pathLst>
                <a:path w="360679" h="180339">
                  <a:moveTo>
                    <a:pt x="360679" y="0"/>
                  </a:moveTo>
                  <a:lnTo>
                    <a:pt x="0" y="0"/>
                  </a:lnTo>
                  <a:lnTo>
                    <a:pt x="0" y="180340"/>
                  </a:lnTo>
                  <a:lnTo>
                    <a:pt x="180340" y="180340"/>
                  </a:lnTo>
                  <a:lnTo>
                    <a:pt x="360679" y="180340"/>
                  </a:lnTo>
                  <a:lnTo>
                    <a:pt x="360679" y="0"/>
                  </a:lnTo>
                  <a:close/>
                </a:path>
              </a:pathLst>
            </a:custGeom>
            <a:solidFill>
              <a:srgbClr val="BFBFBF"/>
            </a:solidFill>
          </p:spPr>
          <p:txBody>
            <a:bodyPr wrap="square" lIns="0" tIns="0" rIns="0" bIns="0" rtlCol="0"/>
            <a:lstStyle/>
            <a:p>
              <a:endParaRPr sz="1694"/>
            </a:p>
          </p:txBody>
        </p:sp>
        <p:sp>
          <p:nvSpPr>
            <p:cNvPr id="24" name="object 24"/>
            <p:cNvSpPr/>
            <p:nvPr/>
          </p:nvSpPr>
          <p:spPr>
            <a:xfrm>
              <a:off x="7739379" y="4320540"/>
              <a:ext cx="360680" cy="180340"/>
            </a:xfrm>
            <a:custGeom>
              <a:avLst/>
              <a:gdLst/>
              <a:ahLst/>
              <a:cxnLst/>
              <a:rect l="l" t="t" r="r" b="b"/>
              <a:pathLst>
                <a:path w="360679" h="180339">
                  <a:moveTo>
                    <a:pt x="180340" y="180340"/>
                  </a:moveTo>
                  <a:lnTo>
                    <a:pt x="0" y="180340"/>
                  </a:lnTo>
                  <a:lnTo>
                    <a:pt x="0" y="0"/>
                  </a:lnTo>
                  <a:lnTo>
                    <a:pt x="360679" y="0"/>
                  </a:lnTo>
                  <a:lnTo>
                    <a:pt x="360679" y="180340"/>
                  </a:lnTo>
                  <a:lnTo>
                    <a:pt x="180340" y="180340"/>
                  </a:lnTo>
                  <a:close/>
                </a:path>
              </a:pathLst>
            </a:custGeom>
            <a:ln w="1797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sz="1694"/>
            </a:p>
          </p:txBody>
        </p:sp>
        <p:sp>
          <p:nvSpPr>
            <p:cNvPr id="25" name="object 25"/>
            <p:cNvSpPr/>
            <p:nvPr/>
          </p:nvSpPr>
          <p:spPr>
            <a:xfrm>
              <a:off x="8135619" y="3816350"/>
              <a:ext cx="360680" cy="179070"/>
            </a:xfrm>
            <a:custGeom>
              <a:avLst/>
              <a:gdLst/>
              <a:ahLst/>
              <a:cxnLst/>
              <a:rect l="l" t="t" r="r" b="b"/>
              <a:pathLst>
                <a:path w="360679" h="179070">
                  <a:moveTo>
                    <a:pt x="360679" y="0"/>
                  </a:moveTo>
                  <a:lnTo>
                    <a:pt x="0" y="0"/>
                  </a:lnTo>
                  <a:lnTo>
                    <a:pt x="0" y="179069"/>
                  </a:lnTo>
                  <a:lnTo>
                    <a:pt x="180339" y="179069"/>
                  </a:lnTo>
                  <a:lnTo>
                    <a:pt x="360679" y="179069"/>
                  </a:lnTo>
                  <a:lnTo>
                    <a:pt x="360679" y="0"/>
                  </a:lnTo>
                  <a:close/>
                </a:path>
              </a:pathLst>
            </a:custGeom>
            <a:solidFill>
              <a:srgbClr val="BFBFBF"/>
            </a:solidFill>
          </p:spPr>
          <p:txBody>
            <a:bodyPr wrap="square" lIns="0" tIns="0" rIns="0" bIns="0" rtlCol="0"/>
            <a:lstStyle/>
            <a:p>
              <a:endParaRPr sz="1694"/>
            </a:p>
          </p:txBody>
        </p:sp>
        <p:sp>
          <p:nvSpPr>
            <p:cNvPr id="26" name="object 26"/>
            <p:cNvSpPr/>
            <p:nvPr/>
          </p:nvSpPr>
          <p:spPr>
            <a:xfrm>
              <a:off x="8135619" y="3816350"/>
              <a:ext cx="360680" cy="179070"/>
            </a:xfrm>
            <a:custGeom>
              <a:avLst/>
              <a:gdLst/>
              <a:ahLst/>
              <a:cxnLst/>
              <a:rect l="l" t="t" r="r" b="b"/>
              <a:pathLst>
                <a:path w="360679" h="179070">
                  <a:moveTo>
                    <a:pt x="180339" y="179069"/>
                  </a:moveTo>
                  <a:lnTo>
                    <a:pt x="0" y="179069"/>
                  </a:lnTo>
                  <a:lnTo>
                    <a:pt x="0" y="0"/>
                  </a:lnTo>
                  <a:lnTo>
                    <a:pt x="360679" y="0"/>
                  </a:lnTo>
                  <a:lnTo>
                    <a:pt x="360679" y="179069"/>
                  </a:lnTo>
                  <a:lnTo>
                    <a:pt x="180339" y="179069"/>
                  </a:lnTo>
                  <a:close/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sz="1694"/>
            </a:p>
          </p:txBody>
        </p:sp>
        <p:sp>
          <p:nvSpPr>
            <p:cNvPr id="27" name="object 27"/>
            <p:cNvSpPr/>
            <p:nvPr/>
          </p:nvSpPr>
          <p:spPr>
            <a:xfrm>
              <a:off x="8675370" y="3995420"/>
              <a:ext cx="360680" cy="180340"/>
            </a:xfrm>
            <a:custGeom>
              <a:avLst/>
              <a:gdLst/>
              <a:ahLst/>
              <a:cxnLst/>
              <a:rect l="l" t="t" r="r" b="b"/>
              <a:pathLst>
                <a:path w="360679" h="180339">
                  <a:moveTo>
                    <a:pt x="360679" y="0"/>
                  </a:moveTo>
                  <a:lnTo>
                    <a:pt x="0" y="0"/>
                  </a:lnTo>
                  <a:lnTo>
                    <a:pt x="0" y="180339"/>
                  </a:lnTo>
                  <a:lnTo>
                    <a:pt x="180339" y="180339"/>
                  </a:lnTo>
                  <a:lnTo>
                    <a:pt x="360679" y="180339"/>
                  </a:lnTo>
                  <a:lnTo>
                    <a:pt x="360679" y="0"/>
                  </a:lnTo>
                  <a:close/>
                </a:path>
              </a:pathLst>
            </a:custGeom>
            <a:solidFill>
              <a:srgbClr val="BFBFBF"/>
            </a:solidFill>
          </p:spPr>
          <p:txBody>
            <a:bodyPr wrap="square" lIns="0" tIns="0" rIns="0" bIns="0" rtlCol="0"/>
            <a:lstStyle/>
            <a:p>
              <a:endParaRPr sz="1694"/>
            </a:p>
          </p:txBody>
        </p:sp>
        <p:sp>
          <p:nvSpPr>
            <p:cNvPr id="28" name="object 28"/>
            <p:cNvSpPr/>
            <p:nvPr/>
          </p:nvSpPr>
          <p:spPr>
            <a:xfrm>
              <a:off x="8675370" y="3995420"/>
              <a:ext cx="360680" cy="180340"/>
            </a:xfrm>
            <a:custGeom>
              <a:avLst/>
              <a:gdLst/>
              <a:ahLst/>
              <a:cxnLst/>
              <a:rect l="l" t="t" r="r" b="b"/>
              <a:pathLst>
                <a:path w="360679" h="180339">
                  <a:moveTo>
                    <a:pt x="180339" y="180339"/>
                  </a:moveTo>
                  <a:lnTo>
                    <a:pt x="0" y="180339"/>
                  </a:lnTo>
                  <a:lnTo>
                    <a:pt x="0" y="0"/>
                  </a:lnTo>
                  <a:lnTo>
                    <a:pt x="360679" y="0"/>
                  </a:lnTo>
                  <a:lnTo>
                    <a:pt x="360679" y="180339"/>
                  </a:lnTo>
                  <a:lnTo>
                    <a:pt x="180339" y="180339"/>
                  </a:lnTo>
                  <a:close/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sz="1694"/>
            </a:p>
          </p:txBody>
        </p:sp>
      </p:grpSp>
      <p:sp>
        <p:nvSpPr>
          <p:cNvPr id="29" name="object 29"/>
          <p:cNvSpPr txBox="1"/>
          <p:nvPr/>
        </p:nvSpPr>
        <p:spPr>
          <a:xfrm>
            <a:off x="4695115" y="5476538"/>
            <a:ext cx="1669825" cy="243800"/>
          </a:xfrm>
          <a:prstGeom prst="rect">
            <a:avLst/>
          </a:prstGeom>
        </p:spPr>
        <p:txBody>
          <a:bodyPr vert="horz" wrap="square" lIns="0" tIns="11953" rIns="0" bIns="0" rtlCol="0">
            <a:spAutoFit/>
          </a:bodyPr>
          <a:lstStyle/>
          <a:p>
            <a:pPr marL="11953">
              <a:spcBef>
                <a:spcPts val="94"/>
              </a:spcBef>
            </a:pPr>
            <a:r>
              <a:rPr sz="1506" b="1" dirty="0">
                <a:solidFill>
                  <a:srgbClr val="00007F"/>
                </a:solidFill>
                <a:latin typeface="Arial"/>
                <a:cs typeface="Arial"/>
              </a:rPr>
              <a:t>Réseau</a:t>
            </a:r>
            <a:r>
              <a:rPr sz="1506" b="1" spc="-33" dirty="0">
                <a:solidFill>
                  <a:srgbClr val="00007F"/>
                </a:solidFill>
                <a:latin typeface="Arial"/>
                <a:cs typeface="Arial"/>
              </a:rPr>
              <a:t> </a:t>
            </a:r>
            <a:r>
              <a:rPr sz="1506" b="1" spc="-9" dirty="0">
                <a:solidFill>
                  <a:srgbClr val="00007F"/>
                </a:solidFill>
                <a:latin typeface="Arial"/>
                <a:cs typeface="Arial"/>
              </a:rPr>
              <a:t>autonome</a:t>
            </a:r>
            <a:endParaRPr sz="1506">
              <a:latin typeface="Arial"/>
              <a:cs typeface="Arial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7071360" y="5510007"/>
            <a:ext cx="1669825" cy="243800"/>
          </a:xfrm>
          <a:prstGeom prst="rect">
            <a:avLst/>
          </a:prstGeom>
        </p:spPr>
        <p:txBody>
          <a:bodyPr vert="horz" wrap="square" lIns="0" tIns="11953" rIns="0" bIns="0" rtlCol="0">
            <a:spAutoFit/>
          </a:bodyPr>
          <a:lstStyle/>
          <a:p>
            <a:pPr marL="11953">
              <a:spcBef>
                <a:spcPts val="94"/>
              </a:spcBef>
            </a:pPr>
            <a:r>
              <a:rPr sz="1506" b="1" dirty="0">
                <a:solidFill>
                  <a:srgbClr val="00007F"/>
                </a:solidFill>
                <a:latin typeface="Arial"/>
                <a:cs typeface="Arial"/>
              </a:rPr>
              <a:t>Réseau</a:t>
            </a:r>
            <a:r>
              <a:rPr sz="1506" b="1" spc="-33" dirty="0">
                <a:solidFill>
                  <a:srgbClr val="00007F"/>
                </a:solidFill>
                <a:latin typeface="Arial"/>
                <a:cs typeface="Arial"/>
              </a:rPr>
              <a:t> </a:t>
            </a:r>
            <a:r>
              <a:rPr sz="1506" b="1" spc="-9" dirty="0">
                <a:solidFill>
                  <a:srgbClr val="00007F"/>
                </a:solidFill>
                <a:latin typeface="Arial"/>
                <a:cs typeface="Arial"/>
              </a:rPr>
              <a:t>autonome</a:t>
            </a:r>
            <a:endParaRPr sz="1506">
              <a:latin typeface="Arial"/>
              <a:cs typeface="Arial"/>
            </a:endParaRPr>
          </a:p>
        </p:txBody>
      </p:sp>
      <p:grpSp>
        <p:nvGrpSpPr>
          <p:cNvPr id="31" name="object 31"/>
          <p:cNvGrpSpPr/>
          <p:nvPr/>
        </p:nvGrpSpPr>
        <p:grpSpPr>
          <a:xfrm>
            <a:off x="5861722" y="1804594"/>
            <a:ext cx="1693731" cy="1016000"/>
            <a:chOff x="6228079" y="1512569"/>
            <a:chExt cx="1799589" cy="1079500"/>
          </a:xfrm>
        </p:grpSpPr>
        <p:sp>
          <p:nvSpPr>
            <p:cNvPr id="32" name="object 32"/>
            <p:cNvSpPr/>
            <p:nvPr/>
          </p:nvSpPr>
          <p:spPr>
            <a:xfrm>
              <a:off x="6228079" y="1512569"/>
              <a:ext cx="1799589" cy="1079500"/>
            </a:xfrm>
            <a:custGeom>
              <a:avLst/>
              <a:gdLst/>
              <a:ahLst/>
              <a:cxnLst/>
              <a:rect l="l" t="t" r="r" b="b"/>
              <a:pathLst>
                <a:path w="1799590" h="1079500">
                  <a:moveTo>
                    <a:pt x="900429" y="0"/>
                  </a:moveTo>
                  <a:lnTo>
                    <a:pt x="841166" y="1146"/>
                  </a:lnTo>
                  <a:lnTo>
                    <a:pt x="782934" y="4538"/>
                  </a:lnTo>
                  <a:lnTo>
                    <a:pt x="725853" y="10105"/>
                  </a:lnTo>
                  <a:lnTo>
                    <a:pt x="670040" y="17777"/>
                  </a:lnTo>
                  <a:lnTo>
                    <a:pt x="615614" y="27482"/>
                  </a:lnTo>
                  <a:lnTo>
                    <a:pt x="562693" y="39150"/>
                  </a:lnTo>
                  <a:lnTo>
                    <a:pt x="511393" y="52711"/>
                  </a:lnTo>
                  <a:lnTo>
                    <a:pt x="461835" y="68093"/>
                  </a:lnTo>
                  <a:lnTo>
                    <a:pt x="414135" y="85225"/>
                  </a:lnTo>
                  <a:lnTo>
                    <a:pt x="368411" y="104038"/>
                  </a:lnTo>
                  <a:lnTo>
                    <a:pt x="324782" y="124460"/>
                  </a:lnTo>
                  <a:lnTo>
                    <a:pt x="283366" y="146421"/>
                  </a:lnTo>
                  <a:lnTo>
                    <a:pt x="244280" y="169849"/>
                  </a:lnTo>
                  <a:lnTo>
                    <a:pt x="207643" y="194675"/>
                  </a:lnTo>
                  <a:lnTo>
                    <a:pt x="173573" y="220827"/>
                  </a:lnTo>
                  <a:lnTo>
                    <a:pt x="142187" y="248235"/>
                  </a:lnTo>
                  <a:lnTo>
                    <a:pt x="113604" y="276828"/>
                  </a:lnTo>
                  <a:lnTo>
                    <a:pt x="87942" y="306536"/>
                  </a:lnTo>
                  <a:lnTo>
                    <a:pt x="65318" y="337287"/>
                  </a:lnTo>
                  <a:lnTo>
                    <a:pt x="29660" y="401637"/>
                  </a:lnTo>
                  <a:lnTo>
                    <a:pt x="7572" y="469313"/>
                  </a:lnTo>
                  <a:lnTo>
                    <a:pt x="0" y="539750"/>
                  </a:lnTo>
                  <a:lnTo>
                    <a:pt x="1912" y="575137"/>
                  </a:lnTo>
                  <a:lnTo>
                    <a:pt x="16860" y="644050"/>
                  </a:lnTo>
                  <a:lnTo>
                    <a:pt x="45852" y="710001"/>
                  </a:lnTo>
                  <a:lnTo>
                    <a:pt x="87942" y="772410"/>
                  </a:lnTo>
                  <a:lnTo>
                    <a:pt x="113604" y="802107"/>
                  </a:lnTo>
                  <a:lnTo>
                    <a:pt x="142187" y="830702"/>
                  </a:lnTo>
                  <a:lnTo>
                    <a:pt x="173573" y="858123"/>
                  </a:lnTo>
                  <a:lnTo>
                    <a:pt x="207643" y="884298"/>
                  </a:lnTo>
                  <a:lnTo>
                    <a:pt x="244280" y="909155"/>
                  </a:lnTo>
                  <a:lnTo>
                    <a:pt x="283366" y="932622"/>
                  </a:lnTo>
                  <a:lnTo>
                    <a:pt x="324782" y="954626"/>
                  </a:lnTo>
                  <a:lnTo>
                    <a:pt x="368411" y="975095"/>
                  </a:lnTo>
                  <a:lnTo>
                    <a:pt x="414135" y="993958"/>
                  </a:lnTo>
                  <a:lnTo>
                    <a:pt x="461835" y="1011141"/>
                  </a:lnTo>
                  <a:lnTo>
                    <a:pt x="511393" y="1026573"/>
                  </a:lnTo>
                  <a:lnTo>
                    <a:pt x="562693" y="1040182"/>
                  </a:lnTo>
                  <a:lnTo>
                    <a:pt x="615614" y="1051895"/>
                  </a:lnTo>
                  <a:lnTo>
                    <a:pt x="670040" y="1061640"/>
                  </a:lnTo>
                  <a:lnTo>
                    <a:pt x="725853" y="1069345"/>
                  </a:lnTo>
                  <a:lnTo>
                    <a:pt x="782934" y="1074938"/>
                  </a:lnTo>
                  <a:lnTo>
                    <a:pt x="841166" y="1078347"/>
                  </a:lnTo>
                  <a:lnTo>
                    <a:pt x="900429" y="1079500"/>
                  </a:lnTo>
                  <a:lnTo>
                    <a:pt x="959547" y="1078347"/>
                  </a:lnTo>
                  <a:lnTo>
                    <a:pt x="1017644" y="1074938"/>
                  </a:lnTo>
                  <a:lnTo>
                    <a:pt x="1074601" y="1069345"/>
                  </a:lnTo>
                  <a:lnTo>
                    <a:pt x="1130301" y="1061640"/>
                  </a:lnTo>
                  <a:lnTo>
                    <a:pt x="1184625" y="1051895"/>
                  </a:lnTo>
                  <a:lnTo>
                    <a:pt x="1237454" y="1040182"/>
                  </a:lnTo>
                  <a:lnTo>
                    <a:pt x="1288670" y="1026573"/>
                  </a:lnTo>
                  <a:lnTo>
                    <a:pt x="1338154" y="1011141"/>
                  </a:lnTo>
                  <a:lnTo>
                    <a:pt x="1385787" y="993958"/>
                  </a:lnTo>
                  <a:lnTo>
                    <a:pt x="1431452" y="975095"/>
                  </a:lnTo>
                  <a:lnTo>
                    <a:pt x="1475030" y="954626"/>
                  </a:lnTo>
                  <a:lnTo>
                    <a:pt x="1516402" y="932622"/>
                  </a:lnTo>
                  <a:lnTo>
                    <a:pt x="1555449" y="909155"/>
                  </a:lnTo>
                  <a:lnTo>
                    <a:pt x="1592054" y="884298"/>
                  </a:lnTo>
                  <a:lnTo>
                    <a:pt x="1626097" y="858123"/>
                  </a:lnTo>
                  <a:lnTo>
                    <a:pt x="1657461" y="830702"/>
                  </a:lnTo>
                  <a:lnTo>
                    <a:pt x="1686026" y="802107"/>
                  </a:lnTo>
                  <a:lnTo>
                    <a:pt x="1711675" y="772410"/>
                  </a:lnTo>
                  <a:lnTo>
                    <a:pt x="1734288" y="741684"/>
                  </a:lnTo>
                  <a:lnTo>
                    <a:pt x="1769935" y="677432"/>
                  </a:lnTo>
                  <a:lnTo>
                    <a:pt x="1792018" y="609928"/>
                  </a:lnTo>
                  <a:lnTo>
                    <a:pt x="1799590" y="539750"/>
                  </a:lnTo>
                  <a:lnTo>
                    <a:pt x="1797677" y="504222"/>
                  </a:lnTo>
                  <a:lnTo>
                    <a:pt x="1782731" y="435095"/>
                  </a:lnTo>
                  <a:lnTo>
                    <a:pt x="1753748" y="369011"/>
                  </a:lnTo>
                  <a:lnTo>
                    <a:pt x="1711675" y="306536"/>
                  </a:lnTo>
                  <a:lnTo>
                    <a:pt x="1686026" y="276828"/>
                  </a:lnTo>
                  <a:lnTo>
                    <a:pt x="1657461" y="248235"/>
                  </a:lnTo>
                  <a:lnTo>
                    <a:pt x="1626097" y="220827"/>
                  </a:lnTo>
                  <a:lnTo>
                    <a:pt x="1592054" y="194675"/>
                  </a:lnTo>
                  <a:lnTo>
                    <a:pt x="1555449" y="169849"/>
                  </a:lnTo>
                  <a:lnTo>
                    <a:pt x="1516402" y="146421"/>
                  </a:lnTo>
                  <a:lnTo>
                    <a:pt x="1475030" y="124460"/>
                  </a:lnTo>
                  <a:lnTo>
                    <a:pt x="1431452" y="104038"/>
                  </a:lnTo>
                  <a:lnTo>
                    <a:pt x="1385787" y="85225"/>
                  </a:lnTo>
                  <a:lnTo>
                    <a:pt x="1338154" y="68093"/>
                  </a:lnTo>
                  <a:lnTo>
                    <a:pt x="1288670" y="52711"/>
                  </a:lnTo>
                  <a:lnTo>
                    <a:pt x="1237454" y="39150"/>
                  </a:lnTo>
                  <a:lnTo>
                    <a:pt x="1184625" y="27482"/>
                  </a:lnTo>
                  <a:lnTo>
                    <a:pt x="1130301" y="17777"/>
                  </a:lnTo>
                  <a:lnTo>
                    <a:pt x="1074601" y="10105"/>
                  </a:lnTo>
                  <a:lnTo>
                    <a:pt x="1017644" y="4538"/>
                  </a:lnTo>
                  <a:lnTo>
                    <a:pt x="959547" y="1146"/>
                  </a:lnTo>
                  <a:lnTo>
                    <a:pt x="900429" y="0"/>
                  </a:lnTo>
                  <a:close/>
                </a:path>
              </a:pathLst>
            </a:custGeom>
            <a:solidFill>
              <a:srgbClr val="FFFFCC"/>
            </a:solidFill>
          </p:spPr>
          <p:txBody>
            <a:bodyPr wrap="square" lIns="0" tIns="0" rIns="0" bIns="0" rtlCol="0"/>
            <a:lstStyle/>
            <a:p>
              <a:endParaRPr sz="1694"/>
            </a:p>
          </p:txBody>
        </p:sp>
        <p:sp>
          <p:nvSpPr>
            <p:cNvPr id="33" name="object 33"/>
            <p:cNvSpPr/>
            <p:nvPr/>
          </p:nvSpPr>
          <p:spPr>
            <a:xfrm>
              <a:off x="6228079" y="1512569"/>
              <a:ext cx="1799589" cy="1079500"/>
            </a:xfrm>
            <a:custGeom>
              <a:avLst/>
              <a:gdLst/>
              <a:ahLst/>
              <a:cxnLst/>
              <a:rect l="l" t="t" r="r" b="b"/>
              <a:pathLst>
                <a:path w="1799590" h="1079500">
                  <a:moveTo>
                    <a:pt x="900429" y="1079500"/>
                  </a:moveTo>
                  <a:lnTo>
                    <a:pt x="841166" y="1078347"/>
                  </a:lnTo>
                  <a:lnTo>
                    <a:pt x="782934" y="1074938"/>
                  </a:lnTo>
                  <a:lnTo>
                    <a:pt x="725853" y="1069345"/>
                  </a:lnTo>
                  <a:lnTo>
                    <a:pt x="670040" y="1061640"/>
                  </a:lnTo>
                  <a:lnTo>
                    <a:pt x="615614" y="1051895"/>
                  </a:lnTo>
                  <a:lnTo>
                    <a:pt x="562693" y="1040182"/>
                  </a:lnTo>
                  <a:lnTo>
                    <a:pt x="511393" y="1026573"/>
                  </a:lnTo>
                  <a:lnTo>
                    <a:pt x="461835" y="1011141"/>
                  </a:lnTo>
                  <a:lnTo>
                    <a:pt x="414135" y="993958"/>
                  </a:lnTo>
                  <a:lnTo>
                    <a:pt x="368411" y="975095"/>
                  </a:lnTo>
                  <a:lnTo>
                    <a:pt x="324782" y="954626"/>
                  </a:lnTo>
                  <a:lnTo>
                    <a:pt x="283366" y="932622"/>
                  </a:lnTo>
                  <a:lnTo>
                    <a:pt x="244280" y="909155"/>
                  </a:lnTo>
                  <a:lnTo>
                    <a:pt x="207643" y="884298"/>
                  </a:lnTo>
                  <a:lnTo>
                    <a:pt x="173573" y="858123"/>
                  </a:lnTo>
                  <a:lnTo>
                    <a:pt x="142187" y="830702"/>
                  </a:lnTo>
                  <a:lnTo>
                    <a:pt x="113604" y="802107"/>
                  </a:lnTo>
                  <a:lnTo>
                    <a:pt x="87942" y="772410"/>
                  </a:lnTo>
                  <a:lnTo>
                    <a:pt x="65318" y="741684"/>
                  </a:lnTo>
                  <a:lnTo>
                    <a:pt x="29660" y="677432"/>
                  </a:lnTo>
                  <a:lnTo>
                    <a:pt x="7572" y="609928"/>
                  </a:lnTo>
                  <a:lnTo>
                    <a:pt x="0" y="539750"/>
                  </a:lnTo>
                  <a:lnTo>
                    <a:pt x="1912" y="504222"/>
                  </a:lnTo>
                  <a:lnTo>
                    <a:pt x="16860" y="435095"/>
                  </a:lnTo>
                  <a:lnTo>
                    <a:pt x="45852" y="369011"/>
                  </a:lnTo>
                  <a:lnTo>
                    <a:pt x="87942" y="306536"/>
                  </a:lnTo>
                  <a:lnTo>
                    <a:pt x="113604" y="276828"/>
                  </a:lnTo>
                  <a:lnTo>
                    <a:pt x="142187" y="248235"/>
                  </a:lnTo>
                  <a:lnTo>
                    <a:pt x="173573" y="220827"/>
                  </a:lnTo>
                  <a:lnTo>
                    <a:pt x="207643" y="194675"/>
                  </a:lnTo>
                  <a:lnTo>
                    <a:pt x="244280" y="169849"/>
                  </a:lnTo>
                  <a:lnTo>
                    <a:pt x="283366" y="146421"/>
                  </a:lnTo>
                  <a:lnTo>
                    <a:pt x="324782" y="124460"/>
                  </a:lnTo>
                  <a:lnTo>
                    <a:pt x="368411" y="104038"/>
                  </a:lnTo>
                  <a:lnTo>
                    <a:pt x="414135" y="85225"/>
                  </a:lnTo>
                  <a:lnTo>
                    <a:pt x="461835" y="68093"/>
                  </a:lnTo>
                  <a:lnTo>
                    <a:pt x="511393" y="52711"/>
                  </a:lnTo>
                  <a:lnTo>
                    <a:pt x="562693" y="39150"/>
                  </a:lnTo>
                  <a:lnTo>
                    <a:pt x="615614" y="27482"/>
                  </a:lnTo>
                  <a:lnTo>
                    <a:pt x="670040" y="17777"/>
                  </a:lnTo>
                  <a:lnTo>
                    <a:pt x="725853" y="10105"/>
                  </a:lnTo>
                  <a:lnTo>
                    <a:pt x="782934" y="4538"/>
                  </a:lnTo>
                  <a:lnTo>
                    <a:pt x="841166" y="1146"/>
                  </a:lnTo>
                  <a:lnTo>
                    <a:pt x="900429" y="0"/>
                  </a:lnTo>
                  <a:lnTo>
                    <a:pt x="959547" y="1146"/>
                  </a:lnTo>
                  <a:lnTo>
                    <a:pt x="1017644" y="4538"/>
                  </a:lnTo>
                  <a:lnTo>
                    <a:pt x="1074601" y="10105"/>
                  </a:lnTo>
                  <a:lnTo>
                    <a:pt x="1130301" y="17777"/>
                  </a:lnTo>
                  <a:lnTo>
                    <a:pt x="1184625" y="27482"/>
                  </a:lnTo>
                  <a:lnTo>
                    <a:pt x="1237454" y="39150"/>
                  </a:lnTo>
                  <a:lnTo>
                    <a:pt x="1288670" y="52711"/>
                  </a:lnTo>
                  <a:lnTo>
                    <a:pt x="1338154" y="68093"/>
                  </a:lnTo>
                  <a:lnTo>
                    <a:pt x="1385787" y="85225"/>
                  </a:lnTo>
                  <a:lnTo>
                    <a:pt x="1431452" y="104038"/>
                  </a:lnTo>
                  <a:lnTo>
                    <a:pt x="1475030" y="124460"/>
                  </a:lnTo>
                  <a:lnTo>
                    <a:pt x="1516402" y="146421"/>
                  </a:lnTo>
                  <a:lnTo>
                    <a:pt x="1555449" y="169849"/>
                  </a:lnTo>
                  <a:lnTo>
                    <a:pt x="1592054" y="194675"/>
                  </a:lnTo>
                  <a:lnTo>
                    <a:pt x="1626097" y="220827"/>
                  </a:lnTo>
                  <a:lnTo>
                    <a:pt x="1657461" y="248235"/>
                  </a:lnTo>
                  <a:lnTo>
                    <a:pt x="1686026" y="276828"/>
                  </a:lnTo>
                  <a:lnTo>
                    <a:pt x="1711675" y="306536"/>
                  </a:lnTo>
                  <a:lnTo>
                    <a:pt x="1734288" y="337287"/>
                  </a:lnTo>
                  <a:lnTo>
                    <a:pt x="1769935" y="401637"/>
                  </a:lnTo>
                  <a:lnTo>
                    <a:pt x="1792018" y="469313"/>
                  </a:lnTo>
                  <a:lnTo>
                    <a:pt x="1799590" y="539750"/>
                  </a:lnTo>
                  <a:lnTo>
                    <a:pt x="1797677" y="575137"/>
                  </a:lnTo>
                  <a:lnTo>
                    <a:pt x="1782731" y="644050"/>
                  </a:lnTo>
                  <a:lnTo>
                    <a:pt x="1753748" y="710001"/>
                  </a:lnTo>
                  <a:lnTo>
                    <a:pt x="1711675" y="772410"/>
                  </a:lnTo>
                  <a:lnTo>
                    <a:pt x="1686026" y="802107"/>
                  </a:lnTo>
                  <a:lnTo>
                    <a:pt x="1657461" y="830702"/>
                  </a:lnTo>
                  <a:lnTo>
                    <a:pt x="1626097" y="858123"/>
                  </a:lnTo>
                  <a:lnTo>
                    <a:pt x="1592054" y="884298"/>
                  </a:lnTo>
                  <a:lnTo>
                    <a:pt x="1555449" y="909155"/>
                  </a:lnTo>
                  <a:lnTo>
                    <a:pt x="1516402" y="932622"/>
                  </a:lnTo>
                  <a:lnTo>
                    <a:pt x="1475030" y="954626"/>
                  </a:lnTo>
                  <a:lnTo>
                    <a:pt x="1431452" y="975095"/>
                  </a:lnTo>
                  <a:lnTo>
                    <a:pt x="1385787" y="993958"/>
                  </a:lnTo>
                  <a:lnTo>
                    <a:pt x="1338154" y="1011141"/>
                  </a:lnTo>
                  <a:lnTo>
                    <a:pt x="1288670" y="1026573"/>
                  </a:lnTo>
                  <a:lnTo>
                    <a:pt x="1237454" y="1040182"/>
                  </a:lnTo>
                  <a:lnTo>
                    <a:pt x="1184625" y="1051895"/>
                  </a:lnTo>
                  <a:lnTo>
                    <a:pt x="1130301" y="1061640"/>
                  </a:lnTo>
                  <a:lnTo>
                    <a:pt x="1074601" y="1069345"/>
                  </a:lnTo>
                  <a:lnTo>
                    <a:pt x="1017644" y="1074938"/>
                  </a:lnTo>
                  <a:lnTo>
                    <a:pt x="959547" y="1078347"/>
                  </a:lnTo>
                  <a:lnTo>
                    <a:pt x="900429" y="1079500"/>
                  </a:lnTo>
                  <a:close/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sz="1694"/>
            </a:p>
          </p:txBody>
        </p:sp>
        <p:sp>
          <p:nvSpPr>
            <p:cNvPr id="34" name="object 34"/>
            <p:cNvSpPr/>
            <p:nvPr/>
          </p:nvSpPr>
          <p:spPr>
            <a:xfrm>
              <a:off x="6587489" y="1691639"/>
              <a:ext cx="360680" cy="180340"/>
            </a:xfrm>
            <a:custGeom>
              <a:avLst/>
              <a:gdLst/>
              <a:ahLst/>
              <a:cxnLst/>
              <a:rect l="l" t="t" r="r" b="b"/>
              <a:pathLst>
                <a:path w="360679" h="180339">
                  <a:moveTo>
                    <a:pt x="360679" y="0"/>
                  </a:moveTo>
                  <a:lnTo>
                    <a:pt x="0" y="0"/>
                  </a:lnTo>
                  <a:lnTo>
                    <a:pt x="0" y="180339"/>
                  </a:lnTo>
                  <a:lnTo>
                    <a:pt x="180339" y="180339"/>
                  </a:lnTo>
                  <a:lnTo>
                    <a:pt x="360679" y="180339"/>
                  </a:lnTo>
                  <a:lnTo>
                    <a:pt x="360679" y="0"/>
                  </a:lnTo>
                  <a:close/>
                </a:path>
              </a:pathLst>
            </a:custGeom>
            <a:solidFill>
              <a:srgbClr val="BFBFBF"/>
            </a:solidFill>
          </p:spPr>
          <p:txBody>
            <a:bodyPr wrap="square" lIns="0" tIns="0" rIns="0" bIns="0" rtlCol="0"/>
            <a:lstStyle/>
            <a:p>
              <a:endParaRPr sz="1694"/>
            </a:p>
          </p:txBody>
        </p:sp>
        <p:sp>
          <p:nvSpPr>
            <p:cNvPr id="35" name="object 35"/>
            <p:cNvSpPr/>
            <p:nvPr/>
          </p:nvSpPr>
          <p:spPr>
            <a:xfrm>
              <a:off x="6587489" y="1691639"/>
              <a:ext cx="360680" cy="180340"/>
            </a:xfrm>
            <a:custGeom>
              <a:avLst/>
              <a:gdLst/>
              <a:ahLst/>
              <a:cxnLst/>
              <a:rect l="l" t="t" r="r" b="b"/>
              <a:pathLst>
                <a:path w="360679" h="180339">
                  <a:moveTo>
                    <a:pt x="180339" y="180339"/>
                  </a:moveTo>
                  <a:lnTo>
                    <a:pt x="0" y="180339"/>
                  </a:lnTo>
                  <a:lnTo>
                    <a:pt x="0" y="0"/>
                  </a:lnTo>
                  <a:lnTo>
                    <a:pt x="360679" y="0"/>
                  </a:lnTo>
                  <a:lnTo>
                    <a:pt x="360679" y="180339"/>
                  </a:lnTo>
                  <a:lnTo>
                    <a:pt x="180339" y="180339"/>
                  </a:lnTo>
                  <a:close/>
                </a:path>
              </a:pathLst>
            </a:custGeom>
            <a:ln w="1797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sz="1694"/>
            </a:p>
          </p:txBody>
        </p:sp>
        <p:sp>
          <p:nvSpPr>
            <p:cNvPr id="36" name="object 36"/>
            <p:cNvSpPr/>
            <p:nvPr/>
          </p:nvSpPr>
          <p:spPr>
            <a:xfrm>
              <a:off x="6587489" y="1871979"/>
              <a:ext cx="1080770" cy="539750"/>
            </a:xfrm>
            <a:custGeom>
              <a:avLst/>
              <a:gdLst/>
              <a:ahLst/>
              <a:cxnLst/>
              <a:rect l="l" t="t" r="r" b="b"/>
              <a:pathLst>
                <a:path w="1080770" h="539750">
                  <a:moveTo>
                    <a:pt x="180339" y="0"/>
                  </a:moveTo>
                  <a:lnTo>
                    <a:pt x="720089" y="539750"/>
                  </a:lnTo>
                </a:path>
                <a:path w="1080770" h="539750">
                  <a:moveTo>
                    <a:pt x="360679" y="0"/>
                  </a:moveTo>
                  <a:lnTo>
                    <a:pt x="900429" y="0"/>
                  </a:lnTo>
                </a:path>
                <a:path w="1080770" h="539750">
                  <a:moveTo>
                    <a:pt x="720089" y="359410"/>
                  </a:moveTo>
                  <a:lnTo>
                    <a:pt x="1080769" y="180340"/>
                  </a:lnTo>
                </a:path>
                <a:path w="1080770" h="539750">
                  <a:moveTo>
                    <a:pt x="0" y="0"/>
                  </a:moveTo>
                  <a:lnTo>
                    <a:pt x="0" y="3594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sz="1694"/>
            </a:p>
          </p:txBody>
        </p:sp>
        <p:sp>
          <p:nvSpPr>
            <p:cNvPr id="37" name="object 37"/>
            <p:cNvSpPr/>
            <p:nvPr/>
          </p:nvSpPr>
          <p:spPr>
            <a:xfrm>
              <a:off x="7128509" y="2231389"/>
              <a:ext cx="359410" cy="180340"/>
            </a:xfrm>
            <a:custGeom>
              <a:avLst/>
              <a:gdLst/>
              <a:ahLst/>
              <a:cxnLst/>
              <a:rect l="l" t="t" r="r" b="b"/>
              <a:pathLst>
                <a:path w="359409" h="180339">
                  <a:moveTo>
                    <a:pt x="359410" y="0"/>
                  </a:moveTo>
                  <a:lnTo>
                    <a:pt x="0" y="0"/>
                  </a:lnTo>
                  <a:lnTo>
                    <a:pt x="0" y="180339"/>
                  </a:lnTo>
                  <a:lnTo>
                    <a:pt x="179070" y="180339"/>
                  </a:lnTo>
                  <a:lnTo>
                    <a:pt x="359410" y="180339"/>
                  </a:lnTo>
                  <a:lnTo>
                    <a:pt x="359410" y="0"/>
                  </a:lnTo>
                  <a:close/>
                </a:path>
              </a:pathLst>
            </a:custGeom>
            <a:solidFill>
              <a:srgbClr val="BFBFBF"/>
            </a:solidFill>
          </p:spPr>
          <p:txBody>
            <a:bodyPr wrap="square" lIns="0" tIns="0" rIns="0" bIns="0" rtlCol="0"/>
            <a:lstStyle/>
            <a:p>
              <a:endParaRPr sz="1694"/>
            </a:p>
          </p:txBody>
        </p:sp>
        <p:sp>
          <p:nvSpPr>
            <p:cNvPr id="38" name="object 38"/>
            <p:cNvSpPr/>
            <p:nvPr/>
          </p:nvSpPr>
          <p:spPr>
            <a:xfrm>
              <a:off x="7128509" y="2231389"/>
              <a:ext cx="359410" cy="180340"/>
            </a:xfrm>
            <a:custGeom>
              <a:avLst/>
              <a:gdLst/>
              <a:ahLst/>
              <a:cxnLst/>
              <a:rect l="l" t="t" r="r" b="b"/>
              <a:pathLst>
                <a:path w="359409" h="180339">
                  <a:moveTo>
                    <a:pt x="179070" y="180339"/>
                  </a:moveTo>
                  <a:lnTo>
                    <a:pt x="0" y="180339"/>
                  </a:lnTo>
                  <a:lnTo>
                    <a:pt x="0" y="0"/>
                  </a:lnTo>
                  <a:lnTo>
                    <a:pt x="359410" y="0"/>
                  </a:lnTo>
                  <a:lnTo>
                    <a:pt x="359410" y="180339"/>
                  </a:lnTo>
                  <a:lnTo>
                    <a:pt x="179070" y="180339"/>
                  </a:lnTo>
                  <a:close/>
                </a:path>
              </a:pathLst>
            </a:custGeom>
            <a:ln w="1797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sz="1694"/>
            </a:p>
          </p:txBody>
        </p:sp>
        <p:sp>
          <p:nvSpPr>
            <p:cNvPr id="39" name="object 39"/>
            <p:cNvSpPr/>
            <p:nvPr/>
          </p:nvSpPr>
          <p:spPr>
            <a:xfrm>
              <a:off x="7487919" y="1871979"/>
              <a:ext cx="360680" cy="180340"/>
            </a:xfrm>
            <a:custGeom>
              <a:avLst/>
              <a:gdLst/>
              <a:ahLst/>
              <a:cxnLst/>
              <a:rect l="l" t="t" r="r" b="b"/>
              <a:pathLst>
                <a:path w="360679" h="180339">
                  <a:moveTo>
                    <a:pt x="360679" y="0"/>
                  </a:moveTo>
                  <a:lnTo>
                    <a:pt x="0" y="0"/>
                  </a:lnTo>
                  <a:lnTo>
                    <a:pt x="0" y="180340"/>
                  </a:lnTo>
                  <a:lnTo>
                    <a:pt x="180339" y="180340"/>
                  </a:lnTo>
                  <a:lnTo>
                    <a:pt x="360679" y="180340"/>
                  </a:lnTo>
                  <a:lnTo>
                    <a:pt x="360679" y="0"/>
                  </a:lnTo>
                  <a:close/>
                </a:path>
              </a:pathLst>
            </a:custGeom>
            <a:solidFill>
              <a:srgbClr val="BFBFBF"/>
            </a:solidFill>
          </p:spPr>
          <p:txBody>
            <a:bodyPr wrap="square" lIns="0" tIns="0" rIns="0" bIns="0" rtlCol="0"/>
            <a:lstStyle/>
            <a:p>
              <a:endParaRPr sz="1694"/>
            </a:p>
          </p:txBody>
        </p:sp>
        <p:sp>
          <p:nvSpPr>
            <p:cNvPr id="40" name="object 40"/>
            <p:cNvSpPr/>
            <p:nvPr/>
          </p:nvSpPr>
          <p:spPr>
            <a:xfrm>
              <a:off x="7487919" y="1871979"/>
              <a:ext cx="360680" cy="180340"/>
            </a:xfrm>
            <a:custGeom>
              <a:avLst/>
              <a:gdLst/>
              <a:ahLst/>
              <a:cxnLst/>
              <a:rect l="l" t="t" r="r" b="b"/>
              <a:pathLst>
                <a:path w="360679" h="180339">
                  <a:moveTo>
                    <a:pt x="180339" y="180340"/>
                  </a:moveTo>
                  <a:lnTo>
                    <a:pt x="0" y="180340"/>
                  </a:lnTo>
                  <a:lnTo>
                    <a:pt x="0" y="0"/>
                  </a:lnTo>
                  <a:lnTo>
                    <a:pt x="360679" y="0"/>
                  </a:lnTo>
                  <a:lnTo>
                    <a:pt x="360679" y="180340"/>
                  </a:lnTo>
                  <a:lnTo>
                    <a:pt x="180339" y="180340"/>
                  </a:lnTo>
                  <a:close/>
                </a:path>
              </a:pathLst>
            </a:custGeom>
            <a:ln w="1797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sz="1694"/>
            </a:p>
          </p:txBody>
        </p:sp>
        <p:sp>
          <p:nvSpPr>
            <p:cNvPr id="41" name="object 41"/>
            <p:cNvSpPr/>
            <p:nvPr/>
          </p:nvSpPr>
          <p:spPr>
            <a:xfrm>
              <a:off x="6371589" y="2087879"/>
              <a:ext cx="360680" cy="180340"/>
            </a:xfrm>
            <a:custGeom>
              <a:avLst/>
              <a:gdLst/>
              <a:ahLst/>
              <a:cxnLst/>
              <a:rect l="l" t="t" r="r" b="b"/>
              <a:pathLst>
                <a:path w="360679" h="180339">
                  <a:moveTo>
                    <a:pt x="360680" y="0"/>
                  </a:moveTo>
                  <a:lnTo>
                    <a:pt x="0" y="0"/>
                  </a:lnTo>
                  <a:lnTo>
                    <a:pt x="0" y="180340"/>
                  </a:lnTo>
                  <a:lnTo>
                    <a:pt x="180339" y="180340"/>
                  </a:lnTo>
                  <a:lnTo>
                    <a:pt x="360680" y="180340"/>
                  </a:lnTo>
                  <a:lnTo>
                    <a:pt x="360680" y="0"/>
                  </a:lnTo>
                  <a:close/>
                </a:path>
              </a:pathLst>
            </a:custGeom>
            <a:solidFill>
              <a:srgbClr val="BFBFBF"/>
            </a:solidFill>
          </p:spPr>
          <p:txBody>
            <a:bodyPr wrap="square" lIns="0" tIns="0" rIns="0" bIns="0" rtlCol="0"/>
            <a:lstStyle/>
            <a:p>
              <a:endParaRPr sz="1694"/>
            </a:p>
          </p:txBody>
        </p:sp>
        <p:sp>
          <p:nvSpPr>
            <p:cNvPr id="42" name="object 42"/>
            <p:cNvSpPr/>
            <p:nvPr/>
          </p:nvSpPr>
          <p:spPr>
            <a:xfrm>
              <a:off x="6371589" y="2087879"/>
              <a:ext cx="360680" cy="180340"/>
            </a:xfrm>
            <a:custGeom>
              <a:avLst/>
              <a:gdLst/>
              <a:ahLst/>
              <a:cxnLst/>
              <a:rect l="l" t="t" r="r" b="b"/>
              <a:pathLst>
                <a:path w="360679" h="180339">
                  <a:moveTo>
                    <a:pt x="180339" y="180340"/>
                  </a:moveTo>
                  <a:lnTo>
                    <a:pt x="0" y="180340"/>
                  </a:lnTo>
                  <a:lnTo>
                    <a:pt x="0" y="0"/>
                  </a:lnTo>
                  <a:lnTo>
                    <a:pt x="360680" y="0"/>
                  </a:lnTo>
                  <a:lnTo>
                    <a:pt x="360680" y="180340"/>
                  </a:lnTo>
                  <a:lnTo>
                    <a:pt x="180339" y="180340"/>
                  </a:lnTo>
                  <a:close/>
                </a:path>
              </a:pathLst>
            </a:custGeom>
            <a:ln w="1797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sz="1694"/>
            </a:p>
          </p:txBody>
        </p:sp>
      </p:grpSp>
      <p:sp>
        <p:nvSpPr>
          <p:cNvPr id="43" name="object 43"/>
          <p:cNvSpPr txBox="1"/>
          <p:nvPr/>
        </p:nvSpPr>
        <p:spPr>
          <a:xfrm>
            <a:off x="1207247" y="2247025"/>
            <a:ext cx="1847925" cy="476938"/>
          </a:xfrm>
          <a:prstGeom prst="rect">
            <a:avLst/>
          </a:prstGeom>
        </p:spPr>
        <p:txBody>
          <a:bodyPr vert="horz" wrap="square" lIns="0" tIns="29285" rIns="0" bIns="0" rtlCol="0">
            <a:spAutoFit/>
          </a:bodyPr>
          <a:lstStyle/>
          <a:p>
            <a:pPr algn="ctr">
              <a:spcBef>
                <a:spcPts val="231"/>
              </a:spcBef>
            </a:pPr>
            <a:r>
              <a:rPr sz="1506" b="1" dirty="0">
                <a:solidFill>
                  <a:srgbClr val="00007F"/>
                </a:solidFill>
                <a:latin typeface="Verdana"/>
                <a:cs typeface="Verdana"/>
              </a:rPr>
              <a:t>Routeurs</a:t>
            </a:r>
            <a:r>
              <a:rPr sz="1506" b="1" spc="-66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506" b="1" spc="-9" dirty="0">
                <a:solidFill>
                  <a:srgbClr val="00007F"/>
                </a:solidFill>
                <a:latin typeface="Verdana"/>
                <a:cs typeface="Verdana"/>
              </a:rPr>
              <a:t>noyaux</a:t>
            </a:r>
            <a:endParaRPr sz="1506">
              <a:latin typeface="Verdana"/>
              <a:cs typeface="Verdana"/>
            </a:endParaRPr>
          </a:p>
          <a:p>
            <a:pPr algn="ctr">
              <a:spcBef>
                <a:spcPts val="122"/>
              </a:spcBef>
            </a:pPr>
            <a:r>
              <a:rPr sz="1318" dirty="0">
                <a:solidFill>
                  <a:srgbClr val="00007F"/>
                </a:solidFill>
                <a:latin typeface="Verdana"/>
                <a:cs typeface="Verdana"/>
              </a:rPr>
              <a:t>relient</a:t>
            </a:r>
            <a:r>
              <a:rPr sz="1318" spc="-47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318" dirty="0">
                <a:solidFill>
                  <a:srgbClr val="00007F"/>
                </a:solidFill>
                <a:latin typeface="Verdana"/>
                <a:cs typeface="Verdana"/>
              </a:rPr>
              <a:t>les</a:t>
            </a:r>
            <a:r>
              <a:rPr sz="1318" spc="-42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318" spc="-9" dirty="0">
                <a:solidFill>
                  <a:srgbClr val="00007F"/>
                </a:solidFill>
                <a:latin typeface="Verdana"/>
                <a:cs typeface="Verdana"/>
              </a:rPr>
              <a:t>réseaux</a:t>
            </a:r>
            <a:endParaRPr sz="1318">
              <a:latin typeface="Verdana"/>
              <a:cs typeface="Verdana"/>
            </a:endParaRPr>
          </a:p>
        </p:txBody>
      </p:sp>
      <p:grpSp>
        <p:nvGrpSpPr>
          <p:cNvPr id="44" name="object 44"/>
          <p:cNvGrpSpPr/>
          <p:nvPr/>
        </p:nvGrpSpPr>
        <p:grpSpPr>
          <a:xfrm>
            <a:off x="3049195" y="2366384"/>
            <a:ext cx="2947595" cy="94428"/>
            <a:chOff x="3239770" y="2109470"/>
            <a:chExt cx="3131820" cy="100330"/>
          </a:xfrm>
        </p:grpSpPr>
        <p:sp>
          <p:nvSpPr>
            <p:cNvPr id="45" name="object 45"/>
            <p:cNvSpPr/>
            <p:nvPr/>
          </p:nvSpPr>
          <p:spPr>
            <a:xfrm>
              <a:off x="3239770" y="2151380"/>
              <a:ext cx="3020060" cy="17780"/>
            </a:xfrm>
            <a:custGeom>
              <a:avLst/>
              <a:gdLst/>
              <a:ahLst/>
              <a:cxnLst/>
              <a:rect l="l" t="t" r="r" b="b"/>
              <a:pathLst>
                <a:path w="3020060" h="17780">
                  <a:moveTo>
                    <a:pt x="3020060" y="0"/>
                  </a:moveTo>
                  <a:lnTo>
                    <a:pt x="0" y="0"/>
                  </a:lnTo>
                  <a:lnTo>
                    <a:pt x="0" y="17780"/>
                  </a:lnTo>
                  <a:lnTo>
                    <a:pt x="3020060" y="17780"/>
                  </a:lnTo>
                  <a:lnTo>
                    <a:pt x="3020060" y="0"/>
                  </a:lnTo>
                  <a:close/>
                </a:path>
              </a:pathLst>
            </a:custGeom>
            <a:solidFill>
              <a:srgbClr val="00007F"/>
            </a:solidFill>
          </p:spPr>
          <p:txBody>
            <a:bodyPr wrap="square" lIns="0" tIns="0" rIns="0" bIns="0" rtlCol="0"/>
            <a:lstStyle/>
            <a:p>
              <a:endParaRPr sz="1694"/>
            </a:p>
          </p:txBody>
        </p:sp>
        <p:pic>
          <p:nvPicPr>
            <p:cNvPr id="46" name="object 46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230620" y="2109470"/>
              <a:ext cx="140969" cy="100329"/>
            </a:xfrm>
            <a:prstGeom prst="rect">
              <a:avLst/>
            </a:prstGeom>
          </p:spPr>
        </p:pic>
      </p:grpSp>
      <p:sp>
        <p:nvSpPr>
          <p:cNvPr id="47" name="object 47"/>
          <p:cNvSpPr txBox="1"/>
          <p:nvPr/>
        </p:nvSpPr>
        <p:spPr>
          <a:xfrm>
            <a:off x="421938" y="3303665"/>
            <a:ext cx="3578710" cy="1072296"/>
          </a:xfrm>
          <a:prstGeom prst="rect">
            <a:avLst/>
          </a:prstGeom>
        </p:spPr>
        <p:txBody>
          <a:bodyPr vert="horz" wrap="square" lIns="0" tIns="11953" rIns="0" bIns="0" rtlCol="0">
            <a:spAutoFit/>
          </a:bodyPr>
          <a:lstStyle/>
          <a:p>
            <a:pPr marL="530126" marR="524747" indent="1793" algn="ctr">
              <a:lnSpc>
                <a:spcPct val="107600"/>
              </a:lnSpc>
              <a:spcBef>
                <a:spcPts val="94"/>
              </a:spcBef>
            </a:pPr>
            <a:r>
              <a:rPr sz="1506" b="1" dirty="0">
                <a:solidFill>
                  <a:srgbClr val="00007F"/>
                </a:solidFill>
                <a:latin typeface="Verdana"/>
                <a:cs typeface="Verdana"/>
              </a:rPr>
              <a:t>Routeurs</a:t>
            </a:r>
            <a:r>
              <a:rPr sz="1506" b="1" spc="-66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506" b="1" spc="-9" dirty="0">
                <a:solidFill>
                  <a:srgbClr val="00007F"/>
                </a:solidFill>
                <a:latin typeface="Verdana"/>
                <a:cs typeface="Verdana"/>
              </a:rPr>
              <a:t>externes </a:t>
            </a:r>
            <a:r>
              <a:rPr sz="1318" dirty="0">
                <a:solidFill>
                  <a:srgbClr val="00007F"/>
                </a:solidFill>
                <a:latin typeface="Verdana"/>
                <a:cs typeface="Verdana"/>
              </a:rPr>
              <a:t>permettent</a:t>
            </a:r>
            <a:r>
              <a:rPr sz="1318" spc="-56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318" dirty="0">
                <a:solidFill>
                  <a:srgbClr val="00007F"/>
                </a:solidFill>
                <a:latin typeface="Verdana"/>
                <a:cs typeface="Verdana"/>
              </a:rPr>
              <a:t>une</a:t>
            </a:r>
            <a:r>
              <a:rPr sz="1318" spc="-61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318" dirty="0">
                <a:solidFill>
                  <a:srgbClr val="00007F"/>
                </a:solidFill>
                <a:latin typeface="Verdana"/>
                <a:cs typeface="Verdana"/>
              </a:rPr>
              <a:t>liaison</a:t>
            </a:r>
            <a:r>
              <a:rPr sz="1318" spc="-52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318" spc="-24" dirty="0">
                <a:solidFill>
                  <a:srgbClr val="00007F"/>
                </a:solidFill>
                <a:latin typeface="Verdana"/>
                <a:cs typeface="Verdana"/>
              </a:rPr>
              <a:t>des </a:t>
            </a:r>
            <a:r>
              <a:rPr sz="1318" dirty="0">
                <a:solidFill>
                  <a:srgbClr val="00007F"/>
                </a:solidFill>
                <a:latin typeface="Verdana"/>
                <a:cs typeface="Verdana"/>
              </a:rPr>
              <a:t>réseaux</a:t>
            </a:r>
            <a:r>
              <a:rPr sz="1318" spc="-56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318" dirty="0">
                <a:solidFill>
                  <a:srgbClr val="00007F"/>
                </a:solidFill>
                <a:latin typeface="Verdana"/>
                <a:cs typeface="Verdana"/>
              </a:rPr>
              <a:t>autonomes</a:t>
            </a:r>
            <a:r>
              <a:rPr sz="1318" spc="-52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318" dirty="0">
                <a:solidFill>
                  <a:srgbClr val="00007F"/>
                </a:solidFill>
                <a:latin typeface="Verdana"/>
                <a:cs typeface="Verdana"/>
              </a:rPr>
              <a:t>entre</a:t>
            </a:r>
            <a:r>
              <a:rPr sz="1318" spc="-56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318" spc="-24" dirty="0">
                <a:solidFill>
                  <a:srgbClr val="00007F"/>
                </a:solidFill>
                <a:latin typeface="Verdana"/>
                <a:cs typeface="Verdana"/>
              </a:rPr>
              <a:t>eux</a:t>
            </a:r>
            <a:endParaRPr sz="1318">
              <a:latin typeface="Verdana"/>
              <a:cs typeface="Verdana"/>
            </a:endParaRPr>
          </a:p>
          <a:p>
            <a:pPr algn="ctr">
              <a:lnSpc>
                <a:spcPts val="1407"/>
              </a:lnSpc>
              <a:spcBef>
                <a:spcPts val="141"/>
              </a:spcBef>
            </a:pPr>
            <a:r>
              <a:rPr sz="1224" i="1" dirty="0">
                <a:solidFill>
                  <a:srgbClr val="00007F"/>
                </a:solidFill>
                <a:latin typeface="Verdana"/>
                <a:cs typeface="Verdana"/>
              </a:rPr>
              <a:t>Protocoles</a:t>
            </a:r>
            <a:r>
              <a:rPr sz="1224" i="1" spc="-28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224" i="1" dirty="0">
                <a:solidFill>
                  <a:srgbClr val="00007F"/>
                </a:solidFill>
                <a:latin typeface="Verdana"/>
                <a:cs typeface="Verdana"/>
              </a:rPr>
              <a:t>:</a:t>
            </a:r>
            <a:r>
              <a:rPr sz="1224" i="1" spc="-24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224" b="1" i="1" dirty="0">
                <a:solidFill>
                  <a:srgbClr val="00007F"/>
                </a:solidFill>
                <a:latin typeface="Verdana"/>
                <a:cs typeface="Verdana"/>
              </a:rPr>
              <a:t>EGP</a:t>
            </a:r>
            <a:r>
              <a:rPr sz="1224" b="1" i="1" spc="-24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224" i="1" dirty="0">
                <a:solidFill>
                  <a:srgbClr val="00007F"/>
                </a:solidFill>
                <a:latin typeface="Verdana"/>
                <a:cs typeface="Verdana"/>
              </a:rPr>
              <a:t>(Exterior</a:t>
            </a:r>
            <a:r>
              <a:rPr sz="1224" i="1" spc="-28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224" i="1" dirty="0">
                <a:solidFill>
                  <a:srgbClr val="00007F"/>
                </a:solidFill>
                <a:latin typeface="Verdana"/>
                <a:cs typeface="Verdana"/>
              </a:rPr>
              <a:t>Gateway</a:t>
            </a:r>
            <a:r>
              <a:rPr sz="1224" i="1" spc="-24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224" i="1" spc="-9" dirty="0">
                <a:solidFill>
                  <a:srgbClr val="00007F"/>
                </a:solidFill>
                <a:latin typeface="Verdana"/>
                <a:cs typeface="Verdana"/>
              </a:rPr>
              <a:t>Protocol)</a:t>
            </a:r>
            <a:endParaRPr sz="1224">
              <a:latin typeface="Verdana"/>
              <a:cs typeface="Verdana"/>
            </a:endParaRPr>
          </a:p>
          <a:p>
            <a:pPr marL="102798" algn="ctr">
              <a:lnSpc>
                <a:spcPts val="1407"/>
              </a:lnSpc>
            </a:pPr>
            <a:r>
              <a:rPr sz="1224" b="1" i="1" dirty="0">
                <a:solidFill>
                  <a:srgbClr val="00007F"/>
                </a:solidFill>
                <a:latin typeface="Verdana"/>
                <a:cs typeface="Verdana"/>
              </a:rPr>
              <a:t>BGP</a:t>
            </a:r>
            <a:r>
              <a:rPr sz="1224" b="1" i="1" spc="-24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224" i="1" dirty="0">
                <a:solidFill>
                  <a:srgbClr val="00007F"/>
                </a:solidFill>
                <a:latin typeface="Verdana"/>
                <a:cs typeface="Verdana"/>
              </a:rPr>
              <a:t>(Border</a:t>
            </a:r>
            <a:r>
              <a:rPr sz="1224" i="1" spc="-19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224" i="1" dirty="0">
                <a:solidFill>
                  <a:srgbClr val="00007F"/>
                </a:solidFill>
                <a:latin typeface="Verdana"/>
                <a:cs typeface="Verdana"/>
              </a:rPr>
              <a:t>Gateway</a:t>
            </a:r>
            <a:r>
              <a:rPr sz="1224" i="1" spc="-19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224" i="1" spc="-9" dirty="0">
                <a:solidFill>
                  <a:srgbClr val="00007F"/>
                </a:solidFill>
                <a:latin typeface="Verdana"/>
                <a:cs typeface="Verdana"/>
              </a:rPr>
              <a:t>protocol)</a:t>
            </a:r>
            <a:endParaRPr sz="1224">
              <a:latin typeface="Verdana"/>
              <a:cs typeface="Verdana"/>
            </a:endParaRPr>
          </a:p>
        </p:txBody>
      </p:sp>
      <p:grpSp>
        <p:nvGrpSpPr>
          <p:cNvPr id="48" name="object 48"/>
          <p:cNvGrpSpPr/>
          <p:nvPr/>
        </p:nvGrpSpPr>
        <p:grpSpPr>
          <a:xfrm>
            <a:off x="3252395" y="3421738"/>
            <a:ext cx="4134522" cy="1669228"/>
            <a:chOff x="3455670" y="3230784"/>
            <a:chExt cx="4392930" cy="1773555"/>
          </a:xfrm>
        </p:grpSpPr>
        <p:sp>
          <p:nvSpPr>
            <p:cNvPr id="49" name="object 49"/>
            <p:cNvSpPr/>
            <p:nvPr/>
          </p:nvSpPr>
          <p:spPr>
            <a:xfrm>
              <a:off x="6300470" y="3995420"/>
              <a:ext cx="179070" cy="828040"/>
            </a:xfrm>
            <a:custGeom>
              <a:avLst/>
              <a:gdLst/>
              <a:ahLst/>
              <a:cxnLst/>
              <a:rect l="l" t="t" r="r" b="b"/>
              <a:pathLst>
                <a:path w="179070" h="828039">
                  <a:moveTo>
                    <a:pt x="0" y="0"/>
                  </a:moveTo>
                  <a:lnTo>
                    <a:pt x="179069" y="360679"/>
                  </a:lnTo>
                </a:path>
                <a:path w="179070" h="828039">
                  <a:moveTo>
                    <a:pt x="0" y="828039"/>
                  </a:moveTo>
                  <a:lnTo>
                    <a:pt x="179069" y="46862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sz="1694"/>
            </a:p>
          </p:txBody>
        </p:sp>
        <p:sp>
          <p:nvSpPr>
            <p:cNvPr id="50" name="object 50"/>
            <p:cNvSpPr/>
            <p:nvPr/>
          </p:nvSpPr>
          <p:spPr>
            <a:xfrm>
              <a:off x="6300470" y="4320540"/>
              <a:ext cx="359410" cy="179070"/>
            </a:xfrm>
            <a:custGeom>
              <a:avLst/>
              <a:gdLst/>
              <a:ahLst/>
              <a:cxnLst/>
              <a:rect l="l" t="t" r="r" b="b"/>
              <a:pathLst>
                <a:path w="359409" h="179070">
                  <a:moveTo>
                    <a:pt x="359409" y="0"/>
                  </a:moveTo>
                  <a:lnTo>
                    <a:pt x="0" y="0"/>
                  </a:lnTo>
                  <a:lnTo>
                    <a:pt x="0" y="179070"/>
                  </a:lnTo>
                  <a:lnTo>
                    <a:pt x="179069" y="179070"/>
                  </a:lnTo>
                  <a:lnTo>
                    <a:pt x="359409" y="179070"/>
                  </a:lnTo>
                  <a:lnTo>
                    <a:pt x="359409" y="0"/>
                  </a:lnTo>
                  <a:close/>
                </a:path>
              </a:pathLst>
            </a:custGeom>
            <a:solidFill>
              <a:srgbClr val="BFBFBF"/>
            </a:solidFill>
          </p:spPr>
          <p:txBody>
            <a:bodyPr wrap="square" lIns="0" tIns="0" rIns="0" bIns="0" rtlCol="0"/>
            <a:lstStyle/>
            <a:p>
              <a:endParaRPr sz="1694"/>
            </a:p>
          </p:txBody>
        </p:sp>
        <p:sp>
          <p:nvSpPr>
            <p:cNvPr id="51" name="object 51"/>
            <p:cNvSpPr/>
            <p:nvPr/>
          </p:nvSpPr>
          <p:spPr>
            <a:xfrm>
              <a:off x="6300470" y="4320540"/>
              <a:ext cx="359410" cy="179070"/>
            </a:xfrm>
            <a:custGeom>
              <a:avLst/>
              <a:gdLst/>
              <a:ahLst/>
              <a:cxnLst/>
              <a:rect l="l" t="t" r="r" b="b"/>
              <a:pathLst>
                <a:path w="359409" h="179070">
                  <a:moveTo>
                    <a:pt x="179069" y="179070"/>
                  </a:moveTo>
                  <a:lnTo>
                    <a:pt x="0" y="179070"/>
                  </a:lnTo>
                  <a:lnTo>
                    <a:pt x="0" y="0"/>
                  </a:lnTo>
                  <a:lnTo>
                    <a:pt x="359409" y="0"/>
                  </a:lnTo>
                  <a:lnTo>
                    <a:pt x="359409" y="179070"/>
                  </a:lnTo>
                  <a:lnTo>
                    <a:pt x="179069" y="179070"/>
                  </a:lnTo>
                  <a:close/>
                </a:path>
              </a:pathLst>
            </a:custGeom>
            <a:ln w="1797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sz="1694"/>
            </a:p>
          </p:txBody>
        </p:sp>
        <p:sp>
          <p:nvSpPr>
            <p:cNvPr id="52" name="object 52"/>
            <p:cNvSpPr/>
            <p:nvPr/>
          </p:nvSpPr>
          <p:spPr>
            <a:xfrm>
              <a:off x="6047740" y="4823460"/>
              <a:ext cx="360680" cy="180340"/>
            </a:xfrm>
            <a:custGeom>
              <a:avLst/>
              <a:gdLst/>
              <a:ahLst/>
              <a:cxnLst/>
              <a:rect l="l" t="t" r="r" b="b"/>
              <a:pathLst>
                <a:path w="360679" h="180339">
                  <a:moveTo>
                    <a:pt x="360680" y="0"/>
                  </a:moveTo>
                  <a:lnTo>
                    <a:pt x="0" y="0"/>
                  </a:lnTo>
                  <a:lnTo>
                    <a:pt x="0" y="180339"/>
                  </a:lnTo>
                  <a:lnTo>
                    <a:pt x="180339" y="180339"/>
                  </a:lnTo>
                  <a:lnTo>
                    <a:pt x="360680" y="180339"/>
                  </a:lnTo>
                  <a:lnTo>
                    <a:pt x="360680" y="0"/>
                  </a:lnTo>
                  <a:close/>
                </a:path>
              </a:pathLst>
            </a:custGeom>
            <a:solidFill>
              <a:srgbClr val="BFBFBF"/>
            </a:solidFill>
          </p:spPr>
          <p:txBody>
            <a:bodyPr wrap="square" lIns="0" tIns="0" rIns="0" bIns="0" rtlCol="0"/>
            <a:lstStyle/>
            <a:p>
              <a:endParaRPr sz="1694"/>
            </a:p>
          </p:txBody>
        </p:sp>
        <p:sp>
          <p:nvSpPr>
            <p:cNvPr id="53" name="object 53"/>
            <p:cNvSpPr/>
            <p:nvPr/>
          </p:nvSpPr>
          <p:spPr>
            <a:xfrm>
              <a:off x="6047740" y="4823460"/>
              <a:ext cx="360680" cy="180340"/>
            </a:xfrm>
            <a:custGeom>
              <a:avLst/>
              <a:gdLst/>
              <a:ahLst/>
              <a:cxnLst/>
              <a:rect l="l" t="t" r="r" b="b"/>
              <a:pathLst>
                <a:path w="360679" h="180339">
                  <a:moveTo>
                    <a:pt x="180339" y="180339"/>
                  </a:moveTo>
                  <a:lnTo>
                    <a:pt x="0" y="180339"/>
                  </a:lnTo>
                  <a:lnTo>
                    <a:pt x="0" y="0"/>
                  </a:lnTo>
                  <a:lnTo>
                    <a:pt x="360680" y="0"/>
                  </a:lnTo>
                  <a:lnTo>
                    <a:pt x="360680" y="180339"/>
                  </a:lnTo>
                  <a:lnTo>
                    <a:pt x="180339" y="180339"/>
                  </a:lnTo>
                  <a:close/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sz="1694"/>
            </a:p>
          </p:txBody>
        </p:sp>
        <p:sp>
          <p:nvSpPr>
            <p:cNvPr id="54" name="object 54"/>
            <p:cNvSpPr/>
            <p:nvPr/>
          </p:nvSpPr>
          <p:spPr>
            <a:xfrm>
              <a:off x="6012180" y="3887470"/>
              <a:ext cx="359410" cy="180340"/>
            </a:xfrm>
            <a:custGeom>
              <a:avLst/>
              <a:gdLst/>
              <a:ahLst/>
              <a:cxnLst/>
              <a:rect l="l" t="t" r="r" b="b"/>
              <a:pathLst>
                <a:path w="359410" h="180339">
                  <a:moveTo>
                    <a:pt x="359410" y="0"/>
                  </a:moveTo>
                  <a:lnTo>
                    <a:pt x="0" y="0"/>
                  </a:lnTo>
                  <a:lnTo>
                    <a:pt x="0" y="180339"/>
                  </a:lnTo>
                  <a:lnTo>
                    <a:pt x="180340" y="180339"/>
                  </a:lnTo>
                  <a:lnTo>
                    <a:pt x="359410" y="180339"/>
                  </a:lnTo>
                  <a:lnTo>
                    <a:pt x="359410" y="0"/>
                  </a:lnTo>
                  <a:close/>
                </a:path>
              </a:pathLst>
            </a:custGeom>
            <a:solidFill>
              <a:srgbClr val="BFBFBF"/>
            </a:solidFill>
          </p:spPr>
          <p:txBody>
            <a:bodyPr wrap="square" lIns="0" tIns="0" rIns="0" bIns="0" rtlCol="0"/>
            <a:lstStyle/>
            <a:p>
              <a:endParaRPr sz="1694"/>
            </a:p>
          </p:txBody>
        </p:sp>
        <p:sp>
          <p:nvSpPr>
            <p:cNvPr id="55" name="object 55"/>
            <p:cNvSpPr/>
            <p:nvPr/>
          </p:nvSpPr>
          <p:spPr>
            <a:xfrm>
              <a:off x="6012180" y="3887470"/>
              <a:ext cx="359410" cy="180340"/>
            </a:xfrm>
            <a:custGeom>
              <a:avLst/>
              <a:gdLst/>
              <a:ahLst/>
              <a:cxnLst/>
              <a:rect l="l" t="t" r="r" b="b"/>
              <a:pathLst>
                <a:path w="359410" h="180339">
                  <a:moveTo>
                    <a:pt x="180340" y="180339"/>
                  </a:moveTo>
                  <a:lnTo>
                    <a:pt x="0" y="180339"/>
                  </a:lnTo>
                  <a:lnTo>
                    <a:pt x="0" y="0"/>
                  </a:lnTo>
                  <a:lnTo>
                    <a:pt x="359410" y="0"/>
                  </a:lnTo>
                  <a:lnTo>
                    <a:pt x="359410" y="180339"/>
                  </a:lnTo>
                  <a:lnTo>
                    <a:pt x="180340" y="180339"/>
                  </a:lnTo>
                  <a:close/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sz="1694"/>
            </a:p>
          </p:txBody>
        </p:sp>
        <p:sp>
          <p:nvSpPr>
            <p:cNvPr id="56" name="object 56"/>
            <p:cNvSpPr/>
            <p:nvPr/>
          </p:nvSpPr>
          <p:spPr>
            <a:xfrm>
              <a:off x="6659880" y="4391660"/>
              <a:ext cx="1079500" cy="0"/>
            </a:xfrm>
            <a:custGeom>
              <a:avLst/>
              <a:gdLst/>
              <a:ahLst/>
              <a:cxnLst/>
              <a:rect l="l" t="t" r="r" b="b"/>
              <a:pathLst>
                <a:path w="1079500">
                  <a:moveTo>
                    <a:pt x="0" y="0"/>
                  </a:moveTo>
                  <a:lnTo>
                    <a:pt x="1079500" y="0"/>
                  </a:lnTo>
                </a:path>
              </a:pathLst>
            </a:custGeom>
            <a:ln w="1797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sz="1694"/>
            </a:p>
          </p:txBody>
        </p:sp>
        <p:sp>
          <p:nvSpPr>
            <p:cNvPr id="57" name="object 57"/>
            <p:cNvSpPr/>
            <p:nvPr/>
          </p:nvSpPr>
          <p:spPr>
            <a:xfrm>
              <a:off x="3455670" y="3239770"/>
              <a:ext cx="3239770" cy="0"/>
            </a:xfrm>
            <a:custGeom>
              <a:avLst/>
              <a:gdLst/>
              <a:ahLst/>
              <a:cxnLst/>
              <a:rect l="l" t="t" r="r" b="b"/>
              <a:pathLst>
                <a:path w="3239770">
                  <a:moveTo>
                    <a:pt x="0" y="0"/>
                  </a:moveTo>
                  <a:lnTo>
                    <a:pt x="3239770" y="0"/>
                  </a:lnTo>
                </a:path>
              </a:pathLst>
            </a:custGeom>
            <a:ln w="17970">
              <a:solidFill>
                <a:srgbClr val="00007F"/>
              </a:solidFill>
            </a:ln>
          </p:spPr>
          <p:txBody>
            <a:bodyPr wrap="square" lIns="0" tIns="0" rIns="0" bIns="0" rtlCol="0"/>
            <a:lstStyle/>
            <a:p>
              <a:endParaRPr sz="1694"/>
            </a:p>
          </p:txBody>
        </p:sp>
        <p:sp>
          <p:nvSpPr>
            <p:cNvPr id="58" name="object 58"/>
            <p:cNvSpPr/>
            <p:nvPr/>
          </p:nvSpPr>
          <p:spPr>
            <a:xfrm>
              <a:off x="6690360" y="3233420"/>
              <a:ext cx="1082040" cy="1016000"/>
            </a:xfrm>
            <a:custGeom>
              <a:avLst/>
              <a:gdLst/>
              <a:ahLst/>
              <a:cxnLst/>
              <a:rect l="l" t="t" r="r" b="b"/>
              <a:pathLst>
                <a:path w="1082040" h="1016000">
                  <a:moveTo>
                    <a:pt x="11430" y="0"/>
                  </a:moveTo>
                  <a:lnTo>
                    <a:pt x="5080" y="6350"/>
                  </a:lnTo>
                  <a:lnTo>
                    <a:pt x="0" y="12700"/>
                  </a:lnTo>
                  <a:lnTo>
                    <a:pt x="1069340" y="1016000"/>
                  </a:lnTo>
                  <a:lnTo>
                    <a:pt x="1082040" y="1003300"/>
                  </a:lnTo>
                  <a:lnTo>
                    <a:pt x="11430" y="0"/>
                  </a:lnTo>
                  <a:close/>
                </a:path>
              </a:pathLst>
            </a:custGeom>
            <a:solidFill>
              <a:srgbClr val="00007F"/>
            </a:solidFill>
          </p:spPr>
          <p:txBody>
            <a:bodyPr wrap="square" lIns="0" tIns="0" rIns="0" bIns="0" rtlCol="0"/>
            <a:lstStyle/>
            <a:p>
              <a:endParaRPr sz="1694"/>
            </a:p>
          </p:txBody>
        </p:sp>
        <p:pic>
          <p:nvPicPr>
            <p:cNvPr id="59" name="object 59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7711440" y="4187190"/>
              <a:ext cx="137159" cy="133350"/>
            </a:xfrm>
            <a:prstGeom prst="rect">
              <a:avLst/>
            </a:prstGeom>
          </p:spPr>
        </p:pic>
        <p:sp>
          <p:nvSpPr>
            <p:cNvPr id="60" name="object 60"/>
            <p:cNvSpPr/>
            <p:nvPr/>
          </p:nvSpPr>
          <p:spPr>
            <a:xfrm>
              <a:off x="3636010" y="4886960"/>
              <a:ext cx="1579880" cy="17780"/>
            </a:xfrm>
            <a:custGeom>
              <a:avLst/>
              <a:gdLst/>
              <a:ahLst/>
              <a:cxnLst/>
              <a:rect l="l" t="t" r="r" b="b"/>
              <a:pathLst>
                <a:path w="1579879" h="17779">
                  <a:moveTo>
                    <a:pt x="1579879" y="0"/>
                  </a:moveTo>
                  <a:lnTo>
                    <a:pt x="0" y="0"/>
                  </a:lnTo>
                  <a:lnTo>
                    <a:pt x="0" y="17779"/>
                  </a:lnTo>
                  <a:lnTo>
                    <a:pt x="1579879" y="17779"/>
                  </a:lnTo>
                  <a:lnTo>
                    <a:pt x="1579879" y="0"/>
                  </a:lnTo>
                  <a:close/>
                </a:path>
              </a:pathLst>
            </a:custGeom>
            <a:solidFill>
              <a:srgbClr val="00007F"/>
            </a:solidFill>
          </p:spPr>
          <p:txBody>
            <a:bodyPr wrap="square" lIns="0" tIns="0" rIns="0" bIns="0" rtlCol="0"/>
            <a:lstStyle/>
            <a:p>
              <a:endParaRPr sz="1694"/>
            </a:p>
          </p:txBody>
        </p:sp>
        <p:pic>
          <p:nvPicPr>
            <p:cNvPr id="61" name="object 61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5186680" y="4845050"/>
              <a:ext cx="140970" cy="101600"/>
            </a:xfrm>
            <a:prstGeom prst="rect">
              <a:avLst/>
            </a:prstGeom>
          </p:spPr>
        </p:pic>
      </p:grpSp>
      <p:sp>
        <p:nvSpPr>
          <p:cNvPr id="62" name="object 62"/>
          <p:cNvSpPr txBox="1">
            <a:spLocks noGrp="1"/>
          </p:cNvSpPr>
          <p:nvPr>
            <p:ph type="title"/>
          </p:nvPr>
        </p:nvSpPr>
        <p:spPr>
          <a:xfrm>
            <a:off x="421938" y="308658"/>
            <a:ext cx="7745506" cy="566068"/>
          </a:xfrm>
          <a:prstGeom prst="rect">
            <a:avLst/>
          </a:prstGeom>
        </p:spPr>
        <p:txBody>
          <a:bodyPr vert="horz" wrap="square" lIns="0" tIns="11953" rIns="0" bIns="0" rtlCol="0" anchor="b">
            <a:spAutoFit/>
          </a:bodyPr>
          <a:lstStyle/>
          <a:p>
            <a:pPr marL="1929850">
              <a:lnSpc>
                <a:spcPct val="100000"/>
              </a:lnSpc>
              <a:spcBef>
                <a:spcPts val="94"/>
              </a:spcBef>
            </a:pPr>
            <a:r>
              <a:rPr dirty="0"/>
              <a:t>Routage</a:t>
            </a:r>
            <a:r>
              <a:rPr spc="-33" dirty="0"/>
              <a:t> </a:t>
            </a:r>
            <a:r>
              <a:rPr sz="3600" spc="-9" dirty="0"/>
              <a:t>Dynamique</a:t>
            </a:r>
            <a:endParaRPr spc="-9" dirty="0"/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object 3"/>
          <p:cNvGrpSpPr/>
          <p:nvPr/>
        </p:nvGrpSpPr>
        <p:grpSpPr>
          <a:xfrm>
            <a:off x="1016000" y="4074459"/>
            <a:ext cx="1728395" cy="1660264"/>
            <a:chOff x="1079500" y="3924300"/>
            <a:chExt cx="1836420" cy="1764030"/>
          </a:xfrm>
        </p:grpSpPr>
        <p:sp>
          <p:nvSpPr>
            <p:cNvPr id="4" name="object 4"/>
            <p:cNvSpPr/>
            <p:nvPr/>
          </p:nvSpPr>
          <p:spPr>
            <a:xfrm>
              <a:off x="1079500" y="3924300"/>
              <a:ext cx="1836420" cy="1764030"/>
            </a:xfrm>
            <a:custGeom>
              <a:avLst/>
              <a:gdLst/>
              <a:ahLst/>
              <a:cxnLst/>
              <a:rect l="l" t="t" r="r" b="b"/>
              <a:pathLst>
                <a:path w="1836420" h="1764029">
                  <a:moveTo>
                    <a:pt x="918210" y="0"/>
                  </a:moveTo>
                  <a:lnTo>
                    <a:pt x="869479" y="1222"/>
                  </a:lnTo>
                  <a:lnTo>
                    <a:pt x="821407" y="4850"/>
                  </a:lnTo>
                  <a:lnTo>
                    <a:pt x="774057" y="10821"/>
                  </a:lnTo>
                  <a:lnTo>
                    <a:pt x="727493" y="19075"/>
                  </a:lnTo>
                  <a:lnTo>
                    <a:pt x="681778" y="29551"/>
                  </a:lnTo>
                  <a:lnTo>
                    <a:pt x="636976" y="42187"/>
                  </a:lnTo>
                  <a:lnTo>
                    <a:pt x="593152" y="56922"/>
                  </a:lnTo>
                  <a:lnTo>
                    <a:pt x="550367" y="73695"/>
                  </a:lnTo>
                  <a:lnTo>
                    <a:pt x="508687" y="92445"/>
                  </a:lnTo>
                  <a:lnTo>
                    <a:pt x="468175" y="113111"/>
                  </a:lnTo>
                  <a:lnTo>
                    <a:pt x="428895" y="135631"/>
                  </a:lnTo>
                  <a:lnTo>
                    <a:pt x="390909" y="159945"/>
                  </a:lnTo>
                  <a:lnTo>
                    <a:pt x="354283" y="185992"/>
                  </a:lnTo>
                  <a:lnTo>
                    <a:pt x="319079" y="213709"/>
                  </a:lnTo>
                  <a:lnTo>
                    <a:pt x="285362" y="243037"/>
                  </a:lnTo>
                  <a:lnTo>
                    <a:pt x="253195" y="273914"/>
                  </a:lnTo>
                  <a:lnTo>
                    <a:pt x="222641" y="306279"/>
                  </a:lnTo>
                  <a:lnTo>
                    <a:pt x="193765" y="340070"/>
                  </a:lnTo>
                  <a:lnTo>
                    <a:pt x="166630" y="375227"/>
                  </a:lnTo>
                  <a:lnTo>
                    <a:pt x="141300" y="411689"/>
                  </a:lnTo>
                  <a:lnTo>
                    <a:pt x="117838" y="449394"/>
                  </a:lnTo>
                  <a:lnTo>
                    <a:pt x="96309" y="488281"/>
                  </a:lnTo>
                  <a:lnTo>
                    <a:pt x="76775" y="528290"/>
                  </a:lnTo>
                  <a:lnTo>
                    <a:pt x="59301" y="569358"/>
                  </a:lnTo>
                  <a:lnTo>
                    <a:pt x="43950" y="611425"/>
                  </a:lnTo>
                  <a:lnTo>
                    <a:pt x="30786" y="654430"/>
                  </a:lnTo>
                  <a:lnTo>
                    <a:pt x="19873" y="698311"/>
                  </a:lnTo>
                  <a:lnTo>
                    <a:pt x="11274" y="743008"/>
                  </a:lnTo>
                  <a:lnTo>
                    <a:pt x="5053" y="788459"/>
                  </a:lnTo>
                  <a:lnTo>
                    <a:pt x="1273" y="834603"/>
                  </a:lnTo>
                  <a:lnTo>
                    <a:pt x="0" y="881380"/>
                  </a:lnTo>
                  <a:lnTo>
                    <a:pt x="1273" y="928275"/>
                  </a:lnTo>
                  <a:lnTo>
                    <a:pt x="5053" y="974530"/>
                  </a:lnTo>
                  <a:lnTo>
                    <a:pt x="11274" y="1020085"/>
                  </a:lnTo>
                  <a:lnTo>
                    <a:pt x="19873" y="1064879"/>
                  </a:lnTo>
                  <a:lnTo>
                    <a:pt x="30786" y="1108850"/>
                  </a:lnTo>
                  <a:lnTo>
                    <a:pt x="43950" y="1151938"/>
                  </a:lnTo>
                  <a:lnTo>
                    <a:pt x="59301" y="1194082"/>
                  </a:lnTo>
                  <a:lnTo>
                    <a:pt x="76775" y="1235221"/>
                  </a:lnTo>
                  <a:lnTo>
                    <a:pt x="96309" y="1275294"/>
                  </a:lnTo>
                  <a:lnTo>
                    <a:pt x="117838" y="1314240"/>
                  </a:lnTo>
                  <a:lnTo>
                    <a:pt x="141300" y="1351999"/>
                  </a:lnTo>
                  <a:lnTo>
                    <a:pt x="166630" y="1388509"/>
                  </a:lnTo>
                  <a:lnTo>
                    <a:pt x="193765" y="1423710"/>
                  </a:lnTo>
                  <a:lnTo>
                    <a:pt x="222641" y="1457541"/>
                  </a:lnTo>
                  <a:lnTo>
                    <a:pt x="253195" y="1489940"/>
                  </a:lnTo>
                  <a:lnTo>
                    <a:pt x="285362" y="1520848"/>
                  </a:lnTo>
                  <a:lnTo>
                    <a:pt x="319079" y="1550203"/>
                  </a:lnTo>
                  <a:lnTo>
                    <a:pt x="354283" y="1577944"/>
                  </a:lnTo>
                  <a:lnTo>
                    <a:pt x="390909" y="1604010"/>
                  </a:lnTo>
                  <a:lnTo>
                    <a:pt x="428895" y="1628341"/>
                  </a:lnTo>
                  <a:lnTo>
                    <a:pt x="468175" y="1650876"/>
                  </a:lnTo>
                  <a:lnTo>
                    <a:pt x="508687" y="1671553"/>
                  </a:lnTo>
                  <a:lnTo>
                    <a:pt x="550367" y="1690312"/>
                  </a:lnTo>
                  <a:lnTo>
                    <a:pt x="593152" y="1707093"/>
                  </a:lnTo>
                  <a:lnTo>
                    <a:pt x="636976" y="1721833"/>
                  </a:lnTo>
                  <a:lnTo>
                    <a:pt x="681778" y="1734473"/>
                  </a:lnTo>
                  <a:lnTo>
                    <a:pt x="727493" y="1744951"/>
                  </a:lnTo>
                  <a:lnTo>
                    <a:pt x="774057" y="1753206"/>
                  </a:lnTo>
                  <a:lnTo>
                    <a:pt x="821407" y="1759179"/>
                  </a:lnTo>
                  <a:lnTo>
                    <a:pt x="869479" y="1762807"/>
                  </a:lnTo>
                  <a:lnTo>
                    <a:pt x="918210" y="1764030"/>
                  </a:lnTo>
                  <a:lnTo>
                    <a:pt x="966940" y="1762807"/>
                  </a:lnTo>
                  <a:lnTo>
                    <a:pt x="1015012" y="1759179"/>
                  </a:lnTo>
                  <a:lnTo>
                    <a:pt x="1062362" y="1753206"/>
                  </a:lnTo>
                  <a:lnTo>
                    <a:pt x="1108926" y="1744951"/>
                  </a:lnTo>
                  <a:lnTo>
                    <a:pt x="1154641" y="1734473"/>
                  </a:lnTo>
                  <a:lnTo>
                    <a:pt x="1199443" y="1721833"/>
                  </a:lnTo>
                  <a:lnTo>
                    <a:pt x="1243267" y="1707093"/>
                  </a:lnTo>
                  <a:lnTo>
                    <a:pt x="1286052" y="1690312"/>
                  </a:lnTo>
                  <a:lnTo>
                    <a:pt x="1327732" y="1671553"/>
                  </a:lnTo>
                  <a:lnTo>
                    <a:pt x="1368244" y="1650876"/>
                  </a:lnTo>
                  <a:lnTo>
                    <a:pt x="1407524" y="1628341"/>
                  </a:lnTo>
                  <a:lnTo>
                    <a:pt x="1445510" y="1604010"/>
                  </a:lnTo>
                  <a:lnTo>
                    <a:pt x="1482136" y="1577944"/>
                  </a:lnTo>
                  <a:lnTo>
                    <a:pt x="1517340" y="1550203"/>
                  </a:lnTo>
                  <a:lnTo>
                    <a:pt x="1551057" y="1520848"/>
                  </a:lnTo>
                  <a:lnTo>
                    <a:pt x="1583224" y="1489940"/>
                  </a:lnTo>
                  <a:lnTo>
                    <a:pt x="1613778" y="1457541"/>
                  </a:lnTo>
                  <a:lnTo>
                    <a:pt x="1642654" y="1423710"/>
                  </a:lnTo>
                  <a:lnTo>
                    <a:pt x="1669789" y="1388509"/>
                  </a:lnTo>
                  <a:lnTo>
                    <a:pt x="1695119" y="1351999"/>
                  </a:lnTo>
                  <a:lnTo>
                    <a:pt x="1718581" y="1314240"/>
                  </a:lnTo>
                  <a:lnTo>
                    <a:pt x="1740110" y="1275294"/>
                  </a:lnTo>
                  <a:lnTo>
                    <a:pt x="1759644" y="1235221"/>
                  </a:lnTo>
                  <a:lnTo>
                    <a:pt x="1777118" y="1194082"/>
                  </a:lnTo>
                  <a:lnTo>
                    <a:pt x="1792469" y="1151938"/>
                  </a:lnTo>
                  <a:lnTo>
                    <a:pt x="1805633" y="1108850"/>
                  </a:lnTo>
                  <a:lnTo>
                    <a:pt x="1816546" y="1064879"/>
                  </a:lnTo>
                  <a:lnTo>
                    <a:pt x="1825145" y="1020085"/>
                  </a:lnTo>
                  <a:lnTo>
                    <a:pt x="1831366" y="974530"/>
                  </a:lnTo>
                  <a:lnTo>
                    <a:pt x="1835146" y="928275"/>
                  </a:lnTo>
                  <a:lnTo>
                    <a:pt x="1836420" y="881380"/>
                  </a:lnTo>
                  <a:lnTo>
                    <a:pt x="1835146" y="834603"/>
                  </a:lnTo>
                  <a:lnTo>
                    <a:pt x="1831366" y="788459"/>
                  </a:lnTo>
                  <a:lnTo>
                    <a:pt x="1825145" y="743008"/>
                  </a:lnTo>
                  <a:lnTo>
                    <a:pt x="1816546" y="698311"/>
                  </a:lnTo>
                  <a:lnTo>
                    <a:pt x="1805633" y="654430"/>
                  </a:lnTo>
                  <a:lnTo>
                    <a:pt x="1792469" y="611425"/>
                  </a:lnTo>
                  <a:lnTo>
                    <a:pt x="1777118" y="569358"/>
                  </a:lnTo>
                  <a:lnTo>
                    <a:pt x="1759644" y="528290"/>
                  </a:lnTo>
                  <a:lnTo>
                    <a:pt x="1740110" y="488281"/>
                  </a:lnTo>
                  <a:lnTo>
                    <a:pt x="1718581" y="449394"/>
                  </a:lnTo>
                  <a:lnTo>
                    <a:pt x="1695119" y="411689"/>
                  </a:lnTo>
                  <a:lnTo>
                    <a:pt x="1669789" y="375227"/>
                  </a:lnTo>
                  <a:lnTo>
                    <a:pt x="1642654" y="340070"/>
                  </a:lnTo>
                  <a:lnTo>
                    <a:pt x="1613778" y="306279"/>
                  </a:lnTo>
                  <a:lnTo>
                    <a:pt x="1583224" y="273914"/>
                  </a:lnTo>
                  <a:lnTo>
                    <a:pt x="1551057" y="243037"/>
                  </a:lnTo>
                  <a:lnTo>
                    <a:pt x="1517340" y="213709"/>
                  </a:lnTo>
                  <a:lnTo>
                    <a:pt x="1482136" y="185992"/>
                  </a:lnTo>
                  <a:lnTo>
                    <a:pt x="1445510" y="159945"/>
                  </a:lnTo>
                  <a:lnTo>
                    <a:pt x="1407524" y="135631"/>
                  </a:lnTo>
                  <a:lnTo>
                    <a:pt x="1368244" y="113111"/>
                  </a:lnTo>
                  <a:lnTo>
                    <a:pt x="1327732" y="92445"/>
                  </a:lnTo>
                  <a:lnTo>
                    <a:pt x="1286052" y="73695"/>
                  </a:lnTo>
                  <a:lnTo>
                    <a:pt x="1243267" y="56922"/>
                  </a:lnTo>
                  <a:lnTo>
                    <a:pt x="1199443" y="42187"/>
                  </a:lnTo>
                  <a:lnTo>
                    <a:pt x="1154641" y="29551"/>
                  </a:lnTo>
                  <a:lnTo>
                    <a:pt x="1108926" y="19075"/>
                  </a:lnTo>
                  <a:lnTo>
                    <a:pt x="1062362" y="10821"/>
                  </a:lnTo>
                  <a:lnTo>
                    <a:pt x="1015012" y="4850"/>
                  </a:lnTo>
                  <a:lnTo>
                    <a:pt x="966940" y="1222"/>
                  </a:lnTo>
                  <a:lnTo>
                    <a:pt x="918210" y="0"/>
                  </a:lnTo>
                  <a:close/>
                </a:path>
              </a:pathLst>
            </a:custGeom>
            <a:solidFill>
              <a:srgbClr val="FFFFCC"/>
            </a:solidFill>
          </p:spPr>
          <p:txBody>
            <a:bodyPr wrap="square" lIns="0" tIns="0" rIns="0" bIns="0" rtlCol="0"/>
            <a:lstStyle/>
            <a:p>
              <a:endParaRPr sz="1694"/>
            </a:p>
          </p:txBody>
        </p:sp>
        <p:sp>
          <p:nvSpPr>
            <p:cNvPr id="5" name="object 5"/>
            <p:cNvSpPr/>
            <p:nvPr/>
          </p:nvSpPr>
          <p:spPr>
            <a:xfrm>
              <a:off x="1079500" y="3924300"/>
              <a:ext cx="1836420" cy="1764030"/>
            </a:xfrm>
            <a:custGeom>
              <a:avLst/>
              <a:gdLst/>
              <a:ahLst/>
              <a:cxnLst/>
              <a:rect l="l" t="t" r="r" b="b"/>
              <a:pathLst>
                <a:path w="1836420" h="1764029">
                  <a:moveTo>
                    <a:pt x="918210" y="1764030"/>
                  </a:moveTo>
                  <a:lnTo>
                    <a:pt x="869479" y="1762807"/>
                  </a:lnTo>
                  <a:lnTo>
                    <a:pt x="821407" y="1759179"/>
                  </a:lnTo>
                  <a:lnTo>
                    <a:pt x="774057" y="1753206"/>
                  </a:lnTo>
                  <a:lnTo>
                    <a:pt x="727493" y="1744951"/>
                  </a:lnTo>
                  <a:lnTo>
                    <a:pt x="681778" y="1734473"/>
                  </a:lnTo>
                  <a:lnTo>
                    <a:pt x="636976" y="1721833"/>
                  </a:lnTo>
                  <a:lnTo>
                    <a:pt x="593152" y="1707093"/>
                  </a:lnTo>
                  <a:lnTo>
                    <a:pt x="550367" y="1690312"/>
                  </a:lnTo>
                  <a:lnTo>
                    <a:pt x="508687" y="1671553"/>
                  </a:lnTo>
                  <a:lnTo>
                    <a:pt x="468175" y="1650876"/>
                  </a:lnTo>
                  <a:lnTo>
                    <a:pt x="428895" y="1628341"/>
                  </a:lnTo>
                  <a:lnTo>
                    <a:pt x="390909" y="1604010"/>
                  </a:lnTo>
                  <a:lnTo>
                    <a:pt x="354283" y="1577944"/>
                  </a:lnTo>
                  <a:lnTo>
                    <a:pt x="319079" y="1550203"/>
                  </a:lnTo>
                  <a:lnTo>
                    <a:pt x="285362" y="1520848"/>
                  </a:lnTo>
                  <a:lnTo>
                    <a:pt x="253195" y="1489940"/>
                  </a:lnTo>
                  <a:lnTo>
                    <a:pt x="222641" y="1457541"/>
                  </a:lnTo>
                  <a:lnTo>
                    <a:pt x="193765" y="1423710"/>
                  </a:lnTo>
                  <a:lnTo>
                    <a:pt x="166630" y="1388509"/>
                  </a:lnTo>
                  <a:lnTo>
                    <a:pt x="141300" y="1351999"/>
                  </a:lnTo>
                  <a:lnTo>
                    <a:pt x="117838" y="1314240"/>
                  </a:lnTo>
                  <a:lnTo>
                    <a:pt x="96309" y="1275294"/>
                  </a:lnTo>
                  <a:lnTo>
                    <a:pt x="76775" y="1235221"/>
                  </a:lnTo>
                  <a:lnTo>
                    <a:pt x="59301" y="1194082"/>
                  </a:lnTo>
                  <a:lnTo>
                    <a:pt x="43950" y="1151938"/>
                  </a:lnTo>
                  <a:lnTo>
                    <a:pt x="30786" y="1108850"/>
                  </a:lnTo>
                  <a:lnTo>
                    <a:pt x="19873" y="1064879"/>
                  </a:lnTo>
                  <a:lnTo>
                    <a:pt x="11274" y="1020085"/>
                  </a:lnTo>
                  <a:lnTo>
                    <a:pt x="5053" y="974530"/>
                  </a:lnTo>
                  <a:lnTo>
                    <a:pt x="1273" y="928275"/>
                  </a:lnTo>
                  <a:lnTo>
                    <a:pt x="0" y="881380"/>
                  </a:lnTo>
                  <a:lnTo>
                    <a:pt x="1273" y="834603"/>
                  </a:lnTo>
                  <a:lnTo>
                    <a:pt x="5053" y="788459"/>
                  </a:lnTo>
                  <a:lnTo>
                    <a:pt x="11274" y="743008"/>
                  </a:lnTo>
                  <a:lnTo>
                    <a:pt x="19873" y="698311"/>
                  </a:lnTo>
                  <a:lnTo>
                    <a:pt x="30786" y="654430"/>
                  </a:lnTo>
                  <a:lnTo>
                    <a:pt x="43950" y="611425"/>
                  </a:lnTo>
                  <a:lnTo>
                    <a:pt x="59301" y="569358"/>
                  </a:lnTo>
                  <a:lnTo>
                    <a:pt x="76775" y="528290"/>
                  </a:lnTo>
                  <a:lnTo>
                    <a:pt x="96309" y="488281"/>
                  </a:lnTo>
                  <a:lnTo>
                    <a:pt x="117838" y="449394"/>
                  </a:lnTo>
                  <a:lnTo>
                    <a:pt x="141300" y="411689"/>
                  </a:lnTo>
                  <a:lnTo>
                    <a:pt x="166630" y="375227"/>
                  </a:lnTo>
                  <a:lnTo>
                    <a:pt x="193765" y="340070"/>
                  </a:lnTo>
                  <a:lnTo>
                    <a:pt x="222641" y="306279"/>
                  </a:lnTo>
                  <a:lnTo>
                    <a:pt x="253195" y="273914"/>
                  </a:lnTo>
                  <a:lnTo>
                    <a:pt x="285362" y="243037"/>
                  </a:lnTo>
                  <a:lnTo>
                    <a:pt x="319079" y="213709"/>
                  </a:lnTo>
                  <a:lnTo>
                    <a:pt x="354283" y="185992"/>
                  </a:lnTo>
                  <a:lnTo>
                    <a:pt x="390909" y="159945"/>
                  </a:lnTo>
                  <a:lnTo>
                    <a:pt x="428895" y="135631"/>
                  </a:lnTo>
                  <a:lnTo>
                    <a:pt x="468175" y="113111"/>
                  </a:lnTo>
                  <a:lnTo>
                    <a:pt x="508687" y="92445"/>
                  </a:lnTo>
                  <a:lnTo>
                    <a:pt x="550367" y="73695"/>
                  </a:lnTo>
                  <a:lnTo>
                    <a:pt x="593152" y="56922"/>
                  </a:lnTo>
                  <a:lnTo>
                    <a:pt x="636976" y="42187"/>
                  </a:lnTo>
                  <a:lnTo>
                    <a:pt x="681778" y="29551"/>
                  </a:lnTo>
                  <a:lnTo>
                    <a:pt x="727493" y="19075"/>
                  </a:lnTo>
                  <a:lnTo>
                    <a:pt x="774057" y="10821"/>
                  </a:lnTo>
                  <a:lnTo>
                    <a:pt x="821407" y="4850"/>
                  </a:lnTo>
                  <a:lnTo>
                    <a:pt x="869479" y="1222"/>
                  </a:lnTo>
                  <a:lnTo>
                    <a:pt x="918210" y="0"/>
                  </a:lnTo>
                  <a:lnTo>
                    <a:pt x="966940" y="1222"/>
                  </a:lnTo>
                  <a:lnTo>
                    <a:pt x="1015012" y="4850"/>
                  </a:lnTo>
                  <a:lnTo>
                    <a:pt x="1062362" y="10821"/>
                  </a:lnTo>
                  <a:lnTo>
                    <a:pt x="1108926" y="19075"/>
                  </a:lnTo>
                  <a:lnTo>
                    <a:pt x="1154641" y="29551"/>
                  </a:lnTo>
                  <a:lnTo>
                    <a:pt x="1199443" y="42187"/>
                  </a:lnTo>
                  <a:lnTo>
                    <a:pt x="1243267" y="56922"/>
                  </a:lnTo>
                  <a:lnTo>
                    <a:pt x="1286052" y="73695"/>
                  </a:lnTo>
                  <a:lnTo>
                    <a:pt x="1327732" y="92445"/>
                  </a:lnTo>
                  <a:lnTo>
                    <a:pt x="1368244" y="113111"/>
                  </a:lnTo>
                  <a:lnTo>
                    <a:pt x="1407524" y="135631"/>
                  </a:lnTo>
                  <a:lnTo>
                    <a:pt x="1445510" y="159945"/>
                  </a:lnTo>
                  <a:lnTo>
                    <a:pt x="1482136" y="185992"/>
                  </a:lnTo>
                  <a:lnTo>
                    <a:pt x="1517340" y="213709"/>
                  </a:lnTo>
                  <a:lnTo>
                    <a:pt x="1551057" y="243037"/>
                  </a:lnTo>
                  <a:lnTo>
                    <a:pt x="1583224" y="273914"/>
                  </a:lnTo>
                  <a:lnTo>
                    <a:pt x="1613778" y="306279"/>
                  </a:lnTo>
                  <a:lnTo>
                    <a:pt x="1642654" y="340070"/>
                  </a:lnTo>
                  <a:lnTo>
                    <a:pt x="1669789" y="375227"/>
                  </a:lnTo>
                  <a:lnTo>
                    <a:pt x="1695119" y="411689"/>
                  </a:lnTo>
                  <a:lnTo>
                    <a:pt x="1718581" y="449394"/>
                  </a:lnTo>
                  <a:lnTo>
                    <a:pt x="1740110" y="488281"/>
                  </a:lnTo>
                  <a:lnTo>
                    <a:pt x="1759644" y="528290"/>
                  </a:lnTo>
                  <a:lnTo>
                    <a:pt x="1777118" y="569358"/>
                  </a:lnTo>
                  <a:lnTo>
                    <a:pt x="1792469" y="611425"/>
                  </a:lnTo>
                  <a:lnTo>
                    <a:pt x="1805633" y="654430"/>
                  </a:lnTo>
                  <a:lnTo>
                    <a:pt x="1816546" y="698311"/>
                  </a:lnTo>
                  <a:lnTo>
                    <a:pt x="1825145" y="743008"/>
                  </a:lnTo>
                  <a:lnTo>
                    <a:pt x="1831366" y="788459"/>
                  </a:lnTo>
                  <a:lnTo>
                    <a:pt x="1835146" y="834603"/>
                  </a:lnTo>
                  <a:lnTo>
                    <a:pt x="1836420" y="881380"/>
                  </a:lnTo>
                  <a:lnTo>
                    <a:pt x="1835146" y="928275"/>
                  </a:lnTo>
                  <a:lnTo>
                    <a:pt x="1831366" y="974530"/>
                  </a:lnTo>
                  <a:lnTo>
                    <a:pt x="1825145" y="1020085"/>
                  </a:lnTo>
                  <a:lnTo>
                    <a:pt x="1816546" y="1064879"/>
                  </a:lnTo>
                  <a:lnTo>
                    <a:pt x="1805633" y="1108850"/>
                  </a:lnTo>
                  <a:lnTo>
                    <a:pt x="1792469" y="1151938"/>
                  </a:lnTo>
                  <a:lnTo>
                    <a:pt x="1777118" y="1194082"/>
                  </a:lnTo>
                  <a:lnTo>
                    <a:pt x="1759644" y="1235221"/>
                  </a:lnTo>
                  <a:lnTo>
                    <a:pt x="1740110" y="1275294"/>
                  </a:lnTo>
                  <a:lnTo>
                    <a:pt x="1718581" y="1314240"/>
                  </a:lnTo>
                  <a:lnTo>
                    <a:pt x="1695119" y="1351999"/>
                  </a:lnTo>
                  <a:lnTo>
                    <a:pt x="1669789" y="1388509"/>
                  </a:lnTo>
                  <a:lnTo>
                    <a:pt x="1642654" y="1423710"/>
                  </a:lnTo>
                  <a:lnTo>
                    <a:pt x="1613778" y="1457541"/>
                  </a:lnTo>
                  <a:lnTo>
                    <a:pt x="1583224" y="1489940"/>
                  </a:lnTo>
                  <a:lnTo>
                    <a:pt x="1551057" y="1520848"/>
                  </a:lnTo>
                  <a:lnTo>
                    <a:pt x="1517340" y="1550203"/>
                  </a:lnTo>
                  <a:lnTo>
                    <a:pt x="1482136" y="1577944"/>
                  </a:lnTo>
                  <a:lnTo>
                    <a:pt x="1445510" y="1604010"/>
                  </a:lnTo>
                  <a:lnTo>
                    <a:pt x="1407524" y="1628341"/>
                  </a:lnTo>
                  <a:lnTo>
                    <a:pt x="1368244" y="1650876"/>
                  </a:lnTo>
                  <a:lnTo>
                    <a:pt x="1327732" y="1671553"/>
                  </a:lnTo>
                  <a:lnTo>
                    <a:pt x="1286052" y="1690312"/>
                  </a:lnTo>
                  <a:lnTo>
                    <a:pt x="1243267" y="1707093"/>
                  </a:lnTo>
                  <a:lnTo>
                    <a:pt x="1199443" y="1721833"/>
                  </a:lnTo>
                  <a:lnTo>
                    <a:pt x="1154641" y="1734473"/>
                  </a:lnTo>
                  <a:lnTo>
                    <a:pt x="1108926" y="1744951"/>
                  </a:lnTo>
                  <a:lnTo>
                    <a:pt x="1062362" y="1753206"/>
                  </a:lnTo>
                  <a:lnTo>
                    <a:pt x="1015012" y="1759179"/>
                  </a:lnTo>
                  <a:lnTo>
                    <a:pt x="966940" y="1762807"/>
                  </a:lnTo>
                  <a:lnTo>
                    <a:pt x="918210" y="1764030"/>
                  </a:lnTo>
                  <a:close/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sz="1694"/>
            </a:p>
          </p:txBody>
        </p:sp>
        <p:sp>
          <p:nvSpPr>
            <p:cNvPr id="6" name="object 6"/>
            <p:cNvSpPr/>
            <p:nvPr/>
          </p:nvSpPr>
          <p:spPr>
            <a:xfrm>
              <a:off x="2015489" y="4679950"/>
              <a:ext cx="360680" cy="180340"/>
            </a:xfrm>
            <a:custGeom>
              <a:avLst/>
              <a:gdLst/>
              <a:ahLst/>
              <a:cxnLst/>
              <a:rect l="l" t="t" r="r" b="b"/>
              <a:pathLst>
                <a:path w="360680" h="180339">
                  <a:moveTo>
                    <a:pt x="360680" y="0"/>
                  </a:moveTo>
                  <a:lnTo>
                    <a:pt x="0" y="0"/>
                  </a:lnTo>
                  <a:lnTo>
                    <a:pt x="0" y="180340"/>
                  </a:lnTo>
                  <a:lnTo>
                    <a:pt x="180340" y="180340"/>
                  </a:lnTo>
                  <a:lnTo>
                    <a:pt x="360680" y="180340"/>
                  </a:lnTo>
                  <a:lnTo>
                    <a:pt x="360680" y="0"/>
                  </a:lnTo>
                  <a:close/>
                </a:path>
              </a:pathLst>
            </a:custGeom>
            <a:solidFill>
              <a:srgbClr val="BFBFBF"/>
            </a:solidFill>
          </p:spPr>
          <p:txBody>
            <a:bodyPr wrap="square" lIns="0" tIns="0" rIns="0" bIns="0" rtlCol="0"/>
            <a:lstStyle/>
            <a:p>
              <a:endParaRPr sz="1694"/>
            </a:p>
          </p:txBody>
        </p:sp>
        <p:sp>
          <p:nvSpPr>
            <p:cNvPr id="7" name="object 7"/>
            <p:cNvSpPr/>
            <p:nvPr/>
          </p:nvSpPr>
          <p:spPr>
            <a:xfrm>
              <a:off x="2015489" y="4679950"/>
              <a:ext cx="360680" cy="180340"/>
            </a:xfrm>
            <a:custGeom>
              <a:avLst/>
              <a:gdLst/>
              <a:ahLst/>
              <a:cxnLst/>
              <a:rect l="l" t="t" r="r" b="b"/>
              <a:pathLst>
                <a:path w="360680" h="180339">
                  <a:moveTo>
                    <a:pt x="180340" y="180340"/>
                  </a:moveTo>
                  <a:lnTo>
                    <a:pt x="0" y="180340"/>
                  </a:lnTo>
                  <a:lnTo>
                    <a:pt x="0" y="0"/>
                  </a:lnTo>
                  <a:lnTo>
                    <a:pt x="360680" y="0"/>
                  </a:lnTo>
                  <a:lnTo>
                    <a:pt x="360680" y="180340"/>
                  </a:lnTo>
                  <a:lnTo>
                    <a:pt x="180340" y="180340"/>
                  </a:lnTo>
                  <a:close/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sz="1694"/>
            </a:p>
          </p:txBody>
        </p:sp>
        <p:sp>
          <p:nvSpPr>
            <p:cNvPr id="8" name="object 8"/>
            <p:cNvSpPr/>
            <p:nvPr/>
          </p:nvSpPr>
          <p:spPr>
            <a:xfrm>
              <a:off x="1548130" y="4320540"/>
              <a:ext cx="1008380" cy="1007110"/>
            </a:xfrm>
            <a:custGeom>
              <a:avLst/>
              <a:gdLst/>
              <a:ahLst/>
              <a:cxnLst/>
              <a:rect l="l" t="t" r="r" b="b"/>
              <a:pathLst>
                <a:path w="1008380" h="1007110">
                  <a:moveTo>
                    <a:pt x="72389" y="251460"/>
                  </a:moveTo>
                  <a:lnTo>
                    <a:pt x="792480" y="71120"/>
                  </a:lnTo>
                </a:path>
                <a:path w="1008380" h="1007110">
                  <a:moveTo>
                    <a:pt x="0" y="287020"/>
                  </a:moveTo>
                  <a:lnTo>
                    <a:pt x="180339" y="1007110"/>
                  </a:lnTo>
                </a:path>
                <a:path w="1008380" h="1007110">
                  <a:moveTo>
                    <a:pt x="288289" y="899160"/>
                  </a:moveTo>
                  <a:lnTo>
                    <a:pt x="647700" y="539750"/>
                  </a:lnTo>
                </a:path>
                <a:path w="1008380" h="1007110">
                  <a:moveTo>
                    <a:pt x="1008380" y="899160"/>
                  </a:moveTo>
                  <a:lnTo>
                    <a:pt x="647700" y="539750"/>
                  </a:lnTo>
                </a:path>
                <a:path w="1008380" h="1007110">
                  <a:moveTo>
                    <a:pt x="647700" y="359410"/>
                  </a:moveTo>
                  <a:lnTo>
                    <a:pt x="828039" y="0"/>
                  </a:lnTo>
                </a:path>
              </a:pathLst>
            </a:custGeom>
            <a:ln w="17970">
              <a:solidFill>
                <a:srgbClr val="2222DB"/>
              </a:solidFill>
            </a:ln>
          </p:spPr>
          <p:txBody>
            <a:bodyPr wrap="square" lIns="0" tIns="0" rIns="0" bIns="0" rtlCol="0"/>
            <a:lstStyle/>
            <a:p>
              <a:endParaRPr sz="1694"/>
            </a:p>
          </p:txBody>
        </p:sp>
        <p:sp>
          <p:nvSpPr>
            <p:cNvPr id="9" name="object 9"/>
            <p:cNvSpPr/>
            <p:nvPr/>
          </p:nvSpPr>
          <p:spPr>
            <a:xfrm>
              <a:off x="1404620" y="4536440"/>
              <a:ext cx="359410" cy="179070"/>
            </a:xfrm>
            <a:custGeom>
              <a:avLst/>
              <a:gdLst/>
              <a:ahLst/>
              <a:cxnLst/>
              <a:rect l="l" t="t" r="r" b="b"/>
              <a:pathLst>
                <a:path w="359410" h="179070">
                  <a:moveTo>
                    <a:pt x="359410" y="0"/>
                  </a:moveTo>
                  <a:lnTo>
                    <a:pt x="0" y="0"/>
                  </a:lnTo>
                  <a:lnTo>
                    <a:pt x="0" y="179070"/>
                  </a:lnTo>
                  <a:lnTo>
                    <a:pt x="179070" y="179070"/>
                  </a:lnTo>
                  <a:lnTo>
                    <a:pt x="359410" y="179070"/>
                  </a:lnTo>
                  <a:lnTo>
                    <a:pt x="359410" y="0"/>
                  </a:lnTo>
                  <a:close/>
                </a:path>
              </a:pathLst>
            </a:custGeom>
            <a:solidFill>
              <a:srgbClr val="BFBFBF"/>
            </a:solidFill>
          </p:spPr>
          <p:txBody>
            <a:bodyPr wrap="square" lIns="0" tIns="0" rIns="0" bIns="0" rtlCol="0"/>
            <a:lstStyle/>
            <a:p>
              <a:endParaRPr sz="1694"/>
            </a:p>
          </p:txBody>
        </p:sp>
        <p:sp>
          <p:nvSpPr>
            <p:cNvPr id="10" name="object 10"/>
            <p:cNvSpPr/>
            <p:nvPr/>
          </p:nvSpPr>
          <p:spPr>
            <a:xfrm>
              <a:off x="1404620" y="4536440"/>
              <a:ext cx="359410" cy="179070"/>
            </a:xfrm>
            <a:custGeom>
              <a:avLst/>
              <a:gdLst/>
              <a:ahLst/>
              <a:cxnLst/>
              <a:rect l="l" t="t" r="r" b="b"/>
              <a:pathLst>
                <a:path w="359410" h="179070">
                  <a:moveTo>
                    <a:pt x="179070" y="179070"/>
                  </a:moveTo>
                  <a:lnTo>
                    <a:pt x="0" y="179070"/>
                  </a:lnTo>
                  <a:lnTo>
                    <a:pt x="0" y="0"/>
                  </a:lnTo>
                  <a:lnTo>
                    <a:pt x="359410" y="0"/>
                  </a:lnTo>
                  <a:lnTo>
                    <a:pt x="359410" y="179070"/>
                  </a:lnTo>
                  <a:lnTo>
                    <a:pt x="179070" y="179070"/>
                  </a:lnTo>
                  <a:close/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sz="1694"/>
            </a:p>
          </p:txBody>
        </p:sp>
        <p:sp>
          <p:nvSpPr>
            <p:cNvPr id="11" name="object 11"/>
            <p:cNvSpPr/>
            <p:nvPr/>
          </p:nvSpPr>
          <p:spPr>
            <a:xfrm>
              <a:off x="1583690" y="5184139"/>
              <a:ext cx="360680" cy="180340"/>
            </a:xfrm>
            <a:custGeom>
              <a:avLst/>
              <a:gdLst/>
              <a:ahLst/>
              <a:cxnLst/>
              <a:rect l="l" t="t" r="r" b="b"/>
              <a:pathLst>
                <a:path w="360680" h="180339">
                  <a:moveTo>
                    <a:pt x="360679" y="0"/>
                  </a:moveTo>
                  <a:lnTo>
                    <a:pt x="0" y="0"/>
                  </a:lnTo>
                  <a:lnTo>
                    <a:pt x="0" y="180340"/>
                  </a:lnTo>
                  <a:lnTo>
                    <a:pt x="180340" y="180340"/>
                  </a:lnTo>
                  <a:lnTo>
                    <a:pt x="360679" y="180340"/>
                  </a:lnTo>
                  <a:lnTo>
                    <a:pt x="360679" y="0"/>
                  </a:lnTo>
                  <a:close/>
                </a:path>
              </a:pathLst>
            </a:custGeom>
            <a:solidFill>
              <a:srgbClr val="BFBFBF"/>
            </a:solidFill>
          </p:spPr>
          <p:txBody>
            <a:bodyPr wrap="square" lIns="0" tIns="0" rIns="0" bIns="0" rtlCol="0"/>
            <a:lstStyle/>
            <a:p>
              <a:endParaRPr sz="1694"/>
            </a:p>
          </p:txBody>
        </p:sp>
        <p:sp>
          <p:nvSpPr>
            <p:cNvPr id="12" name="object 12"/>
            <p:cNvSpPr/>
            <p:nvPr/>
          </p:nvSpPr>
          <p:spPr>
            <a:xfrm>
              <a:off x="1583690" y="5184139"/>
              <a:ext cx="360680" cy="180340"/>
            </a:xfrm>
            <a:custGeom>
              <a:avLst/>
              <a:gdLst/>
              <a:ahLst/>
              <a:cxnLst/>
              <a:rect l="l" t="t" r="r" b="b"/>
              <a:pathLst>
                <a:path w="360680" h="180339">
                  <a:moveTo>
                    <a:pt x="180340" y="180340"/>
                  </a:moveTo>
                  <a:lnTo>
                    <a:pt x="0" y="180340"/>
                  </a:lnTo>
                  <a:lnTo>
                    <a:pt x="0" y="0"/>
                  </a:lnTo>
                  <a:lnTo>
                    <a:pt x="360679" y="0"/>
                  </a:lnTo>
                  <a:lnTo>
                    <a:pt x="360679" y="180340"/>
                  </a:lnTo>
                  <a:lnTo>
                    <a:pt x="180340" y="180340"/>
                  </a:lnTo>
                  <a:close/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sz="1694"/>
            </a:p>
          </p:txBody>
        </p:sp>
        <p:sp>
          <p:nvSpPr>
            <p:cNvPr id="13" name="object 13"/>
            <p:cNvSpPr/>
            <p:nvPr/>
          </p:nvSpPr>
          <p:spPr>
            <a:xfrm>
              <a:off x="2556510" y="4356100"/>
              <a:ext cx="179070" cy="828040"/>
            </a:xfrm>
            <a:custGeom>
              <a:avLst/>
              <a:gdLst/>
              <a:ahLst/>
              <a:cxnLst/>
              <a:rect l="l" t="t" r="r" b="b"/>
              <a:pathLst>
                <a:path w="179069" h="828039">
                  <a:moveTo>
                    <a:pt x="0" y="0"/>
                  </a:moveTo>
                  <a:lnTo>
                    <a:pt x="179069" y="359410"/>
                  </a:lnTo>
                </a:path>
                <a:path w="179069" h="828039">
                  <a:moveTo>
                    <a:pt x="0" y="828040"/>
                  </a:moveTo>
                  <a:lnTo>
                    <a:pt x="179069" y="467360"/>
                  </a:lnTo>
                </a:path>
              </a:pathLst>
            </a:custGeom>
            <a:ln w="17970">
              <a:solidFill>
                <a:srgbClr val="2222DB"/>
              </a:solidFill>
            </a:ln>
          </p:spPr>
          <p:txBody>
            <a:bodyPr wrap="square" lIns="0" tIns="0" rIns="0" bIns="0" rtlCol="0"/>
            <a:lstStyle/>
            <a:p>
              <a:endParaRPr sz="1694"/>
            </a:p>
          </p:txBody>
        </p:sp>
        <p:sp>
          <p:nvSpPr>
            <p:cNvPr id="14" name="object 14"/>
            <p:cNvSpPr/>
            <p:nvPr/>
          </p:nvSpPr>
          <p:spPr>
            <a:xfrm>
              <a:off x="2303780" y="5184139"/>
              <a:ext cx="360680" cy="180340"/>
            </a:xfrm>
            <a:custGeom>
              <a:avLst/>
              <a:gdLst/>
              <a:ahLst/>
              <a:cxnLst/>
              <a:rect l="l" t="t" r="r" b="b"/>
              <a:pathLst>
                <a:path w="360680" h="180339">
                  <a:moveTo>
                    <a:pt x="360680" y="0"/>
                  </a:moveTo>
                  <a:lnTo>
                    <a:pt x="0" y="0"/>
                  </a:lnTo>
                  <a:lnTo>
                    <a:pt x="0" y="180340"/>
                  </a:lnTo>
                  <a:lnTo>
                    <a:pt x="180339" y="180340"/>
                  </a:lnTo>
                  <a:lnTo>
                    <a:pt x="360680" y="180340"/>
                  </a:lnTo>
                  <a:lnTo>
                    <a:pt x="360680" y="0"/>
                  </a:lnTo>
                  <a:close/>
                </a:path>
              </a:pathLst>
            </a:custGeom>
            <a:solidFill>
              <a:srgbClr val="BFBFBF"/>
            </a:solidFill>
          </p:spPr>
          <p:txBody>
            <a:bodyPr wrap="square" lIns="0" tIns="0" rIns="0" bIns="0" rtlCol="0"/>
            <a:lstStyle/>
            <a:p>
              <a:endParaRPr sz="1694"/>
            </a:p>
          </p:txBody>
        </p:sp>
        <p:sp>
          <p:nvSpPr>
            <p:cNvPr id="15" name="object 15"/>
            <p:cNvSpPr/>
            <p:nvPr/>
          </p:nvSpPr>
          <p:spPr>
            <a:xfrm>
              <a:off x="2303780" y="5184139"/>
              <a:ext cx="360680" cy="180340"/>
            </a:xfrm>
            <a:custGeom>
              <a:avLst/>
              <a:gdLst/>
              <a:ahLst/>
              <a:cxnLst/>
              <a:rect l="l" t="t" r="r" b="b"/>
              <a:pathLst>
                <a:path w="360680" h="180339">
                  <a:moveTo>
                    <a:pt x="180339" y="180340"/>
                  </a:moveTo>
                  <a:lnTo>
                    <a:pt x="0" y="180340"/>
                  </a:lnTo>
                  <a:lnTo>
                    <a:pt x="0" y="0"/>
                  </a:lnTo>
                  <a:lnTo>
                    <a:pt x="360680" y="0"/>
                  </a:lnTo>
                  <a:lnTo>
                    <a:pt x="360680" y="180340"/>
                  </a:lnTo>
                  <a:lnTo>
                    <a:pt x="180339" y="180340"/>
                  </a:lnTo>
                  <a:close/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sz="1694"/>
            </a:p>
          </p:txBody>
        </p:sp>
        <p:sp>
          <p:nvSpPr>
            <p:cNvPr id="16" name="object 16"/>
            <p:cNvSpPr/>
            <p:nvPr/>
          </p:nvSpPr>
          <p:spPr>
            <a:xfrm>
              <a:off x="2268219" y="4248150"/>
              <a:ext cx="359410" cy="180340"/>
            </a:xfrm>
            <a:custGeom>
              <a:avLst/>
              <a:gdLst/>
              <a:ahLst/>
              <a:cxnLst/>
              <a:rect l="l" t="t" r="r" b="b"/>
              <a:pathLst>
                <a:path w="359410" h="180339">
                  <a:moveTo>
                    <a:pt x="359410" y="0"/>
                  </a:moveTo>
                  <a:lnTo>
                    <a:pt x="0" y="0"/>
                  </a:lnTo>
                  <a:lnTo>
                    <a:pt x="0" y="180339"/>
                  </a:lnTo>
                  <a:lnTo>
                    <a:pt x="180340" y="180339"/>
                  </a:lnTo>
                  <a:lnTo>
                    <a:pt x="359410" y="180339"/>
                  </a:lnTo>
                  <a:lnTo>
                    <a:pt x="359410" y="0"/>
                  </a:lnTo>
                  <a:close/>
                </a:path>
              </a:pathLst>
            </a:custGeom>
            <a:solidFill>
              <a:srgbClr val="BFBFBF"/>
            </a:solidFill>
          </p:spPr>
          <p:txBody>
            <a:bodyPr wrap="square" lIns="0" tIns="0" rIns="0" bIns="0" rtlCol="0"/>
            <a:lstStyle/>
            <a:p>
              <a:endParaRPr sz="1694"/>
            </a:p>
          </p:txBody>
        </p:sp>
        <p:sp>
          <p:nvSpPr>
            <p:cNvPr id="17" name="object 17"/>
            <p:cNvSpPr/>
            <p:nvPr/>
          </p:nvSpPr>
          <p:spPr>
            <a:xfrm>
              <a:off x="2268219" y="4248150"/>
              <a:ext cx="359410" cy="180340"/>
            </a:xfrm>
            <a:custGeom>
              <a:avLst/>
              <a:gdLst/>
              <a:ahLst/>
              <a:cxnLst/>
              <a:rect l="l" t="t" r="r" b="b"/>
              <a:pathLst>
                <a:path w="359410" h="180339">
                  <a:moveTo>
                    <a:pt x="180340" y="180339"/>
                  </a:moveTo>
                  <a:lnTo>
                    <a:pt x="0" y="180339"/>
                  </a:lnTo>
                  <a:lnTo>
                    <a:pt x="0" y="0"/>
                  </a:lnTo>
                  <a:lnTo>
                    <a:pt x="359410" y="0"/>
                  </a:lnTo>
                  <a:lnTo>
                    <a:pt x="359410" y="180339"/>
                  </a:lnTo>
                  <a:lnTo>
                    <a:pt x="180340" y="180339"/>
                  </a:lnTo>
                  <a:close/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sz="1694"/>
            </a:p>
          </p:txBody>
        </p:sp>
      </p:grpSp>
      <p:sp>
        <p:nvSpPr>
          <p:cNvPr id="18" name="object 18"/>
          <p:cNvSpPr txBox="1"/>
          <p:nvPr/>
        </p:nvSpPr>
        <p:spPr>
          <a:xfrm>
            <a:off x="1171389" y="5814807"/>
            <a:ext cx="1669825" cy="243800"/>
          </a:xfrm>
          <a:prstGeom prst="rect">
            <a:avLst/>
          </a:prstGeom>
        </p:spPr>
        <p:txBody>
          <a:bodyPr vert="horz" wrap="square" lIns="0" tIns="11953" rIns="0" bIns="0" rtlCol="0">
            <a:spAutoFit/>
          </a:bodyPr>
          <a:lstStyle/>
          <a:p>
            <a:pPr marL="11953">
              <a:spcBef>
                <a:spcPts val="94"/>
              </a:spcBef>
            </a:pPr>
            <a:r>
              <a:rPr sz="1506" b="1" dirty="0">
                <a:solidFill>
                  <a:srgbClr val="00007F"/>
                </a:solidFill>
                <a:latin typeface="Arial"/>
                <a:cs typeface="Arial"/>
              </a:rPr>
              <a:t>Réseau</a:t>
            </a:r>
            <a:r>
              <a:rPr sz="1506" b="1" spc="-33" dirty="0">
                <a:solidFill>
                  <a:srgbClr val="00007F"/>
                </a:solidFill>
                <a:latin typeface="Arial"/>
                <a:cs typeface="Arial"/>
              </a:rPr>
              <a:t> </a:t>
            </a:r>
            <a:r>
              <a:rPr sz="1506" b="1" spc="-9" dirty="0">
                <a:solidFill>
                  <a:srgbClr val="00007F"/>
                </a:solidFill>
                <a:latin typeface="Arial"/>
                <a:cs typeface="Arial"/>
              </a:rPr>
              <a:t>autonome</a:t>
            </a:r>
            <a:endParaRPr sz="1506">
              <a:latin typeface="Arial"/>
              <a:cs typeface="Arial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5952565" y="5848275"/>
            <a:ext cx="1669825" cy="243800"/>
          </a:xfrm>
          <a:prstGeom prst="rect">
            <a:avLst/>
          </a:prstGeom>
        </p:spPr>
        <p:txBody>
          <a:bodyPr vert="horz" wrap="square" lIns="0" tIns="11953" rIns="0" bIns="0" rtlCol="0">
            <a:spAutoFit/>
          </a:bodyPr>
          <a:lstStyle/>
          <a:p>
            <a:pPr marL="11953">
              <a:spcBef>
                <a:spcPts val="94"/>
              </a:spcBef>
            </a:pPr>
            <a:r>
              <a:rPr sz="1506" b="1" dirty="0">
                <a:solidFill>
                  <a:srgbClr val="00007F"/>
                </a:solidFill>
                <a:latin typeface="Arial"/>
                <a:cs typeface="Arial"/>
              </a:rPr>
              <a:t>Réseau</a:t>
            </a:r>
            <a:r>
              <a:rPr sz="1506" b="1" spc="-33" dirty="0">
                <a:solidFill>
                  <a:srgbClr val="00007F"/>
                </a:solidFill>
                <a:latin typeface="Arial"/>
                <a:cs typeface="Arial"/>
              </a:rPr>
              <a:t> </a:t>
            </a:r>
            <a:r>
              <a:rPr sz="1506" b="1" spc="-9" dirty="0">
                <a:solidFill>
                  <a:srgbClr val="00007F"/>
                </a:solidFill>
                <a:latin typeface="Arial"/>
                <a:cs typeface="Arial"/>
              </a:rPr>
              <a:t>autonome</a:t>
            </a:r>
            <a:endParaRPr sz="1506">
              <a:latin typeface="Arial"/>
              <a:cs typeface="Arial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1088912" y="4884867"/>
            <a:ext cx="399228" cy="229373"/>
          </a:xfrm>
          <a:prstGeom prst="rect">
            <a:avLst/>
          </a:prstGeom>
        </p:spPr>
        <p:txBody>
          <a:bodyPr vert="horz" wrap="square" lIns="0" tIns="11953" rIns="0" bIns="0" rtlCol="0">
            <a:spAutoFit/>
          </a:bodyPr>
          <a:lstStyle/>
          <a:p>
            <a:pPr marL="11953">
              <a:spcBef>
                <a:spcPts val="94"/>
              </a:spcBef>
            </a:pPr>
            <a:r>
              <a:rPr sz="1412" b="1" spc="-24" dirty="0">
                <a:solidFill>
                  <a:srgbClr val="2222DB"/>
                </a:solidFill>
                <a:latin typeface="Verdana"/>
                <a:cs typeface="Verdana"/>
              </a:rPr>
              <a:t>IGP</a:t>
            </a:r>
            <a:endParaRPr sz="1412">
              <a:latin typeface="Verdana"/>
              <a:cs typeface="Verdana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273722" y="1505772"/>
            <a:ext cx="8564282" cy="2889460"/>
          </a:xfrm>
          <a:prstGeom prst="rect">
            <a:avLst/>
          </a:prstGeom>
        </p:spPr>
        <p:txBody>
          <a:bodyPr vert="horz" wrap="square" lIns="0" tIns="11953" rIns="0" bIns="0" rtlCol="0">
            <a:spAutoFit/>
          </a:bodyPr>
          <a:lstStyle/>
          <a:p>
            <a:pPr marL="47813">
              <a:spcBef>
                <a:spcPts val="94"/>
              </a:spcBef>
            </a:pPr>
            <a:r>
              <a:rPr sz="2259" b="1" dirty="0">
                <a:solidFill>
                  <a:srgbClr val="7F0000"/>
                </a:solidFill>
                <a:latin typeface="Verdana"/>
                <a:cs typeface="Verdana"/>
              </a:rPr>
              <a:t>EGP</a:t>
            </a:r>
            <a:r>
              <a:rPr sz="2259" b="1" spc="-56" dirty="0">
                <a:solidFill>
                  <a:srgbClr val="7F0000"/>
                </a:solidFill>
                <a:latin typeface="Verdana"/>
                <a:cs typeface="Verdana"/>
              </a:rPr>
              <a:t> </a:t>
            </a:r>
            <a:r>
              <a:rPr sz="2259" b="1" dirty="0">
                <a:solidFill>
                  <a:srgbClr val="7F0000"/>
                </a:solidFill>
                <a:latin typeface="Verdana"/>
                <a:cs typeface="Verdana"/>
              </a:rPr>
              <a:t>–</a:t>
            </a:r>
            <a:r>
              <a:rPr sz="2259" b="1" spc="-47" dirty="0">
                <a:solidFill>
                  <a:srgbClr val="7F0000"/>
                </a:solidFill>
                <a:latin typeface="Verdana"/>
                <a:cs typeface="Verdana"/>
              </a:rPr>
              <a:t> </a:t>
            </a:r>
            <a:r>
              <a:rPr sz="2259" b="1" dirty="0">
                <a:solidFill>
                  <a:srgbClr val="7F0000"/>
                </a:solidFill>
                <a:latin typeface="Verdana"/>
                <a:cs typeface="Verdana"/>
              </a:rPr>
              <a:t>Exterior</a:t>
            </a:r>
            <a:r>
              <a:rPr sz="2259" b="1" spc="-52" dirty="0">
                <a:solidFill>
                  <a:srgbClr val="7F0000"/>
                </a:solidFill>
                <a:latin typeface="Verdana"/>
                <a:cs typeface="Verdana"/>
              </a:rPr>
              <a:t> </a:t>
            </a:r>
            <a:r>
              <a:rPr sz="2259" b="1" dirty="0">
                <a:solidFill>
                  <a:srgbClr val="7F0000"/>
                </a:solidFill>
                <a:latin typeface="Verdana"/>
                <a:cs typeface="Verdana"/>
              </a:rPr>
              <a:t>Gateway</a:t>
            </a:r>
            <a:r>
              <a:rPr sz="2259" b="1" spc="-52" dirty="0">
                <a:solidFill>
                  <a:srgbClr val="7F0000"/>
                </a:solidFill>
                <a:latin typeface="Verdana"/>
                <a:cs typeface="Verdana"/>
              </a:rPr>
              <a:t> </a:t>
            </a:r>
            <a:r>
              <a:rPr sz="2259" b="1" spc="-9" dirty="0">
                <a:solidFill>
                  <a:srgbClr val="7F0000"/>
                </a:solidFill>
                <a:latin typeface="Verdana"/>
                <a:cs typeface="Verdana"/>
              </a:rPr>
              <a:t>Protocol</a:t>
            </a:r>
            <a:endParaRPr sz="2259">
              <a:latin typeface="Verdana"/>
              <a:cs typeface="Verdana"/>
            </a:endParaRPr>
          </a:p>
          <a:p>
            <a:pPr marL="265362" indent="-176908">
              <a:spcBef>
                <a:spcPts val="1487"/>
              </a:spcBef>
              <a:buSzPct val="80555"/>
              <a:buFont typeface="Segoe UI Symbol"/>
              <a:buChar char="■"/>
              <a:tabLst>
                <a:tab pos="265362" algn="l"/>
              </a:tabLst>
            </a:pP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Premier</a:t>
            </a:r>
            <a:r>
              <a:rPr sz="1694" spc="-71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protocole</a:t>
            </a:r>
            <a:r>
              <a:rPr sz="1694" spc="-71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externe</a:t>
            </a:r>
            <a:r>
              <a:rPr sz="1694" spc="-71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utilisé</a:t>
            </a:r>
            <a:r>
              <a:rPr sz="1694" spc="-71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dans</a:t>
            </a:r>
            <a:r>
              <a:rPr sz="1694" spc="-66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internet</a:t>
            </a:r>
            <a:r>
              <a:rPr sz="1694" spc="-71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(désormé</a:t>
            </a:r>
            <a:r>
              <a:rPr sz="1694" spc="-71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remplacé</a:t>
            </a:r>
            <a:r>
              <a:rPr sz="1694" spc="-71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par</a:t>
            </a:r>
            <a:r>
              <a:rPr sz="1694" spc="-66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spc="-19" dirty="0">
                <a:solidFill>
                  <a:srgbClr val="00007F"/>
                </a:solidFill>
                <a:latin typeface="Verdana"/>
                <a:cs typeface="Verdana"/>
              </a:rPr>
              <a:t>BGP)</a:t>
            </a:r>
            <a:endParaRPr sz="1694">
              <a:latin typeface="Verdana"/>
              <a:cs typeface="Verdana"/>
            </a:endParaRPr>
          </a:p>
          <a:p>
            <a:pPr marL="265362" indent="-176908">
              <a:spcBef>
                <a:spcPts val="885"/>
              </a:spcBef>
              <a:buSzPct val="80555"/>
              <a:buFont typeface="Segoe UI Symbol"/>
              <a:buChar char="■"/>
              <a:tabLst>
                <a:tab pos="265362" algn="l"/>
              </a:tabLst>
            </a:pP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Echange</a:t>
            </a:r>
            <a:r>
              <a:rPr sz="1694" spc="-47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entre</a:t>
            </a:r>
            <a:r>
              <a:rPr sz="1694" spc="-42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routeurs</a:t>
            </a:r>
            <a:r>
              <a:rPr sz="1694" spc="-42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déclarés</a:t>
            </a:r>
            <a:r>
              <a:rPr sz="1694" spc="-38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comme</a:t>
            </a:r>
            <a:r>
              <a:rPr sz="1694" spc="-47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«pairs</a:t>
            </a:r>
            <a:r>
              <a:rPr sz="1694" spc="-38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spc="-47" dirty="0">
                <a:solidFill>
                  <a:srgbClr val="00007F"/>
                </a:solidFill>
                <a:latin typeface="Verdana"/>
                <a:cs typeface="Verdana"/>
              </a:rPr>
              <a:t>»</a:t>
            </a:r>
            <a:endParaRPr sz="1694">
              <a:latin typeface="Verdana"/>
              <a:cs typeface="Verdana"/>
            </a:endParaRPr>
          </a:p>
          <a:p>
            <a:pPr marL="620373" marR="312577" lvl="1" indent="-101603">
              <a:lnSpc>
                <a:spcPts val="1845"/>
              </a:lnSpc>
              <a:spcBef>
                <a:spcPts val="1101"/>
              </a:spcBef>
              <a:buSzPct val="80555"/>
              <a:buFont typeface="Segoe UI Symbol"/>
              <a:buChar char="■"/>
              <a:tabLst>
                <a:tab pos="620373" algn="l"/>
                <a:tab pos="695679" algn="l"/>
              </a:tabLst>
            </a:pP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	deux</a:t>
            </a:r>
            <a:r>
              <a:rPr sz="1694" spc="-42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routeurs</a:t>
            </a:r>
            <a:r>
              <a:rPr sz="1694" spc="-42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de</a:t>
            </a:r>
            <a:r>
              <a:rPr sz="1694" spc="-47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bordure</a:t>
            </a:r>
            <a:r>
              <a:rPr sz="1694" spc="-42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s'échangent</a:t>
            </a:r>
            <a:r>
              <a:rPr sz="1694" spc="-42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à</a:t>
            </a:r>
            <a:r>
              <a:rPr sz="1694" spc="-42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spc="-9" dirty="0">
                <a:solidFill>
                  <a:srgbClr val="00007F"/>
                </a:solidFill>
                <a:latin typeface="Verdana"/>
                <a:cs typeface="Verdana"/>
              </a:rPr>
              <a:t>l'intervalles</a:t>
            </a:r>
            <a:r>
              <a:rPr sz="1694" spc="-38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réguliers</a:t>
            </a:r>
            <a:r>
              <a:rPr sz="1694" spc="56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b="1" dirty="0">
                <a:solidFill>
                  <a:srgbClr val="00007F"/>
                </a:solidFill>
                <a:latin typeface="Verdana"/>
                <a:cs typeface="Verdana"/>
              </a:rPr>
              <a:t>la</a:t>
            </a:r>
            <a:r>
              <a:rPr sz="1694" b="1" spc="-38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b="1" spc="-9" dirty="0">
                <a:solidFill>
                  <a:srgbClr val="00007F"/>
                </a:solidFill>
                <a:latin typeface="Verdana"/>
                <a:cs typeface="Verdana"/>
              </a:rPr>
              <a:t>liste </a:t>
            </a:r>
            <a:r>
              <a:rPr sz="1694" b="1" dirty="0">
                <a:solidFill>
                  <a:srgbClr val="00007F"/>
                </a:solidFill>
                <a:latin typeface="Verdana"/>
                <a:cs typeface="Verdana"/>
              </a:rPr>
              <a:t>des</a:t>
            </a:r>
            <a:r>
              <a:rPr sz="1694" b="1" spc="-47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b="1" dirty="0">
                <a:solidFill>
                  <a:srgbClr val="00007F"/>
                </a:solidFill>
                <a:latin typeface="Verdana"/>
                <a:cs typeface="Verdana"/>
              </a:rPr>
              <a:t>réseaux</a:t>
            </a:r>
            <a:r>
              <a:rPr sz="1694" b="1" spc="-47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b="1" dirty="0">
                <a:solidFill>
                  <a:srgbClr val="00007F"/>
                </a:solidFill>
                <a:latin typeface="Verdana"/>
                <a:cs typeface="Verdana"/>
              </a:rPr>
              <a:t>accessible</a:t>
            </a:r>
            <a:r>
              <a:rPr sz="1694" b="1" spc="-38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dans</a:t>
            </a:r>
            <a:r>
              <a:rPr sz="1694" spc="-52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leurs</a:t>
            </a:r>
            <a:r>
              <a:rPr sz="1694" spc="-52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AS</a:t>
            </a:r>
            <a:r>
              <a:rPr sz="1694" spc="-47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spc="-9" dirty="0">
                <a:solidFill>
                  <a:srgbClr val="00007F"/>
                </a:solidFill>
                <a:latin typeface="Verdana"/>
                <a:cs typeface="Verdana"/>
              </a:rPr>
              <a:t>respectives</a:t>
            </a:r>
            <a:endParaRPr sz="1694">
              <a:latin typeface="Verdana"/>
              <a:cs typeface="Verdana"/>
            </a:endParaRPr>
          </a:p>
          <a:p>
            <a:pPr marL="695679" lvl="1" indent="-176908">
              <a:spcBef>
                <a:spcPts val="856"/>
              </a:spcBef>
              <a:buSzPct val="80555"/>
              <a:buFont typeface="Segoe UI Symbol"/>
              <a:buChar char="■"/>
              <a:tabLst>
                <a:tab pos="695679" algn="l"/>
              </a:tabLst>
            </a:pP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tout</a:t>
            </a:r>
            <a:r>
              <a:rPr sz="1694" spc="-38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le</a:t>
            </a:r>
            <a:r>
              <a:rPr sz="1694" spc="-42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trafic</a:t>
            </a:r>
            <a:r>
              <a:rPr sz="1694" spc="-38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entre</a:t>
            </a:r>
            <a:r>
              <a:rPr sz="1694" spc="-42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2</a:t>
            </a:r>
            <a:r>
              <a:rPr sz="1694" spc="-42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AS</a:t>
            </a:r>
            <a:r>
              <a:rPr sz="1694" spc="-38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passe</a:t>
            </a:r>
            <a:r>
              <a:rPr sz="1694" spc="-42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par</a:t>
            </a:r>
            <a:r>
              <a:rPr sz="1694" spc="-38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le</a:t>
            </a:r>
            <a:r>
              <a:rPr sz="1694" spc="-38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même</a:t>
            </a:r>
            <a:r>
              <a:rPr sz="1694" spc="-42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chemin</a:t>
            </a:r>
            <a:r>
              <a:rPr sz="1694" spc="-38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spc="-9" dirty="0">
                <a:solidFill>
                  <a:srgbClr val="00007F"/>
                </a:solidFill>
                <a:latin typeface="Verdana"/>
                <a:cs typeface="Verdana"/>
              </a:rPr>
              <a:t>physique</a:t>
            </a:r>
            <a:endParaRPr sz="1694">
              <a:latin typeface="Verdana"/>
              <a:cs typeface="Verdana"/>
            </a:endParaRPr>
          </a:p>
          <a:p>
            <a:pPr>
              <a:spcBef>
                <a:spcPts val="1854"/>
              </a:spcBef>
            </a:pPr>
            <a:endParaRPr sz="1694">
              <a:latin typeface="Verdana"/>
              <a:cs typeface="Verdana"/>
            </a:endParaRPr>
          </a:p>
          <a:p>
            <a:pPr marR="741699" algn="ctr"/>
            <a:r>
              <a:rPr sz="1412" b="1" spc="-24" dirty="0">
                <a:solidFill>
                  <a:srgbClr val="FF0000"/>
                </a:solidFill>
                <a:latin typeface="Verdana"/>
                <a:cs typeface="Verdana"/>
              </a:rPr>
              <a:t>EGP</a:t>
            </a:r>
            <a:endParaRPr sz="1412">
              <a:latin typeface="Verdana"/>
              <a:cs typeface="Verdana"/>
            </a:endParaRPr>
          </a:p>
        </p:txBody>
      </p:sp>
      <p:grpSp>
        <p:nvGrpSpPr>
          <p:cNvPr id="22" name="object 22"/>
          <p:cNvGrpSpPr/>
          <p:nvPr/>
        </p:nvGrpSpPr>
        <p:grpSpPr>
          <a:xfrm>
            <a:off x="2397461" y="4074459"/>
            <a:ext cx="5056692" cy="1660264"/>
            <a:chOff x="2547302" y="3924300"/>
            <a:chExt cx="5372735" cy="1764030"/>
          </a:xfrm>
        </p:grpSpPr>
        <p:sp>
          <p:nvSpPr>
            <p:cNvPr id="23" name="object 23"/>
            <p:cNvSpPr/>
            <p:nvPr/>
          </p:nvSpPr>
          <p:spPr>
            <a:xfrm>
              <a:off x="2915919" y="4320540"/>
              <a:ext cx="3239770" cy="899160"/>
            </a:xfrm>
            <a:custGeom>
              <a:avLst/>
              <a:gdLst/>
              <a:ahLst/>
              <a:cxnLst/>
              <a:rect l="l" t="t" r="r" b="b"/>
              <a:pathLst>
                <a:path w="3239770" h="899160">
                  <a:moveTo>
                    <a:pt x="1620520" y="899160"/>
                  </a:moveTo>
                  <a:lnTo>
                    <a:pt x="1548307" y="898720"/>
                  </a:lnTo>
                  <a:lnTo>
                    <a:pt x="1476907" y="897414"/>
                  </a:lnTo>
                  <a:lnTo>
                    <a:pt x="1406384" y="895260"/>
                  </a:lnTo>
                  <a:lnTo>
                    <a:pt x="1336804" y="892277"/>
                  </a:lnTo>
                  <a:lnTo>
                    <a:pt x="1268233" y="888482"/>
                  </a:lnTo>
                  <a:lnTo>
                    <a:pt x="1200736" y="883895"/>
                  </a:lnTo>
                  <a:lnTo>
                    <a:pt x="1134380" y="878535"/>
                  </a:lnTo>
                  <a:lnTo>
                    <a:pt x="1069229" y="872418"/>
                  </a:lnTo>
                  <a:lnTo>
                    <a:pt x="1005351" y="865565"/>
                  </a:lnTo>
                  <a:lnTo>
                    <a:pt x="942810" y="857993"/>
                  </a:lnTo>
                  <a:lnTo>
                    <a:pt x="881672" y="849721"/>
                  </a:lnTo>
                  <a:lnTo>
                    <a:pt x="822003" y="840768"/>
                  </a:lnTo>
                  <a:lnTo>
                    <a:pt x="763869" y="831151"/>
                  </a:lnTo>
                  <a:lnTo>
                    <a:pt x="707336" y="820891"/>
                  </a:lnTo>
                  <a:lnTo>
                    <a:pt x="652468" y="810004"/>
                  </a:lnTo>
                  <a:lnTo>
                    <a:pt x="599333" y="798510"/>
                  </a:lnTo>
                  <a:lnTo>
                    <a:pt x="547995" y="786427"/>
                  </a:lnTo>
                  <a:lnTo>
                    <a:pt x="498521" y="773773"/>
                  </a:lnTo>
                  <a:lnTo>
                    <a:pt x="450976" y="760568"/>
                  </a:lnTo>
                  <a:lnTo>
                    <a:pt x="405426" y="746829"/>
                  </a:lnTo>
                  <a:lnTo>
                    <a:pt x="361936" y="732575"/>
                  </a:lnTo>
                  <a:lnTo>
                    <a:pt x="320573" y="717824"/>
                  </a:lnTo>
                  <a:lnTo>
                    <a:pt x="281402" y="702596"/>
                  </a:lnTo>
                  <a:lnTo>
                    <a:pt x="244489" y="686909"/>
                  </a:lnTo>
                  <a:lnTo>
                    <a:pt x="209900" y="670780"/>
                  </a:lnTo>
                  <a:lnTo>
                    <a:pt x="147955" y="637274"/>
                  </a:lnTo>
                  <a:lnTo>
                    <a:pt x="96094" y="602226"/>
                  </a:lnTo>
                  <a:lnTo>
                    <a:pt x="54841" y="565785"/>
                  </a:lnTo>
                  <a:lnTo>
                    <a:pt x="24724" y="528098"/>
                  </a:lnTo>
                  <a:lnTo>
                    <a:pt x="6268" y="489314"/>
                  </a:lnTo>
                  <a:lnTo>
                    <a:pt x="0" y="449580"/>
                  </a:lnTo>
                  <a:lnTo>
                    <a:pt x="1578" y="429506"/>
                  </a:lnTo>
                  <a:lnTo>
                    <a:pt x="14006" y="390064"/>
                  </a:lnTo>
                  <a:lnTo>
                    <a:pt x="38358" y="351686"/>
                  </a:lnTo>
                  <a:lnTo>
                    <a:pt x="74108" y="314515"/>
                  </a:lnTo>
                  <a:lnTo>
                    <a:pt x="120731" y="278695"/>
                  </a:lnTo>
                  <a:lnTo>
                    <a:pt x="177700" y="244371"/>
                  </a:lnTo>
                  <a:lnTo>
                    <a:pt x="244489" y="211687"/>
                  </a:lnTo>
                  <a:lnTo>
                    <a:pt x="281402" y="196006"/>
                  </a:lnTo>
                  <a:lnTo>
                    <a:pt x="320573" y="180788"/>
                  </a:lnTo>
                  <a:lnTo>
                    <a:pt x="361936" y="166053"/>
                  </a:lnTo>
                  <a:lnTo>
                    <a:pt x="405426" y="151819"/>
                  </a:lnTo>
                  <a:lnTo>
                    <a:pt x="450976" y="138103"/>
                  </a:lnTo>
                  <a:lnTo>
                    <a:pt x="498521" y="124923"/>
                  </a:lnTo>
                  <a:lnTo>
                    <a:pt x="547995" y="112298"/>
                  </a:lnTo>
                  <a:lnTo>
                    <a:pt x="599333" y="100245"/>
                  </a:lnTo>
                  <a:lnTo>
                    <a:pt x="652468" y="88783"/>
                  </a:lnTo>
                  <a:lnTo>
                    <a:pt x="707336" y="77929"/>
                  </a:lnTo>
                  <a:lnTo>
                    <a:pt x="763869" y="67702"/>
                  </a:lnTo>
                  <a:lnTo>
                    <a:pt x="822003" y="58120"/>
                  </a:lnTo>
                  <a:lnTo>
                    <a:pt x="881672" y="49201"/>
                  </a:lnTo>
                  <a:lnTo>
                    <a:pt x="942810" y="40963"/>
                  </a:lnTo>
                  <a:lnTo>
                    <a:pt x="1005351" y="33424"/>
                  </a:lnTo>
                  <a:lnTo>
                    <a:pt x="1069229" y="26601"/>
                  </a:lnTo>
                  <a:lnTo>
                    <a:pt x="1134380" y="20514"/>
                  </a:lnTo>
                  <a:lnTo>
                    <a:pt x="1200736" y="15180"/>
                  </a:lnTo>
                  <a:lnTo>
                    <a:pt x="1268233" y="10616"/>
                  </a:lnTo>
                  <a:lnTo>
                    <a:pt x="1336804" y="6843"/>
                  </a:lnTo>
                  <a:lnTo>
                    <a:pt x="1406384" y="3876"/>
                  </a:lnTo>
                  <a:lnTo>
                    <a:pt x="1476907" y="1734"/>
                  </a:lnTo>
                  <a:lnTo>
                    <a:pt x="1548307" y="436"/>
                  </a:lnTo>
                  <a:lnTo>
                    <a:pt x="1620520" y="0"/>
                  </a:lnTo>
                  <a:lnTo>
                    <a:pt x="1692631" y="436"/>
                  </a:lnTo>
                  <a:lnTo>
                    <a:pt x="1763937" y="1734"/>
                  </a:lnTo>
                  <a:lnTo>
                    <a:pt x="1834371" y="3876"/>
                  </a:lnTo>
                  <a:lnTo>
                    <a:pt x="1903866" y="6843"/>
                  </a:lnTo>
                  <a:lnTo>
                    <a:pt x="1972358" y="10616"/>
                  </a:lnTo>
                  <a:lnTo>
                    <a:pt x="2039780" y="15180"/>
                  </a:lnTo>
                  <a:lnTo>
                    <a:pt x="2106066" y="20514"/>
                  </a:lnTo>
                  <a:lnTo>
                    <a:pt x="2171151" y="26601"/>
                  </a:lnTo>
                  <a:lnTo>
                    <a:pt x="2234969" y="33424"/>
                  </a:lnTo>
                  <a:lnTo>
                    <a:pt x="2297453" y="40963"/>
                  </a:lnTo>
                  <a:lnTo>
                    <a:pt x="2358538" y="49201"/>
                  </a:lnTo>
                  <a:lnTo>
                    <a:pt x="2418158" y="58120"/>
                  </a:lnTo>
                  <a:lnTo>
                    <a:pt x="2476246" y="67702"/>
                  </a:lnTo>
                  <a:lnTo>
                    <a:pt x="2532738" y="77929"/>
                  </a:lnTo>
                  <a:lnTo>
                    <a:pt x="2587568" y="88783"/>
                  </a:lnTo>
                  <a:lnTo>
                    <a:pt x="2640668" y="100245"/>
                  </a:lnTo>
                  <a:lnTo>
                    <a:pt x="2691974" y="112298"/>
                  </a:lnTo>
                  <a:lnTo>
                    <a:pt x="2741420" y="124923"/>
                  </a:lnTo>
                  <a:lnTo>
                    <a:pt x="2788939" y="138103"/>
                  </a:lnTo>
                  <a:lnTo>
                    <a:pt x="2834466" y="151819"/>
                  </a:lnTo>
                  <a:lnTo>
                    <a:pt x="2877935" y="166053"/>
                  </a:lnTo>
                  <a:lnTo>
                    <a:pt x="2919280" y="180788"/>
                  </a:lnTo>
                  <a:lnTo>
                    <a:pt x="2958435" y="196006"/>
                  </a:lnTo>
                  <a:lnTo>
                    <a:pt x="2995335" y="211687"/>
                  </a:lnTo>
                  <a:lnTo>
                    <a:pt x="3029912" y="227815"/>
                  </a:lnTo>
                  <a:lnTo>
                    <a:pt x="3091839" y="261337"/>
                  </a:lnTo>
                  <a:lnTo>
                    <a:pt x="3143688" y="296427"/>
                  </a:lnTo>
                  <a:lnTo>
                    <a:pt x="3184933" y="332940"/>
                  </a:lnTo>
                  <a:lnTo>
                    <a:pt x="3215046" y="370733"/>
                  </a:lnTo>
                  <a:lnTo>
                    <a:pt x="3233501" y="409661"/>
                  </a:lnTo>
                  <a:lnTo>
                    <a:pt x="3239770" y="449580"/>
                  </a:lnTo>
                  <a:lnTo>
                    <a:pt x="3238191" y="469556"/>
                  </a:lnTo>
                  <a:lnTo>
                    <a:pt x="3225764" y="508834"/>
                  </a:lnTo>
                  <a:lnTo>
                    <a:pt x="3201414" y="547088"/>
                  </a:lnTo>
                  <a:lnTo>
                    <a:pt x="3165669" y="584171"/>
                  </a:lnTo>
                  <a:lnTo>
                    <a:pt x="3119056" y="619934"/>
                  </a:lnTo>
                  <a:lnTo>
                    <a:pt x="3062102" y="654229"/>
                  </a:lnTo>
                  <a:lnTo>
                    <a:pt x="2995335" y="686909"/>
                  </a:lnTo>
                  <a:lnTo>
                    <a:pt x="2958435" y="702596"/>
                  </a:lnTo>
                  <a:lnTo>
                    <a:pt x="2919280" y="717824"/>
                  </a:lnTo>
                  <a:lnTo>
                    <a:pt x="2877935" y="732575"/>
                  </a:lnTo>
                  <a:lnTo>
                    <a:pt x="2834466" y="746829"/>
                  </a:lnTo>
                  <a:lnTo>
                    <a:pt x="2788939" y="760568"/>
                  </a:lnTo>
                  <a:lnTo>
                    <a:pt x="2741420" y="773773"/>
                  </a:lnTo>
                  <a:lnTo>
                    <a:pt x="2691974" y="786427"/>
                  </a:lnTo>
                  <a:lnTo>
                    <a:pt x="2640668" y="798510"/>
                  </a:lnTo>
                  <a:lnTo>
                    <a:pt x="2587568" y="810004"/>
                  </a:lnTo>
                  <a:lnTo>
                    <a:pt x="2532738" y="820891"/>
                  </a:lnTo>
                  <a:lnTo>
                    <a:pt x="2476246" y="831151"/>
                  </a:lnTo>
                  <a:lnTo>
                    <a:pt x="2418158" y="840768"/>
                  </a:lnTo>
                  <a:lnTo>
                    <a:pt x="2358538" y="849721"/>
                  </a:lnTo>
                  <a:lnTo>
                    <a:pt x="2297453" y="857993"/>
                  </a:lnTo>
                  <a:lnTo>
                    <a:pt x="2234969" y="865565"/>
                  </a:lnTo>
                  <a:lnTo>
                    <a:pt x="2171151" y="872418"/>
                  </a:lnTo>
                  <a:lnTo>
                    <a:pt x="2106066" y="878535"/>
                  </a:lnTo>
                  <a:lnTo>
                    <a:pt x="2039780" y="883895"/>
                  </a:lnTo>
                  <a:lnTo>
                    <a:pt x="1972358" y="888482"/>
                  </a:lnTo>
                  <a:lnTo>
                    <a:pt x="1903866" y="892277"/>
                  </a:lnTo>
                  <a:lnTo>
                    <a:pt x="1834371" y="895260"/>
                  </a:lnTo>
                  <a:lnTo>
                    <a:pt x="1763937" y="897414"/>
                  </a:lnTo>
                  <a:lnTo>
                    <a:pt x="1692631" y="898720"/>
                  </a:lnTo>
                  <a:lnTo>
                    <a:pt x="1620520" y="899160"/>
                  </a:lnTo>
                  <a:close/>
                </a:path>
              </a:pathLst>
            </a:custGeom>
            <a:ln w="28752">
              <a:solidFill>
                <a:srgbClr val="FF0000"/>
              </a:solidFill>
            </a:ln>
          </p:spPr>
          <p:txBody>
            <a:bodyPr wrap="square" lIns="0" tIns="0" rIns="0" bIns="0" rtlCol="0"/>
            <a:lstStyle/>
            <a:p>
              <a:endParaRPr sz="1694"/>
            </a:p>
          </p:txBody>
        </p:sp>
        <p:sp>
          <p:nvSpPr>
            <p:cNvPr id="24" name="object 24"/>
            <p:cNvSpPr/>
            <p:nvPr/>
          </p:nvSpPr>
          <p:spPr>
            <a:xfrm>
              <a:off x="2933699" y="4823460"/>
              <a:ext cx="3194050" cy="720090"/>
            </a:xfrm>
            <a:custGeom>
              <a:avLst/>
              <a:gdLst/>
              <a:ahLst/>
              <a:cxnLst/>
              <a:rect l="l" t="t" r="r" b="b"/>
              <a:pathLst>
                <a:path w="3194050" h="720089">
                  <a:moveTo>
                    <a:pt x="3194050" y="0"/>
                  </a:moveTo>
                  <a:lnTo>
                    <a:pt x="0" y="0"/>
                  </a:lnTo>
                  <a:lnTo>
                    <a:pt x="0" y="720089"/>
                  </a:lnTo>
                  <a:lnTo>
                    <a:pt x="1596389" y="720089"/>
                  </a:lnTo>
                  <a:lnTo>
                    <a:pt x="3194050" y="720089"/>
                  </a:lnTo>
                  <a:lnTo>
                    <a:pt x="319405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sz="1694"/>
            </a:p>
          </p:txBody>
        </p:sp>
        <p:sp>
          <p:nvSpPr>
            <p:cNvPr id="25" name="object 25"/>
            <p:cNvSpPr/>
            <p:nvPr/>
          </p:nvSpPr>
          <p:spPr>
            <a:xfrm>
              <a:off x="2933699" y="4823460"/>
              <a:ext cx="3194050" cy="720090"/>
            </a:xfrm>
            <a:custGeom>
              <a:avLst/>
              <a:gdLst/>
              <a:ahLst/>
              <a:cxnLst/>
              <a:rect l="l" t="t" r="r" b="b"/>
              <a:pathLst>
                <a:path w="3194050" h="720089">
                  <a:moveTo>
                    <a:pt x="1596389" y="720089"/>
                  </a:moveTo>
                  <a:lnTo>
                    <a:pt x="0" y="720089"/>
                  </a:lnTo>
                  <a:lnTo>
                    <a:pt x="0" y="0"/>
                  </a:lnTo>
                  <a:lnTo>
                    <a:pt x="3194050" y="0"/>
                  </a:lnTo>
                  <a:lnTo>
                    <a:pt x="3194050" y="720089"/>
                  </a:lnTo>
                  <a:lnTo>
                    <a:pt x="1596389" y="720089"/>
                  </a:lnTo>
                  <a:close/>
                </a:path>
              </a:pathLst>
            </a:custGeom>
            <a:ln w="3175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 sz="1694"/>
            </a:p>
          </p:txBody>
        </p:sp>
        <p:pic>
          <p:nvPicPr>
            <p:cNvPr id="26" name="object 26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2880359" y="4565650"/>
              <a:ext cx="186689" cy="186689"/>
            </a:xfrm>
            <a:prstGeom prst="rect">
              <a:avLst/>
            </a:prstGeom>
          </p:spPr>
        </p:pic>
        <p:sp>
          <p:nvSpPr>
            <p:cNvPr id="27" name="object 27"/>
            <p:cNvSpPr/>
            <p:nvPr/>
          </p:nvSpPr>
          <p:spPr>
            <a:xfrm>
              <a:off x="2556509" y="4679950"/>
              <a:ext cx="359410" cy="180340"/>
            </a:xfrm>
            <a:custGeom>
              <a:avLst/>
              <a:gdLst/>
              <a:ahLst/>
              <a:cxnLst/>
              <a:rect l="l" t="t" r="r" b="b"/>
              <a:pathLst>
                <a:path w="359410" h="180339">
                  <a:moveTo>
                    <a:pt x="359409" y="0"/>
                  </a:moveTo>
                  <a:lnTo>
                    <a:pt x="0" y="0"/>
                  </a:lnTo>
                  <a:lnTo>
                    <a:pt x="0" y="180340"/>
                  </a:lnTo>
                  <a:lnTo>
                    <a:pt x="179069" y="180340"/>
                  </a:lnTo>
                  <a:lnTo>
                    <a:pt x="359409" y="180340"/>
                  </a:lnTo>
                  <a:lnTo>
                    <a:pt x="359409" y="0"/>
                  </a:lnTo>
                  <a:close/>
                </a:path>
              </a:pathLst>
            </a:custGeom>
            <a:solidFill>
              <a:srgbClr val="7F7F7F"/>
            </a:solidFill>
          </p:spPr>
          <p:txBody>
            <a:bodyPr wrap="square" lIns="0" tIns="0" rIns="0" bIns="0" rtlCol="0"/>
            <a:lstStyle/>
            <a:p>
              <a:endParaRPr sz="1694"/>
            </a:p>
          </p:txBody>
        </p:sp>
        <p:sp>
          <p:nvSpPr>
            <p:cNvPr id="28" name="object 28"/>
            <p:cNvSpPr/>
            <p:nvPr/>
          </p:nvSpPr>
          <p:spPr>
            <a:xfrm>
              <a:off x="2556509" y="4679950"/>
              <a:ext cx="359410" cy="180340"/>
            </a:xfrm>
            <a:custGeom>
              <a:avLst/>
              <a:gdLst/>
              <a:ahLst/>
              <a:cxnLst/>
              <a:rect l="l" t="t" r="r" b="b"/>
              <a:pathLst>
                <a:path w="359410" h="180339">
                  <a:moveTo>
                    <a:pt x="179069" y="180340"/>
                  </a:moveTo>
                  <a:lnTo>
                    <a:pt x="0" y="180340"/>
                  </a:lnTo>
                  <a:lnTo>
                    <a:pt x="0" y="0"/>
                  </a:lnTo>
                  <a:lnTo>
                    <a:pt x="359409" y="0"/>
                  </a:lnTo>
                  <a:lnTo>
                    <a:pt x="359409" y="180340"/>
                  </a:lnTo>
                  <a:lnTo>
                    <a:pt x="179069" y="180340"/>
                  </a:lnTo>
                  <a:close/>
                </a:path>
              </a:pathLst>
            </a:custGeom>
            <a:ln w="1797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sz="1694"/>
            </a:p>
          </p:txBody>
        </p:sp>
        <p:sp>
          <p:nvSpPr>
            <p:cNvPr id="29" name="object 29"/>
            <p:cNvSpPr/>
            <p:nvPr/>
          </p:nvSpPr>
          <p:spPr>
            <a:xfrm>
              <a:off x="6120130" y="3924300"/>
              <a:ext cx="1799589" cy="1764030"/>
            </a:xfrm>
            <a:custGeom>
              <a:avLst/>
              <a:gdLst/>
              <a:ahLst/>
              <a:cxnLst/>
              <a:rect l="l" t="t" r="r" b="b"/>
              <a:pathLst>
                <a:path w="1799590" h="1764029">
                  <a:moveTo>
                    <a:pt x="900429" y="0"/>
                  </a:moveTo>
                  <a:lnTo>
                    <a:pt x="852559" y="1222"/>
                  </a:lnTo>
                  <a:lnTo>
                    <a:pt x="805345" y="4850"/>
                  </a:lnTo>
                  <a:lnTo>
                    <a:pt x="758850" y="10823"/>
                  </a:lnTo>
                  <a:lnTo>
                    <a:pt x="713135" y="19078"/>
                  </a:lnTo>
                  <a:lnTo>
                    <a:pt x="668262" y="29556"/>
                  </a:lnTo>
                  <a:lnTo>
                    <a:pt x="624294" y="42196"/>
                  </a:lnTo>
                  <a:lnTo>
                    <a:pt x="581292" y="56936"/>
                  </a:lnTo>
                  <a:lnTo>
                    <a:pt x="539317" y="73717"/>
                  </a:lnTo>
                  <a:lnTo>
                    <a:pt x="498433" y="92476"/>
                  </a:lnTo>
                  <a:lnTo>
                    <a:pt x="458700" y="113153"/>
                  </a:lnTo>
                  <a:lnTo>
                    <a:pt x="420181" y="135688"/>
                  </a:lnTo>
                  <a:lnTo>
                    <a:pt x="382938" y="160019"/>
                  </a:lnTo>
                  <a:lnTo>
                    <a:pt x="347032" y="186085"/>
                  </a:lnTo>
                  <a:lnTo>
                    <a:pt x="312525" y="213826"/>
                  </a:lnTo>
                  <a:lnTo>
                    <a:pt x="279480" y="243181"/>
                  </a:lnTo>
                  <a:lnTo>
                    <a:pt x="247958" y="274089"/>
                  </a:lnTo>
                  <a:lnTo>
                    <a:pt x="218021" y="306488"/>
                  </a:lnTo>
                  <a:lnTo>
                    <a:pt x="189731" y="340319"/>
                  </a:lnTo>
                  <a:lnTo>
                    <a:pt x="163150" y="375520"/>
                  </a:lnTo>
                  <a:lnTo>
                    <a:pt x="138339" y="412030"/>
                  </a:lnTo>
                  <a:lnTo>
                    <a:pt x="115361" y="449789"/>
                  </a:lnTo>
                  <a:lnTo>
                    <a:pt x="94278" y="488735"/>
                  </a:lnTo>
                  <a:lnTo>
                    <a:pt x="75152" y="528808"/>
                  </a:lnTo>
                  <a:lnTo>
                    <a:pt x="58043" y="569947"/>
                  </a:lnTo>
                  <a:lnTo>
                    <a:pt x="43015" y="612091"/>
                  </a:lnTo>
                  <a:lnTo>
                    <a:pt x="30130" y="655179"/>
                  </a:lnTo>
                  <a:lnTo>
                    <a:pt x="19448" y="699150"/>
                  </a:lnTo>
                  <a:lnTo>
                    <a:pt x="11032" y="743944"/>
                  </a:lnTo>
                  <a:lnTo>
                    <a:pt x="4944" y="789499"/>
                  </a:lnTo>
                  <a:lnTo>
                    <a:pt x="1246" y="835754"/>
                  </a:lnTo>
                  <a:lnTo>
                    <a:pt x="0" y="882650"/>
                  </a:lnTo>
                  <a:lnTo>
                    <a:pt x="1330" y="930974"/>
                  </a:lnTo>
                  <a:lnTo>
                    <a:pt x="5276" y="978622"/>
                  </a:lnTo>
                  <a:lnTo>
                    <a:pt x="11770" y="1025526"/>
                  </a:lnTo>
                  <a:lnTo>
                    <a:pt x="20742" y="1071617"/>
                  </a:lnTo>
                  <a:lnTo>
                    <a:pt x="32126" y="1116829"/>
                  </a:lnTo>
                  <a:lnTo>
                    <a:pt x="45852" y="1161094"/>
                  </a:lnTo>
                  <a:lnTo>
                    <a:pt x="61852" y="1204345"/>
                  </a:lnTo>
                  <a:lnTo>
                    <a:pt x="80057" y="1246514"/>
                  </a:lnTo>
                  <a:lnTo>
                    <a:pt x="100401" y="1287534"/>
                  </a:lnTo>
                  <a:lnTo>
                    <a:pt x="122813" y="1327338"/>
                  </a:lnTo>
                  <a:lnTo>
                    <a:pt x="147227" y="1365857"/>
                  </a:lnTo>
                  <a:lnTo>
                    <a:pt x="173573" y="1403024"/>
                  </a:lnTo>
                  <a:lnTo>
                    <a:pt x="201783" y="1438773"/>
                  </a:lnTo>
                  <a:lnTo>
                    <a:pt x="231790" y="1473035"/>
                  </a:lnTo>
                  <a:lnTo>
                    <a:pt x="263525" y="1505743"/>
                  </a:lnTo>
                  <a:lnTo>
                    <a:pt x="296918" y="1536830"/>
                  </a:lnTo>
                  <a:lnTo>
                    <a:pt x="331903" y="1566228"/>
                  </a:lnTo>
                  <a:lnTo>
                    <a:pt x="368411" y="1593870"/>
                  </a:lnTo>
                  <a:lnTo>
                    <a:pt x="406374" y="1619688"/>
                  </a:lnTo>
                  <a:lnTo>
                    <a:pt x="445722" y="1643615"/>
                  </a:lnTo>
                  <a:lnTo>
                    <a:pt x="486389" y="1665583"/>
                  </a:lnTo>
                  <a:lnTo>
                    <a:pt x="528306" y="1685525"/>
                  </a:lnTo>
                  <a:lnTo>
                    <a:pt x="571403" y="1703374"/>
                  </a:lnTo>
                  <a:lnTo>
                    <a:pt x="615614" y="1719061"/>
                  </a:lnTo>
                  <a:lnTo>
                    <a:pt x="660870" y="1732521"/>
                  </a:lnTo>
                  <a:lnTo>
                    <a:pt x="707102" y="1743684"/>
                  </a:lnTo>
                  <a:lnTo>
                    <a:pt x="754242" y="1752484"/>
                  </a:lnTo>
                  <a:lnTo>
                    <a:pt x="802223" y="1758853"/>
                  </a:lnTo>
                  <a:lnTo>
                    <a:pt x="850974" y="1762724"/>
                  </a:lnTo>
                  <a:lnTo>
                    <a:pt x="900429" y="1764030"/>
                  </a:lnTo>
                  <a:lnTo>
                    <a:pt x="949762" y="1762724"/>
                  </a:lnTo>
                  <a:lnTo>
                    <a:pt x="998399" y="1758853"/>
                  </a:lnTo>
                  <a:lnTo>
                    <a:pt x="1046272" y="1752484"/>
                  </a:lnTo>
                  <a:lnTo>
                    <a:pt x="1093314" y="1743684"/>
                  </a:lnTo>
                  <a:lnTo>
                    <a:pt x="1139454" y="1732521"/>
                  </a:lnTo>
                  <a:lnTo>
                    <a:pt x="1184625" y="1719061"/>
                  </a:lnTo>
                  <a:lnTo>
                    <a:pt x="1228758" y="1703374"/>
                  </a:lnTo>
                  <a:lnTo>
                    <a:pt x="1271784" y="1685525"/>
                  </a:lnTo>
                  <a:lnTo>
                    <a:pt x="1313635" y="1665583"/>
                  </a:lnTo>
                  <a:lnTo>
                    <a:pt x="1354243" y="1643615"/>
                  </a:lnTo>
                  <a:lnTo>
                    <a:pt x="1393538" y="1619688"/>
                  </a:lnTo>
                  <a:lnTo>
                    <a:pt x="1431452" y="1593870"/>
                  </a:lnTo>
                  <a:lnTo>
                    <a:pt x="1467917" y="1566228"/>
                  </a:lnTo>
                  <a:lnTo>
                    <a:pt x="1502863" y="1536830"/>
                  </a:lnTo>
                  <a:lnTo>
                    <a:pt x="1536223" y="1505743"/>
                  </a:lnTo>
                  <a:lnTo>
                    <a:pt x="1567928" y="1473035"/>
                  </a:lnTo>
                  <a:lnTo>
                    <a:pt x="1597909" y="1438773"/>
                  </a:lnTo>
                  <a:lnTo>
                    <a:pt x="1626097" y="1403024"/>
                  </a:lnTo>
                  <a:lnTo>
                    <a:pt x="1652425" y="1365857"/>
                  </a:lnTo>
                  <a:lnTo>
                    <a:pt x="1676823" y="1327338"/>
                  </a:lnTo>
                  <a:lnTo>
                    <a:pt x="1699223" y="1287534"/>
                  </a:lnTo>
                  <a:lnTo>
                    <a:pt x="1719556" y="1246514"/>
                  </a:lnTo>
                  <a:lnTo>
                    <a:pt x="1737754" y="1204345"/>
                  </a:lnTo>
                  <a:lnTo>
                    <a:pt x="1753748" y="1161094"/>
                  </a:lnTo>
                  <a:lnTo>
                    <a:pt x="1767469" y="1116829"/>
                  </a:lnTo>
                  <a:lnTo>
                    <a:pt x="1778850" y="1071617"/>
                  </a:lnTo>
                  <a:lnTo>
                    <a:pt x="1787820" y="1025526"/>
                  </a:lnTo>
                  <a:lnTo>
                    <a:pt x="1794313" y="978622"/>
                  </a:lnTo>
                  <a:lnTo>
                    <a:pt x="1798259" y="930974"/>
                  </a:lnTo>
                  <a:lnTo>
                    <a:pt x="1799590" y="882650"/>
                  </a:lnTo>
                  <a:lnTo>
                    <a:pt x="1798259" y="834202"/>
                  </a:lnTo>
                  <a:lnTo>
                    <a:pt x="1794313" y="786439"/>
                  </a:lnTo>
                  <a:lnTo>
                    <a:pt x="1787820" y="739429"/>
                  </a:lnTo>
                  <a:lnTo>
                    <a:pt x="1778850" y="693239"/>
                  </a:lnTo>
                  <a:lnTo>
                    <a:pt x="1767469" y="647935"/>
                  </a:lnTo>
                  <a:lnTo>
                    <a:pt x="1753748" y="603585"/>
                  </a:lnTo>
                  <a:lnTo>
                    <a:pt x="1737754" y="560256"/>
                  </a:lnTo>
                  <a:lnTo>
                    <a:pt x="1719556" y="518015"/>
                  </a:lnTo>
                  <a:lnTo>
                    <a:pt x="1699223" y="476930"/>
                  </a:lnTo>
                  <a:lnTo>
                    <a:pt x="1676823" y="437068"/>
                  </a:lnTo>
                  <a:lnTo>
                    <a:pt x="1652425" y="398495"/>
                  </a:lnTo>
                  <a:lnTo>
                    <a:pt x="1626097" y="361279"/>
                  </a:lnTo>
                  <a:lnTo>
                    <a:pt x="1597909" y="325487"/>
                  </a:lnTo>
                  <a:lnTo>
                    <a:pt x="1567928" y="291187"/>
                  </a:lnTo>
                  <a:lnTo>
                    <a:pt x="1536223" y="258445"/>
                  </a:lnTo>
                  <a:lnTo>
                    <a:pt x="1502863" y="227328"/>
                  </a:lnTo>
                  <a:lnTo>
                    <a:pt x="1467917" y="197904"/>
                  </a:lnTo>
                  <a:lnTo>
                    <a:pt x="1431452" y="170240"/>
                  </a:lnTo>
                  <a:lnTo>
                    <a:pt x="1393538" y="144404"/>
                  </a:lnTo>
                  <a:lnTo>
                    <a:pt x="1354243" y="120461"/>
                  </a:lnTo>
                  <a:lnTo>
                    <a:pt x="1313635" y="98480"/>
                  </a:lnTo>
                  <a:lnTo>
                    <a:pt x="1271784" y="78528"/>
                  </a:lnTo>
                  <a:lnTo>
                    <a:pt x="1228758" y="60671"/>
                  </a:lnTo>
                  <a:lnTo>
                    <a:pt x="1184625" y="44978"/>
                  </a:lnTo>
                  <a:lnTo>
                    <a:pt x="1139454" y="31514"/>
                  </a:lnTo>
                  <a:lnTo>
                    <a:pt x="1093314" y="20348"/>
                  </a:lnTo>
                  <a:lnTo>
                    <a:pt x="1046272" y="11546"/>
                  </a:lnTo>
                  <a:lnTo>
                    <a:pt x="998399" y="5176"/>
                  </a:lnTo>
                  <a:lnTo>
                    <a:pt x="949762" y="1305"/>
                  </a:lnTo>
                  <a:lnTo>
                    <a:pt x="900429" y="0"/>
                  </a:lnTo>
                  <a:close/>
                </a:path>
              </a:pathLst>
            </a:custGeom>
            <a:solidFill>
              <a:srgbClr val="FFFFCC"/>
            </a:solidFill>
          </p:spPr>
          <p:txBody>
            <a:bodyPr wrap="square" lIns="0" tIns="0" rIns="0" bIns="0" rtlCol="0"/>
            <a:lstStyle/>
            <a:p>
              <a:endParaRPr sz="1694"/>
            </a:p>
          </p:txBody>
        </p:sp>
        <p:sp>
          <p:nvSpPr>
            <p:cNvPr id="30" name="object 30"/>
            <p:cNvSpPr/>
            <p:nvPr/>
          </p:nvSpPr>
          <p:spPr>
            <a:xfrm>
              <a:off x="6120130" y="3924300"/>
              <a:ext cx="1799589" cy="1764030"/>
            </a:xfrm>
            <a:custGeom>
              <a:avLst/>
              <a:gdLst/>
              <a:ahLst/>
              <a:cxnLst/>
              <a:rect l="l" t="t" r="r" b="b"/>
              <a:pathLst>
                <a:path w="1799590" h="1764029">
                  <a:moveTo>
                    <a:pt x="900429" y="1764030"/>
                  </a:moveTo>
                  <a:lnTo>
                    <a:pt x="850974" y="1762724"/>
                  </a:lnTo>
                  <a:lnTo>
                    <a:pt x="802223" y="1758853"/>
                  </a:lnTo>
                  <a:lnTo>
                    <a:pt x="754242" y="1752484"/>
                  </a:lnTo>
                  <a:lnTo>
                    <a:pt x="707102" y="1743684"/>
                  </a:lnTo>
                  <a:lnTo>
                    <a:pt x="660870" y="1732521"/>
                  </a:lnTo>
                  <a:lnTo>
                    <a:pt x="615614" y="1719061"/>
                  </a:lnTo>
                  <a:lnTo>
                    <a:pt x="571403" y="1703374"/>
                  </a:lnTo>
                  <a:lnTo>
                    <a:pt x="528306" y="1685525"/>
                  </a:lnTo>
                  <a:lnTo>
                    <a:pt x="486389" y="1665583"/>
                  </a:lnTo>
                  <a:lnTo>
                    <a:pt x="445722" y="1643615"/>
                  </a:lnTo>
                  <a:lnTo>
                    <a:pt x="406374" y="1619688"/>
                  </a:lnTo>
                  <a:lnTo>
                    <a:pt x="368411" y="1593870"/>
                  </a:lnTo>
                  <a:lnTo>
                    <a:pt x="331903" y="1566228"/>
                  </a:lnTo>
                  <a:lnTo>
                    <a:pt x="296918" y="1536830"/>
                  </a:lnTo>
                  <a:lnTo>
                    <a:pt x="263525" y="1505743"/>
                  </a:lnTo>
                  <a:lnTo>
                    <a:pt x="231790" y="1473035"/>
                  </a:lnTo>
                  <a:lnTo>
                    <a:pt x="201783" y="1438773"/>
                  </a:lnTo>
                  <a:lnTo>
                    <a:pt x="173573" y="1403024"/>
                  </a:lnTo>
                  <a:lnTo>
                    <a:pt x="147227" y="1365857"/>
                  </a:lnTo>
                  <a:lnTo>
                    <a:pt x="122813" y="1327338"/>
                  </a:lnTo>
                  <a:lnTo>
                    <a:pt x="100401" y="1287534"/>
                  </a:lnTo>
                  <a:lnTo>
                    <a:pt x="80057" y="1246514"/>
                  </a:lnTo>
                  <a:lnTo>
                    <a:pt x="61852" y="1204345"/>
                  </a:lnTo>
                  <a:lnTo>
                    <a:pt x="45852" y="1161094"/>
                  </a:lnTo>
                  <a:lnTo>
                    <a:pt x="32126" y="1116829"/>
                  </a:lnTo>
                  <a:lnTo>
                    <a:pt x="20742" y="1071617"/>
                  </a:lnTo>
                  <a:lnTo>
                    <a:pt x="11770" y="1025526"/>
                  </a:lnTo>
                  <a:lnTo>
                    <a:pt x="5276" y="978622"/>
                  </a:lnTo>
                  <a:lnTo>
                    <a:pt x="1330" y="930974"/>
                  </a:lnTo>
                  <a:lnTo>
                    <a:pt x="0" y="882650"/>
                  </a:lnTo>
                  <a:lnTo>
                    <a:pt x="1246" y="835754"/>
                  </a:lnTo>
                  <a:lnTo>
                    <a:pt x="4944" y="789499"/>
                  </a:lnTo>
                  <a:lnTo>
                    <a:pt x="11032" y="743944"/>
                  </a:lnTo>
                  <a:lnTo>
                    <a:pt x="19448" y="699150"/>
                  </a:lnTo>
                  <a:lnTo>
                    <a:pt x="30130" y="655179"/>
                  </a:lnTo>
                  <a:lnTo>
                    <a:pt x="43015" y="612091"/>
                  </a:lnTo>
                  <a:lnTo>
                    <a:pt x="58043" y="569947"/>
                  </a:lnTo>
                  <a:lnTo>
                    <a:pt x="75152" y="528808"/>
                  </a:lnTo>
                  <a:lnTo>
                    <a:pt x="94278" y="488735"/>
                  </a:lnTo>
                  <a:lnTo>
                    <a:pt x="115361" y="449789"/>
                  </a:lnTo>
                  <a:lnTo>
                    <a:pt x="138339" y="412030"/>
                  </a:lnTo>
                  <a:lnTo>
                    <a:pt x="163150" y="375520"/>
                  </a:lnTo>
                  <a:lnTo>
                    <a:pt x="189731" y="340319"/>
                  </a:lnTo>
                  <a:lnTo>
                    <a:pt x="218021" y="306488"/>
                  </a:lnTo>
                  <a:lnTo>
                    <a:pt x="247958" y="274089"/>
                  </a:lnTo>
                  <a:lnTo>
                    <a:pt x="279480" y="243181"/>
                  </a:lnTo>
                  <a:lnTo>
                    <a:pt x="312525" y="213826"/>
                  </a:lnTo>
                  <a:lnTo>
                    <a:pt x="347032" y="186085"/>
                  </a:lnTo>
                  <a:lnTo>
                    <a:pt x="382938" y="160019"/>
                  </a:lnTo>
                  <a:lnTo>
                    <a:pt x="420181" y="135688"/>
                  </a:lnTo>
                  <a:lnTo>
                    <a:pt x="458700" y="113153"/>
                  </a:lnTo>
                  <a:lnTo>
                    <a:pt x="498433" y="92476"/>
                  </a:lnTo>
                  <a:lnTo>
                    <a:pt x="539317" y="73717"/>
                  </a:lnTo>
                  <a:lnTo>
                    <a:pt x="581292" y="56936"/>
                  </a:lnTo>
                  <a:lnTo>
                    <a:pt x="624294" y="42196"/>
                  </a:lnTo>
                  <a:lnTo>
                    <a:pt x="668262" y="29556"/>
                  </a:lnTo>
                  <a:lnTo>
                    <a:pt x="713135" y="19078"/>
                  </a:lnTo>
                  <a:lnTo>
                    <a:pt x="758850" y="10823"/>
                  </a:lnTo>
                  <a:lnTo>
                    <a:pt x="805345" y="4850"/>
                  </a:lnTo>
                  <a:lnTo>
                    <a:pt x="852559" y="1222"/>
                  </a:lnTo>
                  <a:lnTo>
                    <a:pt x="900429" y="0"/>
                  </a:lnTo>
                  <a:lnTo>
                    <a:pt x="949762" y="1305"/>
                  </a:lnTo>
                  <a:lnTo>
                    <a:pt x="998399" y="5176"/>
                  </a:lnTo>
                  <a:lnTo>
                    <a:pt x="1046272" y="11546"/>
                  </a:lnTo>
                  <a:lnTo>
                    <a:pt x="1093314" y="20348"/>
                  </a:lnTo>
                  <a:lnTo>
                    <a:pt x="1139454" y="31514"/>
                  </a:lnTo>
                  <a:lnTo>
                    <a:pt x="1184625" y="44978"/>
                  </a:lnTo>
                  <a:lnTo>
                    <a:pt x="1228758" y="60671"/>
                  </a:lnTo>
                  <a:lnTo>
                    <a:pt x="1271784" y="78528"/>
                  </a:lnTo>
                  <a:lnTo>
                    <a:pt x="1313635" y="98480"/>
                  </a:lnTo>
                  <a:lnTo>
                    <a:pt x="1354243" y="120461"/>
                  </a:lnTo>
                  <a:lnTo>
                    <a:pt x="1393538" y="144404"/>
                  </a:lnTo>
                  <a:lnTo>
                    <a:pt x="1431452" y="170240"/>
                  </a:lnTo>
                  <a:lnTo>
                    <a:pt x="1467917" y="197904"/>
                  </a:lnTo>
                  <a:lnTo>
                    <a:pt x="1502863" y="227328"/>
                  </a:lnTo>
                  <a:lnTo>
                    <a:pt x="1536223" y="258445"/>
                  </a:lnTo>
                  <a:lnTo>
                    <a:pt x="1567928" y="291187"/>
                  </a:lnTo>
                  <a:lnTo>
                    <a:pt x="1597909" y="325487"/>
                  </a:lnTo>
                  <a:lnTo>
                    <a:pt x="1626097" y="361279"/>
                  </a:lnTo>
                  <a:lnTo>
                    <a:pt x="1652425" y="398495"/>
                  </a:lnTo>
                  <a:lnTo>
                    <a:pt x="1676823" y="437068"/>
                  </a:lnTo>
                  <a:lnTo>
                    <a:pt x="1699223" y="476930"/>
                  </a:lnTo>
                  <a:lnTo>
                    <a:pt x="1719556" y="518015"/>
                  </a:lnTo>
                  <a:lnTo>
                    <a:pt x="1737754" y="560256"/>
                  </a:lnTo>
                  <a:lnTo>
                    <a:pt x="1753748" y="603585"/>
                  </a:lnTo>
                  <a:lnTo>
                    <a:pt x="1767469" y="647935"/>
                  </a:lnTo>
                  <a:lnTo>
                    <a:pt x="1778850" y="693239"/>
                  </a:lnTo>
                  <a:lnTo>
                    <a:pt x="1787820" y="739429"/>
                  </a:lnTo>
                  <a:lnTo>
                    <a:pt x="1794313" y="786439"/>
                  </a:lnTo>
                  <a:lnTo>
                    <a:pt x="1798259" y="834202"/>
                  </a:lnTo>
                  <a:lnTo>
                    <a:pt x="1799590" y="882650"/>
                  </a:lnTo>
                  <a:lnTo>
                    <a:pt x="1798259" y="930974"/>
                  </a:lnTo>
                  <a:lnTo>
                    <a:pt x="1794313" y="978622"/>
                  </a:lnTo>
                  <a:lnTo>
                    <a:pt x="1787820" y="1025526"/>
                  </a:lnTo>
                  <a:lnTo>
                    <a:pt x="1778850" y="1071617"/>
                  </a:lnTo>
                  <a:lnTo>
                    <a:pt x="1767469" y="1116829"/>
                  </a:lnTo>
                  <a:lnTo>
                    <a:pt x="1753748" y="1161094"/>
                  </a:lnTo>
                  <a:lnTo>
                    <a:pt x="1737754" y="1204345"/>
                  </a:lnTo>
                  <a:lnTo>
                    <a:pt x="1719556" y="1246514"/>
                  </a:lnTo>
                  <a:lnTo>
                    <a:pt x="1699223" y="1287534"/>
                  </a:lnTo>
                  <a:lnTo>
                    <a:pt x="1676823" y="1327338"/>
                  </a:lnTo>
                  <a:lnTo>
                    <a:pt x="1652425" y="1365857"/>
                  </a:lnTo>
                  <a:lnTo>
                    <a:pt x="1626097" y="1403024"/>
                  </a:lnTo>
                  <a:lnTo>
                    <a:pt x="1597909" y="1438773"/>
                  </a:lnTo>
                  <a:lnTo>
                    <a:pt x="1567928" y="1473035"/>
                  </a:lnTo>
                  <a:lnTo>
                    <a:pt x="1536223" y="1505743"/>
                  </a:lnTo>
                  <a:lnTo>
                    <a:pt x="1502863" y="1536830"/>
                  </a:lnTo>
                  <a:lnTo>
                    <a:pt x="1467917" y="1566228"/>
                  </a:lnTo>
                  <a:lnTo>
                    <a:pt x="1431452" y="1593870"/>
                  </a:lnTo>
                  <a:lnTo>
                    <a:pt x="1393538" y="1619688"/>
                  </a:lnTo>
                  <a:lnTo>
                    <a:pt x="1354243" y="1643615"/>
                  </a:lnTo>
                  <a:lnTo>
                    <a:pt x="1313635" y="1665583"/>
                  </a:lnTo>
                  <a:lnTo>
                    <a:pt x="1271784" y="1685525"/>
                  </a:lnTo>
                  <a:lnTo>
                    <a:pt x="1228758" y="1703374"/>
                  </a:lnTo>
                  <a:lnTo>
                    <a:pt x="1184625" y="1719061"/>
                  </a:lnTo>
                  <a:lnTo>
                    <a:pt x="1139454" y="1732521"/>
                  </a:lnTo>
                  <a:lnTo>
                    <a:pt x="1093314" y="1743684"/>
                  </a:lnTo>
                  <a:lnTo>
                    <a:pt x="1046272" y="1752484"/>
                  </a:lnTo>
                  <a:lnTo>
                    <a:pt x="998399" y="1758853"/>
                  </a:lnTo>
                  <a:lnTo>
                    <a:pt x="949762" y="1762724"/>
                  </a:lnTo>
                  <a:lnTo>
                    <a:pt x="900429" y="1764030"/>
                  </a:lnTo>
                  <a:close/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sz="1694"/>
            </a:p>
          </p:txBody>
        </p:sp>
        <p:sp>
          <p:nvSpPr>
            <p:cNvPr id="31" name="object 31"/>
            <p:cNvSpPr/>
            <p:nvPr/>
          </p:nvSpPr>
          <p:spPr>
            <a:xfrm>
              <a:off x="6300469" y="4356100"/>
              <a:ext cx="1007110" cy="1116330"/>
            </a:xfrm>
            <a:custGeom>
              <a:avLst/>
              <a:gdLst/>
              <a:ahLst/>
              <a:cxnLst/>
              <a:rect l="l" t="t" r="r" b="b"/>
              <a:pathLst>
                <a:path w="1007109" h="1116329">
                  <a:moveTo>
                    <a:pt x="71119" y="360680"/>
                  </a:moveTo>
                  <a:lnTo>
                    <a:pt x="791209" y="180339"/>
                  </a:lnTo>
                </a:path>
                <a:path w="1007109" h="1116329">
                  <a:moveTo>
                    <a:pt x="0" y="396239"/>
                  </a:moveTo>
                  <a:lnTo>
                    <a:pt x="179069" y="1116330"/>
                  </a:lnTo>
                </a:path>
                <a:path w="1007109" h="1116329">
                  <a:moveTo>
                    <a:pt x="431800" y="0"/>
                  </a:moveTo>
                  <a:lnTo>
                    <a:pt x="828039" y="107950"/>
                  </a:lnTo>
                </a:path>
                <a:path w="1007109" h="1116329">
                  <a:moveTo>
                    <a:pt x="1007109" y="107950"/>
                  </a:moveTo>
                  <a:lnTo>
                    <a:pt x="1007109" y="1008380"/>
                  </a:lnTo>
                </a:path>
                <a:path w="1007109" h="1116329">
                  <a:moveTo>
                    <a:pt x="71119" y="359410"/>
                  </a:moveTo>
                  <a:lnTo>
                    <a:pt x="251459" y="0"/>
                  </a:lnTo>
                </a:path>
                <a:path w="1007109" h="1116329">
                  <a:moveTo>
                    <a:pt x="251459" y="1079500"/>
                  </a:moveTo>
                  <a:lnTo>
                    <a:pt x="791209" y="1079500"/>
                  </a:lnTo>
                </a:path>
              </a:pathLst>
            </a:custGeom>
            <a:ln w="17970">
              <a:solidFill>
                <a:srgbClr val="2222DB"/>
              </a:solidFill>
            </a:ln>
          </p:spPr>
          <p:txBody>
            <a:bodyPr wrap="square" lIns="0" tIns="0" rIns="0" bIns="0" rtlCol="0"/>
            <a:lstStyle/>
            <a:p>
              <a:endParaRPr sz="1694"/>
            </a:p>
          </p:txBody>
        </p:sp>
        <p:sp>
          <p:nvSpPr>
            <p:cNvPr id="32" name="object 32"/>
            <p:cNvSpPr/>
            <p:nvPr/>
          </p:nvSpPr>
          <p:spPr>
            <a:xfrm>
              <a:off x="7056119" y="5328919"/>
              <a:ext cx="359410" cy="179070"/>
            </a:xfrm>
            <a:custGeom>
              <a:avLst/>
              <a:gdLst/>
              <a:ahLst/>
              <a:cxnLst/>
              <a:rect l="l" t="t" r="r" b="b"/>
              <a:pathLst>
                <a:path w="359409" h="179070">
                  <a:moveTo>
                    <a:pt x="359409" y="0"/>
                  </a:moveTo>
                  <a:lnTo>
                    <a:pt x="0" y="0"/>
                  </a:lnTo>
                  <a:lnTo>
                    <a:pt x="0" y="179069"/>
                  </a:lnTo>
                  <a:lnTo>
                    <a:pt x="180339" y="179069"/>
                  </a:lnTo>
                  <a:lnTo>
                    <a:pt x="359409" y="179069"/>
                  </a:lnTo>
                  <a:lnTo>
                    <a:pt x="359409" y="0"/>
                  </a:lnTo>
                  <a:close/>
                </a:path>
              </a:pathLst>
            </a:custGeom>
            <a:solidFill>
              <a:srgbClr val="BFBFBF"/>
            </a:solidFill>
          </p:spPr>
          <p:txBody>
            <a:bodyPr wrap="square" lIns="0" tIns="0" rIns="0" bIns="0" rtlCol="0"/>
            <a:lstStyle/>
            <a:p>
              <a:endParaRPr sz="1694"/>
            </a:p>
          </p:txBody>
        </p:sp>
        <p:sp>
          <p:nvSpPr>
            <p:cNvPr id="33" name="object 33"/>
            <p:cNvSpPr/>
            <p:nvPr/>
          </p:nvSpPr>
          <p:spPr>
            <a:xfrm>
              <a:off x="7056119" y="5328919"/>
              <a:ext cx="359410" cy="179070"/>
            </a:xfrm>
            <a:custGeom>
              <a:avLst/>
              <a:gdLst/>
              <a:ahLst/>
              <a:cxnLst/>
              <a:rect l="l" t="t" r="r" b="b"/>
              <a:pathLst>
                <a:path w="359409" h="179070">
                  <a:moveTo>
                    <a:pt x="180339" y="179069"/>
                  </a:moveTo>
                  <a:lnTo>
                    <a:pt x="0" y="179069"/>
                  </a:lnTo>
                  <a:lnTo>
                    <a:pt x="0" y="0"/>
                  </a:lnTo>
                  <a:lnTo>
                    <a:pt x="359409" y="0"/>
                  </a:lnTo>
                  <a:lnTo>
                    <a:pt x="359409" y="179069"/>
                  </a:lnTo>
                  <a:lnTo>
                    <a:pt x="180339" y="179069"/>
                  </a:lnTo>
                  <a:close/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sz="1694"/>
            </a:p>
          </p:txBody>
        </p:sp>
        <p:sp>
          <p:nvSpPr>
            <p:cNvPr id="34" name="object 34"/>
            <p:cNvSpPr/>
            <p:nvPr/>
          </p:nvSpPr>
          <p:spPr>
            <a:xfrm>
              <a:off x="6443980" y="5292089"/>
              <a:ext cx="359410" cy="180340"/>
            </a:xfrm>
            <a:custGeom>
              <a:avLst/>
              <a:gdLst/>
              <a:ahLst/>
              <a:cxnLst/>
              <a:rect l="l" t="t" r="r" b="b"/>
              <a:pathLst>
                <a:path w="359409" h="180339">
                  <a:moveTo>
                    <a:pt x="359410" y="0"/>
                  </a:moveTo>
                  <a:lnTo>
                    <a:pt x="0" y="0"/>
                  </a:lnTo>
                  <a:lnTo>
                    <a:pt x="0" y="180340"/>
                  </a:lnTo>
                  <a:lnTo>
                    <a:pt x="180340" y="180340"/>
                  </a:lnTo>
                  <a:lnTo>
                    <a:pt x="359410" y="180340"/>
                  </a:lnTo>
                  <a:lnTo>
                    <a:pt x="359410" y="0"/>
                  </a:lnTo>
                  <a:close/>
                </a:path>
              </a:pathLst>
            </a:custGeom>
            <a:solidFill>
              <a:srgbClr val="BFBFBF"/>
            </a:solidFill>
          </p:spPr>
          <p:txBody>
            <a:bodyPr wrap="square" lIns="0" tIns="0" rIns="0" bIns="0" rtlCol="0"/>
            <a:lstStyle/>
            <a:p>
              <a:endParaRPr sz="1694"/>
            </a:p>
          </p:txBody>
        </p:sp>
        <p:sp>
          <p:nvSpPr>
            <p:cNvPr id="35" name="object 35"/>
            <p:cNvSpPr/>
            <p:nvPr/>
          </p:nvSpPr>
          <p:spPr>
            <a:xfrm>
              <a:off x="6443980" y="5292089"/>
              <a:ext cx="359410" cy="180340"/>
            </a:xfrm>
            <a:custGeom>
              <a:avLst/>
              <a:gdLst/>
              <a:ahLst/>
              <a:cxnLst/>
              <a:rect l="l" t="t" r="r" b="b"/>
              <a:pathLst>
                <a:path w="359409" h="180339">
                  <a:moveTo>
                    <a:pt x="180340" y="180340"/>
                  </a:moveTo>
                  <a:lnTo>
                    <a:pt x="0" y="180340"/>
                  </a:lnTo>
                  <a:lnTo>
                    <a:pt x="0" y="0"/>
                  </a:lnTo>
                  <a:lnTo>
                    <a:pt x="359410" y="0"/>
                  </a:lnTo>
                  <a:lnTo>
                    <a:pt x="359410" y="180340"/>
                  </a:lnTo>
                  <a:lnTo>
                    <a:pt x="180340" y="180340"/>
                  </a:lnTo>
                  <a:close/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sz="1694"/>
            </a:p>
          </p:txBody>
        </p:sp>
        <p:sp>
          <p:nvSpPr>
            <p:cNvPr id="36" name="object 36"/>
            <p:cNvSpPr/>
            <p:nvPr/>
          </p:nvSpPr>
          <p:spPr>
            <a:xfrm>
              <a:off x="6551930" y="4175759"/>
              <a:ext cx="360680" cy="180340"/>
            </a:xfrm>
            <a:custGeom>
              <a:avLst/>
              <a:gdLst/>
              <a:ahLst/>
              <a:cxnLst/>
              <a:rect l="l" t="t" r="r" b="b"/>
              <a:pathLst>
                <a:path w="360679" h="180339">
                  <a:moveTo>
                    <a:pt x="360679" y="0"/>
                  </a:moveTo>
                  <a:lnTo>
                    <a:pt x="0" y="0"/>
                  </a:lnTo>
                  <a:lnTo>
                    <a:pt x="0" y="180339"/>
                  </a:lnTo>
                  <a:lnTo>
                    <a:pt x="180340" y="180339"/>
                  </a:lnTo>
                  <a:lnTo>
                    <a:pt x="360679" y="180339"/>
                  </a:lnTo>
                  <a:lnTo>
                    <a:pt x="360679" y="0"/>
                  </a:lnTo>
                  <a:close/>
                </a:path>
              </a:pathLst>
            </a:custGeom>
            <a:solidFill>
              <a:srgbClr val="BFBFBF"/>
            </a:solidFill>
          </p:spPr>
          <p:txBody>
            <a:bodyPr wrap="square" lIns="0" tIns="0" rIns="0" bIns="0" rtlCol="0"/>
            <a:lstStyle/>
            <a:p>
              <a:endParaRPr sz="1694"/>
            </a:p>
          </p:txBody>
        </p:sp>
        <p:sp>
          <p:nvSpPr>
            <p:cNvPr id="37" name="object 37"/>
            <p:cNvSpPr/>
            <p:nvPr/>
          </p:nvSpPr>
          <p:spPr>
            <a:xfrm>
              <a:off x="6551930" y="4175759"/>
              <a:ext cx="360680" cy="180340"/>
            </a:xfrm>
            <a:custGeom>
              <a:avLst/>
              <a:gdLst/>
              <a:ahLst/>
              <a:cxnLst/>
              <a:rect l="l" t="t" r="r" b="b"/>
              <a:pathLst>
                <a:path w="360679" h="180339">
                  <a:moveTo>
                    <a:pt x="180340" y="180339"/>
                  </a:moveTo>
                  <a:lnTo>
                    <a:pt x="0" y="180339"/>
                  </a:lnTo>
                  <a:lnTo>
                    <a:pt x="0" y="0"/>
                  </a:lnTo>
                  <a:lnTo>
                    <a:pt x="360679" y="0"/>
                  </a:lnTo>
                  <a:lnTo>
                    <a:pt x="360679" y="180339"/>
                  </a:lnTo>
                  <a:lnTo>
                    <a:pt x="180340" y="180339"/>
                  </a:lnTo>
                  <a:close/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sz="1694"/>
            </a:p>
          </p:txBody>
        </p:sp>
        <p:sp>
          <p:nvSpPr>
            <p:cNvPr id="38" name="object 38"/>
            <p:cNvSpPr/>
            <p:nvPr/>
          </p:nvSpPr>
          <p:spPr>
            <a:xfrm>
              <a:off x="7091680" y="4356100"/>
              <a:ext cx="360680" cy="180340"/>
            </a:xfrm>
            <a:custGeom>
              <a:avLst/>
              <a:gdLst/>
              <a:ahLst/>
              <a:cxnLst/>
              <a:rect l="l" t="t" r="r" b="b"/>
              <a:pathLst>
                <a:path w="360679" h="180339">
                  <a:moveTo>
                    <a:pt x="360679" y="0"/>
                  </a:moveTo>
                  <a:lnTo>
                    <a:pt x="0" y="0"/>
                  </a:lnTo>
                  <a:lnTo>
                    <a:pt x="0" y="180339"/>
                  </a:lnTo>
                  <a:lnTo>
                    <a:pt x="180340" y="180339"/>
                  </a:lnTo>
                  <a:lnTo>
                    <a:pt x="360679" y="180339"/>
                  </a:lnTo>
                  <a:lnTo>
                    <a:pt x="360679" y="0"/>
                  </a:lnTo>
                  <a:close/>
                </a:path>
              </a:pathLst>
            </a:custGeom>
            <a:solidFill>
              <a:srgbClr val="BFBFBF"/>
            </a:solidFill>
          </p:spPr>
          <p:txBody>
            <a:bodyPr wrap="square" lIns="0" tIns="0" rIns="0" bIns="0" rtlCol="0"/>
            <a:lstStyle/>
            <a:p>
              <a:endParaRPr sz="1694"/>
            </a:p>
          </p:txBody>
        </p:sp>
        <p:sp>
          <p:nvSpPr>
            <p:cNvPr id="39" name="object 39"/>
            <p:cNvSpPr/>
            <p:nvPr/>
          </p:nvSpPr>
          <p:spPr>
            <a:xfrm>
              <a:off x="7091680" y="4356100"/>
              <a:ext cx="360680" cy="180340"/>
            </a:xfrm>
            <a:custGeom>
              <a:avLst/>
              <a:gdLst/>
              <a:ahLst/>
              <a:cxnLst/>
              <a:rect l="l" t="t" r="r" b="b"/>
              <a:pathLst>
                <a:path w="360679" h="180339">
                  <a:moveTo>
                    <a:pt x="180340" y="180339"/>
                  </a:moveTo>
                  <a:lnTo>
                    <a:pt x="0" y="180339"/>
                  </a:lnTo>
                  <a:lnTo>
                    <a:pt x="0" y="0"/>
                  </a:lnTo>
                  <a:lnTo>
                    <a:pt x="360679" y="0"/>
                  </a:lnTo>
                  <a:lnTo>
                    <a:pt x="360679" y="180339"/>
                  </a:lnTo>
                  <a:lnTo>
                    <a:pt x="180340" y="180339"/>
                  </a:lnTo>
                  <a:close/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sz="1694"/>
            </a:p>
          </p:txBody>
        </p:sp>
      </p:grpSp>
      <p:sp>
        <p:nvSpPr>
          <p:cNvPr id="40" name="object 40"/>
          <p:cNvSpPr txBox="1"/>
          <p:nvPr/>
        </p:nvSpPr>
        <p:spPr>
          <a:xfrm>
            <a:off x="6985299" y="4884867"/>
            <a:ext cx="399228" cy="229373"/>
          </a:xfrm>
          <a:prstGeom prst="rect">
            <a:avLst/>
          </a:prstGeom>
        </p:spPr>
        <p:txBody>
          <a:bodyPr vert="horz" wrap="square" lIns="0" tIns="11953" rIns="0" bIns="0" rtlCol="0">
            <a:spAutoFit/>
          </a:bodyPr>
          <a:lstStyle/>
          <a:p>
            <a:pPr marL="11953">
              <a:spcBef>
                <a:spcPts val="94"/>
              </a:spcBef>
            </a:pPr>
            <a:r>
              <a:rPr sz="1412" b="1" spc="-24" dirty="0">
                <a:solidFill>
                  <a:srgbClr val="2222DB"/>
                </a:solidFill>
                <a:latin typeface="Verdana"/>
                <a:cs typeface="Verdana"/>
              </a:rPr>
              <a:t>IGP</a:t>
            </a:r>
            <a:endParaRPr sz="1412">
              <a:latin typeface="Verdana"/>
              <a:cs typeface="Verdana"/>
            </a:endParaRPr>
          </a:p>
        </p:txBody>
      </p:sp>
      <p:grpSp>
        <p:nvGrpSpPr>
          <p:cNvPr id="41" name="object 41"/>
          <p:cNvGrpSpPr/>
          <p:nvPr/>
        </p:nvGrpSpPr>
        <p:grpSpPr>
          <a:xfrm>
            <a:off x="2744396" y="4675691"/>
            <a:ext cx="3397624" cy="288664"/>
            <a:chOff x="2915920" y="4563109"/>
            <a:chExt cx="3609975" cy="306705"/>
          </a:xfrm>
        </p:grpSpPr>
        <p:sp>
          <p:nvSpPr>
            <p:cNvPr id="42" name="object 42"/>
            <p:cNvSpPr/>
            <p:nvPr/>
          </p:nvSpPr>
          <p:spPr>
            <a:xfrm>
              <a:off x="6155690" y="4679949"/>
              <a:ext cx="360680" cy="180340"/>
            </a:xfrm>
            <a:custGeom>
              <a:avLst/>
              <a:gdLst/>
              <a:ahLst/>
              <a:cxnLst/>
              <a:rect l="l" t="t" r="r" b="b"/>
              <a:pathLst>
                <a:path w="360679" h="180339">
                  <a:moveTo>
                    <a:pt x="360680" y="0"/>
                  </a:moveTo>
                  <a:lnTo>
                    <a:pt x="0" y="0"/>
                  </a:lnTo>
                  <a:lnTo>
                    <a:pt x="0" y="180340"/>
                  </a:lnTo>
                  <a:lnTo>
                    <a:pt x="180339" y="180340"/>
                  </a:lnTo>
                  <a:lnTo>
                    <a:pt x="360680" y="180340"/>
                  </a:lnTo>
                  <a:lnTo>
                    <a:pt x="360680" y="0"/>
                  </a:lnTo>
                  <a:close/>
                </a:path>
              </a:pathLst>
            </a:custGeom>
            <a:solidFill>
              <a:srgbClr val="7F7F7F"/>
            </a:solidFill>
          </p:spPr>
          <p:txBody>
            <a:bodyPr wrap="square" lIns="0" tIns="0" rIns="0" bIns="0" rtlCol="0"/>
            <a:lstStyle/>
            <a:p>
              <a:endParaRPr sz="1694"/>
            </a:p>
          </p:txBody>
        </p:sp>
        <p:sp>
          <p:nvSpPr>
            <p:cNvPr id="43" name="object 43"/>
            <p:cNvSpPr/>
            <p:nvPr/>
          </p:nvSpPr>
          <p:spPr>
            <a:xfrm>
              <a:off x="6155690" y="4679949"/>
              <a:ext cx="360680" cy="180340"/>
            </a:xfrm>
            <a:custGeom>
              <a:avLst/>
              <a:gdLst/>
              <a:ahLst/>
              <a:cxnLst/>
              <a:rect l="l" t="t" r="r" b="b"/>
              <a:pathLst>
                <a:path w="360679" h="180339">
                  <a:moveTo>
                    <a:pt x="180339" y="180340"/>
                  </a:moveTo>
                  <a:lnTo>
                    <a:pt x="0" y="180340"/>
                  </a:lnTo>
                  <a:lnTo>
                    <a:pt x="0" y="0"/>
                  </a:lnTo>
                  <a:lnTo>
                    <a:pt x="360680" y="0"/>
                  </a:lnTo>
                  <a:lnTo>
                    <a:pt x="360680" y="180340"/>
                  </a:lnTo>
                  <a:lnTo>
                    <a:pt x="180339" y="180340"/>
                  </a:lnTo>
                  <a:close/>
                </a:path>
              </a:pathLst>
            </a:custGeom>
            <a:ln w="1797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sz="1694"/>
            </a:p>
          </p:txBody>
        </p:sp>
        <p:sp>
          <p:nvSpPr>
            <p:cNvPr id="44" name="object 44"/>
            <p:cNvSpPr/>
            <p:nvPr/>
          </p:nvSpPr>
          <p:spPr>
            <a:xfrm>
              <a:off x="2915920" y="4787899"/>
              <a:ext cx="3239770" cy="0"/>
            </a:xfrm>
            <a:custGeom>
              <a:avLst/>
              <a:gdLst/>
              <a:ahLst/>
              <a:cxnLst/>
              <a:rect l="l" t="t" r="r" b="b"/>
              <a:pathLst>
                <a:path w="3239770">
                  <a:moveTo>
                    <a:pt x="0" y="0"/>
                  </a:moveTo>
                  <a:lnTo>
                    <a:pt x="3239770" y="0"/>
                  </a:lnTo>
                </a:path>
              </a:pathLst>
            </a:custGeom>
            <a:ln w="28752">
              <a:solidFill>
                <a:srgbClr val="007F00"/>
              </a:solidFill>
            </a:ln>
          </p:spPr>
          <p:txBody>
            <a:bodyPr wrap="square" lIns="0" tIns="0" rIns="0" bIns="0" rtlCol="0"/>
            <a:lstStyle/>
            <a:p>
              <a:endParaRPr sz="1694"/>
            </a:p>
          </p:txBody>
        </p:sp>
        <p:pic>
          <p:nvPicPr>
            <p:cNvPr id="45" name="object 4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985510" y="4563109"/>
              <a:ext cx="170179" cy="189229"/>
            </a:xfrm>
            <a:prstGeom prst="rect">
              <a:avLst/>
            </a:prstGeom>
          </p:spPr>
        </p:pic>
      </p:grpSp>
      <p:sp>
        <p:nvSpPr>
          <p:cNvPr id="46" name="object 46"/>
          <p:cNvSpPr txBox="1"/>
          <p:nvPr/>
        </p:nvSpPr>
        <p:spPr>
          <a:xfrm>
            <a:off x="3313355" y="4919532"/>
            <a:ext cx="1899919" cy="301701"/>
          </a:xfrm>
          <a:prstGeom prst="rect">
            <a:avLst/>
          </a:prstGeom>
        </p:spPr>
        <p:txBody>
          <a:bodyPr vert="horz" wrap="square" lIns="0" tIns="11953" rIns="0" bIns="0" rtlCol="0">
            <a:spAutoFit/>
          </a:bodyPr>
          <a:lstStyle/>
          <a:p>
            <a:pPr marL="11953">
              <a:spcBef>
                <a:spcPts val="94"/>
              </a:spcBef>
            </a:pPr>
            <a:r>
              <a:rPr sz="1882" dirty="0">
                <a:solidFill>
                  <a:srgbClr val="00007F"/>
                </a:solidFill>
                <a:latin typeface="Verdana"/>
                <a:cs typeface="Verdana"/>
              </a:rPr>
              <a:t>Liaison</a:t>
            </a:r>
            <a:r>
              <a:rPr sz="1882" spc="-28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882" dirty="0">
                <a:solidFill>
                  <a:srgbClr val="00007F"/>
                </a:solidFill>
                <a:latin typeface="Verdana"/>
                <a:cs typeface="Verdana"/>
              </a:rPr>
              <a:t>inter</a:t>
            </a:r>
            <a:r>
              <a:rPr sz="1882" spc="-28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882" spc="-24" dirty="0">
                <a:solidFill>
                  <a:srgbClr val="00007F"/>
                </a:solidFill>
                <a:latin typeface="Verdana"/>
                <a:cs typeface="Verdana"/>
              </a:rPr>
              <a:t>AS</a:t>
            </a:r>
            <a:endParaRPr sz="1882">
              <a:latin typeface="Verdana"/>
              <a:cs typeface="Verdana"/>
            </a:endParaRPr>
          </a:p>
        </p:txBody>
      </p:sp>
      <p:sp>
        <p:nvSpPr>
          <p:cNvPr id="47" name="object 47"/>
          <p:cNvSpPr txBox="1">
            <a:spLocks noGrp="1"/>
          </p:cNvSpPr>
          <p:nvPr>
            <p:ph type="title"/>
          </p:nvPr>
        </p:nvSpPr>
        <p:spPr>
          <a:xfrm>
            <a:off x="683110" y="271273"/>
            <a:ext cx="7745506" cy="566068"/>
          </a:xfrm>
          <a:prstGeom prst="rect">
            <a:avLst/>
          </a:prstGeom>
        </p:spPr>
        <p:txBody>
          <a:bodyPr vert="horz" wrap="square" lIns="0" tIns="11953" rIns="0" bIns="0" rtlCol="0" anchor="b">
            <a:spAutoFit/>
          </a:bodyPr>
          <a:lstStyle/>
          <a:p>
            <a:pPr marL="1583206">
              <a:lnSpc>
                <a:spcPct val="100000"/>
              </a:lnSpc>
              <a:spcBef>
                <a:spcPts val="94"/>
              </a:spcBef>
            </a:pPr>
            <a:r>
              <a:rPr dirty="0"/>
              <a:t>Protocoles</a:t>
            </a:r>
            <a:r>
              <a:rPr spc="-38" dirty="0"/>
              <a:t> </a:t>
            </a:r>
            <a:r>
              <a:rPr dirty="0"/>
              <a:t>de</a:t>
            </a:r>
            <a:r>
              <a:rPr spc="-28" dirty="0"/>
              <a:t> </a:t>
            </a:r>
            <a:r>
              <a:rPr sz="3600" spc="-9" dirty="0"/>
              <a:t>routages</a:t>
            </a:r>
            <a:endParaRPr spc="-9" dirty="0"/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85675" y="1304963"/>
            <a:ext cx="8478819" cy="3921304"/>
          </a:xfrm>
          <a:prstGeom prst="rect">
            <a:avLst/>
          </a:prstGeom>
        </p:spPr>
        <p:txBody>
          <a:bodyPr vert="horz" wrap="square" lIns="0" tIns="212762" rIns="0" bIns="0" rtlCol="0">
            <a:spAutoFit/>
          </a:bodyPr>
          <a:lstStyle/>
          <a:p>
            <a:pPr marL="35860">
              <a:spcBef>
                <a:spcPts val="1675"/>
              </a:spcBef>
            </a:pPr>
            <a:r>
              <a:rPr sz="2259" b="1" dirty="0">
                <a:solidFill>
                  <a:srgbClr val="7F0000"/>
                </a:solidFill>
                <a:latin typeface="Verdana"/>
                <a:cs typeface="Verdana"/>
              </a:rPr>
              <a:t>BGP</a:t>
            </a:r>
            <a:r>
              <a:rPr sz="2259" b="1" spc="-33" dirty="0">
                <a:solidFill>
                  <a:srgbClr val="7F0000"/>
                </a:solidFill>
                <a:latin typeface="Verdana"/>
                <a:cs typeface="Verdana"/>
              </a:rPr>
              <a:t> </a:t>
            </a:r>
            <a:r>
              <a:rPr sz="2259" b="1" dirty="0">
                <a:solidFill>
                  <a:srgbClr val="7F0000"/>
                </a:solidFill>
                <a:latin typeface="Verdana"/>
                <a:cs typeface="Verdana"/>
              </a:rPr>
              <a:t>–</a:t>
            </a:r>
            <a:r>
              <a:rPr sz="2259" b="1" spc="-14" dirty="0">
                <a:solidFill>
                  <a:srgbClr val="7F0000"/>
                </a:solidFill>
                <a:latin typeface="Verdana"/>
                <a:cs typeface="Verdana"/>
              </a:rPr>
              <a:t> </a:t>
            </a:r>
            <a:r>
              <a:rPr sz="2259" b="1" spc="-19" dirty="0">
                <a:solidFill>
                  <a:srgbClr val="7F0000"/>
                </a:solidFill>
                <a:latin typeface="Verdana"/>
                <a:cs typeface="Verdana"/>
              </a:rPr>
              <a:t>Border</a:t>
            </a:r>
            <a:r>
              <a:rPr sz="2259" b="1" spc="-329" dirty="0">
                <a:solidFill>
                  <a:srgbClr val="7F0000"/>
                </a:solidFill>
                <a:latin typeface="Verdana"/>
                <a:cs typeface="Verdana"/>
              </a:rPr>
              <a:t> </a:t>
            </a:r>
            <a:r>
              <a:rPr sz="2259" b="1" dirty="0">
                <a:solidFill>
                  <a:srgbClr val="7F0000"/>
                </a:solidFill>
                <a:latin typeface="Verdana"/>
                <a:cs typeface="Verdana"/>
              </a:rPr>
              <a:t>Gateway</a:t>
            </a:r>
            <a:r>
              <a:rPr sz="2259" b="1" spc="-19" dirty="0">
                <a:solidFill>
                  <a:srgbClr val="7F0000"/>
                </a:solidFill>
                <a:latin typeface="Verdana"/>
                <a:cs typeface="Verdana"/>
              </a:rPr>
              <a:t> </a:t>
            </a:r>
            <a:r>
              <a:rPr sz="2259" b="1" spc="-9" dirty="0">
                <a:solidFill>
                  <a:srgbClr val="7F0000"/>
                </a:solidFill>
                <a:latin typeface="Verdana"/>
                <a:cs typeface="Verdana"/>
              </a:rPr>
              <a:t>Protocol</a:t>
            </a:r>
            <a:endParaRPr sz="2259">
              <a:latin typeface="Verdana"/>
              <a:cs typeface="Verdana"/>
            </a:endParaRPr>
          </a:p>
          <a:p>
            <a:pPr marL="35860">
              <a:spcBef>
                <a:spcPts val="1318"/>
              </a:spcBef>
            </a:pPr>
            <a:r>
              <a:rPr sz="1882" b="1" dirty="0">
                <a:solidFill>
                  <a:srgbClr val="00007F"/>
                </a:solidFill>
                <a:latin typeface="Verdana"/>
                <a:cs typeface="Verdana"/>
              </a:rPr>
              <a:t>Stratégie</a:t>
            </a:r>
            <a:r>
              <a:rPr sz="1882" b="1" spc="-66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882" b="1" dirty="0">
                <a:solidFill>
                  <a:srgbClr val="00007F"/>
                </a:solidFill>
                <a:latin typeface="Verdana"/>
                <a:cs typeface="Verdana"/>
              </a:rPr>
              <a:t>de</a:t>
            </a:r>
            <a:r>
              <a:rPr sz="1882" b="1" spc="-66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882" b="1" spc="-9" dirty="0">
                <a:solidFill>
                  <a:srgbClr val="00007F"/>
                </a:solidFill>
                <a:latin typeface="Verdana"/>
                <a:cs typeface="Verdana"/>
              </a:rPr>
              <a:t>routage</a:t>
            </a:r>
            <a:endParaRPr sz="1882">
              <a:latin typeface="Verdana"/>
              <a:cs typeface="Verdana"/>
            </a:endParaRPr>
          </a:p>
          <a:p>
            <a:pPr marL="279706" marR="1213254" indent="-161369">
              <a:lnSpc>
                <a:spcPts val="1845"/>
              </a:lnSpc>
              <a:spcBef>
                <a:spcPts val="1600"/>
              </a:spcBef>
              <a:buSzPct val="80555"/>
              <a:buFont typeface="Segoe UI Symbol"/>
              <a:buChar char="■"/>
              <a:tabLst>
                <a:tab pos="279706" algn="l"/>
              </a:tabLst>
            </a:pP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Besoin</a:t>
            </a:r>
            <a:r>
              <a:rPr sz="1694" spc="-52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de</a:t>
            </a:r>
            <a:r>
              <a:rPr sz="1694" spc="-28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prendre</a:t>
            </a:r>
            <a:r>
              <a:rPr sz="1694" spc="-47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en</a:t>
            </a:r>
            <a:r>
              <a:rPr sz="1694" spc="-42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compte</a:t>
            </a:r>
            <a:r>
              <a:rPr sz="1694" spc="-38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dans</a:t>
            </a:r>
            <a:r>
              <a:rPr sz="1694" spc="-38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les</a:t>
            </a:r>
            <a:r>
              <a:rPr sz="1694" spc="-33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stratégies</a:t>
            </a:r>
            <a:r>
              <a:rPr sz="1694" spc="-42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de</a:t>
            </a:r>
            <a:r>
              <a:rPr sz="1694" spc="-47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routage</a:t>
            </a:r>
            <a:r>
              <a:rPr sz="1694" spc="-52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spc="-24" dirty="0">
                <a:solidFill>
                  <a:srgbClr val="00007F"/>
                </a:solidFill>
                <a:latin typeface="Verdana"/>
                <a:cs typeface="Verdana"/>
              </a:rPr>
              <a:t>des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considérations</a:t>
            </a:r>
            <a:r>
              <a:rPr sz="1694" spc="-132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spc="-9" dirty="0">
                <a:solidFill>
                  <a:srgbClr val="00007F"/>
                </a:solidFill>
                <a:latin typeface="Verdana"/>
                <a:cs typeface="Verdana"/>
              </a:rPr>
              <a:t>d'ordres</a:t>
            </a:r>
            <a:endParaRPr sz="1694">
              <a:latin typeface="Verdana"/>
              <a:cs typeface="Verdana"/>
            </a:endParaRPr>
          </a:p>
          <a:p>
            <a:pPr marL="482911" marR="28688" lvl="1" indent="-161369">
              <a:lnSpc>
                <a:spcPts val="1845"/>
              </a:lnSpc>
              <a:spcBef>
                <a:spcPts val="1073"/>
              </a:spcBef>
              <a:buSzPct val="80555"/>
              <a:buFont typeface="Segoe UI Symbol"/>
              <a:buChar char="■"/>
              <a:tabLst>
                <a:tab pos="482911" algn="l"/>
              </a:tabLst>
            </a:pPr>
            <a:r>
              <a:rPr sz="1694" b="1" dirty="0">
                <a:solidFill>
                  <a:srgbClr val="00007F"/>
                </a:solidFill>
                <a:latin typeface="Verdana"/>
                <a:cs typeface="Verdana"/>
              </a:rPr>
              <a:t>politique</a:t>
            </a:r>
            <a:r>
              <a:rPr sz="1694" b="1" spc="-47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:</a:t>
            </a:r>
            <a:r>
              <a:rPr sz="1694" spc="-47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certain</a:t>
            </a:r>
            <a:r>
              <a:rPr sz="1694" spc="-47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AS</a:t>
            </a:r>
            <a:r>
              <a:rPr sz="1694" spc="-47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peuvent</a:t>
            </a:r>
            <a:r>
              <a:rPr sz="1694" spc="-42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refuser</a:t>
            </a:r>
            <a:r>
              <a:rPr sz="1694" spc="-52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de</a:t>
            </a:r>
            <a:r>
              <a:rPr sz="1694" spc="-42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faire</a:t>
            </a:r>
            <a:r>
              <a:rPr sz="1694" spc="-47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transiter</a:t>
            </a:r>
            <a:r>
              <a:rPr sz="1694" spc="-42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du</a:t>
            </a:r>
            <a:r>
              <a:rPr sz="1694" spc="-42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trafic</a:t>
            </a:r>
            <a:r>
              <a:rPr sz="1694" spc="-56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spc="-9" dirty="0">
                <a:solidFill>
                  <a:srgbClr val="00007F"/>
                </a:solidFill>
                <a:latin typeface="Verdana"/>
                <a:cs typeface="Verdana"/>
              </a:rPr>
              <a:t>externe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ou</a:t>
            </a:r>
            <a:r>
              <a:rPr sz="1694" spc="-42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le</a:t>
            </a:r>
            <a:r>
              <a:rPr sz="1694" spc="-42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trafic</a:t>
            </a:r>
            <a:r>
              <a:rPr sz="1694" spc="-38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sortant</a:t>
            </a:r>
            <a:r>
              <a:rPr sz="1694" spc="-38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de</a:t>
            </a:r>
            <a:r>
              <a:rPr sz="1694" spc="-47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tel</a:t>
            </a:r>
            <a:r>
              <a:rPr sz="1694" spc="-42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AS</a:t>
            </a:r>
            <a:r>
              <a:rPr sz="1694" spc="-38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préfère</a:t>
            </a:r>
            <a:r>
              <a:rPr sz="1694" spc="-42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transiter</a:t>
            </a:r>
            <a:r>
              <a:rPr sz="1694" spc="-38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par</a:t>
            </a:r>
            <a:r>
              <a:rPr sz="1694" spc="-42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tel</a:t>
            </a:r>
            <a:r>
              <a:rPr sz="1694" spc="-42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AS</a:t>
            </a:r>
            <a:r>
              <a:rPr sz="1694" spc="-38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que</a:t>
            </a:r>
            <a:r>
              <a:rPr sz="1694" spc="-42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tel</a:t>
            </a:r>
            <a:r>
              <a:rPr sz="1694" spc="-42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spc="-9" dirty="0">
                <a:solidFill>
                  <a:srgbClr val="00007F"/>
                </a:solidFill>
                <a:latin typeface="Verdana"/>
                <a:cs typeface="Verdana"/>
              </a:rPr>
              <a:t>autre...</a:t>
            </a:r>
            <a:endParaRPr sz="1694">
              <a:latin typeface="Verdana"/>
              <a:cs typeface="Verdana"/>
            </a:endParaRPr>
          </a:p>
          <a:p>
            <a:pPr marL="482911" marR="95626" lvl="1" indent="-161369">
              <a:lnSpc>
                <a:spcPts val="1854"/>
              </a:lnSpc>
              <a:spcBef>
                <a:spcPts val="1064"/>
              </a:spcBef>
              <a:buSzPct val="80555"/>
              <a:buFont typeface="Segoe UI Symbol"/>
              <a:buChar char="■"/>
              <a:tabLst>
                <a:tab pos="482911" algn="l"/>
              </a:tabLst>
            </a:pPr>
            <a:r>
              <a:rPr sz="1694" b="1" dirty="0">
                <a:solidFill>
                  <a:srgbClr val="00007F"/>
                </a:solidFill>
                <a:latin typeface="Verdana"/>
                <a:cs typeface="Verdana"/>
              </a:rPr>
              <a:t>de</a:t>
            </a:r>
            <a:r>
              <a:rPr sz="1694" b="1" spc="-33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b="1" dirty="0">
                <a:solidFill>
                  <a:srgbClr val="00007F"/>
                </a:solidFill>
                <a:latin typeface="Verdana"/>
                <a:cs typeface="Verdana"/>
              </a:rPr>
              <a:t>sécurité</a:t>
            </a:r>
            <a:r>
              <a:rPr sz="1694" b="1" spc="-33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:</a:t>
            </a:r>
            <a:r>
              <a:rPr sz="1694" spc="-42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trafic</a:t>
            </a:r>
            <a:r>
              <a:rPr sz="1694" spc="-38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en</a:t>
            </a:r>
            <a:r>
              <a:rPr sz="1694" spc="-42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provenance</a:t>
            </a:r>
            <a:r>
              <a:rPr sz="1694" spc="-47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de</a:t>
            </a:r>
            <a:r>
              <a:rPr sz="1694" spc="-33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tel</a:t>
            </a:r>
            <a:r>
              <a:rPr sz="1694" spc="-47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AS</a:t>
            </a:r>
            <a:r>
              <a:rPr sz="1694" spc="-42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ne</a:t>
            </a:r>
            <a:r>
              <a:rPr sz="1694" spc="-47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doit</a:t>
            </a:r>
            <a:r>
              <a:rPr sz="1694" spc="-38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pas</a:t>
            </a:r>
            <a:r>
              <a:rPr sz="1694" spc="-42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transiter</a:t>
            </a:r>
            <a:r>
              <a:rPr sz="1694" spc="-47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par</a:t>
            </a:r>
            <a:r>
              <a:rPr sz="1694" spc="-42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spc="-24" dirty="0">
                <a:solidFill>
                  <a:srgbClr val="00007F"/>
                </a:solidFill>
                <a:latin typeface="Verdana"/>
                <a:cs typeface="Verdana"/>
              </a:rPr>
              <a:t>tel AS</a:t>
            </a:r>
            <a:endParaRPr sz="1694">
              <a:latin typeface="Verdana"/>
              <a:cs typeface="Verdana"/>
            </a:endParaRPr>
          </a:p>
          <a:p>
            <a:pPr marL="482911" lvl="1" indent="-161369">
              <a:spcBef>
                <a:spcPts val="856"/>
              </a:spcBef>
              <a:buSzPct val="80555"/>
              <a:buFont typeface="Segoe UI Symbol"/>
              <a:buChar char="■"/>
              <a:tabLst>
                <a:tab pos="482911" algn="l"/>
              </a:tabLst>
            </a:pPr>
            <a:r>
              <a:rPr sz="1694" b="1" dirty="0">
                <a:solidFill>
                  <a:srgbClr val="00007F"/>
                </a:solidFill>
                <a:latin typeface="Verdana"/>
                <a:cs typeface="Verdana"/>
              </a:rPr>
              <a:t>économique</a:t>
            </a:r>
            <a:r>
              <a:rPr sz="1694" b="1" spc="-38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:</a:t>
            </a:r>
            <a:r>
              <a:rPr sz="1694" spc="-52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la</a:t>
            </a:r>
            <a:r>
              <a:rPr sz="1694" spc="-52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traversée</a:t>
            </a:r>
            <a:r>
              <a:rPr sz="1694" spc="-52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d'une</a:t>
            </a:r>
            <a:r>
              <a:rPr sz="1694" spc="-56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AS</a:t>
            </a:r>
            <a:r>
              <a:rPr sz="1694" spc="-52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peut</a:t>
            </a:r>
            <a:r>
              <a:rPr sz="1694" spc="-47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être</a:t>
            </a:r>
            <a:r>
              <a:rPr sz="1694" spc="-56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spc="-9" dirty="0">
                <a:solidFill>
                  <a:srgbClr val="00007F"/>
                </a:solidFill>
                <a:latin typeface="Verdana"/>
                <a:cs typeface="Verdana"/>
              </a:rPr>
              <a:t>payante...</a:t>
            </a:r>
            <a:endParaRPr sz="1694">
              <a:latin typeface="Verdana"/>
              <a:cs typeface="Verdana"/>
            </a:endParaRPr>
          </a:p>
          <a:p>
            <a:pPr marL="279706" marR="889321" indent="-161369">
              <a:lnSpc>
                <a:spcPts val="1854"/>
              </a:lnSpc>
              <a:spcBef>
                <a:spcPts val="1082"/>
              </a:spcBef>
              <a:buSzPct val="80555"/>
              <a:buFont typeface="Segoe UI Symbol"/>
              <a:buChar char="■"/>
              <a:tabLst>
                <a:tab pos="279706" algn="l"/>
              </a:tabLst>
            </a:pP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La</a:t>
            </a:r>
            <a:r>
              <a:rPr sz="1694" spc="-33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prise</a:t>
            </a:r>
            <a:r>
              <a:rPr sz="1694" spc="-38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en</a:t>
            </a:r>
            <a:r>
              <a:rPr sz="1694" spc="-52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compte</a:t>
            </a:r>
            <a:r>
              <a:rPr sz="1694" spc="-28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de</a:t>
            </a:r>
            <a:r>
              <a:rPr sz="1694" spc="-28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ces</a:t>
            </a:r>
            <a:r>
              <a:rPr sz="1694" spc="-24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stratégies</a:t>
            </a:r>
            <a:r>
              <a:rPr sz="1694" spc="-33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ne</a:t>
            </a:r>
            <a:r>
              <a:rPr sz="1694" spc="-33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fait</a:t>
            </a:r>
            <a:r>
              <a:rPr sz="1694" spc="-33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pas</a:t>
            </a:r>
            <a:r>
              <a:rPr sz="1694" spc="-24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partie</a:t>
            </a:r>
            <a:r>
              <a:rPr sz="1694" spc="-38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du</a:t>
            </a:r>
            <a:r>
              <a:rPr sz="1694" spc="-33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spc="-9" dirty="0">
                <a:solidFill>
                  <a:srgbClr val="00007F"/>
                </a:solidFill>
                <a:latin typeface="Verdana"/>
                <a:cs typeface="Verdana"/>
              </a:rPr>
              <a:t>protocole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(configuration</a:t>
            </a:r>
            <a:r>
              <a:rPr sz="1694" spc="-52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manuelle</a:t>
            </a:r>
            <a:r>
              <a:rPr sz="1694" spc="-56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des</a:t>
            </a:r>
            <a:r>
              <a:rPr sz="1694" spc="-47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routeurs</a:t>
            </a:r>
            <a:r>
              <a:rPr sz="1694" spc="-52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à</a:t>
            </a:r>
            <a:r>
              <a:rPr sz="1694" spc="-52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l'aide</a:t>
            </a:r>
            <a:r>
              <a:rPr sz="1694" spc="-52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de</a:t>
            </a:r>
            <a:r>
              <a:rPr sz="1694" spc="-56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spc="-9" dirty="0">
                <a:solidFill>
                  <a:srgbClr val="00007F"/>
                </a:solidFill>
                <a:latin typeface="Verdana"/>
                <a:cs typeface="Verdana"/>
              </a:rPr>
              <a:t>scripts)</a:t>
            </a:r>
            <a:endParaRPr sz="1694">
              <a:latin typeface="Verdana"/>
              <a:cs typeface="Verdana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467544" y="332656"/>
            <a:ext cx="7745506" cy="566068"/>
          </a:xfrm>
          <a:prstGeom prst="rect">
            <a:avLst/>
          </a:prstGeom>
        </p:spPr>
        <p:txBody>
          <a:bodyPr vert="horz" wrap="square" lIns="0" tIns="11953" rIns="0" bIns="0" rtlCol="0" anchor="b">
            <a:spAutoFit/>
          </a:bodyPr>
          <a:lstStyle/>
          <a:p>
            <a:pPr marL="1583206">
              <a:lnSpc>
                <a:spcPct val="100000"/>
              </a:lnSpc>
              <a:spcBef>
                <a:spcPts val="94"/>
              </a:spcBef>
            </a:pPr>
            <a:r>
              <a:rPr dirty="0"/>
              <a:t>Protocoles</a:t>
            </a:r>
            <a:r>
              <a:rPr spc="-38" dirty="0"/>
              <a:t> </a:t>
            </a:r>
            <a:r>
              <a:rPr dirty="0"/>
              <a:t>de</a:t>
            </a:r>
            <a:r>
              <a:rPr spc="-28" dirty="0"/>
              <a:t> </a:t>
            </a:r>
            <a:r>
              <a:rPr sz="3600" spc="-9" dirty="0"/>
              <a:t>routages</a:t>
            </a:r>
            <a:endParaRPr spc="-9" dirty="0"/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85675" y="1304963"/>
            <a:ext cx="8588786" cy="4567891"/>
          </a:xfrm>
          <a:prstGeom prst="rect">
            <a:avLst/>
          </a:prstGeom>
        </p:spPr>
        <p:txBody>
          <a:bodyPr vert="horz" wrap="square" lIns="0" tIns="212762" rIns="0" bIns="0" rtlCol="0">
            <a:spAutoFit/>
          </a:bodyPr>
          <a:lstStyle/>
          <a:p>
            <a:pPr marL="35860">
              <a:spcBef>
                <a:spcPts val="1675"/>
              </a:spcBef>
            </a:pPr>
            <a:r>
              <a:rPr sz="2259" b="1" dirty="0">
                <a:solidFill>
                  <a:srgbClr val="7F0000"/>
                </a:solidFill>
                <a:latin typeface="Verdana"/>
                <a:cs typeface="Verdana"/>
              </a:rPr>
              <a:t>BGP</a:t>
            </a:r>
            <a:r>
              <a:rPr sz="2259" b="1" spc="-33" dirty="0">
                <a:solidFill>
                  <a:srgbClr val="7F0000"/>
                </a:solidFill>
                <a:latin typeface="Verdana"/>
                <a:cs typeface="Verdana"/>
              </a:rPr>
              <a:t> </a:t>
            </a:r>
            <a:r>
              <a:rPr sz="2259" b="1" dirty="0">
                <a:solidFill>
                  <a:srgbClr val="7F0000"/>
                </a:solidFill>
                <a:latin typeface="Verdana"/>
                <a:cs typeface="Verdana"/>
              </a:rPr>
              <a:t>–</a:t>
            </a:r>
            <a:r>
              <a:rPr sz="2259" b="1" spc="-14" dirty="0">
                <a:solidFill>
                  <a:srgbClr val="7F0000"/>
                </a:solidFill>
                <a:latin typeface="Verdana"/>
                <a:cs typeface="Verdana"/>
              </a:rPr>
              <a:t> </a:t>
            </a:r>
            <a:r>
              <a:rPr sz="2259" b="1" spc="-19" dirty="0">
                <a:solidFill>
                  <a:srgbClr val="7F0000"/>
                </a:solidFill>
                <a:latin typeface="Verdana"/>
                <a:cs typeface="Verdana"/>
              </a:rPr>
              <a:t>Border</a:t>
            </a:r>
            <a:r>
              <a:rPr sz="2259" b="1" spc="-329" dirty="0">
                <a:solidFill>
                  <a:srgbClr val="7F0000"/>
                </a:solidFill>
                <a:latin typeface="Verdana"/>
                <a:cs typeface="Verdana"/>
              </a:rPr>
              <a:t> </a:t>
            </a:r>
            <a:r>
              <a:rPr sz="2259" b="1" dirty="0">
                <a:solidFill>
                  <a:srgbClr val="7F0000"/>
                </a:solidFill>
                <a:latin typeface="Verdana"/>
                <a:cs typeface="Verdana"/>
              </a:rPr>
              <a:t>Gateway</a:t>
            </a:r>
            <a:r>
              <a:rPr sz="2259" b="1" spc="-19" dirty="0">
                <a:solidFill>
                  <a:srgbClr val="7F0000"/>
                </a:solidFill>
                <a:latin typeface="Verdana"/>
                <a:cs typeface="Verdana"/>
              </a:rPr>
              <a:t> </a:t>
            </a:r>
            <a:r>
              <a:rPr sz="2259" b="1" spc="-9" dirty="0">
                <a:solidFill>
                  <a:srgbClr val="7F0000"/>
                </a:solidFill>
                <a:latin typeface="Verdana"/>
                <a:cs typeface="Verdana"/>
              </a:rPr>
              <a:t>Protocol</a:t>
            </a:r>
            <a:endParaRPr sz="2259">
              <a:latin typeface="Verdana"/>
              <a:cs typeface="Verdana"/>
            </a:endParaRPr>
          </a:p>
          <a:p>
            <a:pPr marL="35860">
              <a:spcBef>
                <a:spcPts val="1318"/>
              </a:spcBef>
            </a:pPr>
            <a:r>
              <a:rPr sz="1882" b="1" dirty="0">
                <a:solidFill>
                  <a:srgbClr val="00007F"/>
                </a:solidFill>
                <a:latin typeface="Verdana"/>
                <a:cs typeface="Verdana"/>
              </a:rPr>
              <a:t>Principe</a:t>
            </a:r>
            <a:r>
              <a:rPr sz="1882" b="1" spc="-38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882" b="1" dirty="0">
                <a:solidFill>
                  <a:srgbClr val="00007F"/>
                </a:solidFill>
                <a:latin typeface="Verdana"/>
                <a:cs typeface="Verdana"/>
              </a:rPr>
              <a:t>de</a:t>
            </a:r>
            <a:r>
              <a:rPr sz="1882" b="1" spc="-33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882" b="1" spc="-9" dirty="0">
                <a:solidFill>
                  <a:srgbClr val="00007F"/>
                </a:solidFill>
                <a:latin typeface="Verdana"/>
                <a:cs typeface="Verdana"/>
              </a:rPr>
              <a:t>routage</a:t>
            </a:r>
            <a:endParaRPr sz="1882">
              <a:latin typeface="Verdana"/>
              <a:cs typeface="Verdana"/>
            </a:endParaRPr>
          </a:p>
          <a:p>
            <a:pPr marL="357402" marR="28688" indent="-84868">
              <a:lnSpc>
                <a:spcPts val="1845"/>
              </a:lnSpc>
              <a:spcBef>
                <a:spcPts val="527"/>
              </a:spcBef>
            </a:pP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Deux</a:t>
            </a:r>
            <a:r>
              <a:rPr sz="1694" spc="-52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routeurs</a:t>
            </a:r>
            <a:r>
              <a:rPr sz="1694" spc="-42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BGP</a:t>
            </a:r>
            <a:r>
              <a:rPr sz="1694" spc="-56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établissent</a:t>
            </a:r>
            <a:r>
              <a:rPr sz="1694" spc="-52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une</a:t>
            </a:r>
            <a:r>
              <a:rPr sz="1694" spc="-38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connexion</a:t>
            </a:r>
            <a:r>
              <a:rPr sz="1694" spc="-52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TCP</a:t>
            </a:r>
            <a:r>
              <a:rPr sz="1694" spc="-52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pour</a:t>
            </a:r>
            <a:r>
              <a:rPr sz="1694" spc="-52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s'échanger</a:t>
            </a:r>
            <a:r>
              <a:rPr sz="1694" spc="-52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des</a:t>
            </a:r>
            <a:r>
              <a:rPr sz="1694" spc="-42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spc="-9" dirty="0">
                <a:solidFill>
                  <a:srgbClr val="00007F"/>
                </a:solidFill>
                <a:latin typeface="Verdana"/>
                <a:cs typeface="Verdana"/>
              </a:rPr>
              <a:t>infos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de</a:t>
            </a:r>
            <a:r>
              <a:rPr sz="1694" spc="-38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spc="-9" dirty="0">
                <a:solidFill>
                  <a:srgbClr val="00007F"/>
                </a:solidFill>
                <a:latin typeface="Verdana"/>
                <a:cs typeface="Verdana"/>
              </a:rPr>
              <a:t>routage:</a:t>
            </a:r>
            <a:endParaRPr sz="1694">
              <a:latin typeface="Verdana"/>
              <a:cs typeface="Verdana"/>
            </a:endParaRPr>
          </a:p>
          <a:p>
            <a:pPr marL="628143" indent="-151208">
              <a:spcBef>
                <a:spcPts val="338"/>
              </a:spcBef>
              <a:buSzPct val="78125"/>
              <a:buFont typeface="Segoe UI Symbol"/>
              <a:buChar char="■"/>
              <a:tabLst>
                <a:tab pos="628143" algn="l"/>
              </a:tabLst>
            </a:pPr>
            <a:r>
              <a:rPr sz="1506" dirty="0">
                <a:solidFill>
                  <a:srgbClr val="00007F"/>
                </a:solidFill>
                <a:latin typeface="Verdana"/>
                <a:cs typeface="Verdana"/>
              </a:rPr>
              <a:t>numéro</a:t>
            </a:r>
            <a:r>
              <a:rPr sz="1506" spc="-38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506" dirty="0">
                <a:solidFill>
                  <a:srgbClr val="00007F"/>
                </a:solidFill>
                <a:latin typeface="Verdana"/>
                <a:cs typeface="Verdana"/>
              </a:rPr>
              <a:t>de</a:t>
            </a:r>
            <a:r>
              <a:rPr sz="1506" spc="-38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506" spc="-19" dirty="0">
                <a:solidFill>
                  <a:srgbClr val="00007F"/>
                </a:solidFill>
                <a:latin typeface="Verdana"/>
                <a:cs typeface="Verdana"/>
              </a:rPr>
              <a:t>l'AS</a:t>
            </a:r>
            <a:endParaRPr sz="1506">
              <a:latin typeface="Verdana"/>
              <a:cs typeface="Verdana"/>
            </a:endParaRPr>
          </a:p>
          <a:p>
            <a:pPr marL="628143" indent="-151208">
              <a:spcBef>
                <a:spcPts val="376"/>
              </a:spcBef>
              <a:buSzPct val="78125"/>
              <a:buFont typeface="Segoe UI Symbol"/>
              <a:buChar char="■"/>
              <a:tabLst>
                <a:tab pos="628143" algn="l"/>
              </a:tabLst>
            </a:pPr>
            <a:r>
              <a:rPr sz="1506" dirty="0">
                <a:solidFill>
                  <a:srgbClr val="00007F"/>
                </a:solidFill>
                <a:latin typeface="Verdana"/>
                <a:cs typeface="Verdana"/>
              </a:rPr>
              <a:t>liste</a:t>
            </a:r>
            <a:r>
              <a:rPr sz="1506" spc="-38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506" dirty="0">
                <a:solidFill>
                  <a:srgbClr val="00007F"/>
                </a:solidFill>
                <a:latin typeface="Verdana"/>
                <a:cs typeface="Verdana"/>
              </a:rPr>
              <a:t>des</a:t>
            </a:r>
            <a:r>
              <a:rPr sz="1506" spc="-33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506" spc="-19" dirty="0">
                <a:solidFill>
                  <a:srgbClr val="00007F"/>
                </a:solidFill>
                <a:latin typeface="Verdana"/>
                <a:cs typeface="Verdana"/>
              </a:rPr>
              <a:t>sous-</a:t>
            </a:r>
            <a:r>
              <a:rPr sz="1506" dirty="0">
                <a:solidFill>
                  <a:srgbClr val="00007F"/>
                </a:solidFill>
                <a:latin typeface="Verdana"/>
                <a:cs typeface="Verdana"/>
              </a:rPr>
              <a:t>réseaux</a:t>
            </a:r>
            <a:r>
              <a:rPr sz="1506" spc="-28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506" dirty="0">
                <a:solidFill>
                  <a:srgbClr val="00007F"/>
                </a:solidFill>
                <a:latin typeface="Verdana"/>
                <a:cs typeface="Verdana"/>
              </a:rPr>
              <a:t>de</a:t>
            </a:r>
            <a:r>
              <a:rPr sz="1506" spc="-33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506" spc="-19" dirty="0">
                <a:solidFill>
                  <a:srgbClr val="00007F"/>
                </a:solidFill>
                <a:latin typeface="Verdana"/>
                <a:cs typeface="Verdana"/>
              </a:rPr>
              <a:t>l'AS</a:t>
            </a:r>
            <a:endParaRPr sz="1506">
              <a:latin typeface="Verdana"/>
              <a:cs typeface="Verdana"/>
            </a:endParaRPr>
          </a:p>
          <a:p>
            <a:pPr marL="628143" indent="-151208">
              <a:spcBef>
                <a:spcPts val="376"/>
              </a:spcBef>
              <a:buSzPct val="78125"/>
              <a:buFont typeface="Segoe UI Symbol"/>
              <a:buChar char="■"/>
              <a:tabLst>
                <a:tab pos="628143" algn="l"/>
              </a:tabLst>
            </a:pPr>
            <a:r>
              <a:rPr sz="1506" dirty="0">
                <a:solidFill>
                  <a:srgbClr val="00007F"/>
                </a:solidFill>
                <a:latin typeface="Verdana"/>
                <a:cs typeface="Verdana"/>
              </a:rPr>
              <a:t>distance</a:t>
            </a:r>
            <a:r>
              <a:rPr sz="1506" spc="-52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506" dirty="0">
                <a:solidFill>
                  <a:srgbClr val="00007F"/>
                </a:solidFill>
                <a:latin typeface="Verdana"/>
                <a:cs typeface="Verdana"/>
              </a:rPr>
              <a:t>relative</a:t>
            </a:r>
            <a:r>
              <a:rPr sz="1506" spc="-47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506" dirty="0">
                <a:solidFill>
                  <a:srgbClr val="00007F"/>
                </a:solidFill>
                <a:latin typeface="Verdana"/>
                <a:cs typeface="Verdana"/>
              </a:rPr>
              <a:t>vers</a:t>
            </a:r>
            <a:r>
              <a:rPr sz="1506" spc="-47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506" dirty="0">
                <a:solidFill>
                  <a:srgbClr val="00007F"/>
                </a:solidFill>
                <a:latin typeface="Verdana"/>
                <a:cs typeface="Verdana"/>
              </a:rPr>
              <a:t>chacun</a:t>
            </a:r>
            <a:r>
              <a:rPr sz="1506" spc="-47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506" dirty="0">
                <a:solidFill>
                  <a:srgbClr val="00007F"/>
                </a:solidFill>
                <a:latin typeface="Verdana"/>
                <a:cs typeface="Verdana"/>
              </a:rPr>
              <a:t>des</a:t>
            </a:r>
            <a:r>
              <a:rPr sz="1506" spc="-52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506" spc="-19" dirty="0">
                <a:solidFill>
                  <a:srgbClr val="00007F"/>
                </a:solidFill>
                <a:latin typeface="Verdana"/>
                <a:cs typeface="Verdana"/>
              </a:rPr>
              <a:t>sous-</a:t>
            </a:r>
            <a:r>
              <a:rPr sz="1506" dirty="0">
                <a:solidFill>
                  <a:srgbClr val="00007F"/>
                </a:solidFill>
                <a:latin typeface="Verdana"/>
                <a:cs typeface="Verdana"/>
              </a:rPr>
              <a:t>réseaux</a:t>
            </a:r>
            <a:r>
              <a:rPr sz="1506" spc="-42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506" dirty="0">
                <a:solidFill>
                  <a:srgbClr val="00007F"/>
                </a:solidFill>
                <a:latin typeface="Verdana"/>
                <a:cs typeface="Verdana"/>
              </a:rPr>
              <a:t>de</a:t>
            </a:r>
            <a:r>
              <a:rPr sz="1506" spc="-47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506" spc="-19" dirty="0">
                <a:solidFill>
                  <a:srgbClr val="00007F"/>
                </a:solidFill>
                <a:latin typeface="Verdana"/>
                <a:cs typeface="Verdana"/>
              </a:rPr>
              <a:t>l'AS</a:t>
            </a:r>
            <a:endParaRPr sz="1506">
              <a:latin typeface="Verdana"/>
              <a:cs typeface="Verdana"/>
            </a:endParaRPr>
          </a:p>
          <a:p>
            <a:pPr marL="628143" indent="-151208">
              <a:spcBef>
                <a:spcPts val="367"/>
              </a:spcBef>
              <a:buSzPct val="78125"/>
              <a:buFont typeface="Segoe UI Symbol"/>
              <a:buChar char="■"/>
              <a:tabLst>
                <a:tab pos="628143" algn="l"/>
              </a:tabLst>
            </a:pPr>
            <a:r>
              <a:rPr sz="1506" dirty="0">
                <a:solidFill>
                  <a:srgbClr val="00007F"/>
                </a:solidFill>
                <a:latin typeface="Verdana"/>
                <a:cs typeface="Verdana"/>
              </a:rPr>
              <a:t>adresse</a:t>
            </a:r>
            <a:r>
              <a:rPr sz="1506" spc="-47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506" dirty="0">
                <a:solidFill>
                  <a:srgbClr val="00007F"/>
                </a:solidFill>
                <a:latin typeface="Verdana"/>
                <a:cs typeface="Verdana"/>
              </a:rPr>
              <a:t>IP</a:t>
            </a:r>
            <a:r>
              <a:rPr sz="1506" spc="-47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506" dirty="0">
                <a:solidFill>
                  <a:srgbClr val="00007F"/>
                </a:solidFill>
                <a:latin typeface="Verdana"/>
                <a:cs typeface="Verdana"/>
              </a:rPr>
              <a:t>du</a:t>
            </a:r>
            <a:r>
              <a:rPr sz="1506" spc="-42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506" dirty="0">
                <a:solidFill>
                  <a:srgbClr val="00007F"/>
                </a:solidFill>
                <a:latin typeface="Verdana"/>
                <a:cs typeface="Verdana"/>
              </a:rPr>
              <a:t>routeur</a:t>
            </a:r>
            <a:r>
              <a:rPr sz="1506" spc="-47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506" dirty="0">
                <a:solidFill>
                  <a:srgbClr val="00007F"/>
                </a:solidFill>
                <a:latin typeface="Verdana"/>
                <a:cs typeface="Verdana"/>
              </a:rPr>
              <a:t>(interne)</a:t>
            </a:r>
            <a:r>
              <a:rPr sz="1506" spc="-42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506" dirty="0">
                <a:solidFill>
                  <a:srgbClr val="00007F"/>
                </a:solidFill>
                <a:latin typeface="Verdana"/>
                <a:cs typeface="Verdana"/>
              </a:rPr>
              <a:t>d'accès</a:t>
            </a:r>
            <a:r>
              <a:rPr sz="1506" spc="-42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506" dirty="0">
                <a:solidFill>
                  <a:srgbClr val="00007F"/>
                </a:solidFill>
                <a:latin typeface="Verdana"/>
                <a:cs typeface="Verdana"/>
              </a:rPr>
              <a:t>à</a:t>
            </a:r>
            <a:r>
              <a:rPr sz="1506" spc="-42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506" dirty="0">
                <a:solidFill>
                  <a:srgbClr val="00007F"/>
                </a:solidFill>
                <a:latin typeface="Verdana"/>
                <a:cs typeface="Verdana"/>
              </a:rPr>
              <a:t>ces</a:t>
            </a:r>
            <a:r>
              <a:rPr sz="1506" spc="-47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506" spc="-9" dirty="0">
                <a:solidFill>
                  <a:srgbClr val="00007F"/>
                </a:solidFill>
                <a:latin typeface="Verdana"/>
                <a:cs typeface="Verdana"/>
              </a:rPr>
              <a:t>réseaux</a:t>
            </a:r>
            <a:endParaRPr sz="1506">
              <a:latin typeface="Verdana"/>
              <a:cs typeface="Verdana"/>
            </a:endParaRPr>
          </a:p>
          <a:p>
            <a:pPr marL="272534">
              <a:spcBef>
                <a:spcPts val="894"/>
              </a:spcBef>
            </a:pP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Quatre</a:t>
            </a:r>
            <a:r>
              <a:rPr sz="1694" spc="-42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types</a:t>
            </a:r>
            <a:r>
              <a:rPr sz="1694" spc="-38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de</a:t>
            </a:r>
            <a:r>
              <a:rPr sz="1694" spc="-42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spc="-9" dirty="0">
                <a:solidFill>
                  <a:srgbClr val="00007F"/>
                </a:solidFill>
                <a:latin typeface="Verdana"/>
                <a:cs typeface="Verdana"/>
              </a:rPr>
              <a:t>messages</a:t>
            </a:r>
            <a:endParaRPr sz="1694">
              <a:latin typeface="Verdana"/>
              <a:cs typeface="Verdana"/>
            </a:endParaRPr>
          </a:p>
          <a:p>
            <a:pPr marL="628143" indent="-151208">
              <a:spcBef>
                <a:spcPts val="367"/>
              </a:spcBef>
              <a:buSzPct val="78125"/>
              <a:buFont typeface="Segoe UI Symbol"/>
              <a:buChar char="■"/>
              <a:tabLst>
                <a:tab pos="628143" algn="l"/>
              </a:tabLst>
            </a:pPr>
            <a:r>
              <a:rPr sz="1506" dirty="0">
                <a:solidFill>
                  <a:srgbClr val="00007F"/>
                </a:solidFill>
                <a:latin typeface="Verdana"/>
                <a:cs typeface="Verdana"/>
              </a:rPr>
              <a:t>message</a:t>
            </a:r>
            <a:r>
              <a:rPr sz="1506" spc="-56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506" dirty="0">
                <a:solidFill>
                  <a:srgbClr val="00007F"/>
                </a:solidFill>
                <a:latin typeface="Verdana"/>
                <a:cs typeface="Verdana"/>
              </a:rPr>
              <a:t>d'ouverture</a:t>
            </a:r>
            <a:r>
              <a:rPr sz="1506" spc="-52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506" dirty="0">
                <a:solidFill>
                  <a:srgbClr val="00007F"/>
                </a:solidFill>
                <a:latin typeface="Verdana"/>
                <a:cs typeface="Verdana"/>
              </a:rPr>
              <a:t>:</a:t>
            </a:r>
            <a:r>
              <a:rPr sz="1506" spc="-52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506" dirty="0">
                <a:solidFill>
                  <a:srgbClr val="00007F"/>
                </a:solidFill>
                <a:latin typeface="Verdana"/>
                <a:cs typeface="Verdana"/>
              </a:rPr>
              <a:t>ouverture</a:t>
            </a:r>
            <a:r>
              <a:rPr sz="1506" spc="-56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506" dirty="0">
                <a:solidFill>
                  <a:srgbClr val="00007F"/>
                </a:solidFill>
                <a:latin typeface="Verdana"/>
                <a:cs typeface="Verdana"/>
              </a:rPr>
              <a:t>d'une</a:t>
            </a:r>
            <a:r>
              <a:rPr sz="1506" spc="-52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506" dirty="0">
                <a:solidFill>
                  <a:srgbClr val="00007F"/>
                </a:solidFill>
                <a:latin typeface="Verdana"/>
                <a:cs typeface="Verdana"/>
              </a:rPr>
              <a:t>session</a:t>
            </a:r>
            <a:r>
              <a:rPr sz="1506" spc="-56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506" dirty="0">
                <a:solidFill>
                  <a:srgbClr val="00007F"/>
                </a:solidFill>
                <a:latin typeface="Verdana"/>
                <a:cs typeface="Verdana"/>
              </a:rPr>
              <a:t>BGP</a:t>
            </a:r>
            <a:r>
              <a:rPr sz="1506" spc="-52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506" dirty="0">
                <a:solidFill>
                  <a:srgbClr val="00007F"/>
                </a:solidFill>
                <a:latin typeface="Verdana"/>
                <a:cs typeface="Verdana"/>
              </a:rPr>
              <a:t>entre</a:t>
            </a:r>
            <a:r>
              <a:rPr sz="1506" spc="-56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506" dirty="0">
                <a:solidFill>
                  <a:srgbClr val="00007F"/>
                </a:solidFill>
                <a:latin typeface="Verdana"/>
                <a:cs typeface="Verdana"/>
              </a:rPr>
              <a:t>deux</a:t>
            </a:r>
            <a:r>
              <a:rPr sz="1506" spc="-47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506" spc="-9" dirty="0">
                <a:solidFill>
                  <a:srgbClr val="00007F"/>
                </a:solidFill>
                <a:latin typeface="Verdana"/>
                <a:cs typeface="Verdana"/>
              </a:rPr>
              <a:t>routeurs</a:t>
            </a:r>
            <a:endParaRPr sz="1506">
              <a:latin typeface="Verdana"/>
              <a:cs typeface="Verdana"/>
            </a:endParaRPr>
          </a:p>
          <a:p>
            <a:pPr marL="560607" marR="343058" indent="-83673">
              <a:lnSpc>
                <a:spcPts val="1647"/>
              </a:lnSpc>
              <a:spcBef>
                <a:spcPts val="555"/>
              </a:spcBef>
              <a:buSzPct val="78125"/>
              <a:buFont typeface="Segoe UI Symbol"/>
              <a:buChar char="■"/>
              <a:tabLst>
                <a:tab pos="560607" algn="l"/>
                <a:tab pos="628143" algn="l"/>
              </a:tabLst>
            </a:pPr>
            <a:r>
              <a:rPr sz="1506" dirty="0">
                <a:solidFill>
                  <a:srgbClr val="00007F"/>
                </a:solidFill>
                <a:latin typeface="Verdana"/>
                <a:cs typeface="Verdana"/>
              </a:rPr>
              <a:t>	message</a:t>
            </a:r>
            <a:r>
              <a:rPr sz="1506" spc="-42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506" dirty="0">
                <a:solidFill>
                  <a:srgbClr val="00007F"/>
                </a:solidFill>
                <a:latin typeface="Verdana"/>
                <a:cs typeface="Verdana"/>
              </a:rPr>
              <a:t>de</a:t>
            </a:r>
            <a:r>
              <a:rPr sz="1506" spc="-47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506" dirty="0">
                <a:solidFill>
                  <a:srgbClr val="00007F"/>
                </a:solidFill>
                <a:latin typeface="Verdana"/>
                <a:cs typeface="Verdana"/>
              </a:rPr>
              <a:t>mise</a:t>
            </a:r>
            <a:r>
              <a:rPr sz="1506" spc="-33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506" dirty="0">
                <a:solidFill>
                  <a:srgbClr val="00007F"/>
                </a:solidFill>
                <a:latin typeface="Verdana"/>
                <a:cs typeface="Verdana"/>
              </a:rPr>
              <a:t>à</a:t>
            </a:r>
            <a:r>
              <a:rPr sz="1506" spc="-28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506" dirty="0">
                <a:solidFill>
                  <a:srgbClr val="00007F"/>
                </a:solidFill>
                <a:latin typeface="Verdana"/>
                <a:cs typeface="Verdana"/>
              </a:rPr>
              <a:t>jour</a:t>
            </a:r>
            <a:r>
              <a:rPr sz="1506" spc="-33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506" dirty="0">
                <a:solidFill>
                  <a:srgbClr val="00007F"/>
                </a:solidFill>
                <a:latin typeface="Verdana"/>
                <a:cs typeface="Verdana"/>
              </a:rPr>
              <a:t>:</a:t>
            </a:r>
            <a:r>
              <a:rPr sz="1506" spc="-38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506" dirty="0">
                <a:solidFill>
                  <a:srgbClr val="00007F"/>
                </a:solidFill>
                <a:latin typeface="Verdana"/>
                <a:cs typeface="Verdana"/>
              </a:rPr>
              <a:t>signaler</a:t>
            </a:r>
            <a:r>
              <a:rPr sz="1506" spc="-33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506" dirty="0">
                <a:solidFill>
                  <a:srgbClr val="00007F"/>
                </a:solidFill>
                <a:latin typeface="Verdana"/>
                <a:cs typeface="Verdana"/>
              </a:rPr>
              <a:t>à</a:t>
            </a:r>
            <a:r>
              <a:rPr sz="1506" spc="-33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506" dirty="0">
                <a:solidFill>
                  <a:srgbClr val="00007F"/>
                </a:solidFill>
                <a:latin typeface="Verdana"/>
                <a:cs typeface="Verdana"/>
              </a:rPr>
              <a:t>un</a:t>
            </a:r>
            <a:r>
              <a:rPr sz="1506" spc="-38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506" dirty="0">
                <a:solidFill>
                  <a:srgbClr val="00007F"/>
                </a:solidFill>
                <a:latin typeface="Verdana"/>
                <a:cs typeface="Verdana"/>
              </a:rPr>
              <a:t>peer</a:t>
            </a:r>
            <a:r>
              <a:rPr sz="1506" spc="-24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506" dirty="0">
                <a:solidFill>
                  <a:srgbClr val="00007F"/>
                </a:solidFill>
                <a:latin typeface="Verdana"/>
                <a:cs typeface="Verdana"/>
              </a:rPr>
              <a:t>router</a:t>
            </a:r>
            <a:r>
              <a:rPr sz="1506" spc="-28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506" dirty="0">
                <a:solidFill>
                  <a:srgbClr val="00007F"/>
                </a:solidFill>
                <a:latin typeface="Verdana"/>
                <a:cs typeface="Verdana"/>
              </a:rPr>
              <a:t>le</a:t>
            </a:r>
            <a:r>
              <a:rPr sz="1506" spc="-33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506" dirty="0">
                <a:solidFill>
                  <a:srgbClr val="00007F"/>
                </a:solidFill>
                <a:latin typeface="Verdana"/>
                <a:cs typeface="Verdana"/>
              </a:rPr>
              <a:t>changement</a:t>
            </a:r>
            <a:r>
              <a:rPr sz="1506" spc="-33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506" dirty="0">
                <a:solidFill>
                  <a:srgbClr val="00007F"/>
                </a:solidFill>
                <a:latin typeface="Verdana"/>
                <a:cs typeface="Verdana"/>
              </a:rPr>
              <a:t>d'état</a:t>
            </a:r>
            <a:r>
              <a:rPr sz="1506" spc="-47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506" spc="-9" dirty="0">
                <a:solidFill>
                  <a:srgbClr val="00007F"/>
                </a:solidFill>
                <a:latin typeface="Verdana"/>
                <a:cs typeface="Verdana"/>
              </a:rPr>
              <a:t>d'une </a:t>
            </a:r>
            <a:r>
              <a:rPr sz="1506" dirty="0">
                <a:solidFill>
                  <a:srgbClr val="00007F"/>
                </a:solidFill>
                <a:latin typeface="Verdana"/>
                <a:cs typeface="Verdana"/>
              </a:rPr>
              <a:t>route</a:t>
            </a:r>
            <a:r>
              <a:rPr sz="1506" spc="-42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506" dirty="0">
                <a:solidFill>
                  <a:srgbClr val="00007F"/>
                </a:solidFill>
                <a:latin typeface="Verdana"/>
                <a:cs typeface="Verdana"/>
              </a:rPr>
              <a:t>interne</a:t>
            </a:r>
            <a:r>
              <a:rPr sz="1506" spc="-38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506" dirty="0">
                <a:solidFill>
                  <a:srgbClr val="00007F"/>
                </a:solidFill>
                <a:latin typeface="Verdana"/>
                <a:cs typeface="Verdana"/>
              </a:rPr>
              <a:t>à</a:t>
            </a:r>
            <a:r>
              <a:rPr sz="1506" spc="-33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506" spc="-19" dirty="0">
                <a:solidFill>
                  <a:srgbClr val="00007F"/>
                </a:solidFill>
                <a:latin typeface="Verdana"/>
                <a:cs typeface="Verdana"/>
              </a:rPr>
              <a:t>l'AS</a:t>
            </a:r>
            <a:endParaRPr sz="1506">
              <a:latin typeface="Verdana"/>
              <a:cs typeface="Verdana"/>
            </a:endParaRPr>
          </a:p>
          <a:p>
            <a:pPr marL="628143" indent="-151208">
              <a:spcBef>
                <a:spcPts val="348"/>
              </a:spcBef>
              <a:buSzPct val="78125"/>
              <a:buFont typeface="Segoe UI Symbol"/>
              <a:buChar char="■"/>
              <a:tabLst>
                <a:tab pos="628143" algn="l"/>
              </a:tabLst>
            </a:pPr>
            <a:r>
              <a:rPr sz="1506" dirty="0">
                <a:solidFill>
                  <a:srgbClr val="00007F"/>
                </a:solidFill>
                <a:latin typeface="Verdana"/>
                <a:cs typeface="Verdana"/>
              </a:rPr>
              <a:t>message</a:t>
            </a:r>
            <a:r>
              <a:rPr sz="1506" spc="-52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506" dirty="0">
                <a:solidFill>
                  <a:srgbClr val="00007F"/>
                </a:solidFill>
                <a:latin typeface="Verdana"/>
                <a:cs typeface="Verdana"/>
              </a:rPr>
              <a:t>de</a:t>
            </a:r>
            <a:r>
              <a:rPr sz="1506" spc="-47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506" dirty="0">
                <a:solidFill>
                  <a:srgbClr val="00007F"/>
                </a:solidFill>
                <a:latin typeface="Verdana"/>
                <a:cs typeface="Verdana"/>
              </a:rPr>
              <a:t>notification</a:t>
            </a:r>
            <a:r>
              <a:rPr sz="1506" spc="-47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506" dirty="0">
                <a:solidFill>
                  <a:srgbClr val="00007F"/>
                </a:solidFill>
                <a:latin typeface="Verdana"/>
                <a:cs typeface="Verdana"/>
              </a:rPr>
              <a:t>:</a:t>
            </a:r>
            <a:r>
              <a:rPr sz="1506" spc="-42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506" dirty="0">
                <a:solidFill>
                  <a:srgbClr val="00007F"/>
                </a:solidFill>
                <a:latin typeface="Verdana"/>
                <a:cs typeface="Verdana"/>
              </a:rPr>
              <a:t>clore</a:t>
            </a:r>
            <a:r>
              <a:rPr sz="1506" spc="-52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506" dirty="0">
                <a:solidFill>
                  <a:srgbClr val="00007F"/>
                </a:solidFill>
                <a:latin typeface="Verdana"/>
                <a:cs typeface="Verdana"/>
              </a:rPr>
              <a:t>une</a:t>
            </a:r>
            <a:r>
              <a:rPr sz="1506" spc="-47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506" dirty="0">
                <a:solidFill>
                  <a:srgbClr val="00007F"/>
                </a:solidFill>
                <a:latin typeface="Verdana"/>
                <a:cs typeface="Verdana"/>
              </a:rPr>
              <a:t>session</a:t>
            </a:r>
            <a:r>
              <a:rPr sz="1506" spc="-47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506" spc="-24" dirty="0">
                <a:solidFill>
                  <a:srgbClr val="00007F"/>
                </a:solidFill>
                <a:latin typeface="Verdana"/>
                <a:cs typeface="Verdana"/>
              </a:rPr>
              <a:t>BGP</a:t>
            </a:r>
            <a:endParaRPr sz="1506">
              <a:latin typeface="Verdana"/>
              <a:cs typeface="Verdana"/>
            </a:endParaRPr>
          </a:p>
          <a:p>
            <a:pPr marL="560607" marR="404019" indent="-83673">
              <a:lnSpc>
                <a:spcPts val="1647"/>
              </a:lnSpc>
              <a:spcBef>
                <a:spcPts val="555"/>
              </a:spcBef>
              <a:buSzPct val="78125"/>
              <a:buFont typeface="Segoe UI Symbol"/>
              <a:buChar char="■"/>
              <a:tabLst>
                <a:tab pos="560607" algn="l"/>
                <a:tab pos="628143" algn="l"/>
              </a:tabLst>
            </a:pPr>
            <a:r>
              <a:rPr sz="1506" dirty="0">
                <a:solidFill>
                  <a:srgbClr val="00007F"/>
                </a:solidFill>
                <a:latin typeface="Verdana"/>
                <a:cs typeface="Verdana"/>
              </a:rPr>
              <a:t>	message</a:t>
            </a:r>
            <a:r>
              <a:rPr sz="1506" spc="-47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506" dirty="0">
                <a:solidFill>
                  <a:srgbClr val="00007F"/>
                </a:solidFill>
                <a:latin typeface="Verdana"/>
                <a:cs typeface="Verdana"/>
              </a:rPr>
              <a:t>«</a:t>
            </a:r>
            <a:r>
              <a:rPr sz="1506" spc="-38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506" dirty="0">
                <a:solidFill>
                  <a:srgbClr val="00007F"/>
                </a:solidFill>
                <a:latin typeface="Verdana"/>
                <a:cs typeface="Verdana"/>
              </a:rPr>
              <a:t>hello</a:t>
            </a:r>
            <a:r>
              <a:rPr sz="1506" spc="-42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506" dirty="0">
                <a:solidFill>
                  <a:srgbClr val="00007F"/>
                </a:solidFill>
                <a:latin typeface="Verdana"/>
                <a:cs typeface="Verdana"/>
              </a:rPr>
              <a:t>»</a:t>
            </a:r>
            <a:r>
              <a:rPr sz="1506" spc="-42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506" dirty="0">
                <a:solidFill>
                  <a:srgbClr val="00007F"/>
                </a:solidFill>
                <a:latin typeface="Verdana"/>
                <a:cs typeface="Verdana"/>
              </a:rPr>
              <a:t>message</a:t>
            </a:r>
            <a:r>
              <a:rPr sz="1506" spc="-52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506" dirty="0">
                <a:solidFill>
                  <a:srgbClr val="00007F"/>
                </a:solidFill>
                <a:latin typeface="Verdana"/>
                <a:cs typeface="Verdana"/>
              </a:rPr>
              <a:t>signalant</a:t>
            </a:r>
            <a:r>
              <a:rPr sz="1506" spc="-42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506" dirty="0">
                <a:solidFill>
                  <a:srgbClr val="00007F"/>
                </a:solidFill>
                <a:latin typeface="Verdana"/>
                <a:cs typeface="Verdana"/>
              </a:rPr>
              <a:t>que</a:t>
            </a:r>
            <a:r>
              <a:rPr sz="1506" spc="-56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506" dirty="0">
                <a:solidFill>
                  <a:srgbClr val="00007F"/>
                </a:solidFill>
                <a:latin typeface="Verdana"/>
                <a:cs typeface="Verdana"/>
              </a:rPr>
              <a:t>tout</a:t>
            </a:r>
            <a:r>
              <a:rPr sz="1506" spc="-33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506" dirty="0">
                <a:solidFill>
                  <a:srgbClr val="00007F"/>
                </a:solidFill>
                <a:latin typeface="Verdana"/>
                <a:cs typeface="Verdana"/>
              </a:rPr>
              <a:t>va</a:t>
            </a:r>
            <a:r>
              <a:rPr sz="1506" spc="-33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506" dirty="0">
                <a:solidFill>
                  <a:srgbClr val="00007F"/>
                </a:solidFill>
                <a:latin typeface="Verdana"/>
                <a:cs typeface="Verdana"/>
              </a:rPr>
              <a:t>bien</a:t>
            </a:r>
            <a:r>
              <a:rPr sz="1506" spc="-47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506" dirty="0">
                <a:solidFill>
                  <a:srgbClr val="00007F"/>
                </a:solidFill>
                <a:latin typeface="Verdana"/>
                <a:cs typeface="Verdana"/>
              </a:rPr>
              <a:t>au</a:t>
            </a:r>
            <a:r>
              <a:rPr sz="1506" spc="-38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506" dirty="0">
                <a:solidFill>
                  <a:srgbClr val="00007F"/>
                </a:solidFill>
                <a:latin typeface="Verdana"/>
                <a:cs typeface="Verdana"/>
              </a:rPr>
              <a:t>routeur</a:t>
            </a:r>
            <a:r>
              <a:rPr sz="1506" spc="-52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506" dirty="0">
                <a:solidFill>
                  <a:srgbClr val="00007F"/>
                </a:solidFill>
                <a:latin typeface="Verdana"/>
                <a:cs typeface="Verdana"/>
              </a:rPr>
              <a:t>voisin</a:t>
            </a:r>
            <a:r>
              <a:rPr sz="1506" spc="-38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506" spc="-9" dirty="0">
                <a:solidFill>
                  <a:srgbClr val="00007F"/>
                </a:solidFill>
                <a:latin typeface="Verdana"/>
                <a:cs typeface="Verdana"/>
              </a:rPr>
              <a:t>(keep Alive)</a:t>
            </a:r>
            <a:endParaRPr sz="1506">
              <a:latin typeface="Verdana"/>
              <a:cs typeface="Verdana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539552" y="260648"/>
            <a:ext cx="7745506" cy="566068"/>
          </a:xfrm>
          <a:prstGeom prst="rect">
            <a:avLst/>
          </a:prstGeom>
        </p:spPr>
        <p:txBody>
          <a:bodyPr vert="horz" wrap="square" lIns="0" tIns="11953" rIns="0" bIns="0" rtlCol="0" anchor="b">
            <a:spAutoFit/>
          </a:bodyPr>
          <a:lstStyle/>
          <a:p>
            <a:pPr marL="1583206">
              <a:lnSpc>
                <a:spcPct val="100000"/>
              </a:lnSpc>
              <a:spcBef>
                <a:spcPts val="94"/>
              </a:spcBef>
            </a:pPr>
            <a:r>
              <a:rPr dirty="0"/>
              <a:t>Protocoles</a:t>
            </a:r>
            <a:r>
              <a:rPr spc="-38" dirty="0"/>
              <a:t> </a:t>
            </a:r>
            <a:r>
              <a:rPr dirty="0"/>
              <a:t>de</a:t>
            </a:r>
            <a:r>
              <a:rPr spc="-28" dirty="0"/>
              <a:t> </a:t>
            </a:r>
            <a:r>
              <a:rPr sz="3600" spc="-9" dirty="0"/>
              <a:t>routages</a:t>
            </a:r>
            <a:endParaRPr spc="-9" dirty="0"/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97627" y="1304963"/>
            <a:ext cx="8396941" cy="2661407"/>
          </a:xfrm>
          <a:prstGeom prst="rect">
            <a:avLst/>
          </a:prstGeom>
        </p:spPr>
        <p:txBody>
          <a:bodyPr vert="horz" wrap="square" lIns="0" tIns="212762" rIns="0" bIns="0" rtlCol="0">
            <a:spAutoFit/>
          </a:bodyPr>
          <a:lstStyle/>
          <a:p>
            <a:pPr marL="23906">
              <a:spcBef>
                <a:spcPts val="1675"/>
              </a:spcBef>
            </a:pPr>
            <a:r>
              <a:rPr sz="2259" b="1" dirty="0">
                <a:solidFill>
                  <a:srgbClr val="7F0000"/>
                </a:solidFill>
                <a:latin typeface="Verdana"/>
                <a:cs typeface="Verdana"/>
              </a:rPr>
              <a:t>BGP</a:t>
            </a:r>
            <a:r>
              <a:rPr sz="2259" b="1" spc="-33" dirty="0">
                <a:solidFill>
                  <a:srgbClr val="7F0000"/>
                </a:solidFill>
                <a:latin typeface="Verdana"/>
                <a:cs typeface="Verdana"/>
              </a:rPr>
              <a:t> </a:t>
            </a:r>
            <a:r>
              <a:rPr sz="2259" b="1" dirty="0">
                <a:solidFill>
                  <a:srgbClr val="7F0000"/>
                </a:solidFill>
                <a:latin typeface="Verdana"/>
                <a:cs typeface="Verdana"/>
              </a:rPr>
              <a:t>–</a:t>
            </a:r>
            <a:r>
              <a:rPr sz="2259" b="1" spc="-14" dirty="0">
                <a:solidFill>
                  <a:srgbClr val="7F0000"/>
                </a:solidFill>
                <a:latin typeface="Verdana"/>
                <a:cs typeface="Verdana"/>
              </a:rPr>
              <a:t> </a:t>
            </a:r>
            <a:r>
              <a:rPr sz="2259" b="1" spc="-19" dirty="0">
                <a:solidFill>
                  <a:srgbClr val="7F0000"/>
                </a:solidFill>
                <a:latin typeface="Verdana"/>
                <a:cs typeface="Verdana"/>
              </a:rPr>
              <a:t>Border</a:t>
            </a:r>
            <a:r>
              <a:rPr sz="2259" b="1" spc="-329" dirty="0">
                <a:solidFill>
                  <a:srgbClr val="7F0000"/>
                </a:solidFill>
                <a:latin typeface="Verdana"/>
                <a:cs typeface="Verdana"/>
              </a:rPr>
              <a:t> </a:t>
            </a:r>
            <a:r>
              <a:rPr sz="2259" b="1" dirty="0">
                <a:solidFill>
                  <a:srgbClr val="7F0000"/>
                </a:solidFill>
                <a:latin typeface="Verdana"/>
                <a:cs typeface="Verdana"/>
              </a:rPr>
              <a:t>Gateway</a:t>
            </a:r>
            <a:r>
              <a:rPr sz="2259" b="1" spc="-19" dirty="0">
                <a:solidFill>
                  <a:srgbClr val="7F0000"/>
                </a:solidFill>
                <a:latin typeface="Verdana"/>
                <a:cs typeface="Verdana"/>
              </a:rPr>
              <a:t> </a:t>
            </a:r>
            <a:r>
              <a:rPr sz="2259" b="1" spc="-9" dirty="0">
                <a:solidFill>
                  <a:srgbClr val="7F0000"/>
                </a:solidFill>
                <a:latin typeface="Verdana"/>
                <a:cs typeface="Verdana"/>
              </a:rPr>
              <a:t>Protocol</a:t>
            </a:r>
            <a:endParaRPr sz="2259">
              <a:latin typeface="Verdana"/>
              <a:cs typeface="Verdana"/>
            </a:endParaRPr>
          </a:p>
          <a:p>
            <a:pPr marL="23906">
              <a:spcBef>
                <a:spcPts val="1318"/>
              </a:spcBef>
            </a:pPr>
            <a:r>
              <a:rPr sz="1882" b="1" dirty="0">
                <a:solidFill>
                  <a:srgbClr val="00007F"/>
                </a:solidFill>
                <a:latin typeface="Verdana"/>
                <a:cs typeface="Verdana"/>
              </a:rPr>
              <a:t>Principe</a:t>
            </a:r>
            <a:r>
              <a:rPr sz="1882" b="1" spc="-38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882" b="1" dirty="0">
                <a:solidFill>
                  <a:srgbClr val="00007F"/>
                </a:solidFill>
                <a:latin typeface="Verdana"/>
                <a:cs typeface="Verdana"/>
              </a:rPr>
              <a:t>de</a:t>
            </a:r>
            <a:r>
              <a:rPr sz="1882" b="1" spc="-33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882" b="1" spc="-9" dirty="0">
                <a:solidFill>
                  <a:srgbClr val="00007F"/>
                </a:solidFill>
                <a:latin typeface="Verdana"/>
                <a:cs typeface="Verdana"/>
              </a:rPr>
              <a:t>routage</a:t>
            </a:r>
            <a:endParaRPr sz="1882">
              <a:latin typeface="Verdana"/>
              <a:cs typeface="Verdana"/>
            </a:endParaRPr>
          </a:p>
          <a:p>
            <a:pPr>
              <a:spcBef>
                <a:spcPts val="367"/>
              </a:spcBef>
            </a:pPr>
            <a:endParaRPr sz="1882">
              <a:latin typeface="Verdana"/>
              <a:cs typeface="Verdana"/>
            </a:endParaRPr>
          </a:p>
          <a:p>
            <a:pPr marL="548654" marR="40641" indent="-161369">
              <a:lnSpc>
                <a:spcPts val="1854"/>
              </a:lnSpc>
              <a:buSzPct val="80555"/>
              <a:buFont typeface="Segoe UI Symbol"/>
              <a:buChar char="■"/>
              <a:tabLst>
                <a:tab pos="548654" algn="l"/>
              </a:tabLst>
            </a:pPr>
            <a:r>
              <a:rPr sz="1694" spc="-19" dirty="0">
                <a:solidFill>
                  <a:srgbClr val="00007F"/>
                </a:solidFill>
                <a:latin typeface="Verdana"/>
                <a:cs typeface="Verdana"/>
              </a:rPr>
              <a:t>Type</a:t>
            </a:r>
            <a:r>
              <a:rPr sz="1694" spc="-52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vecteur</a:t>
            </a:r>
            <a:r>
              <a:rPr sz="1694" spc="-52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de</a:t>
            </a:r>
            <a:r>
              <a:rPr sz="1694" spc="-61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distance</a:t>
            </a:r>
            <a:r>
              <a:rPr sz="1694" spc="-56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mais</a:t>
            </a:r>
            <a:r>
              <a:rPr sz="1694" spc="-52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les</a:t>
            </a:r>
            <a:r>
              <a:rPr sz="1694" spc="-52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paires</a:t>
            </a:r>
            <a:r>
              <a:rPr sz="1694" spc="-52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s'échangent</a:t>
            </a:r>
            <a:r>
              <a:rPr sz="1694" spc="-52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le</a:t>
            </a:r>
            <a:r>
              <a:rPr sz="1694" spc="-56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chemin</a:t>
            </a:r>
            <a:r>
              <a:rPr sz="1694" spc="-52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spc="-9" dirty="0">
                <a:solidFill>
                  <a:srgbClr val="00007F"/>
                </a:solidFill>
                <a:latin typeface="Verdana"/>
                <a:cs typeface="Verdana"/>
              </a:rPr>
              <a:t>complet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correspondant</a:t>
            </a:r>
            <a:r>
              <a:rPr sz="1694" spc="-61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à</a:t>
            </a:r>
            <a:r>
              <a:rPr sz="1694" spc="-61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chaque</a:t>
            </a:r>
            <a:r>
              <a:rPr sz="1694" spc="-66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destination</a:t>
            </a:r>
            <a:r>
              <a:rPr sz="1694" spc="-61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(pas</a:t>
            </a:r>
            <a:r>
              <a:rPr sz="1694" spc="-61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uniquement</a:t>
            </a:r>
            <a:r>
              <a:rPr sz="1694" spc="-61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le</a:t>
            </a:r>
            <a:r>
              <a:rPr sz="1694" spc="-66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spc="-9" dirty="0">
                <a:solidFill>
                  <a:srgbClr val="00007F"/>
                </a:solidFill>
                <a:latin typeface="Verdana"/>
                <a:cs typeface="Verdana"/>
              </a:rPr>
              <a:t>coût)</a:t>
            </a:r>
            <a:endParaRPr sz="1694">
              <a:latin typeface="Verdana"/>
              <a:cs typeface="Verdana"/>
            </a:endParaRPr>
          </a:p>
          <a:p>
            <a:pPr marL="548654" marR="365769" indent="-161369">
              <a:lnSpc>
                <a:spcPct val="91000"/>
              </a:lnSpc>
              <a:spcBef>
                <a:spcPts val="762"/>
              </a:spcBef>
              <a:buSzPct val="80555"/>
              <a:buFont typeface="Segoe UI Symbol"/>
              <a:buChar char="■"/>
              <a:tabLst>
                <a:tab pos="548654" algn="l"/>
              </a:tabLst>
            </a:pPr>
            <a:r>
              <a:rPr sz="1694" b="1" dirty="0">
                <a:solidFill>
                  <a:srgbClr val="00007F"/>
                </a:solidFill>
                <a:latin typeface="Verdana"/>
                <a:cs typeface="Verdana"/>
              </a:rPr>
              <a:t>Exemple</a:t>
            </a:r>
            <a:r>
              <a:rPr sz="1694" b="1" spc="-28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:</a:t>
            </a:r>
            <a:r>
              <a:rPr sz="1694" spc="-56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pour</a:t>
            </a:r>
            <a:r>
              <a:rPr sz="1694" spc="-52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la</a:t>
            </a:r>
            <a:r>
              <a:rPr sz="1694" spc="-56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destination</a:t>
            </a:r>
            <a:r>
              <a:rPr sz="1694" spc="-52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D,</a:t>
            </a:r>
            <a:r>
              <a:rPr sz="1694" spc="-52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F</a:t>
            </a:r>
            <a:r>
              <a:rPr sz="1694" spc="-47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utilise</a:t>
            </a:r>
            <a:r>
              <a:rPr sz="1694" spc="-61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actuellement</a:t>
            </a:r>
            <a:r>
              <a:rPr sz="1694" spc="-47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FGCD</a:t>
            </a:r>
            <a:r>
              <a:rPr sz="1694" spc="-56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spc="-24" dirty="0">
                <a:solidFill>
                  <a:srgbClr val="00007F"/>
                </a:solidFill>
                <a:latin typeface="Verdana"/>
                <a:cs typeface="Verdana"/>
              </a:rPr>
              <a:t>et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apprend</a:t>
            </a:r>
            <a:r>
              <a:rPr sz="1694" spc="-38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d'autres</a:t>
            </a:r>
            <a:r>
              <a:rPr sz="1694" spc="-38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routes</a:t>
            </a:r>
            <a:r>
              <a:rPr sz="1694" spc="-42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de</a:t>
            </a:r>
            <a:r>
              <a:rPr sz="1694" spc="-42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ses</a:t>
            </a:r>
            <a:r>
              <a:rPr sz="1694" spc="-42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voisins</a:t>
            </a:r>
            <a:r>
              <a:rPr sz="1694" spc="-38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(il</a:t>
            </a:r>
            <a:r>
              <a:rPr sz="1694" spc="-33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peut</a:t>
            </a:r>
            <a:r>
              <a:rPr sz="1694" spc="-38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alors</a:t>
            </a:r>
            <a:r>
              <a:rPr sz="1694" spc="-38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choisir</a:t>
            </a:r>
            <a:r>
              <a:rPr sz="1694" spc="-38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celle</a:t>
            </a:r>
            <a:r>
              <a:rPr sz="1694" spc="-42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spc="-9" dirty="0">
                <a:solidFill>
                  <a:srgbClr val="00007F"/>
                </a:solidFill>
                <a:latin typeface="Verdana"/>
                <a:cs typeface="Verdana"/>
              </a:rPr>
              <a:t>qu'il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préfère</a:t>
            </a:r>
            <a:r>
              <a:rPr sz="1694" spc="-61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selon</a:t>
            </a:r>
            <a:r>
              <a:rPr sz="1694" spc="-56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la</a:t>
            </a:r>
            <a:r>
              <a:rPr sz="1694" spc="-52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dirty="0">
                <a:solidFill>
                  <a:srgbClr val="00007F"/>
                </a:solidFill>
                <a:latin typeface="Verdana"/>
                <a:cs typeface="Verdana"/>
              </a:rPr>
              <a:t>stratégie</a:t>
            </a:r>
            <a:r>
              <a:rPr sz="1694" spc="-61" dirty="0">
                <a:solidFill>
                  <a:srgbClr val="00007F"/>
                </a:solidFill>
                <a:latin typeface="Verdana"/>
                <a:cs typeface="Verdana"/>
              </a:rPr>
              <a:t> </a:t>
            </a:r>
            <a:r>
              <a:rPr sz="1694" spc="-9" dirty="0">
                <a:solidFill>
                  <a:srgbClr val="00007F"/>
                </a:solidFill>
                <a:latin typeface="Verdana"/>
                <a:cs typeface="Verdana"/>
              </a:rPr>
              <a:t>choisie)</a:t>
            </a:r>
            <a:endParaRPr sz="1694">
              <a:latin typeface="Verdana"/>
              <a:cs typeface="Verdana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118060" y="4277659"/>
            <a:ext cx="4784542" cy="1863464"/>
          </a:xfrm>
          <a:prstGeom prst="rect">
            <a:avLst/>
          </a:prstGeom>
        </p:spPr>
      </p:pic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395536" y="300217"/>
            <a:ext cx="7745506" cy="566068"/>
          </a:xfrm>
          <a:prstGeom prst="rect">
            <a:avLst/>
          </a:prstGeom>
        </p:spPr>
        <p:txBody>
          <a:bodyPr vert="horz" wrap="square" lIns="0" tIns="11953" rIns="0" bIns="0" rtlCol="0" anchor="b">
            <a:spAutoFit/>
          </a:bodyPr>
          <a:lstStyle/>
          <a:p>
            <a:pPr marL="1583206">
              <a:lnSpc>
                <a:spcPct val="100000"/>
              </a:lnSpc>
              <a:spcBef>
                <a:spcPts val="94"/>
              </a:spcBef>
            </a:pPr>
            <a:r>
              <a:rPr dirty="0"/>
              <a:t>Protocoles</a:t>
            </a:r>
            <a:r>
              <a:rPr spc="-38" dirty="0"/>
              <a:t> </a:t>
            </a:r>
            <a:r>
              <a:rPr dirty="0"/>
              <a:t>de</a:t>
            </a:r>
            <a:r>
              <a:rPr spc="-28" dirty="0"/>
              <a:t> </a:t>
            </a:r>
            <a:r>
              <a:rPr sz="3600" spc="-9" dirty="0"/>
              <a:t>routages</a:t>
            </a:r>
            <a:endParaRPr spc="-9" dirty="0"/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08720"/>
          </a:xfrm>
        </p:spPr>
        <p:txBody>
          <a:bodyPr>
            <a:normAutofit fontScale="90000"/>
          </a:bodyPr>
          <a:lstStyle/>
          <a:p>
            <a:br>
              <a:rPr lang="fr-FR" b="1" dirty="0">
                <a:effectLst/>
              </a:rPr>
            </a:br>
            <a:r>
              <a:rPr lang="fr-FR" b="1" dirty="0">
                <a:effectLst/>
              </a:rPr>
              <a:t> Routage directe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Délivrance d'un paquet à un hôte qui appartient au même réseau physique</a:t>
            </a:r>
          </a:p>
          <a:p>
            <a:r>
              <a:rPr lang="fr-FR" dirty="0"/>
              <a:t>La commande </a:t>
            </a:r>
            <a:r>
              <a:rPr lang="fr-FR" b="1" dirty="0" err="1"/>
              <a:t>ifconfig</a:t>
            </a:r>
            <a:r>
              <a:rPr lang="fr-FR" b="1" dirty="0"/>
              <a:t> </a:t>
            </a:r>
            <a:r>
              <a:rPr lang="fr-FR" dirty="0"/>
              <a:t>permet la configuration du</a:t>
            </a:r>
            <a:br>
              <a:rPr lang="fr-FR" dirty="0"/>
            </a:br>
            <a:r>
              <a:rPr lang="fr-FR" dirty="0"/>
              <a:t>routage direct en associant une adresse IP à une carte réseau </a:t>
            </a:r>
          </a:p>
          <a:p>
            <a:r>
              <a:rPr lang="fr-FR" dirty="0"/>
              <a:t>Exemple deux hôtes A et B</a:t>
            </a:r>
            <a:br>
              <a:rPr lang="fr-FR" dirty="0"/>
            </a:br>
            <a:endParaRPr lang="fr-FR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7704" y="4293096"/>
            <a:ext cx="5968618" cy="21983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94199237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836712"/>
          </a:xfrm>
        </p:spPr>
        <p:txBody>
          <a:bodyPr/>
          <a:lstStyle/>
          <a:p>
            <a:r>
              <a:rPr lang="fr-FR" b="1" dirty="0">
                <a:effectLst/>
              </a:rPr>
              <a:t>Routage indirecte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07504" y="1052736"/>
            <a:ext cx="8784976" cy="4525963"/>
          </a:xfrm>
        </p:spPr>
        <p:txBody>
          <a:bodyPr/>
          <a:lstStyle/>
          <a:p>
            <a:r>
              <a:rPr lang="fr-FR" dirty="0"/>
              <a:t>Délivrance d'un paquet à un hôte qui appartient à un réseau physique différent</a:t>
            </a:r>
          </a:p>
          <a:p>
            <a:r>
              <a:rPr lang="fr-FR" dirty="0"/>
              <a:t>La commande </a:t>
            </a:r>
            <a:r>
              <a:rPr lang="fr-FR" b="1" dirty="0"/>
              <a:t>route </a:t>
            </a:r>
            <a:r>
              <a:rPr lang="fr-FR" dirty="0"/>
              <a:t>permet la configuration du routage indirect en permettant l'ajout et la suppression de route vers un hôte, un réseau ou une route par défaut. </a:t>
            </a:r>
            <a:br>
              <a:rPr lang="fr-FR" dirty="0"/>
            </a:br>
            <a:endParaRPr lang="fr-FR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632" y="3637384"/>
            <a:ext cx="6729733" cy="24482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59603147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144016"/>
            <a:ext cx="8229600" cy="692696"/>
          </a:xfrm>
        </p:spPr>
        <p:txBody>
          <a:bodyPr>
            <a:normAutofit fontScale="90000"/>
          </a:bodyPr>
          <a:lstStyle/>
          <a:p>
            <a:r>
              <a:rPr lang="fr-FR" sz="4800" dirty="0"/>
              <a:t>tables de routage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79512" y="1124744"/>
            <a:ext cx="8856984" cy="5040560"/>
          </a:xfrm>
        </p:spPr>
        <p:txBody>
          <a:bodyPr>
            <a:noAutofit/>
          </a:bodyPr>
          <a:lstStyle/>
          <a:p>
            <a:r>
              <a:rPr lang="fr-FR" sz="2800" dirty="0"/>
              <a:t>Les tables de routage doivent être configurées sur l'ensemble des équipements (hôtes et routeurs)</a:t>
            </a:r>
          </a:p>
          <a:p>
            <a:r>
              <a:rPr lang="fr-FR" sz="2800" i="1" dirty="0"/>
              <a:t>Cas des hôtes:</a:t>
            </a:r>
          </a:p>
          <a:p>
            <a:pPr lvl="1"/>
            <a:r>
              <a:rPr lang="fr-FR" sz="1800" dirty="0"/>
              <a:t>Les tables de routages des postes se limitent souvent à une route par défaut :</a:t>
            </a:r>
          </a:p>
          <a:p>
            <a:pPr lvl="2"/>
            <a:r>
              <a:rPr lang="fr-FR" sz="1800" dirty="0"/>
              <a:t>vers le routeur (</a:t>
            </a:r>
            <a:r>
              <a:rPr lang="fr-FR" sz="1800" i="1" dirty="0" err="1"/>
              <a:t>gateway</a:t>
            </a:r>
            <a:r>
              <a:rPr lang="fr-FR" sz="1800" dirty="0"/>
              <a:t>, donc souvent passerelle en français) qui permettra de sortir du réseau physique</a:t>
            </a:r>
          </a:p>
          <a:p>
            <a:r>
              <a:rPr lang="fr-FR" sz="2800" i="1" dirty="0"/>
              <a:t>Cas des routeurs:</a:t>
            </a:r>
          </a:p>
          <a:p>
            <a:pPr lvl="1"/>
            <a:r>
              <a:rPr lang="fr-FR" sz="1800" dirty="0"/>
              <a:t>Les tables de routages sont donc configurées principalement au niveau des routeurs : </a:t>
            </a:r>
          </a:p>
          <a:p>
            <a:pPr lvl="2"/>
            <a:r>
              <a:rPr lang="fr-FR" sz="1800" dirty="0"/>
              <a:t>manuellement (routage statique) ou automatiquement acquises par dialogue entre routeurs (routage dynamique) </a:t>
            </a:r>
            <a:br>
              <a:rPr lang="fr-FR" sz="1800" dirty="0"/>
            </a:br>
            <a:endParaRPr lang="fr-FR" sz="1800" dirty="0"/>
          </a:p>
        </p:txBody>
      </p:sp>
    </p:spTree>
    <p:extLst>
      <p:ext uri="{BB962C8B-B14F-4D97-AF65-F5344CB8AC3E}">
        <p14:creationId xmlns:p14="http://schemas.microsoft.com/office/powerpoint/2010/main" val="2431449791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Commandes de base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1628800"/>
            <a:ext cx="8597190" cy="43411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988606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Le routeur dispose d’une interface (une carte réseau) le reliant au réseau local. Celle-ci dispose d’une adresse IP. </a:t>
            </a:r>
            <a:br>
              <a:rPr lang="fr-FR" dirty="0"/>
            </a:br>
            <a:endParaRPr lang="fr-FR" dirty="0"/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2924944"/>
            <a:ext cx="8820472" cy="3124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53334299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72008"/>
            <a:ext cx="8229600" cy="1268760"/>
          </a:xfrm>
        </p:spPr>
        <p:txBody>
          <a:bodyPr/>
          <a:lstStyle/>
          <a:p>
            <a:r>
              <a:rPr lang="fr-FR" sz="3600" dirty="0"/>
              <a:t>La table de routage</a:t>
            </a:r>
            <a:br>
              <a:rPr lang="fr-FR" sz="3600" dirty="0"/>
            </a:br>
            <a:r>
              <a:rPr lang="fr-FR" sz="3600" dirty="0"/>
              <a:t>Présentation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Les commandes </a:t>
            </a:r>
            <a:r>
              <a:rPr lang="fr-FR" b="1" dirty="0" err="1"/>
              <a:t>netstat</a:t>
            </a:r>
            <a:r>
              <a:rPr lang="fr-FR" b="1" dirty="0"/>
              <a:t> –r </a:t>
            </a:r>
            <a:r>
              <a:rPr lang="fr-FR" dirty="0"/>
              <a:t>et </a:t>
            </a:r>
            <a:r>
              <a:rPr lang="fr-FR" b="1" dirty="0"/>
              <a:t>route </a:t>
            </a:r>
            <a:r>
              <a:rPr lang="fr-FR" dirty="0"/>
              <a:t>affichent la table de routage d'un hôte</a:t>
            </a:r>
          </a:p>
          <a:p>
            <a:r>
              <a:rPr lang="fr-FR" dirty="0"/>
              <a:t>Une table de routage indique pour chaque destination (hôte, réseau ou sous-réseau) la route (interface ou passerelle) qu'il faut prendre. Les informations pour chaque route sont donc les suivantes </a:t>
            </a:r>
            <a:br>
              <a:rPr lang="fr-FR" dirty="0"/>
            </a:br>
            <a:endParaRPr lang="fr-FR" dirty="0"/>
          </a:p>
        </p:txBody>
      </p:sp>
      <p:graphicFrame>
        <p:nvGraphicFramePr>
          <p:cNvPr id="4" name="Tableau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86732749"/>
              </p:ext>
            </p:extLst>
          </p:nvPr>
        </p:nvGraphicFramePr>
        <p:xfrm>
          <a:off x="683568" y="4437112"/>
          <a:ext cx="7848872" cy="2016224"/>
        </p:xfrm>
        <a:graphic>
          <a:graphicData uri="http://schemas.openxmlformats.org/drawingml/2006/table">
            <a:tbl>
              <a:tblPr/>
              <a:tblGrid>
                <a:gridCol w="401938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2949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72941">
                <a:tc>
                  <a:txBody>
                    <a:bodyPr/>
                    <a:lstStyle/>
                    <a:p>
                      <a:r>
                        <a:rPr lang="fr-FR" sz="2000" b="1" i="1" dirty="0">
                          <a:solidFill>
                            <a:srgbClr val="000000"/>
                          </a:solidFill>
                          <a:effectLst/>
                          <a:latin typeface="NimbusRomNo9L-MediItal"/>
                        </a:rPr>
                        <a:t>Aller vers </a:t>
                      </a:r>
                      <a:endParaRPr lang="fr-FR" sz="3200" dirty="0">
                        <a:effectLst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r-FR" sz="2000" b="1" i="1">
                          <a:solidFill>
                            <a:srgbClr val="000000"/>
                          </a:solidFill>
                          <a:effectLst/>
                          <a:latin typeface="NimbusRomNo9L-MediItal"/>
                        </a:rPr>
                        <a:t>Passer par</a:t>
                      </a:r>
                      <a:endParaRPr lang="fr-FR" sz="3200">
                        <a:effectLst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96533">
                <a:tc>
                  <a:txBody>
                    <a:bodyPr/>
                    <a:lstStyle/>
                    <a:p>
                      <a:r>
                        <a:rPr lang="fr-FR" sz="2000" b="1" i="0" dirty="0">
                          <a:solidFill>
                            <a:srgbClr val="000000"/>
                          </a:solidFill>
                          <a:effectLst/>
                          <a:latin typeface="NimbusRomNo9L-Medi"/>
                        </a:rPr>
                        <a:t>la destination (hôte ou réseau) </a:t>
                      </a:r>
                      <a:endParaRPr lang="fr-FR" sz="3200" dirty="0">
                        <a:effectLst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r-FR" sz="2000" b="1" i="0">
                          <a:solidFill>
                            <a:srgbClr val="000000"/>
                          </a:solidFill>
                          <a:effectLst/>
                          <a:latin typeface="NimbusRomNo9L-Medi"/>
                        </a:rPr>
                        <a:t>la route</a:t>
                      </a:r>
                      <a:endParaRPr lang="fr-FR" sz="3200">
                        <a:effectLst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46750">
                <a:tc>
                  <a:txBody>
                    <a:bodyPr/>
                    <a:lstStyle/>
                    <a:p>
                      <a:r>
                        <a:rPr lang="fr-FR" sz="2000" b="0" i="1">
                          <a:solidFill>
                            <a:srgbClr val="000000"/>
                          </a:solidFill>
                          <a:effectLst/>
                          <a:latin typeface="NimbusRomNo9L-ReguItal"/>
                        </a:rPr>
                        <a:t>Champs: </a:t>
                      </a:r>
                      <a:r>
                        <a:rPr lang="fr-FR" sz="2000" b="0" i="0">
                          <a:solidFill>
                            <a:srgbClr val="000000"/>
                          </a:solidFill>
                          <a:effectLst/>
                          <a:latin typeface="Times-Roman"/>
                        </a:rPr>
                        <a:t>Destination et Genmask </a:t>
                      </a:r>
                      <a:endParaRPr lang="fr-FR" sz="3200">
                        <a:effectLst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r-FR" sz="2000" b="0" i="1" dirty="0">
                          <a:solidFill>
                            <a:srgbClr val="000000"/>
                          </a:solidFill>
                          <a:effectLst/>
                          <a:latin typeface="NimbusRomNo9L-ReguItal"/>
                        </a:rPr>
                        <a:t>Champs: </a:t>
                      </a:r>
                      <a:r>
                        <a:rPr lang="fr-FR" sz="2000" b="0" i="0" dirty="0">
                          <a:solidFill>
                            <a:srgbClr val="000000"/>
                          </a:solidFill>
                          <a:effectLst/>
                          <a:latin typeface="Times-Roman"/>
                        </a:rPr>
                        <a:t>Passerelle et </a:t>
                      </a:r>
                      <a:r>
                        <a:rPr lang="fr-FR" sz="2000" b="0" i="0" dirty="0" err="1">
                          <a:solidFill>
                            <a:srgbClr val="000000"/>
                          </a:solidFill>
                          <a:effectLst/>
                          <a:latin typeface="Times-Roman"/>
                        </a:rPr>
                        <a:t>Iface</a:t>
                      </a:r>
                      <a:endParaRPr lang="fr-FR" sz="3200" dirty="0">
                        <a:effectLst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2209800" y="32464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fr-FR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fr-FR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44159701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72008"/>
            <a:ext cx="8229600" cy="764704"/>
          </a:xfrm>
        </p:spPr>
        <p:txBody>
          <a:bodyPr/>
          <a:lstStyle/>
          <a:p>
            <a:r>
              <a:rPr lang="fr-FR" sz="3200" dirty="0"/>
              <a:t>La table de routage - Présentation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07504" y="980728"/>
            <a:ext cx="8856984" cy="5544616"/>
          </a:xfrm>
        </p:spPr>
        <p:txBody>
          <a:bodyPr>
            <a:noAutofit/>
          </a:bodyPr>
          <a:lstStyle/>
          <a:p>
            <a:r>
              <a:rPr lang="fr-FR" dirty="0"/>
              <a:t>Le champ Indic (</a:t>
            </a:r>
            <a:r>
              <a:rPr lang="fr-FR" i="1" dirty="0"/>
              <a:t>Flags</a:t>
            </a:r>
            <a:r>
              <a:rPr lang="fr-FR" dirty="0"/>
              <a:t>) :</a:t>
            </a:r>
          </a:p>
          <a:p>
            <a:pPr lvl="1"/>
            <a:r>
              <a:rPr lang="fr-FR" dirty="0"/>
              <a:t>U (</a:t>
            </a:r>
            <a:r>
              <a:rPr lang="fr-FR" i="1" dirty="0"/>
              <a:t>Up</a:t>
            </a:r>
            <a:r>
              <a:rPr lang="fr-FR" dirty="0"/>
              <a:t>) : la route est active</a:t>
            </a:r>
          </a:p>
          <a:p>
            <a:pPr lvl="1"/>
            <a:r>
              <a:rPr lang="fr-FR" dirty="0"/>
              <a:t>H (</a:t>
            </a:r>
            <a:r>
              <a:rPr lang="fr-FR" i="1" dirty="0"/>
              <a:t>Host</a:t>
            </a:r>
            <a:r>
              <a:rPr lang="fr-FR" dirty="0"/>
              <a:t>) : la route conduit à un hôte</a:t>
            </a:r>
          </a:p>
          <a:p>
            <a:pPr lvl="1"/>
            <a:r>
              <a:rPr lang="fr-FR" dirty="0"/>
              <a:t>G (</a:t>
            </a:r>
            <a:r>
              <a:rPr lang="fr-FR" i="1" dirty="0"/>
              <a:t>Gateway</a:t>
            </a:r>
            <a:r>
              <a:rPr lang="fr-FR" dirty="0"/>
              <a:t>) : la route passe par une passerelle (voisine)</a:t>
            </a:r>
          </a:p>
          <a:p>
            <a:r>
              <a:rPr lang="fr-FR" dirty="0"/>
              <a:t>Les informations complémentaires :</a:t>
            </a:r>
          </a:p>
          <a:p>
            <a:pPr lvl="1"/>
            <a:r>
              <a:rPr lang="fr-FR" dirty="0"/>
              <a:t>le champ Métrique (</a:t>
            </a:r>
            <a:r>
              <a:rPr lang="fr-FR" i="1" dirty="0" err="1"/>
              <a:t>Metric</a:t>
            </a:r>
            <a:r>
              <a:rPr lang="fr-FR" dirty="0"/>
              <a:t>) indique la distance, en nombre de passerelles, pour atteindre la destination</a:t>
            </a:r>
          </a:p>
          <a:p>
            <a:pPr lvl="1"/>
            <a:r>
              <a:rPr lang="fr-FR" dirty="0"/>
              <a:t>le champ </a:t>
            </a:r>
            <a:r>
              <a:rPr lang="fr-FR" dirty="0" err="1"/>
              <a:t>Ref</a:t>
            </a:r>
            <a:r>
              <a:rPr lang="fr-FR" dirty="0"/>
              <a:t> spécifie le nombre de références à cette route (non utilisé par le noyau Linux)</a:t>
            </a:r>
          </a:p>
          <a:p>
            <a:pPr lvl="1"/>
            <a:r>
              <a:rPr lang="fr-FR" dirty="0"/>
              <a:t>le champ Use comptabilise le nombre de recherches associées à cette route</a:t>
            </a:r>
          </a:p>
          <a:p>
            <a:pPr lvl="1"/>
            <a:r>
              <a:rPr lang="fr-FR" dirty="0"/>
              <a:t>le champ MSS indique la taille maximale des segments TCP sur cette route</a:t>
            </a:r>
          </a:p>
          <a:p>
            <a:pPr lvl="1"/>
            <a:r>
              <a:rPr lang="fr-FR" dirty="0"/>
              <a:t>le champ Fenêtre (</a:t>
            </a:r>
            <a:r>
              <a:rPr lang="fr-FR" i="1" dirty="0" err="1"/>
              <a:t>Window</a:t>
            </a:r>
            <a:r>
              <a:rPr lang="fr-FR" dirty="0"/>
              <a:t>) indique la taille de la fenêtre sur cette route</a:t>
            </a:r>
          </a:p>
          <a:p>
            <a:pPr lvl="1"/>
            <a:r>
              <a:rPr lang="fr-FR" dirty="0"/>
              <a:t> le champ </a:t>
            </a:r>
            <a:r>
              <a:rPr lang="fr-FR" dirty="0" err="1"/>
              <a:t>irrt</a:t>
            </a:r>
            <a:r>
              <a:rPr lang="fr-FR" dirty="0"/>
              <a:t> indique le paramètre IRRT d'une connexion TCP pour cette route</a:t>
            </a:r>
          </a:p>
          <a:p>
            <a:r>
              <a:rPr lang="fr-FR" dirty="0"/>
              <a:t>Le fichier ASCII </a:t>
            </a:r>
            <a:r>
              <a:rPr lang="fr-FR" b="1" dirty="0"/>
              <a:t>/proc/net/route </a:t>
            </a:r>
            <a:r>
              <a:rPr lang="fr-FR" dirty="0"/>
              <a:t>donne la table de routage du noyau, mais le programme standard </a:t>
            </a:r>
            <a:r>
              <a:rPr lang="fr-FR" b="1" dirty="0" err="1"/>
              <a:t>netstat</a:t>
            </a:r>
            <a:br>
              <a:rPr lang="fr-FR" b="1" dirty="0"/>
            </a:br>
            <a:r>
              <a:rPr lang="fr-FR" dirty="0"/>
              <a:t>fournit un accès plus propre à ces données. </a:t>
            </a:r>
            <a:br>
              <a:rPr lang="fr-FR" dirty="0"/>
            </a:b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12352959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08720"/>
          </a:xfrm>
        </p:spPr>
        <p:txBody>
          <a:bodyPr/>
          <a:lstStyle/>
          <a:p>
            <a:r>
              <a:rPr lang="fr-FR" dirty="0"/>
              <a:t>La table de routage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sz="2800" dirty="0"/>
              <a:t>La table de routage est renseignée par :</a:t>
            </a:r>
          </a:p>
          <a:p>
            <a:pPr lvl="1"/>
            <a:r>
              <a:rPr lang="fr-FR" sz="1800" dirty="0"/>
              <a:t>la commande </a:t>
            </a:r>
            <a:r>
              <a:rPr lang="fr-FR" sz="1800" b="1" dirty="0"/>
              <a:t>route</a:t>
            </a:r>
            <a:r>
              <a:rPr lang="fr-FR" sz="1800" dirty="0"/>
              <a:t>(</a:t>
            </a:r>
            <a:r>
              <a:rPr lang="fr-FR" sz="1800" b="1" dirty="0"/>
              <a:t>routage indirect</a:t>
            </a:r>
            <a:r>
              <a:rPr lang="fr-FR" sz="1800" dirty="0"/>
              <a:t>)</a:t>
            </a:r>
          </a:p>
          <a:p>
            <a:pPr lvl="1"/>
            <a:r>
              <a:rPr lang="fr-FR" sz="1800" dirty="0"/>
              <a:t>la commande </a:t>
            </a:r>
            <a:r>
              <a:rPr lang="fr-FR" sz="1800" b="1" dirty="0" err="1"/>
              <a:t>ifconfig</a:t>
            </a:r>
            <a:r>
              <a:rPr lang="fr-FR" sz="1800" dirty="0"/>
              <a:t>(</a:t>
            </a:r>
            <a:r>
              <a:rPr lang="fr-FR" sz="1800" b="1" dirty="0"/>
              <a:t>routage direct</a:t>
            </a:r>
            <a:r>
              <a:rPr lang="fr-FR" sz="1800" dirty="0"/>
              <a:t>)</a:t>
            </a:r>
          </a:p>
          <a:p>
            <a:pPr lvl="1"/>
            <a:r>
              <a:rPr lang="fr-FR" sz="1800" dirty="0"/>
              <a:t>des fichiers au démarrage de la machine (</a:t>
            </a:r>
            <a:r>
              <a:rPr lang="fr-FR" sz="1800" b="1" dirty="0"/>
              <a:t>route statique</a:t>
            </a:r>
            <a:r>
              <a:rPr lang="fr-FR" sz="1800" dirty="0"/>
              <a:t>) </a:t>
            </a:r>
            <a:br>
              <a:rPr lang="fr-FR" sz="1800" dirty="0"/>
            </a:br>
            <a:endParaRPr lang="fr-FR" sz="1800" dirty="0"/>
          </a:p>
        </p:txBody>
      </p:sp>
    </p:spTree>
    <p:extLst>
      <p:ext uri="{BB962C8B-B14F-4D97-AF65-F5344CB8AC3E}">
        <p14:creationId xmlns:p14="http://schemas.microsoft.com/office/powerpoint/2010/main" val="2209164462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1484784"/>
            <a:ext cx="8890415" cy="48965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5518910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4525963"/>
          </a:xfrm>
        </p:spPr>
        <p:txBody>
          <a:bodyPr>
            <a:normAutofit lnSpcReduction="10000"/>
          </a:bodyPr>
          <a:lstStyle/>
          <a:p>
            <a:r>
              <a:rPr lang="fr-FR" dirty="0"/>
              <a:t>Ajout d'une route vers un poste</a:t>
            </a:r>
            <a:br>
              <a:rPr lang="fr-FR" dirty="0"/>
            </a:br>
            <a:r>
              <a:rPr lang="fr-FR" b="1" dirty="0"/>
              <a:t># route </a:t>
            </a:r>
            <a:r>
              <a:rPr lang="fr-FR" b="1" dirty="0" err="1"/>
              <a:t>add</a:t>
            </a:r>
            <a:r>
              <a:rPr lang="fr-FR" b="1" dirty="0"/>
              <a:t> 192.168.2.1 </a:t>
            </a:r>
            <a:r>
              <a:rPr lang="fr-FR" b="1" dirty="0" err="1"/>
              <a:t>gw</a:t>
            </a:r>
            <a:r>
              <a:rPr lang="fr-FR" b="1" dirty="0"/>
              <a:t> 192.168.1.254 </a:t>
            </a:r>
            <a:r>
              <a:rPr lang="fr-FR" b="1" dirty="0" err="1"/>
              <a:t>dev</a:t>
            </a:r>
            <a:r>
              <a:rPr lang="fr-FR" b="1" dirty="0"/>
              <a:t> eth0</a:t>
            </a:r>
            <a:br>
              <a:rPr lang="fr-FR" b="1" dirty="0"/>
            </a:br>
            <a:r>
              <a:rPr lang="fr-FR" dirty="0"/>
              <a:t>Ajout d'une route vers un réseau</a:t>
            </a:r>
            <a:br>
              <a:rPr lang="fr-FR" dirty="0"/>
            </a:br>
            <a:r>
              <a:rPr lang="fr-FR" b="1" dirty="0"/>
              <a:t># route </a:t>
            </a:r>
            <a:r>
              <a:rPr lang="fr-FR" b="1" dirty="0" err="1"/>
              <a:t>add</a:t>
            </a:r>
            <a:r>
              <a:rPr lang="fr-FR" b="1" dirty="0"/>
              <a:t> -net 192.168.3.0 </a:t>
            </a:r>
            <a:r>
              <a:rPr lang="fr-FR" b="1" dirty="0" err="1"/>
              <a:t>gw</a:t>
            </a:r>
            <a:r>
              <a:rPr lang="fr-FR" b="1" dirty="0"/>
              <a:t> 192.168.1.253 </a:t>
            </a:r>
            <a:r>
              <a:rPr lang="fr-FR" b="1" dirty="0" err="1"/>
              <a:t>netmask</a:t>
            </a:r>
            <a:r>
              <a:rPr lang="fr-FR" b="1" dirty="0"/>
              <a:t> 255.255.255.0 </a:t>
            </a:r>
            <a:r>
              <a:rPr lang="fr-FR" b="1" dirty="0" err="1"/>
              <a:t>dev</a:t>
            </a:r>
            <a:r>
              <a:rPr lang="fr-FR" b="1" dirty="0"/>
              <a:t> eth0</a:t>
            </a:r>
            <a:br>
              <a:rPr lang="fr-FR" b="1" dirty="0"/>
            </a:br>
            <a:r>
              <a:rPr lang="fr-FR" dirty="0"/>
              <a:t>Ajout d'une route par défaut</a:t>
            </a:r>
            <a:br>
              <a:rPr lang="fr-FR" dirty="0"/>
            </a:br>
            <a:r>
              <a:rPr lang="fr-FR" b="1" dirty="0"/>
              <a:t># route </a:t>
            </a:r>
            <a:r>
              <a:rPr lang="fr-FR" b="1" dirty="0" err="1"/>
              <a:t>add</a:t>
            </a:r>
            <a:r>
              <a:rPr lang="fr-FR" b="1" dirty="0"/>
              <a:t> default </a:t>
            </a:r>
            <a:r>
              <a:rPr lang="fr-FR" b="1" dirty="0" err="1"/>
              <a:t>gw</a:t>
            </a:r>
            <a:r>
              <a:rPr lang="fr-FR" b="1" dirty="0"/>
              <a:t> 192.168.1.252 </a:t>
            </a:r>
            <a:r>
              <a:rPr lang="fr-FR" b="1" dirty="0" err="1"/>
              <a:t>dev</a:t>
            </a:r>
            <a:r>
              <a:rPr lang="fr-FR" b="1" dirty="0"/>
              <a:t> eth0</a:t>
            </a:r>
            <a:br>
              <a:rPr lang="fr-FR" b="1" dirty="0"/>
            </a:br>
            <a:r>
              <a:rPr lang="fr-FR" dirty="0"/>
              <a:t>Visualisation de la table de routage de l'hôte</a:t>
            </a:r>
            <a:br>
              <a:rPr lang="fr-FR" dirty="0"/>
            </a:br>
            <a:r>
              <a:rPr lang="fr-FR" b="1" dirty="0"/>
              <a:t># </a:t>
            </a:r>
            <a:r>
              <a:rPr lang="fr-FR" b="1" dirty="0" err="1"/>
              <a:t>netstat</a:t>
            </a:r>
            <a:r>
              <a:rPr lang="fr-FR" b="1" dirty="0"/>
              <a:t> -nr</a:t>
            </a:r>
            <a:br>
              <a:rPr lang="fr-FR" b="1" dirty="0"/>
            </a:br>
            <a:r>
              <a:rPr lang="fr-FR" b="1" dirty="0"/>
              <a:t>Destination Passerelle        </a:t>
            </a:r>
            <a:r>
              <a:rPr lang="fr-FR" b="1" dirty="0" err="1"/>
              <a:t>Genmask</a:t>
            </a:r>
            <a:r>
              <a:rPr lang="fr-FR" b="1" dirty="0"/>
              <a:t>           Indic MSS Fenêtre </a:t>
            </a:r>
            <a:r>
              <a:rPr lang="fr-FR" b="1" dirty="0" err="1"/>
              <a:t>irtt</a:t>
            </a:r>
            <a:r>
              <a:rPr lang="fr-FR" b="1" dirty="0"/>
              <a:t> </a:t>
            </a:r>
            <a:r>
              <a:rPr lang="fr-FR" b="1" dirty="0" err="1"/>
              <a:t>Iface</a:t>
            </a:r>
            <a:br>
              <a:rPr lang="fr-FR" b="1" dirty="0"/>
            </a:br>
            <a:r>
              <a:rPr lang="fr-FR" b="1" dirty="0"/>
              <a:t>192.168.2.1 192.168.1.254   255.255.255.255 UGH   0      0          0   eth0</a:t>
            </a:r>
            <a:br>
              <a:rPr lang="fr-FR" b="1" dirty="0"/>
            </a:br>
            <a:r>
              <a:rPr lang="fr-FR" b="1" dirty="0"/>
              <a:t>192.168.3.0 192.168.1.253   255.255.255.0     UG      0      0          0   eth0</a:t>
            </a:r>
            <a:br>
              <a:rPr lang="fr-FR" b="1" dirty="0"/>
            </a:br>
            <a:r>
              <a:rPr lang="fr-FR" b="1" dirty="0"/>
              <a:t>192.168.1.0 0.0.0.0               255.255.255.0     U         0      0          0   eth0</a:t>
            </a:r>
            <a:br>
              <a:rPr lang="fr-FR" b="1" dirty="0"/>
            </a:br>
            <a:r>
              <a:rPr lang="fr-FR" b="1" dirty="0"/>
              <a:t>127.0.0.0     0.0.0.0               255.0.0.0             U         0      0          0    </a:t>
            </a:r>
            <a:r>
              <a:rPr lang="fr-FR" b="1" dirty="0" err="1"/>
              <a:t>lo</a:t>
            </a:r>
            <a:br>
              <a:rPr lang="fr-FR" b="1" dirty="0"/>
            </a:br>
            <a:r>
              <a:rPr lang="fr-FR" b="1" dirty="0"/>
              <a:t>0.0.0.0        192.168.1.252    0.0.0.0                 UG      0       0         0    eth0</a:t>
            </a:r>
            <a:r>
              <a:rPr lang="fr-FR" dirty="0"/>
              <a:t> </a:t>
            </a:r>
            <a:br>
              <a:rPr lang="fr-FR" dirty="0"/>
            </a:b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16438985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Les protocoles de routage dynamique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79512" y="1600200"/>
            <a:ext cx="8784976" cy="4525963"/>
          </a:xfrm>
        </p:spPr>
        <p:txBody>
          <a:bodyPr/>
          <a:lstStyle/>
          <a:p>
            <a:r>
              <a:rPr lang="fr-FR" dirty="0"/>
              <a:t>Il faut distinguer deux types de domaine de routage : </a:t>
            </a:r>
          </a:p>
          <a:p>
            <a:pPr lvl="1"/>
            <a:r>
              <a:rPr lang="fr-FR" b="1" dirty="0"/>
              <a:t>IGP </a:t>
            </a:r>
            <a:r>
              <a:rPr lang="fr-FR" dirty="0"/>
              <a:t>(</a:t>
            </a:r>
            <a:r>
              <a:rPr lang="fr-FR" i="1" dirty="0" err="1"/>
              <a:t>Interior</a:t>
            </a:r>
            <a:r>
              <a:rPr lang="fr-FR" i="1" dirty="0"/>
              <a:t> Gateway Protocol</a:t>
            </a:r>
            <a:r>
              <a:rPr lang="fr-FR" dirty="0"/>
              <a:t>) : protocole de routage interne utilisé au sein d'une même unité administrative (AS) ;</a:t>
            </a:r>
          </a:p>
          <a:p>
            <a:pPr lvl="1"/>
            <a:r>
              <a:rPr lang="fr-FR" b="1" dirty="0"/>
              <a:t>EGP </a:t>
            </a:r>
            <a:r>
              <a:rPr lang="fr-FR" dirty="0"/>
              <a:t>(</a:t>
            </a:r>
            <a:r>
              <a:rPr lang="fr-FR" i="1" dirty="0" err="1"/>
              <a:t>Exterior</a:t>
            </a:r>
            <a:r>
              <a:rPr lang="fr-FR" i="1" dirty="0"/>
              <a:t> Gateway Protocol</a:t>
            </a:r>
            <a:r>
              <a:rPr lang="fr-FR" dirty="0"/>
              <a:t>) : protocole de routage externe utilisé entre passerelles appartenant à des unités administratives différentes (AS) </a:t>
            </a:r>
            <a:br>
              <a:rPr lang="fr-FR" dirty="0"/>
            </a:b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770232647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43018708"/>
              </p:ext>
            </p:extLst>
          </p:nvPr>
        </p:nvGraphicFramePr>
        <p:xfrm>
          <a:off x="251519" y="1628800"/>
          <a:ext cx="8712968" cy="4752527"/>
        </p:xfrm>
        <a:graphic>
          <a:graphicData uri="http://schemas.openxmlformats.org/drawingml/2006/table">
            <a:tbl>
              <a:tblPr/>
              <a:tblGrid>
                <a:gridCol w="329107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29107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3082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51018">
                <a:tc>
                  <a:txBody>
                    <a:bodyPr/>
                    <a:lstStyle/>
                    <a:p>
                      <a:r>
                        <a:rPr lang="fr-FR" sz="1600" b="1" i="1" dirty="0">
                          <a:solidFill>
                            <a:srgbClr val="000000"/>
                          </a:solidFill>
                          <a:effectLst/>
                          <a:latin typeface="NimbusRomNo9L-MediItal"/>
                        </a:rPr>
                        <a:t>Internet </a:t>
                      </a:r>
                      <a:endParaRPr lang="fr-FR" sz="2400" dirty="0">
                        <a:effectLst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r-FR" sz="1600" b="1" i="1">
                          <a:solidFill>
                            <a:srgbClr val="000000"/>
                          </a:solidFill>
                          <a:effectLst/>
                          <a:latin typeface="NimbusRomNo9L-MediItal"/>
                        </a:rPr>
                        <a:t>ISO</a:t>
                      </a:r>
                      <a:endParaRPr lang="fr-FR" sz="2400">
                        <a:effectLst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2400"/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663252">
                <a:tc>
                  <a:txBody>
                    <a:bodyPr/>
                    <a:lstStyle/>
                    <a:p>
                      <a:r>
                        <a:rPr lang="fr-FR" sz="1400" b="0" i="0" dirty="0">
                          <a:solidFill>
                            <a:srgbClr val="000000"/>
                          </a:solidFill>
                          <a:effectLst/>
                          <a:latin typeface="Times-Roman"/>
                        </a:rPr>
                        <a:t>Routage intra-domaines IGP</a:t>
                      </a:r>
                      <a:br>
                        <a:rPr lang="fr-FR" sz="1400" b="0" i="0" dirty="0">
                          <a:solidFill>
                            <a:srgbClr val="000000"/>
                          </a:solidFill>
                          <a:effectLst/>
                          <a:latin typeface="Times-Roman"/>
                        </a:rPr>
                      </a:br>
                      <a:r>
                        <a:rPr lang="fr-FR" sz="1100" b="0" i="0" dirty="0">
                          <a:solidFill>
                            <a:srgbClr val="000000"/>
                          </a:solidFill>
                          <a:effectLst/>
                          <a:latin typeface="Times-Roman"/>
                        </a:rPr>
                        <a:t>Taille &lt; 100 routeurs</a:t>
                      </a:r>
                      <a:endParaRPr lang="fr-FR" sz="2400" dirty="0">
                        <a:effectLst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r-FR" sz="1400" b="0" i="0" dirty="0">
                          <a:solidFill>
                            <a:srgbClr val="000000"/>
                          </a:solidFill>
                          <a:effectLst/>
                          <a:latin typeface="Times-Roman"/>
                        </a:rPr>
                        <a:t>On distingue deux types de protocoles :</a:t>
                      </a:r>
                      <a:br>
                        <a:rPr lang="fr-FR" sz="1400" b="0" i="0" dirty="0">
                          <a:solidFill>
                            <a:srgbClr val="000000"/>
                          </a:solidFill>
                          <a:effectLst/>
                          <a:latin typeface="Times-Roman"/>
                        </a:rPr>
                      </a:br>
                      <a:r>
                        <a:rPr lang="fr-FR" sz="1400" b="1" i="0" dirty="0">
                          <a:solidFill>
                            <a:srgbClr val="000000"/>
                          </a:solidFill>
                          <a:effectLst/>
                          <a:latin typeface="NimbusRomNo9L-Medi"/>
                        </a:rPr>
                        <a:t>- distance vecteur </a:t>
                      </a:r>
                      <a:r>
                        <a:rPr lang="fr-FR" sz="1400" b="0" i="0" dirty="0">
                          <a:solidFill>
                            <a:srgbClr val="000000"/>
                          </a:solidFill>
                          <a:effectLst/>
                          <a:latin typeface="Times-Roman"/>
                        </a:rPr>
                        <a:t>(</a:t>
                      </a:r>
                      <a:r>
                        <a:rPr lang="fr-FR" sz="1400" b="0" i="1" dirty="0">
                          <a:solidFill>
                            <a:srgbClr val="000000"/>
                          </a:solidFill>
                          <a:effectLst/>
                          <a:latin typeface="NimbusRomNo9L-ReguItal"/>
                        </a:rPr>
                        <a:t>distant </a:t>
                      </a:r>
                      <a:r>
                        <a:rPr lang="fr-FR" sz="1400" b="0" i="1" dirty="0" err="1">
                          <a:solidFill>
                            <a:srgbClr val="000000"/>
                          </a:solidFill>
                          <a:effectLst/>
                          <a:latin typeface="NimbusRomNo9L-ReguItal"/>
                        </a:rPr>
                        <a:t>vector</a:t>
                      </a:r>
                      <a:r>
                        <a:rPr lang="fr-FR" sz="1400" b="0" i="0" dirty="0">
                          <a:solidFill>
                            <a:srgbClr val="000000"/>
                          </a:solidFill>
                          <a:effectLst/>
                          <a:latin typeface="Times-Roman"/>
                        </a:rPr>
                        <a:t>) : RIP</a:t>
                      </a:r>
                      <a:br>
                        <a:rPr lang="fr-FR" sz="1400" b="0" i="0" dirty="0">
                          <a:solidFill>
                            <a:srgbClr val="000000"/>
                          </a:solidFill>
                          <a:effectLst/>
                          <a:latin typeface="Times-Roman"/>
                        </a:rPr>
                      </a:br>
                      <a:r>
                        <a:rPr lang="fr-FR" sz="1400" b="0" i="0" dirty="0">
                          <a:solidFill>
                            <a:srgbClr val="000000"/>
                          </a:solidFill>
                          <a:effectLst/>
                          <a:latin typeface="Times-Roman"/>
                        </a:rPr>
                        <a:t>(</a:t>
                      </a:r>
                      <a:r>
                        <a:rPr lang="fr-FR" sz="1400" b="0" i="1" dirty="0" err="1">
                          <a:solidFill>
                            <a:srgbClr val="000000"/>
                          </a:solidFill>
                          <a:effectLst/>
                          <a:latin typeface="NimbusRomNo9L-ReguItal"/>
                        </a:rPr>
                        <a:t>Routing</a:t>
                      </a:r>
                      <a:r>
                        <a:rPr lang="fr-FR" sz="1400" b="0" i="1" dirty="0">
                          <a:solidFill>
                            <a:srgbClr val="000000"/>
                          </a:solidFill>
                          <a:effectLst/>
                          <a:latin typeface="NimbusRomNo9L-ReguItal"/>
                        </a:rPr>
                        <a:t> Information Protocol</a:t>
                      </a:r>
                      <a:r>
                        <a:rPr lang="fr-FR" sz="1400" b="0" i="0" dirty="0">
                          <a:solidFill>
                            <a:srgbClr val="000000"/>
                          </a:solidFill>
                          <a:effectLst/>
                          <a:latin typeface="Times-Roman"/>
                        </a:rPr>
                        <a:t>), IGRP (</a:t>
                      </a:r>
                      <a:r>
                        <a:rPr lang="fr-FR" sz="1400" b="0" i="1" dirty="0">
                          <a:solidFill>
                            <a:srgbClr val="000000"/>
                          </a:solidFill>
                          <a:effectLst/>
                          <a:latin typeface="NimbusRomNo9L-ReguItal"/>
                        </a:rPr>
                        <a:t>Internet</a:t>
                      </a:r>
                      <a:br>
                        <a:rPr lang="fr-FR" sz="1400" b="0" i="1" dirty="0">
                          <a:solidFill>
                            <a:srgbClr val="000000"/>
                          </a:solidFill>
                          <a:effectLst/>
                          <a:latin typeface="NimbusRomNo9L-ReguItal"/>
                        </a:rPr>
                      </a:br>
                      <a:r>
                        <a:rPr lang="fr-FR" sz="1400" b="0" i="1" dirty="0">
                          <a:solidFill>
                            <a:srgbClr val="000000"/>
                          </a:solidFill>
                          <a:effectLst/>
                          <a:latin typeface="NimbusRomNo9L-ReguItal"/>
                        </a:rPr>
                        <a:t>Gateway </a:t>
                      </a:r>
                      <a:r>
                        <a:rPr lang="fr-FR" sz="1400" b="0" i="1" dirty="0" err="1">
                          <a:solidFill>
                            <a:srgbClr val="000000"/>
                          </a:solidFill>
                          <a:effectLst/>
                          <a:latin typeface="NimbusRomNo9L-ReguItal"/>
                        </a:rPr>
                        <a:t>Routing</a:t>
                      </a:r>
                      <a:r>
                        <a:rPr lang="fr-FR" sz="1400" b="0" i="1" dirty="0">
                          <a:solidFill>
                            <a:srgbClr val="000000"/>
                          </a:solidFill>
                          <a:effectLst/>
                          <a:latin typeface="NimbusRomNo9L-ReguItal"/>
                        </a:rPr>
                        <a:t> Protocol</a:t>
                      </a:r>
                      <a:r>
                        <a:rPr lang="fr-FR" sz="1400" b="0" i="0" dirty="0">
                          <a:solidFill>
                            <a:srgbClr val="000000"/>
                          </a:solidFill>
                          <a:effectLst/>
                          <a:latin typeface="Times-Roman"/>
                        </a:rPr>
                        <a:t>) de la société CISCO</a:t>
                      </a:r>
                      <a:br>
                        <a:rPr lang="fr-FR" sz="1400" b="0" i="0" dirty="0">
                          <a:solidFill>
                            <a:srgbClr val="000000"/>
                          </a:solidFill>
                          <a:effectLst/>
                          <a:latin typeface="Times-Roman"/>
                        </a:rPr>
                      </a:br>
                      <a:r>
                        <a:rPr lang="fr-FR" sz="1400" b="0" i="0" dirty="0">
                          <a:solidFill>
                            <a:srgbClr val="000000"/>
                          </a:solidFill>
                          <a:effectLst/>
                          <a:latin typeface="Times-Roman"/>
                        </a:rPr>
                        <a:t>(le protocole a été amélioré sous le nom EIGRP)</a:t>
                      </a:r>
                      <a:br>
                        <a:rPr lang="fr-FR" sz="1400" b="0" i="0" dirty="0">
                          <a:solidFill>
                            <a:srgbClr val="000000"/>
                          </a:solidFill>
                          <a:effectLst/>
                          <a:latin typeface="Times-Roman"/>
                        </a:rPr>
                      </a:br>
                      <a:r>
                        <a:rPr lang="fr-FR" sz="1400" b="1" i="0" dirty="0">
                          <a:solidFill>
                            <a:srgbClr val="000000"/>
                          </a:solidFill>
                          <a:effectLst/>
                          <a:latin typeface="NimbusRomNo9L-Medi"/>
                        </a:rPr>
                        <a:t>- état de liens </a:t>
                      </a:r>
                      <a:r>
                        <a:rPr lang="fr-FR" sz="1400" b="0" i="0" dirty="0">
                          <a:solidFill>
                            <a:srgbClr val="000000"/>
                          </a:solidFill>
                          <a:effectLst/>
                          <a:latin typeface="Times-Roman"/>
                        </a:rPr>
                        <a:t>(</a:t>
                      </a:r>
                      <a:r>
                        <a:rPr lang="fr-FR" sz="1400" b="0" i="1" dirty="0" err="1">
                          <a:solidFill>
                            <a:srgbClr val="000000"/>
                          </a:solidFill>
                          <a:effectLst/>
                          <a:latin typeface="NimbusRomNo9L-ReguItal"/>
                        </a:rPr>
                        <a:t>link</a:t>
                      </a:r>
                      <a:r>
                        <a:rPr lang="fr-FR" sz="1400" b="0" i="1" dirty="0">
                          <a:solidFill>
                            <a:srgbClr val="000000"/>
                          </a:solidFill>
                          <a:effectLst/>
                          <a:latin typeface="NimbusRomNo9L-ReguItal"/>
                        </a:rPr>
                        <a:t> state</a:t>
                      </a:r>
                      <a:r>
                        <a:rPr lang="fr-FR" sz="1400" b="0" i="0" dirty="0">
                          <a:solidFill>
                            <a:srgbClr val="000000"/>
                          </a:solidFill>
                          <a:effectLst/>
                          <a:latin typeface="Times-Roman"/>
                        </a:rPr>
                        <a:t>) : OSPF (</a:t>
                      </a:r>
                      <a:r>
                        <a:rPr lang="fr-FR" sz="1400" b="0" i="1" dirty="0">
                          <a:solidFill>
                            <a:srgbClr val="000000"/>
                          </a:solidFill>
                          <a:effectLst/>
                          <a:latin typeface="NimbusRomNo9L-ReguItal"/>
                        </a:rPr>
                        <a:t>Open</a:t>
                      </a:r>
                      <a:br>
                        <a:rPr lang="fr-FR" sz="1400" b="0" i="1" dirty="0">
                          <a:solidFill>
                            <a:srgbClr val="000000"/>
                          </a:solidFill>
                          <a:effectLst/>
                          <a:latin typeface="NimbusRomNo9L-ReguItal"/>
                        </a:rPr>
                      </a:br>
                      <a:r>
                        <a:rPr lang="fr-FR" sz="1400" b="0" i="1" dirty="0" err="1">
                          <a:solidFill>
                            <a:srgbClr val="000000"/>
                          </a:solidFill>
                          <a:effectLst/>
                          <a:latin typeface="NimbusRomNo9L-ReguItal"/>
                        </a:rPr>
                        <a:t>Shortest</a:t>
                      </a:r>
                      <a:r>
                        <a:rPr lang="fr-FR" sz="1400" b="0" i="1" dirty="0">
                          <a:solidFill>
                            <a:srgbClr val="000000"/>
                          </a:solidFill>
                          <a:effectLst/>
                          <a:latin typeface="NimbusRomNo9L-ReguItal"/>
                        </a:rPr>
                        <a:t> </a:t>
                      </a:r>
                      <a:r>
                        <a:rPr lang="fr-FR" sz="1400" b="0" i="1" dirty="0" err="1">
                          <a:solidFill>
                            <a:srgbClr val="000000"/>
                          </a:solidFill>
                          <a:effectLst/>
                          <a:latin typeface="NimbusRomNo9L-ReguItal"/>
                        </a:rPr>
                        <a:t>Path</a:t>
                      </a:r>
                      <a:r>
                        <a:rPr lang="fr-FR" sz="1400" b="0" i="1" dirty="0">
                          <a:solidFill>
                            <a:srgbClr val="000000"/>
                          </a:solidFill>
                          <a:effectLst/>
                          <a:latin typeface="NimbusRomNo9L-ReguItal"/>
                        </a:rPr>
                        <a:t> First</a:t>
                      </a:r>
                      <a:r>
                        <a:rPr lang="fr-FR" sz="1400" b="0" i="0" dirty="0">
                          <a:solidFill>
                            <a:srgbClr val="000000"/>
                          </a:solidFill>
                          <a:effectLst/>
                          <a:latin typeface="Times-Roman"/>
                        </a:rPr>
                        <a:t>)</a:t>
                      </a:r>
                      <a:endParaRPr lang="fr-FR" sz="2400" dirty="0">
                        <a:effectLst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0" i="0" dirty="0">
                          <a:solidFill>
                            <a:srgbClr val="000000"/>
                          </a:solidFill>
                          <a:effectLst/>
                          <a:latin typeface="Times-Roman"/>
                        </a:rPr>
                        <a:t>IS-IS (</a:t>
                      </a:r>
                      <a:r>
                        <a:rPr lang="en-US" sz="1400" b="0" i="1" dirty="0">
                          <a:solidFill>
                            <a:srgbClr val="000000"/>
                          </a:solidFill>
                          <a:effectLst/>
                          <a:latin typeface="NimbusRomNo9L-ReguItal"/>
                        </a:rPr>
                        <a:t>Intermediate System to</a:t>
                      </a:r>
                      <a:br>
                        <a:rPr lang="en-US" sz="1400" b="0" i="1" dirty="0">
                          <a:solidFill>
                            <a:srgbClr val="000000"/>
                          </a:solidFill>
                          <a:effectLst/>
                          <a:latin typeface="NimbusRomNo9L-ReguItal"/>
                        </a:rPr>
                      </a:br>
                      <a:r>
                        <a:rPr lang="en-US" sz="1400" b="0" i="1" dirty="0">
                          <a:solidFill>
                            <a:srgbClr val="000000"/>
                          </a:solidFill>
                          <a:effectLst/>
                          <a:latin typeface="NimbusRomNo9L-ReguItal"/>
                        </a:rPr>
                        <a:t>Intermediate System</a:t>
                      </a:r>
                      <a:r>
                        <a:rPr lang="en-US" sz="1400" b="0" i="0" dirty="0">
                          <a:solidFill>
                            <a:srgbClr val="000000"/>
                          </a:solidFill>
                          <a:effectLst/>
                          <a:latin typeface="Times-Roman"/>
                        </a:rPr>
                        <a:t>)</a:t>
                      </a:r>
                      <a:endParaRPr lang="en-US" sz="2400" dirty="0">
                        <a:effectLst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47953">
                <a:tc>
                  <a:txBody>
                    <a:bodyPr/>
                    <a:lstStyle/>
                    <a:p>
                      <a:r>
                        <a:rPr lang="fr-FR" sz="1400" b="0" i="0">
                          <a:solidFill>
                            <a:srgbClr val="000000"/>
                          </a:solidFill>
                          <a:effectLst/>
                          <a:latin typeface="Times-Roman"/>
                        </a:rPr>
                        <a:t>Routage inter-domaines</a:t>
                      </a:r>
                      <a:br>
                        <a:rPr lang="fr-FR" sz="1400" b="0" i="0">
                          <a:solidFill>
                            <a:srgbClr val="000000"/>
                          </a:solidFill>
                          <a:effectLst/>
                          <a:latin typeface="Times-Roman"/>
                        </a:rPr>
                      </a:br>
                      <a:r>
                        <a:rPr lang="fr-FR" sz="1400" b="0" i="0">
                          <a:solidFill>
                            <a:srgbClr val="000000"/>
                          </a:solidFill>
                          <a:effectLst/>
                          <a:latin typeface="Times-Roman"/>
                        </a:rPr>
                        <a:t>EGP</a:t>
                      </a:r>
                      <a:br>
                        <a:rPr lang="fr-FR" sz="1400" b="0" i="0">
                          <a:solidFill>
                            <a:srgbClr val="000000"/>
                          </a:solidFill>
                          <a:effectLst/>
                          <a:latin typeface="Times-Roman"/>
                        </a:rPr>
                      </a:br>
                      <a:r>
                        <a:rPr lang="fr-FR" sz="1100" b="0" i="0">
                          <a:solidFill>
                            <a:srgbClr val="000000"/>
                          </a:solidFill>
                          <a:effectLst/>
                          <a:latin typeface="Times-Roman"/>
                        </a:rPr>
                        <a:t>Taille = Internet</a:t>
                      </a:r>
                      <a:endParaRPr lang="fr-FR" sz="2400">
                        <a:effectLst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r-FR" sz="1400" b="0" i="0">
                          <a:solidFill>
                            <a:srgbClr val="000000"/>
                          </a:solidFill>
                          <a:effectLst/>
                          <a:latin typeface="Times-Roman"/>
                        </a:rPr>
                        <a:t>EGP (</a:t>
                      </a:r>
                      <a:r>
                        <a:rPr lang="fr-FR" sz="1400" b="0" i="1">
                          <a:solidFill>
                            <a:srgbClr val="000000"/>
                          </a:solidFill>
                          <a:effectLst/>
                          <a:latin typeface="NimbusRomNo9L-ReguItal"/>
                        </a:rPr>
                        <a:t>Exterior Gateway Protocol</a:t>
                      </a:r>
                      <a:r>
                        <a:rPr lang="fr-FR" sz="1400" b="0" i="0">
                          <a:solidFill>
                            <a:srgbClr val="000000"/>
                          </a:solidFill>
                          <a:effectLst/>
                          <a:latin typeface="Times-Roman"/>
                        </a:rPr>
                        <a:t>) : obsolète,</a:t>
                      </a:r>
                      <a:br>
                        <a:rPr lang="fr-FR" sz="1400" b="0" i="0">
                          <a:solidFill>
                            <a:srgbClr val="000000"/>
                          </a:solidFill>
                          <a:effectLst/>
                          <a:latin typeface="Times-Roman"/>
                        </a:rPr>
                      </a:br>
                      <a:r>
                        <a:rPr lang="fr-FR" sz="1400" b="0" i="0">
                          <a:solidFill>
                            <a:srgbClr val="000000"/>
                          </a:solidFill>
                          <a:effectLst/>
                          <a:latin typeface="Times-Roman"/>
                        </a:rPr>
                        <a:t>remplacé par</a:t>
                      </a:r>
                      <a:br>
                        <a:rPr lang="fr-FR" sz="1400" b="0" i="0">
                          <a:solidFill>
                            <a:srgbClr val="000000"/>
                          </a:solidFill>
                          <a:effectLst/>
                          <a:latin typeface="Times-Roman"/>
                        </a:rPr>
                      </a:br>
                      <a:r>
                        <a:rPr lang="fr-FR" sz="1400" b="0" i="0">
                          <a:solidFill>
                            <a:srgbClr val="000000"/>
                          </a:solidFill>
                          <a:effectLst/>
                          <a:latin typeface="Times-Roman"/>
                        </a:rPr>
                        <a:t>BGP (</a:t>
                      </a:r>
                      <a:r>
                        <a:rPr lang="fr-FR" sz="1400" b="0" i="1">
                          <a:solidFill>
                            <a:srgbClr val="000000"/>
                          </a:solidFill>
                          <a:effectLst/>
                          <a:latin typeface="NimbusRomNo9L-ReguItal"/>
                        </a:rPr>
                        <a:t>Border Gateway Protocol</a:t>
                      </a:r>
                      <a:r>
                        <a:rPr lang="fr-FR" sz="1400" b="0" i="0">
                          <a:solidFill>
                            <a:srgbClr val="000000"/>
                          </a:solidFill>
                          <a:effectLst/>
                          <a:latin typeface="Times-Roman"/>
                        </a:rPr>
                        <a:t>)</a:t>
                      </a:r>
                      <a:endParaRPr lang="fr-FR" sz="2400">
                        <a:effectLst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0" i="0" dirty="0">
                          <a:solidFill>
                            <a:srgbClr val="000000"/>
                          </a:solidFill>
                          <a:effectLst/>
                          <a:latin typeface="Times-Roman"/>
                        </a:rPr>
                        <a:t>IDRP (</a:t>
                      </a:r>
                      <a:r>
                        <a:rPr lang="en-US" sz="1400" b="0" i="1" dirty="0">
                          <a:solidFill>
                            <a:srgbClr val="000000"/>
                          </a:solidFill>
                          <a:effectLst/>
                          <a:latin typeface="NimbusRomNo9L-ReguItal"/>
                        </a:rPr>
                        <a:t>Inter Domain Routing</a:t>
                      </a:r>
                      <a:br>
                        <a:rPr lang="en-US" sz="1400" b="0" i="1" dirty="0">
                          <a:solidFill>
                            <a:srgbClr val="000000"/>
                          </a:solidFill>
                          <a:effectLst/>
                          <a:latin typeface="NimbusRomNo9L-ReguItal"/>
                        </a:rPr>
                      </a:br>
                      <a:r>
                        <a:rPr lang="en-US" sz="1400" b="0" i="1" dirty="0">
                          <a:solidFill>
                            <a:srgbClr val="000000"/>
                          </a:solidFill>
                          <a:effectLst/>
                          <a:latin typeface="NimbusRomNo9L-ReguItal"/>
                        </a:rPr>
                        <a:t>Protocol</a:t>
                      </a:r>
                      <a:r>
                        <a:rPr lang="en-US" sz="1400" b="0" i="0" dirty="0">
                          <a:solidFill>
                            <a:srgbClr val="000000"/>
                          </a:solidFill>
                          <a:effectLst/>
                          <a:latin typeface="Times-Roman"/>
                        </a:rPr>
                        <a:t>)</a:t>
                      </a:r>
                      <a:endParaRPr lang="en-US" sz="2400" dirty="0">
                        <a:effectLst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0304">
                <a:tc>
                  <a:txBody>
                    <a:bodyPr/>
                    <a:lstStyle/>
                    <a:p>
                      <a:r>
                        <a:rPr lang="fr-FR" sz="1400" b="0" i="0">
                          <a:solidFill>
                            <a:srgbClr val="000000"/>
                          </a:solidFill>
                          <a:effectLst/>
                          <a:latin typeface="Times-Roman"/>
                        </a:rPr>
                        <a:t>Entre équipement et routeur </a:t>
                      </a:r>
                      <a:endParaRPr lang="fr-FR" sz="2400">
                        <a:effectLst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r-FR" sz="1400" b="0" i="0">
                          <a:solidFill>
                            <a:srgbClr val="000000"/>
                          </a:solidFill>
                          <a:effectLst/>
                          <a:latin typeface="Times-Roman"/>
                        </a:rPr>
                        <a:t>ICMP </a:t>
                      </a:r>
                      <a:r>
                        <a:rPr lang="fr-FR" sz="1400" b="0" i="1">
                          <a:solidFill>
                            <a:srgbClr val="000000"/>
                          </a:solidFill>
                          <a:effectLst/>
                          <a:latin typeface="NimbusRomNo9L-ReguItal"/>
                        </a:rPr>
                        <a:t>Redirect </a:t>
                      </a:r>
                      <a:endParaRPr lang="fr-FR" sz="2400">
                        <a:effectLst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r-FR" sz="1400" b="0" i="0" dirty="0">
                          <a:solidFill>
                            <a:srgbClr val="000000"/>
                          </a:solidFill>
                          <a:effectLst/>
                          <a:latin typeface="Times-Roman"/>
                        </a:rPr>
                        <a:t>IS-ES</a:t>
                      </a:r>
                      <a:endParaRPr lang="fr-FR" sz="2400" dirty="0">
                        <a:effectLst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852488" y="22860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fr-FR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fr-FR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99029729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1437848"/>
              </p:ext>
            </p:extLst>
          </p:nvPr>
        </p:nvGraphicFramePr>
        <p:xfrm>
          <a:off x="179512" y="1628800"/>
          <a:ext cx="8784975" cy="3456383"/>
        </p:xfrm>
        <a:graphic>
          <a:graphicData uri="http://schemas.openxmlformats.org/drawingml/2006/table">
            <a:tbl>
              <a:tblPr/>
              <a:tblGrid>
                <a:gridCol w="43858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39911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09950">
                <a:tc>
                  <a:txBody>
                    <a:bodyPr/>
                    <a:lstStyle/>
                    <a:p>
                      <a:r>
                        <a:rPr lang="fr-FR" sz="2400" b="1" i="1">
                          <a:solidFill>
                            <a:srgbClr val="000000"/>
                          </a:solidFill>
                          <a:effectLst/>
                          <a:latin typeface="NimbusRomNo9L-MediItal"/>
                        </a:rPr>
                        <a:t>Taille du réseau privé </a:t>
                      </a:r>
                      <a:endParaRPr lang="fr-FR" sz="3600">
                        <a:effectLst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r-FR" sz="2400" b="1" i="1">
                          <a:solidFill>
                            <a:srgbClr val="000000"/>
                          </a:solidFill>
                          <a:effectLst/>
                          <a:latin typeface="NimbusRomNo9L-MediItal"/>
                        </a:rPr>
                        <a:t>Protocole de routage</a:t>
                      </a:r>
                      <a:endParaRPr lang="fr-FR" sz="3600">
                        <a:effectLst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09950">
                <a:tc>
                  <a:txBody>
                    <a:bodyPr/>
                    <a:lstStyle/>
                    <a:p>
                      <a:r>
                        <a:rPr lang="fr-FR" sz="2400" b="0" i="0">
                          <a:solidFill>
                            <a:srgbClr val="000000"/>
                          </a:solidFill>
                          <a:effectLst/>
                          <a:latin typeface="Times-Roman"/>
                        </a:rPr>
                        <a:t>&lt; 5 routeurs </a:t>
                      </a:r>
                      <a:endParaRPr lang="fr-FR" sz="3600">
                        <a:effectLst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r-FR" sz="2400" b="0" i="0">
                          <a:solidFill>
                            <a:srgbClr val="000000"/>
                          </a:solidFill>
                          <a:effectLst/>
                          <a:latin typeface="Times-Roman"/>
                        </a:rPr>
                        <a:t>Routage statique ou RIP</a:t>
                      </a:r>
                      <a:endParaRPr lang="fr-FR" sz="3600">
                        <a:effectLst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09950">
                <a:tc>
                  <a:txBody>
                    <a:bodyPr/>
                    <a:lstStyle/>
                    <a:p>
                      <a:r>
                        <a:rPr lang="fr-FR" sz="2400" b="0" i="0">
                          <a:solidFill>
                            <a:srgbClr val="000000"/>
                          </a:solidFill>
                          <a:effectLst/>
                          <a:latin typeface="Times-Roman"/>
                        </a:rPr>
                        <a:t>&lt; 15 routeurs </a:t>
                      </a:r>
                      <a:endParaRPr lang="fr-FR" sz="3600">
                        <a:effectLst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r-FR" sz="2400" b="0" i="0">
                          <a:solidFill>
                            <a:srgbClr val="000000"/>
                          </a:solidFill>
                          <a:effectLst/>
                          <a:latin typeface="Times-Roman"/>
                        </a:rPr>
                        <a:t>RIP</a:t>
                      </a:r>
                      <a:endParaRPr lang="fr-FR" sz="3600">
                        <a:effectLst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09950">
                <a:tc>
                  <a:txBody>
                    <a:bodyPr/>
                    <a:lstStyle/>
                    <a:p>
                      <a:r>
                        <a:rPr lang="fr-FR" sz="2400" b="0" i="0">
                          <a:solidFill>
                            <a:srgbClr val="000000"/>
                          </a:solidFill>
                          <a:effectLst/>
                          <a:latin typeface="Times-Roman"/>
                        </a:rPr>
                        <a:t>&lt; 100 routeurs </a:t>
                      </a:r>
                      <a:endParaRPr lang="fr-FR" sz="3600">
                        <a:effectLst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r-FR" sz="2400" b="0" i="0">
                          <a:solidFill>
                            <a:srgbClr val="000000"/>
                          </a:solidFill>
                          <a:effectLst/>
                          <a:latin typeface="Times-Roman"/>
                        </a:rPr>
                        <a:t>OSPF</a:t>
                      </a:r>
                      <a:endParaRPr lang="fr-FR" sz="3600">
                        <a:effectLst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016583">
                <a:tc>
                  <a:txBody>
                    <a:bodyPr/>
                    <a:lstStyle/>
                    <a:p>
                      <a:r>
                        <a:rPr lang="fr-FR" sz="2400" b="0" i="0">
                          <a:solidFill>
                            <a:srgbClr val="000000"/>
                          </a:solidFill>
                          <a:effectLst/>
                          <a:latin typeface="Times-Roman"/>
                        </a:rPr>
                        <a:t>Réseau vers plusieurs ISP </a:t>
                      </a:r>
                      <a:endParaRPr lang="fr-FR" sz="3600">
                        <a:effectLst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r-FR" sz="2400" b="0" i="0" dirty="0">
                          <a:solidFill>
                            <a:srgbClr val="000000"/>
                          </a:solidFill>
                          <a:effectLst/>
                          <a:latin typeface="Times-Roman"/>
                        </a:rPr>
                        <a:t>Optimisation des routes vers Internet par BGP</a:t>
                      </a:r>
                      <a:endParaRPr lang="fr-FR" sz="3600" dirty="0">
                        <a:effectLst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1425575" y="30432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fr-FR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fr-FR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82733914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271588"/>
            <a:ext cx="8640960" cy="54312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205526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620688"/>
          </a:xfrm>
        </p:spPr>
        <p:txBody>
          <a:bodyPr>
            <a:normAutofit fontScale="90000"/>
          </a:bodyPr>
          <a:lstStyle/>
          <a:p>
            <a:endParaRPr lang="fr-FR" sz="40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145435"/>
          </a:xfrm>
        </p:spPr>
        <p:txBody>
          <a:bodyPr/>
          <a:lstStyle/>
          <a:p>
            <a:r>
              <a:rPr lang="fr-FR" dirty="0"/>
              <a:t>On attribue A1 à l’interface du routeur, lui permettant ainsi de se connecter au réseau A.</a:t>
            </a:r>
            <a:br>
              <a:rPr lang="fr-FR" dirty="0"/>
            </a:br>
            <a:r>
              <a:rPr lang="fr-FR" dirty="0"/>
              <a:t>Un autre réseau, B, est lui aussi connecté au routeur. Ce dernier dispose donc d’une interface ayant</a:t>
            </a:r>
            <a:br>
              <a:rPr lang="fr-FR" dirty="0"/>
            </a:br>
            <a:r>
              <a:rPr lang="fr-FR" dirty="0"/>
              <a:t>pour IP B1 afin de pouvoir communiquer avec le réseau. </a:t>
            </a:r>
            <a:br>
              <a:rPr lang="fr-FR" dirty="0"/>
            </a:br>
            <a:endParaRPr lang="fr-FR" dirty="0"/>
          </a:p>
        </p:txBody>
      </p:sp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1470" y="3356992"/>
            <a:ext cx="8267700" cy="1943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1962794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/>
              <a:t>couche RESEAU : fonctions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07504" y="1600200"/>
            <a:ext cx="8928992" cy="4525963"/>
          </a:xfrm>
        </p:spPr>
        <p:txBody>
          <a:bodyPr>
            <a:normAutofit/>
          </a:bodyPr>
          <a:lstStyle/>
          <a:p>
            <a:r>
              <a:rPr lang="fr-FR" sz="3200" dirty="0"/>
              <a:t>Les </a:t>
            </a:r>
            <a:r>
              <a:rPr lang="fr-FR" sz="3200" b="1" dirty="0"/>
              <a:t>fonctions </a:t>
            </a:r>
            <a:r>
              <a:rPr lang="fr-FR" sz="3200" dirty="0"/>
              <a:t>au niveau de la </a:t>
            </a:r>
            <a:r>
              <a:rPr lang="fr-FR" sz="3200" b="1" dirty="0"/>
              <a:t>couche RESEAU </a:t>
            </a:r>
            <a:r>
              <a:rPr lang="fr-FR" sz="3200" dirty="0"/>
              <a:t>sont : </a:t>
            </a:r>
          </a:p>
          <a:p>
            <a:pPr lvl="1"/>
            <a:r>
              <a:rPr lang="fr-FR" sz="2800" b="1" dirty="0"/>
              <a:t>Acheminer </a:t>
            </a:r>
            <a:r>
              <a:rPr lang="fr-FR" sz="2800" dirty="0"/>
              <a:t>(hôte ou routeur): envoyer un paquet vers une destination (hôte ou routeur)</a:t>
            </a:r>
          </a:p>
          <a:p>
            <a:pPr lvl="1"/>
            <a:r>
              <a:rPr lang="fr-FR" sz="2800" b="1" dirty="0"/>
              <a:t>Relayer </a:t>
            </a:r>
            <a:r>
              <a:rPr lang="fr-FR" sz="2800" dirty="0"/>
              <a:t>(routeur): acheminer un paquet d'un réseau vers un autre réseau </a:t>
            </a:r>
            <a:br>
              <a:rPr lang="fr-FR" sz="2800" dirty="0"/>
            </a:br>
            <a:endParaRPr lang="fr-FR" sz="2800" dirty="0"/>
          </a:p>
        </p:txBody>
      </p:sp>
    </p:spTree>
    <p:extLst>
      <p:ext uri="{BB962C8B-B14F-4D97-AF65-F5344CB8AC3E}">
        <p14:creationId xmlns:p14="http://schemas.microsoft.com/office/powerpoint/2010/main" val="369934095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39552" y="116632"/>
            <a:ext cx="8229600" cy="980728"/>
          </a:xfrm>
        </p:spPr>
        <p:txBody>
          <a:bodyPr/>
          <a:lstStyle/>
          <a:p>
            <a:r>
              <a:rPr lang="fr-FR" sz="4000" b="1" dirty="0"/>
              <a:t>table de routage</a:t>
            </a:r>
            <a:endParaRPr lang="fr-FR" sz="40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51520" y="1268760"/>
            <a:ext cx="8784976" cy="4857403"/>
          </a:xfrm>
        </p:spPr>
        <p:txBody>
          <a:bodyPr/>
          <a:lstStyle/>
          <a:p>
            <a:r>
              <a:rPr lang="fr-FR" dirty="0"/>
              <a:t>Pour </a:t>
            </a:r>
            <a:r>
              <a:rPr lang="fr-FR" b="1" dirty="0"/>
              <a:t>déterminer la route </a:t>
            </a:r>
            <a:r>
              <a:rPr lang="fr-FR" dirty="0"/>
              <a:t>à prendre, le pilote IP utilise sa </a:t>
            </a:r>
            <a:r>
              <a:rPr lang="fr-FR" b="1" dirty="0"/>
              <a:t>table de routage </a:t>
            </a:r>
            <a:r>
              <a:rPr lang="fr-FR" dirty="0"/>
              <a:t>qui indique pour chaque destination (hôte, réseau ou sous-réseau), </a:t>
            </a:r>
          </a:p>
          <a:p>
            <a:r>
              <a:rPr lang="fr-FR" dirty="0"/>
              <a:t>la route (interface ou passerelle) à prendre : routage de proche en proche</a:t>
            </a:r>
          </a:p>
          <a:p>
            <a:r>
              <a:rPr lang="fr-FR" dirty="0"/>
              <a:t>Un équipement (hôte ou routeur) aura plusieurs possibilités pour </a:t>
            </a:r>
            <a:r>
              <a:rPr lang="fr-FR" b="1" dirty="0"/>
              <a:t>construire sa table de routage </a:t>
            </a:r>
            <a:r>
              <a:rPr lang="fr-FR" dirty="0"/>
              <a:t>: </a:t>
            </a:r>
          </a:p>
          <a:p>
            <a:pPr lvl="1"/>
            <a:r>
              <a:rPr lang="fr-FR" sz="2000" b="1" dirty="0"/>
              <a:t>Manuellement </a:t>
            </a:r>
          </a:p>
          <a:p>
            <a:pPr lvl="1"/>
            <a:r>
              <a:rPr lang="fr-FR" sz="2000" b="1" dirty="0"/>
              <a:t>automatiquement </a:t>
            </a:r>
            <a:r>
              <a:rPr lang="fr-FR" sz="2000" dirty="0"/>
              <a:t>par échange de routes avec ses voisins ou par connaissance directe </a:t>
            </a:r>
            <a:br>
              <a:rPr lang="fr-FR" sz="2000" dirty="0"/>
            </a:br>
            <a:endParaRPr lang="fr-FR" sz="2000" dirty="0"/>
          </a:p>
        </p:txBody>
      </p:sp>
    </p:spTree>
    <p:extLst>
      <p:ext uri="{BB962C8B-B14F-4D97-AF65-F5344CB8AC3E}">
        <p14:creationId xmlns:p14="http://schemas.microsoft.com/office/powerpoint/2010/main" val="2419777835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6101</TotalTime>
  <Words>4585</Words>
  <Application>Microsoft Office PowerPoint</Application>
  <PresentationFormat>Affichage à l'écran (4:3)</PresentationFormat>
  <Paragraphs>872</Paragraphs>
  <Slides>68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14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68</vt:i4>
      </vt:variant>
    </vt:vector>
  </HeadingPairs>
  <TitlesOfParts>
    <vt:vector size="83" baseType="lpstr">
      <vt:lpstr>Arial</vt:lpstr>
      <vt:lpstr>Arial MT</vt:lpstr>
      <vt:lpstr>Calibri</vt:lpstr>
      <vt:lpstr>Calibri Light</vt:lpstr>
      <vt:lpstr>NimbusRomNo9L-Medi</vt:lpstr>
      <vt:lpstr>NimbusRomNo9L-MediItal</vt:lpstr>
      <vt:lpstr>NimbusRomNo9L-ReguItal</vt:lpstr>
      <vt:lpstr>Segoe UI Symbol</vt:lpstr>
      <vt:lpstr>Times New Roman</vt:lpstr>
      <vt:lpstr>Times-Bold</vt:lpstr>
      <vt:lpstr>TimesNewRomanPS-BoldMT</vt:lpstr>
      <vt:lpstr>TimesNewRomanPSMT</vt:lpstr>
      <vt:lpstr>Times-Roman</vt:lpstr>
      <vt:lpstr>Verdana</vt:lpstr>
      <vt:lpstr>Thème Office</vt:lpstr>
      <vt:lpstr>Réseaux et Protocoles Routage </vt:lpstr>
      <vt:lpstr>PLAN</vt:lpstr>
      <vt:lpstr>PLAN</vt:lpstr>
      <vt:lpstr>Introduction</vt:lpstr>
      <vt:lpstr>Les équipements de couche 3 : les routeurs</vt:lpstr>
      <vt:lpstr>Présentation PowerPoint</vt:lpstr>
      <vt:lpstr>Présentation PowerPoint</vt:lpstr>
      <vt:lpstr>couche RESEAU : fonctions</vt:lpstr>
      <vt:lpstr>table de routage</vt:lpstr>
      <vt:lpstr>routage statique et routage dynamique </vt:lpstr>
      <vt:lpstr>tableau récapitulatif de ces différents protocoles </vt:lpstr>
      <vt:lpstr>Présentation PowerPoint</vt:lpstr>
      <vt:lpstr>Table(s) de routage</vt:lpstr>
      <vt:lpstr>Présentation PowerPoint</vt:lpstr>
      <vt:lpstr>Distance administrative </vt:lpstr>
      <vt:lpstr>Moyen d’apprentissage </vt:lpstr>
      <vt:lpstr>Routage</vt:lpstr>
      <vt:lpstr>Routage</vt:lpstr>
      <vt:lpstr>Routage</vt:lpstr>
      <vt:lpstr>Routage</vt:lpstr>
      <vt:lpstr>Routage</vt:lpstr>
      <vt:lpstr>Routage</vt:lpstr>
      <vt:lpstr>Routage</vt:lpstr>
      <vt:lpstr>Routage</vt:lpstr>
      <vt:lpstr>Couche Internet (2)</vt:lpstr>
      <vt:lpstr>Routage statique</vt:lpstr>
      <vt:lpstr>Routage statique</vt:lpstr>
      <vt:lpstr>Routage statique</vt:lpstr>
      <vt:lpstr>Routage statique</vt:lpstr>
      <vt:lpstr>Routage statique</vt:lpstr>
      <vt:lpstr>Routage statique</vt:lpstr>
      <vt:lpstr>Routage statique</vt:lpstr>
      <vt:lpstr>Couche Internet (2)</vt:lpstr>
      <vt:lpstr>Routage Dynamique</vt:lpstr>
      <vt:lpstr>Routage Dynamique</vt:lpstr>
      <vt:lpstr>Routage Dynamique</vt:lpstr>
      <vt:lpstr>Protocoles de routages</vt:lpstr>
      <vt:lpstr>Protocoles de routages</vt:lpstr>
      <vt:lpstr>Protocoles de routages</vt:lpstr>
      <vt:lpstr>Protocoles de routages</vt:lpstr>
      <vt:lpstr>Protocoles de routages</vt:lpstr>
      <vt:lpstr>Protocoles de routages</vt:lpstr>
      <vt:lpstr>Protocoles de routages</vt:lpstr>
      <vt:lpstr>Protocoles de routages</vt:lpstr>
      <vt:lpstr>Protocoles de routages</vt:lpstr>
      <vt:lpstr>Protocoles de routages</vt:lpstr>
      <vt:lpstr>Protocoles de routages</vt:lpstr>
      <vt:lpstr>Protocoles de routages</vt:lpstr>
      <vt:lpstr>Protocoles de routages</vt:lpstr>
      <vt:lpstr>Protocoles de routages</vt:lpstr>
      <vt:lpstr>Routage Dynamique</vt:lpstr>
      <vt:lpstr>Protocoles de routages</vt:lpstr>
      <vt:lpstr>Protocoles de routages</vt:lpstr>
      <vt:lpstr>Protocoles de routages</vt:lpstr>
      <vt:lpstr>Protocoles de routages</vt:lpstr>
      <vt:lpstr>  Routage directe</vt:lpstr>
      <vt:lpstr>Routage indirecte</vt:lpstr>
      <vt:lpstr>tables de routage</vt:lpstr>
      <vt:lpstr>Commandes de base</vt:lpstr>
      <vt:lpstr>La table de routage Présentation</vt:lpstr>
      <vt:lpstr>La table de routage - Présentation</vt:lpstr>
      <vt:lpstr>La table de routage</vt:lpstr>
      <vt:lpstr>Présentation PowerPoint</vt:lpstr>
      <vt:lpstr>Présentation PowerPoint</vt:lpstr>
      <vt:lpstr>Les protocoles de routage dynamique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admin</dc:creator>
  <cp:lastModifiedBy>Acer</cp:lastModifiedBy>
  <cp:revision>104</cp:revision>
  <dcterms:created xsi:type="dcterms:W3CDTF">2018-02-16T09:19:21Z</dcterms:created>
  <dcterms:modified xsi:type="dcterms:W3CDTF">2024-05-26T00:08:01Z</dcterms:modified>
</cp:coreProperties>
</file>