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47"/>
  </p:notesMasterIdLst>
  <p:sldIdLst>
    <p:sldId id="256" r:id="rId2"/>
    <p:sldId id="259" r:id="rId3"/>
    <p:sldId id="260" r:id="rId4"/>
    <p:sldId id="281" r:id="rId5"/>
    <p:sldId id="282" r:id="rId6"/>
    <p:sldId id="283" r:id="rId7"/>
    <p:sldId id="284" r:id="rId8"/>
    <p:sldId id="285" r:id="rId9"/>
    <p:sldId id="286" r:id="rId10"/>
    <p:sldId id="287" r:id="rId11"/>
    <p:sldId id="288" r:id="rId12"/>
    <p:sldId id="291" r:id="rId13"/>
    <p:sldId id="289" r:id="rId14"/>
    <p:sldId id="290" r:id="rId15"/>
    <p:sldId id="292" r:id="rId16"/>
    <p:sldId id="293" r:id="rId17"/>
    <p:sldId id="294" r:id="rId18"/>
    <p:sldId id="295" r:id="rId19"/>
    <p:sldId id="302" r:id="rId20"/>
    <p:sldId id="303" r:id="rId21"/>
    <p:sldId id="305" r:id="rId22"/>
    <p:sldId id="304" r:id="rId23"/>
    <p:sldId id="306" r:id="rId24"/>
    <p:sldId id="307" r:id="rId25"/>
    <p:sldId id="308" r:id="rId26"/>
    <p:sldId id="296" r:id="rId27"/>
    <p:sldId id="300" r:id="rId28"/>
    <p:sldId id="301" r:id="rId29"/>
    <p:sldId id="297" r:id="rId30"/>
    <p:sldId id="309" r:id="rId31"/>
    <p:sldId id="310" r:id="rId32"/>
    <p:sldId id="311" r:id="rId33"/>
    <p:sldId id="312" r:id="rId34"/>
    <p:sldId id="313" r:id="rId35"/>
    <p:sldId id="314" r:id="rId36"/>
    <p:sldId id="298" r:id="rId37"/>
    <p:sldId id="315" r:id="rId38"/>
    <p:sldId id="299" r:id="rId39"/>
    <p:sldId id="316" r:id="rId40"/>
    <p:sldId id="317" r:id="rId41"/>
    <p:sldId id="318" r:id="rId42"/>
    <p:sldId id="319" r:id="rId43"/>
    <p:sldId id="320" r:id="rId44"/>
    <p:sldId id="321" r:id="rId45"/>
    <p:sldId id="322" r:id="rId46"/>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451" autoAdjust="0"/>
    <p:restoredTop sz="94318"/>
  </p:normalViewPr>
  <p:slideViewPr>
    <p:cSldViewPr>
      <p:cViewPr varScale="1">
        <p:scale>
          <a:sx n="77" d="100"/>
          <a:sy n="77" d="100"/>
        </p:scale>
        <p:origin x="2112" y="17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notesMaster" Target="notesMasters/notesMaster1.xml"/><Relationship Id="rId50"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CF877B2-7CE9-42AB-847D-352B5D4826C3}" type="datetimeFigureOut">
              <a:rPr lang="fr-FR" smtClean="0"/>
              <a:t>11/03/2026</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63814FD-0C34-476C-BB0F-963857E083ED}" type="slidenum">
              <a:rPr lang="fr-FR" smtClean="0"/>
              <a:t>‹N°›</a:t>
            </a:fld>
            <a:endParaRPr lang="fr-FR"/>
          </a:p>
        </p:txBody>
      </p:sp>
    </p:spTree>
    <p:extLst>
      <p:ext uri="{BB962C8B-B14F-4D97-AF65-F5344CB8AC3E}">
        <p14:creationId xmlns:p14="http://schemas.microsoft.com/office/powerpoint/2010/main" val="198013508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dirty="0"/>
              <a:t>* Dans ce cours </a:t>
            </a:r>
          </a:p>
        </p:txBody>
      </p:sp>
      <p:sp>
        <p:nvSpPr>
          <p:cNvPr id="4" name="Espace réservé du numéro de diapositive 3"/>
          <p:cNvSpPr>
            <a:spLocks noGrp="1"/>
          </p:cNvSpPr>
          <p:nvPr>
            <p:ph type="sldNum" sz="quarter" idx="10"/>
          </p:nvPr>
        </p:nvSpPr>
        <p:spPr/>
        <p:txBody>
          <a:bodyPr/>
          <a:lstStyle/>
          <a:p>
            <a:fld id="{863814FD-0C34-476C-BB0F-963857E083ED}" type="slidenum">
              <a:rPr lang="fr-FR" smtClean="0"/>
              <a:t>5</a:t>
            </a:fld>
            <a:endParaRPr lang="fr-FR"/>
          </a:p>
        </p:txBody>
      </p:sp>
    </p:spTree>
    <p:extLst>
      <p:ext uri="{BB962C8B-B14F-4D97-AF65-F5344CB8AC3E}">
        <p14:creationId xmlns:p14="http://schemas.microsoft.com/office/powerpoint/2010/main" val="297717033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863814FD-0C34-476C-BB0F-963857E083ED}" type="slidenum">
              <a:rPr lang="fr-FR" smtClean="0"/>
              <a:t>8</a:t>
            </a:fld>
            <a:endParaRPr lang="fr-FR"/>
          </a:p>
        </p:txBody>
      </p:sp>
    </p:spTree>
    <p:extLst>
      <p:ext uri="{BB962C8B-B14F-4D97-AF65-F5344CB8AC3E}">
        <p14:creationId xmlns:p14="http://schemas.microsoft.com/office/powerpoint/2010/main" val="416261487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863814FD-0C34-476C-BB0F-963857E083ED}" type="slidenum">
              <a:rPr lang="fr-FR" smtClean="0"/>
              <a:t>24</a:t>
            </a:fld>
            <a:endParaRPr lang="fr-FR"/>
          </a:p>
        </p:txBody>
      </p:sp>
    </p:spTree>
    <p:extLst>
      <p:ext uri="{BB962C8B-B14F-4D97-AF65-F5344CB8AC3E}">
        <p14:creationId xmlns:p14="http://schemas.microsoft.com/office/powerpoint/2010/main" val="189896535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863814FD-0C34-476C-BB0F-963857E083ED}" type="slidenum">
              <a:rPr lang="fr-FR" smtClean="0"/>
              <a:t>31</a:t>
            </a:fld>
            <a:endParaRPr lang="fr-FR"/>
          </a:p>
        </p:txBody>
      </p:sp>
    </p:spTree>
    <p:extLst>
      <p:ext uri="{BB962C8B-B14F-4D97-AF65-F5344CB8AC3E}">
        <p14:creationId xmlns:p14="http://schemas.microsoft.com/office/powerpoint/2010/main" val="18618339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09601"/>
            <a:ext cx="7772400" cy="4267200"/>
          </a:xfrm>
        </p:spPr>
        <p:txBody>
          <a:bodyPr anchor="b">
            <a:noAutofit/>
          </a:bodyPr>
          <a:lstStyle>
            <a:lvl1pPr>
              <a:lnSpc>
                <a:spcPct val="100000"/>
              </a:lnSpc>
              <a:defRPr sz="8000"/>
            </a:lvl1pPr>
          </a:lstStyle>
          <a:p>
            <a:r>
              <a:rPr lang="fr-FR"/>
              <a:t>Modifiez le style du titre</a:t>
            </a:r>
            <a:endParaRPr lang="en-US" dirty="0"/>
          </a:p>
        </p:txBody>
      </p:sp>
      <p:sp>
        <p:nvSpPr>
          <p:cNvPr id="3" name="Subtitle 2"/>
          <p:cNvSpPr>
            <a:spLocks noGrp="1"/>
          </p:cNvSpPr>
          <p:nvPr>
            <p:ph type="subTitle" idx="1"/>
          </p:nvPr>
        </p:nvSpPr>
        <p:spPr>
          <a:xfrm>
            <a:off x="1371600" y="4953000"/>
            <a:ext cx="6400800" cy="1219200"/>
          </a:xfrm>
        </p:spPr>
        <p:txBody>
          <a:bodyPr>
            <a:normAutofit/>
          </a:bodyPr>
          <a:lstStyle>
            <a:lvl1pPr marL="0" indent="0" algn="ctr">
              <a:buNone/>
              <a:defRPr sz="2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Modifiez le style des sous-titres du masque</a:t>
            </a:r>
            <a:endParaRPr lang="en-US" dirty="0"/>
          </a:p>
        </p:txBody>
      </p:sp>
      <p:sp>
        <p:nvSpPr>
          <p:cNvPr id="7" name="Date Placeholder 6"/>
          <p:cNvSpPr>
            <a:spLocks noGrp="1"/>
          </p:cNvSpPr>
          <p:nvPr>
            <p:ph type="dt" sz="half" idx="10"/>
          </p:nvPr>
        </p:nvSpPr>
        <p:spPr/>
        <p:txBody>
          <a:bodyPr/>
          <a:lstStyle/>
          <a:p>
            <a:fld id="{B7662356-5260-42FC-BF88-6E50548BC0D6}" type="datetimeFigureOut">
              <a:rPr lang="fr-FR" smtClean="0"/>
              <a:t>11/03/2026</a:t>
            </a:fld>
            <a:endParaRPr lang="fr-FR"/>
          </a:p>
        </p:txBody>
      </p:sp>
      <p:sp>
        <p:nvSpPr>
          <p:cNvPr id="8" name="Slide Number Placeholder 7"/>
          <p:cNvSpPr>
            <a:spLocks noGrp="1"/>
          </p:cNvSpPr>
          <p:nvPr>
            <p:ph type="sldNum" sz="quarter" idx="11"/>
          </p:nvPr>
        </p:nvSpPr>
        <p:spPr/>
        <p:txBody>
          <a:bodyPr/>
          <a:lstStyle/>
          <a:p>
            <a:fld id="{6A8B5998-414D-4B5A-94C4-2135DF96C9D9}" type="slidenum">
              <a:rPr lang="fr-FR" smtClean="0"/>
              <a:t>‹N°›</a:t>
            </a:fld>
            <a:endParaRPr lang="fr-FR"/>
          </a:p>
        </p:txBody>
      </p:sp>
      <p:sp>
        <p:nvSpPr>
          <p:cNvPr id="9" name="Footer Placeholder 8"/>
          <p:cNvSpPr>
            <a:spLocks noGrp="1"/>
          </p:cNvSpPr>
          <p:nvPr>
            <p:ph type="ftr" sz="quarter" idx="12"/>
          </p:nvPr>
        </p:nvSpPr>
        <p:spPr/>
        <p:txBody>
          <a:bodyPr/>
          <a:lstStyle/>
          <a:p>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4" name="Date Placeholder 3"/>
          <p:cNvSpPr>
            <a:spLocks noGrp="1"/>
          </p:cNvSpPr>
          <p:nvPr>
            <p:ph type="dt" sz="half" idx="10"/>
          </p:nvPr>
        </p:nvSpPr>
        <p:spPr/>
        <p:txBody>
          <a:bodyPr/>
          <a:lstStyle/>
          <a:p>
            <a:fld id="{B7662356-5260-42FC-BF88-6E50548BC0D6}" type="datetimeFigureOut">
              <a:rPr lang="fr-FR" smtClean="0"/>
              <a:t>11/03/2026</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6A8B5998-414D-4B5A-94C4-2135DF96C9D9}" type="slidenum">
              <a:rPr lang="fr-FR" smtClean="0"/>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fr-FR"/>
              <a:t>Modifiez le style du titre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4" name="Date Placeholder 3"/>
          <p:cNvSpPr>
            <a:spLocks noGrp="1"/>
          </p:cNvSpPr>
          <p:nvPr>
            <p:ph type="dt" sz="half" idx="10"/>
          </p:nvPr>
        </p:nvSpPr>
        <p:spPr/>
        <p:txBody>
          <a:bodyPr/>
          <a:lstStyle/>
          <a:p>
            <a:fld id="{B7662356-5260-42FC-BF88-6E50548BC0D6}" type="datetimeFigureOut">
              <a:rPr lang="fr-FR" smtClean="0"/>
              <a:t>11/03/2026</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6A8B5998-414D-4B5A-94C4-2135DF96C9D9}" type="slidenum">
              <a:rPr lang="fr-FR" smtClean="0"/>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lstStyle>
            <a:lvl5pPr>
              <a:defRPr/>
            </a:lvl5pPr>
            <a:lvl6pPr>
              <a:defRPr/>
            </a:lvl6pPr>
            <a:lvl7pPr>
              <a:defRPr/>
            </a:lvl7pPr>
            <a:lvl8pPr>
              <a:defRPr/>
            </a:lvl8pPr>
            <a:lvl9pPr>
              <a:buFont typeface="Arial" pitchFamily="34" charset="0"/>
              <a:buChar char="•"/>
              <a:defRPr/>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B7662356-5260-42FC-BF88-6E50548BC0D6}" type="datetimeFigureOut">
              <a:rPr lang="fr-FR" smtClean="0"/>
              <a:t>11/03/2026</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6A8B5998-414D-4B5A-94C4-2135DF96C9D9}" type="slidenum">
              <a:rPr lang="fr-FR" smtClean="0"/>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722313" y="1371600"/>
            <a:ext cx="7772400" cy="2505075"/>
          </a:xfrm>
        </p:spPr>
        <p:txBody>
          <a:bodyPr anchor="b"/>
          <a:lstStyle>
            <a:lvl1pPr algn="ctr" defTabSz="914400" rtl="0" eaLnBrk="1" latinLnBrk="0" hangingPunct="1">
              <a:lnSpc>
                <a:spcPct val="100000"/>
              </a:lnSpc>
              <a:spcBef>
                <a:spcPct val="0"/>
              </a:spcBef>
              <a:buNone/>
              <a:defRPr lang="en-US" sz="4800" kern="1200" dirty="0" smtClean="0">
                <a:solidFill>
                  <a:schemeClr val="tx2"/>
                </a:solidFill>
                <a:effectLst>
                  <a:outerShdw blurRad="63500" dist="38100" dir="5400000" algn="t" rotWithShape="0">
                    <a:prstClr val="black">
                      <a:alpha val="25000"/>
                    </a:prstClr>
                  </a:outerShdw>
                </a:effectLst>
                <a:latin typeface="+mn-lt"/>
                <a:ea typeface="+mj-ea"/>
                <a:cs typeface="+mj-cs"/>
              </a:defRPr>
            </a:lvl1pPr>
          </a:lstStyle>
          <a:p>
            <a:r>
              <a:rPr lang="fr-FR"/>
              <a:t>Modifiez le style du titre</a:t>
            </a:r>
            <a:endParaRPr lang="en-US" dirty="0"/>
          </a:p>
        </p:txBody>
      </p:sp>
      <p:sp>
        <p:nvSpPr>
          <p:cNvPr id="3" name="Text Placeholder 2"/>
          <p:cNvSpPr>
            <a:spLocks noGrp="1"/>
          </p:cNvSpPr>
          <p:nvPr>
            <p:ph type="body" idx="1"/>
          </p:nvPr>
        </p:nvSpPr>
        <p:spPr>
          <a:xfrm>
            <a:off x="722313" y="4068763"/>
            <a:ext cx="7772400" cy="1131887"/>
          </a:xfrm>
        </p:spPr>
        <p:txBody>
          <a:bodyPr anchor="t"/>
          <a:lstStyle>
            <a:lvl1pPr marL="0" indent="0" algn="ctr">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Modifiez les styles du texte du masque</a:t>
            </a:r>
          </a:p>
        </p:txBody>
      </p:sp>
      <p:sp>
        <p:nvSpPr>
          <p:cNvPr id="4" name="Date Placeholder 3"/>
          <p:cNvSpPr>
            <a:spLocks noGrp="1"/>
          </p:cNvSpPr>
          <p:nvPr>
            <p:ph type="dt" sz="half" idx="10"/>
          </p:nvPr>
        </p:nvSpPr>
        <p:spPr/>
        <p:txBody>
          <a:bodyPr/>
          <a:lstStyle/>
          <a:p>
            <a:fld id="{B7662356-5260-42FC-BF88-6E50548BC0D6}" type="datetimeFigureOut">
              <a:rPr lang="fr-FR" smtClean="0"/>
              <a:t>11/03/2026</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6A8B5998-414D-4B5A-94C4-2135DF96C9D9}" type="slidenum">
              <a:rPr lang="fr-FR" smtClean="0"/>
              <a:t>‹N°›</a:t>
            </a:fld>
            <a:endParaRPr lang="fr-FR"/>
          </a:p>
        </p:txBody>
      </p:sp>
      <p:sp>
        <p:nvSpPr>
          <p:cNvPr id="7" name="Oval 6"/>
          <p:cNvSpPr/>
          <p:nvPr/>
        </p:nvSpPr>
        <p:spPr>
          <a:xfrm>
            <a:off x="4495800"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a:off x="4695825"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p:cNvSpPr/>
          <p:nvPr/>
        </p:nvSpPr>
        <p:spPr>
          <a:xfrm>
            <a:off x="4296728"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a:p>
        </p:txBody>
      </p:sp>
      <p:sp>
        <p:nvSpPr>
          <p:cNvPr id="4" name="Content Placeholder 3"/>
          <p:cNvSpPr>
            <a:spLocks noGrp="1"/>
          </p:cNvSpPr>
          <p:nvPr>
            <p:ph sz="half" idx="2"/>
          </p:nvPr>
        </p:nvSpPr>
        <p:spPr>
          <a:xfrm>
            <a:off x="4648200" y="1600200"/>
            <a:ext cx="4038600" cy="4525963"/>
          </a:xfrm>
        </p:spPr>
        <p:txBody>
          <a:bodyPr/>
          <a:lstStyle>
            <a:lvl1pPr>
              <a:defRPr sz="2400"/>
            </a:lvl1pPr>
            <a:lvl2pPr>
              <a:defRPr sz="1600"/>
            </a:lvl2pPr>
            <a:lvl3pPr>
              <a:defRPr sz="1600"/>
            </a:lvl3pPr>
            <a:lvl4pPr>
              <a:defRPr sz="1600"/>
            </a:lvl4pPr>
            <a:lvl5pPr>
              <a:defRPr sz="1600"/>
            </a:lvl5pPr>
            <a:lvl6pPr>
              <a:defRPr sz="1600"/>
            </a:lvl6pPr>
            <a:lvl7pPr>
              <a:defRPr sz="1600"/>
            </a:lvl7pPr>
            <a:lvl8pPr>
              <a:defRPr sz="1600"/>
            </a:lvl8pPr>
            <a:lvl9pPr>
              <a:defRPr sz="16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B7662356-5260-42FC-BF88-6E50548BC0D6}" type="datetimeFigureOut">
              <a:rPr lang="fr-FR" smtClean="0"/>
              <a:t>11/03/2026</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6A8B5998-414D-4B5A-94C4-2135DF96C9D9}" type="slidenum">
              <a:rPr lang="fr-FR" smtClean="0"/>
              <a:t>‹N°›</a:t>
            </a:fld>
            <a:endParaRPr lang="fr-FR"/>
          </a:p>
        </p:txBody>
      </p:sp>
      <p:sp>
        <p:nvSpPr>
          <p:cNvPr id="9" name="Content Placeholder 8"/>
          <p:cNvSpPr>
            <a:spLocks noGrp="1"/>
          </p:cNvSpPr>
          <p:nvPr>
            <p:ph sz="quarter" idx="13"/>
          </p:nvPr>
        </p:nvSpPr>
        <p:spPr>
          <a:xfrm>
            <a:off x="365760" y="1600200"/>
            <a:ext cx="4041648" cy="4526280"/>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a:t>Modifiez le style du titre</a:t>
            </a:r>
            <a:endParaRPr lang="en-US"/>
          </a:p>
        </p:txBody>
      </p:sp>
      <p:sp>
        <p:nvSpPr>
          <p:cNvPr id="3" name="Text Placeholder 2"/>
          <p:cNvSpPr>
            <a:spLocks noGrp="1"/>
          </p:cNvSpPr>
          <p:nvPr>
            <p:ph type="body" idx="1"/>
          </p:nvPr>
        </p:nvSpPr>
        <p:spPr>
          <a:xfrm>
            <a:off x="457200" y="1600200"/>
            <a:ext cx="4040188"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5" name="Text Placeholder 4"/>
          <p:cNvSpPr>
            <a:spLocks noGrp="1"/>
          </p:cNvSpPr>
          <p:nvPr>
            <p:ph type="body" sz="quarter" idx="3"/>
          </p:nvPr>
        </p:nvSpPr>
        <p:spPr>
          <a:xfrm>
            <a:off x="4648200" y="1600200"/>
            <a:ext cx="4041775"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7" name="Date Placeholder 6"/>
          <p:cNvSpPr>
            <a:spLocks noGrp="1"/>
          </p:cNvSpPr>
          <p:nvPr>
            <p:ph type="dt" sz="half" idx="10"/>
          </p:nvPr>
        </p:nvSpPr>
        <p:spPr/>
        <p:txBody>
          <a:bodyPr/>
          <a:lstStyle/>
          <a:p>
            <a:fld id="{B7662356-5260-42FC-BF88-6E50548BC0D6}" type="datetimeFigureOut">
              <a:rPr lang="fr-FR" smtClean="0"/>
              <a:t>11/03/2026</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6A8B5998-414D-4B5A-94C4-2135DF96C9D9}" type="slidenum">
              <a:rPr lang="fr-FR" smtClean="0"/>
              <a:t>‹N°›</a:t>
            </a:fld>
            <a:endParaRPr lang="fr-FR"/>
          </a:p>
        </p:txBody>
      </p:sp>
      <p:sp>
        <p:nvSpPr>
          <p:cNvPr id="11" name="Content Placeholder 10"/>
          <p:cNvSpPr>
            <a:spLocks noGrp="1"/>
          </p:cNvSpPr>
          <p:nvPr>
            <p:ph sz="quarter" idx="13"/>
          </p:nvPr>
        </p:nvSpPr>
        <p:spPr>
          <a:xfrm>
            <a:off x="457200" y="2212848"/>
            <a:ext cx="4041648" cy="3913632"/>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13" name="Content Placeholder 12"/>
          <p:cNvSpPr>
            <a:spLocks noGrp="1"/>
          </p:cNvSpPr>
          <p:nvPr>
            <p:ph sz="quarter" idx="14"/>
          </p:nvPr>
        </p:nvSpPr>
        <p:spPr>
          <a:xfrm>
            <a:off x="4672584" y="2212848"/>
            <a:ext cx="4041648" cy="3913187"/>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B7662356-5260-42FC-BF88-6E50548BC0D6}" type="datetimeFigureOut">
              <a:rPr lang="fr-FR" smtClean="0"/>
              <a:t>11/03/2026</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6A8B5998-414D-4B5A-94C4-2135DF96C9D9}" type="slidenum">
              <a:rPr lang="fr-FR" smtClean="0"/>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7662356-5260-42FC-BF88-6E50548BC0D6}" type="datetimeFigureOut">
              <a:rPr lang="fr-FR" smtClean="0"/>
              <a:t>11/03/2026</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6A8B5998-414D-4B5A-94C4-2135DF96C9D9}" type="slidenum">
              <a:rPr lang="fr-FR" smtClean="0"/>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5907087" y="266700"/>
            <a:ext cx="3008313" cy="2095500"/>
          </a:xfrm>
        </p:spPr>
        <p:txBody>
          <a:bodyPr anchor="b"/>
          <a:lstStyle>
            <a:lvl1pPr algn="ctr">
              <a:lnSpc>
                <a:spcPct val="100000"/>
              </a:lnSpc>
              <a:defRPr sz="2800" b="0">
                <a:effectLst>
                  <a:outerShdw blurRad="50800" dist="25400" dir="5400000" algn="t" rotWithShape="0">
                    <a:prstClr val="black">
                      <a:alpha val="25000"/>
                    </a:prstClr>
                  </a:outerShdw>
                </a:effectLst>
              </a:defRPr>
            </a:lvl1pPr>
          </a:lstStyle>
          <a:p>
            <a:r>
              <a:rPr lang="fr-FR"/>
              <a:t>Modifiez le style du titre</a:t>
            </a:r>
            <a:endParaRPr lang="en-US" dirty="0"/>
          </a:p>
        </p:txBody>
      </p:sp>
      <p:sp>
        <p:nvSpPr>
          <p:cNvPr id="3" name="Content Placeholder 2"/>
          <p:cNvSpPr>
            <a:spLocks noGrp="1"/>
          </p:cNvSpPr>
          <p:nvPr>
            <p:ph idx="1"/>
          </p:nvPr>
        </p:nvSpPr>
        <p:spPr>
          <a:xfrm>
            <a:off x="719137" y="273050"/>
            <a:ext cx="4995863"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5907087" y="2438400"/>
            <a:ext cx="3008313" cy="3687763"/>
          </a:xfrm>
        </p:spPr>
        <p:txBody>
          <a:bodyPr>
            <a:normAutofit/>
          </a:bodyPr>
          <a:lstStyle>
            <a:lvl1pPr marL="0" indent="0" algn="ctr">
              <a:lnSpc>
                <a:spcPct val="125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5" name="Date Placeholder 4"/>
          <p:cNvSpPr>
            <a:spLocks noGrp="1"/>
          </p:cNvSpPr>
          <p:nvPr>
            <p:ph type="dt" sz="half" idx="10"/>
          </p:nvPr>
        </p:nvSpPr>
        <p:spPr/>
        <p:txBody>
          <a:bodyPr/>
          <a:lstStyle/>
          <a:p>
            <a:fld id="{B7662356-5260-42FC-BF88-6E50548BC0D6}" type="datetimeFigureOut">
              <a:rPr lang="fr-FR" smtClean="0"/>
              <a:t>11/03/2026</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6A8B5998-414D-4B5A-94C4-2135DF96C9D9}" type="slidenum">
              <a:rPr lang="fr-FR" smtClean="0"/>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679576" y="228600"/>
            <a:ext cx="5711824" cy="895350"/>
          </a:xfrm>
        </p:spPr>
        <p:txBody>
          <a:bodyPr anchor="b"/>
          <a:lstStyle>
            <a:lvl1pPr algn="ctr">
              <a:lnSpc>
                <a:spcPct val="100000"/>
              </a:lnSpc>
              <a:defRPr sz="2800" b="0"/>
            </a:lvl1pPr>
          </a:lstStyle>
          <a:p>
            <a:r>
              <a:rPr lang="fr-FR"/>
              <a:t>Modifiez le style du titre</a:t>
            </a:r>
            <a:endParaRPr lang="en-US" dirty="0"/>
          </a:p>
        </p:txBody>
      </p:sp>
      <p:sp>
        <p:nvSpPr>
          <p:cNvPr id="3" name="Picture Placeholder 2"/>
          <p:cNvSpPr>
            <a:spLocks noGrp="1"/>
          </p:cNvSpPr>
          <p:nvPr>
            <p:ph type="pic" idx="1"/>
          </p:nvPr>
        </p:nvSpPr>
        <p:spPr>
          <a:xfrm>
            <a:off x="1508126" y="1143000"/>
            <a:ext cx="6054724" cy="4541044"/>
          </a:xfrm>
          <a:ln w="76200">
            <a:solidFill>
              <a:schemeClr val="bg1"/>
            </a:solidFill>
          </a:ln>
          <a:effectLst>
            <a:outerShdw blurRad="88900" dist="50800" dir="5400000" algn="ctr" rotWithShape="0">
              <a:srgbClr val="000000">
                <a:alpha val="25000"/>
              </a:srgbClr>
            </a:outerShdw>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Cliquez sur l'icône pour ajouter une image</a:t>
            </a:r>
            <a:endParaRPr lang="en-US" dirty="0"/>
          </a:p>
        </p:txBody>
      </p:sp>
      <p:sp>
        <p:nvSpPr>
          <p:cNvPr id="4" name="Text Placeholder 3"/>
          <p:cNvSpPr>
            <a:spLocks noGrp="1"/>
          </p:cNvSpPr>
          <p:nvPr>
            <p:ph type="body" sz="half" idx="2"/>
          </p:nvPr>
        </p:nvSpPr>
        <p:spPr>
          <a:xfrm>
            <a:off x="1679576" y="5810250"/>
            <a:ext cx="5711824" cy="5334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5" name="Date Placeholder 4"/>
          <p:cNvSpPr>
            <a:spLocks noGrp="1"/>
          </p:cNvSpPr>
          <p:nvPr>
            <p:ph type="dt" sz="half" idx="10"/>
          </p:nvPr>
        </p:nvSpPr>
        <p:spPr/>
        <p:txBody>
          <a:bodyPr/>
          <a:lstStyle/>
          <a:p>
            <a:fld id="{B7662356-5260-42FC-BF88-6E50548BC0D6}" type="datetimeFigureOut">
              <a:rPr lang="fr-FR" smtClean="0"/>
              <a:t>11/03/2026</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6A8B5998-414D-4B5A-94C4-2135DF96C9D9}" type="slidenum">
              <a:rPr lang="fr-FR" smtClean="0"/>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0"/>
            <a:ext cx="8229600" cy="1600200"/>
          </a:xfrm>
          <a:prstGeom prst="rect">
            <a:avLst/>
          </a:prstGeom>
        </p:spPr>
        <p:txBody>
          <a:bodyPr vert="horz" lIns="91440" tIns="45720" rIns="91440" bIns="45720" rtlCol="0" anchor="b">
            <a:noAutofit/>
          </a:bodyPr>
          <a:lstStyle/>
          <a:p>
            <a:r>
              <a:rPr lang="fr-FR"/>
              <a:t>Modifiez le style du titre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6363347" y="6356350"/>
            <a:ext cx="2085975" cy="365125"/>
          </a:xfrm>
          <a:prstGeom prst="rect">
            <a:avLst/>
          </a:prstGeom>
        </p:spPr>
        <p:txBody>
          <a:bodyPr vert="horz" lIns="91440" tIns="45720" rIns="45720" bIns="45720" rtlCol="0" anchor="ctr"/>
          <a:lstStyle>
            <a:lvl1pPr algn="r">
              <a:defRPr sz="1200">
                <a:solidFill>
                  <a:schemeClr val="tx1">
                    <a:lumMod val="65000"/>
                    <a:lumOff val="35000"/>
                  </a:schemeClr>
                </a:solidFill>
                <a:latin typeface="Century Gothic" pitchFamily="34" charset="0"/>
              </a:defRPr>
            </a:lvl1pPr>
          </a:lstStyle>
          <a:p>
            <a:fld id="{B7662356-5260-42FC-BF88-6E50548BC0D6}" type="datetimeFigureOut">
              <a:rPr lang="fr-FR" smtClean="0"/>
              <a:t>11/03/2026</a:t>
            </a:fld>
            <a:endParaRPr lang="fr-FR"/>
          </a:p>
        </p:txBody>
      </p:sp>
      <p:sp>
        <p:nvSpPr>
          <p:cNvPr id="5" name="Footer Placeholder 4"/>
          <p:cNvSpPr>
            <a:spLocks noGrp="1"/>
          </p:cNvSpPr>
          <p:nvPr>
            <p:ph type="ftr" sz="quarter" idx="3"/>
          </p:nvPr>
        </p:nvSpPr>
        <p:spPr>
          <a:xfrm>
            <a:off x="659165" y="6356350"/>
            <a:ext cx="2847975" cy="365125"/>
          </a:xfrm>
          <a:prstGeom prst="rect">
            <a:avLst/>
          </a:prstGeom>
        </p:spPr>
        <p:txBody>
          <a:bodyPr vert="horz" lIns="45720" tIns="45720" rIns="91440" bIns="45720" rtlCol="0" anchor="ctr"/>
          <a:lstStyle>
            <a:lvl1pPr algn="l">
              <a:defRPr sz="1200">
                <a:solidFill>
                  <a:schemeClr val="tx1">
                    <a:lumMod val="65000"/>
                    <a:lumOff val="35000"/>
                  </a:schemeClr>
                </a:solidFill>
                <a:latin typeface="Century Gothic" pitchFamily="34" charset="0"/>
              </a:defRPr>
            </a:lvl1pPr>
          </a:lstStyle>
          <a:p>
            <a:endParaRPr lang="fr-FR"/>
          </a:p>
        </p:txBody>
      </p:sp>
      <p:sp>
        <p:nvSpPr>
          <p:cNvPr id="6" name="Slide Number Placeholder 5"/>
          <p:cNvSpPr>
            <a:spLocks noGrp="1"/>
          </p:cNvSpPr>
          <p:nvPr>
            <p:ph type="sldNum" sz="quarter" idx="4"/>
          </p:nvPr>
        </p:nvSpPr>
        <p:spPr>
          <a:xfrm>
            <a:off x="8543278" y="6356350"/>
            <a:ext cx="561975" cy="365125"/>
          </a:xfrm>
          <a:prstGeom prst="rect">
            <a:avLst/>
          </a:prstGeom>
        </p:spPr>
        <p:txBody>
          <a:bodyPr vert="horz" lIns="27432" tIns="45720" rIns="45720" bIns="45720" rtlCol="0" anchor="ctr"/>
          <a:lstStyle>
            <a:lvl1pPr algn="l">
              <a:defRPr sz="1200">
                <a:solidFill>
                  <a:schemeClr val="tx1">
                    <a:lumMod val="65000"/>
                    <a:lumOff val="35000"/>
                  </a:schemeClr>
                </a:solidFill>
                <a:latin typeface="Century Gothic" pitchFamily="34" charset="0"/>
              </a:defRPr>
            </a:lvl1pPr>
          </a:lstStyle>
          <a:p>
            <a:fld id="{6A8B5998-414D-4B5A-94C4-2135DF96C9D9}" type="slidenum">
              <a:rPr lang="fr-FR" smtClean="0"/>
              <a:t>‹N°›</a:t>
            </a:fld>
            <a:endParaRPr lang="fr-FR"/>
          </a:p>
        </p:txBody>
      </p:sp>
      <p:sp>
        <p:nvSpPr>
          <p:cNvPr id="7" name="Oval 6"/>
          <p:cNvSpPr/>
          <p:nvPr/>
        </p:nvSpPr>
        <p:spPr>
          <a:xfrm>
            <a:off x="8457760" y="6499384"/>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8" name="Oval 7"/>
          <p:cNvSpPr/>
          <p:nvPr/>
        </p:nvSpPr>
        <p:spPr>
          <a:xfrm>
            <a:off x="569119" y="6499384"/>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defTabSz="914400" rtl="0" eaLnBrk="1" latinLnBrk="0" hangingPunct="1">
        <a:lnSpc>
          <a:spcPts val="5800"/>
        </a:lnSpc>
        <a:spcBef>
          <a:spcPct val="0"/>
        </a:spcBef>
        <a:buNone/>
        <a:defRPr sz="5400" kern="1200">
          <a:solidFill>
            <a:schemeClr val="tx2"/>
          </a:solidFill>
          <a:effectLst>
            <a:outerShdw blurRad="63500" dist="38100" dir="5400000" algn="t" rotWithShape="0">
              <a:prstClr val="black">
                <a:alpha val="25000"/>
              </a:prstClr>
            </a:outerShdw>
          </a:effectLst>
          <a:latin typeface="+mn-lt"/>
          <a:ea typeface="+mj-ea"/>
          <a:cs typeface="+mj-cs"/>
        </a:defRPr>
      </a:lvl1pPr>
    </p:titleStyle>
    <p:bodyStyle>
      <a:lvl1pPr marL="342900" indent="-342900" algn="l" defTabSz="914400" rtl="0" eaLnBrk="1" latinLnBrk="0" hangingPunct="1">
        <a:spcBef>
          <a:spcPct val="20000"/>
        </a:spcBef>
        <a:buFont typeface="Arial" pitchFamily="34" charset="0"/>
        <a:buChar char="•"/>
        <a:defRPr sz="2400" kern="1200">
          <a:solidFill>
            <a:schemeClr val="tx1">
              <a:lumMod val="50000"/>
              <a:lumOff val="50000"/>
            </a:schemeClr>
          </a:solidFill>
          <a:latin typeface="+mj-lt"/>
          <a:ea typeface="+mn-ea"/>
          <a:cs typeface="+mn-cs"/>
        </a:defRPr>
      </a:lvl1pPr>
      <a:lvl2pPr marL="742950" indent="-28575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2pPr>
      <a:lvl3pPr marL="11430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3pPr>
      <a:lvl4pPr marL="16002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4pPr>
      <a:lvl5pPr marL="20574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5pPr>
      <a:lvl6pPr marL="25146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6pPr>
      <a:lvl7pPr marL="29718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7pPr>
      <a:lvl8pPr marL="34290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8pPr>
      <a:lvl9pPr marL="38862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07504" y="609601"/>
            <a:ext cx="8928992" cy="3323455"/>
          </a:xfrm>
        </p:spPr>
        <p:txBody>
          <a:bodyPr/>
          <a:lstStyle/>
          <a:p>
            <a:r>
              <a:rPr lang="fr-FR" sz="6600" dirty="0"/>
              <a:t>Réseaux et Protocoles</a:t>
            </a:r>
            <a:br>
              <a:rPr lang="fr-FR" sz="6600" dirty="0"/>
            </a:br>
            <a:r>
              <a:rPr lang="fr-FR" sz="6600" dirty="0"/>
              <a:t>Adressage </a:t>
            </a:r>
          </a:p>
        </p:txBody>
      </p:sp>
      <p:sp>
        <p:nvSpPr>
          <p:cNvPr id="3" name="Sous-titre 2"/>
          <p:cNvSpPr>
            <a:spLocks noGrp="1"/>
          </p:cNvSpPr>
          <p:nvPr>
            <p:ph type="subTitle" idx="1"/>
          </p:nvPr>
        </p:nvSpPr>
        <p:spPr/>
        <p:txBody>
          <a:bodyPr/>
          <a:lstStyle/>
          <a:p>
            <a:r>
              <a:rPr lang="fr-FR" dirty="0"/>
              <a:t>C. THIAM</a:t>
            </a:r>
          </a:p>
          <a:p>
            <a:r>
              <a:rPr lang="fr-FR" dirty="0">
                <a:solidFill>
                  <a:srgbClr val="0070C0"/>
                </a:solidFill>
              </a:rPr>
              <a:t>cthiam@univ-thies.sn</a:t>
            </a:r>
          </a:p>
        </p:txBody>
      </p:sp>
    </p:spTree>
    <p:extLst>
      <p:ext uri="{BB962C8B-B14F-4D97-AF65-F5344CB8AC3E}">
        <p14:creationId xmlns:p14="http://schemas.microsoft.com/office/powerpoint/2010/main" val="63061495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z="4800" dirty="0"/>
              <a:t>Système de numération</a:t>
            </a:r>
            <a:br>
              <a:rPr lang="fr-FR" sz="4800" dirty="0"/>
            </a:br>
            <a:r>
              <a:rPr lang="fr-FR" sz="4800" dirty="0"/>
              <a:t>Conversion décimal-binaire</a:t>
            </a:r>
          </a:p>
        </p:txBody>
      </p:sp>
      <p:sp>
        <p:nvSpPr>
          <p:cNvPr id="3" name="Espace réservé du contenu 2"/>
          <p:cNvSpPr>
            <a:spLocks noGrp="1"/>
          </p:cNvSpPr>
          <p:nvPr>
            <p:ph idx="1"/>
          </p:nvPr>
        </p:nvSpPr>
        <p:spPr>
          <a:xfrm>
            <a:off x="457200" y="1600200"/>
            <a:ext cx="8229600" cy="4781128"/>
          </a:xfrm>
        </p:spPr>
        <p:txBody>
          <a:bodyPr>
            <a:normAutofit fontScale="92500" lnSpcReduction="20000"/>
          </a:bodyPr>
          <a:lstStyle/>
          <a:p>
            <a:endParaRPr lang="fr-FR" dirty="0"/>
          </a:p>
          <a:p>
            <a:r>
              <a:rPr lang="fr-FR" dirty="0"/>
              <a:t>77</a:t>
            </a:r>
          </a:p>
          <a:p>
            <a:endParaRPr lang="fr-FR" dirty="0"/>
          </a:p>
          <a:p>
            <a:endParaRPr lang="fr-FR" dirty="0"/>
          </a:p>
          <a:p>
            <a:endParaRPr lang="fr-FR" dirty="0"/>
          </a:p>
          <a:p>
            <a:endParaRPr lang="fr-FR" dirty="0"/>
          </a:p>
          <a:p>
            <a:endParaRPr lang="fr-FR" dirty="0"/>
          </a:p>
          <a:p>
            <a:endParaRPr lang="fr-FR" dirty="0"/>
          </a:p>
          <a:p>
            <a:endParaRPr lang="fr-FR" dirty="0"/>
          </a:p>
          <a:p>
            <a:endParaRPr lang="fr-FR" dirty="0"/>
          </a:p>
          <a:p>
            <a:endParaRPr lang="fr-FR" dirty="0"/>
          </a:p>
          <a:p>
            <a:endParaRPr lang="fr-FR" dirty="0"/>
          </a:p>
          <a:p>
            <a:r>
              <a:rPr lang="fr-FR" dirty="0"/>
              <a:t>Sur 8 bits (77)</a:t>
            </a:r>
            <a:r>
              <a:rPr lang="fr-FR" baseline="-25000" dirty="0"/>
              <a:t>10 </a:t>
            </a:r>
            <a:r>
              <a:rPr lang="fr-FR" dirty="0"/>
              <a:t>=  (01001101)</a:t>
            </a:r>
            <a:r>
              <a:rPr lang="fr-FR" baseline="-25000" dirty="0"/>
              <a:t>2</a:t>
            </a:r>
          </a:p>
          <a:p>
            <a:endParaRPr lang="fr-FR" dirty="0"/>
          </a:p>
        </p:txBody>
      </p:sp>
      <p:pic>
        <p:nvPicPr>
          <p:cNvPr id="819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63688" y="1988840"/>
            <a:ext cx="5323530" cy="33612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9737451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barn(inVertical)">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45" presetClass="exit" presetSubtype="0" fill="hold" nodeType="clickEffect">
                                  <p:stCondLst>
                                    <p:cond delay="0"/>
                                  </p:stCondLst>
                                  <p:childTnLst>
                                    <p:animEffect transition="out" filter="fade">
                                      <p:cBhvr>
                                        <p:cTn id="11" dur="2000"/>
                                        <p:tgtEl>
                                          <p:spTgt spid="8194"/>
                                        </p:tgtEl>
                                      </p:cBhvr>
                                    </p:animEffect>
                                    <p:anim calcmode="lin" valueType="num">
                                      <p:cBhvr>
                                        <p:cTn id="12" dur="2000"/>
                                        <p:tgtEl>
                                          <p:spTgt spid="8194"/>
                                        </p:tgtEl>
                                        <p:attrNameLst>
                                          <p:attrName>ppt_w</p:attrName>
                                        </p:attrNameLst>
                                      </p:cBhvr>
                                      <p:tavLst>
                                        <p:tav tm="0">
                                          <p:val>
                                            <p:strVal val="ppt_w"/>
                                          </p:val>
                                        </p:tav>
                                        <p:tav tm="5000">
                                          <p:val>
                                            <p:strVal val="0.92*ppt_w"/>
                                          </p:val>
                                        </p:tav>
                                        <p:tav tm="10000">
                                          <p:val>
                                            <p:strVal val="0.71*ppt_w"/>
                                          </p:val>
                                        </p:tav>
                                        <p:tav tm="15000">
                                          <p:val>
                                            <p:strVal val="0.38*ppt_w"/>
                                          </p:val>
                                        </p:tav>
                                        <p:tav tm="20000">
                                          <p:val>
                                            <p:fltVal val="0"/>
                                          </p:val>
                                        </p:tav>
                                        <p:tav tm="25000">
                                          <p:val>
                                            <p:strVal val="-0.38*ppt_w"/>
                                          </p:val>
                                        </p:tav>
                                        <p:tav tm="30000">
                                          <p:val>
                                            <p:strVal val="-0.71*ppt_w"/>
                                          </p:val>
                                        </p:tav>
                                        <p:tav tm="35000">
                                          <p:val>
                                            <p:strVal val="-0.92*ppt_w"/>
                                          </p:val>
                                        </p:tav>
                                        <p:tav tm="40000">
                                          <p:val>
                                            <p:strVal val="-ppt_w"/>
                                          </p:val>
                                        </p:tav>
                                        <p:tav tm="45000">
                                          <p:val>
                                            <p:strVal val="-0.92*ppt_w"/>
                                          </p:val>
                                        </p:tav>
                                        <p:tav tm="50000">
                                          <p:val>
                                            <p:strVal val="-0.71*ppt_w"/>
                                          </p:val>
                                        </p:tav>
                                        <p:tav tm="55000">
                                          <p:val>
                                            <p:strVal val="-0.38*ppt_w"/>
                                          </p:val>
                                        </p:tav>
                                        <p:tav tm="60000">
                                          <p:val>
                                            <p:fltVal val="0"/>
                                          </p:val>
                                        </p:tav>
                                        <p:tav tm="65000">
                                          <p:val>
                                            <p:strVal val="0.38*ppt_w"/>
                                          </p:val>
                                        </p:tav>
                                        <p:tav tm="70000">
                                          <p:val>
                                            <p:strVal val="0.71*ppt_w"/>
                                          </p:val>
                                        </p:tav>
                                        <p:tav tm="75000">
                                          <p:val>
                                            <p:strVal val="0.92*ppt_w"/>
                                          </p:val>
                                        </p:tav>
                                        <p:tav tm="80000">
                                          <p:val>
                                            <p:strVal val="ppt_w"/>
                                          </p:val>
                                        </p:tav>
                                        <p:tav tm="85000">
                                          <p:val>
                                            <p:strVal val="0.92*ppt_w"/>
                                          </p:val>
                                        </p:tav>
                                        <p:tav tm="90000">
                                          <p:val>
                                            <p:strVal val="0.71*ppt_w"/>
                                          </p:val>
                                        </p:tav>
                                        <p:tav tm="95000">
                                          <p:val>
                                            <p:strVal val="0.38*ppt_w"/>
                                          </p:val>
                                        </p:tav>
                                        <p:tav tm="100000">
                                          <p:val>
                                            <p:fltVal val="0"/>
                                          </p:val>
                                        </p:tav>
                                      </p:tavLst>
                                    </p:anim>
                                    <p:anim calcmode="lin" valueType="num">
                                      <p:cBhvr>
                                        <p:cTn id="13" dur="2000"/>
                                        <p:tgtEl>
                                          <p:spTgt spid="8194"/>
                                        </p:tgtEl>
                                        <p:attrNameLst>
                                          <p:attrName>ppt_h</p:attrName>
                                        </p:attrNameLst>
                                      </p:cBhvr>
                                      <p:tavLst>
                                        <p:tav tm="0">
                                          <p:val>
                                            <p:strVal val="ppt_h"/>
                                          </p:val>
                                        </p:tav>
                                        <p:tav tm="100000">
                                          <p:val>
                                            <p:strVal val="ppt_h"/>
                                          </p:val>
                                        </p:tav>
                                      </p:tavLst>
                                    </p:anim>
                                    <p:set>
                                      <p:cBhvr>
                                        <p:cTn id="14" dur="1" fill="hold">
                                          <p:stCondLst>
                                            <p:cond delay="1999"/>
                                          </p:stCondLst>
                                        </p:cTn>
                                        <p:tgtEl>
                                          <p:spTgt spid="8194"/>
                                        </p:tgtEl>
                                        <p:attrNameLst>
                                          <p:attrName>style.visibility</p:attrName>
                                        </p:attrNameLst>
                                      </p:cBhvr>
                                      <p:to>
                                        <p:strVal val="hidden"/>
                                      </p:to>
                                    </p:set>
                                  </p:childTnLst>
                                </p:cTn>
                              </p:par>
                            </p:childTnLst>
                          </p:cTn>
                        </p:par>
                      </p:childTnLst>
                    </p:cTn>
                  </p:par>
                  <p:par>
                    <p:cTn id="15" fill="hold">
                      <p:stCondLst>
                        <p:cond delay="indefinite"/>
                      </p:stCondLst>
                      <p:childTnLst>
                        <p:par>
                          <p:cTn id="16" fill="hold">
                            <p:stCondLst>
                              <p:cond delay="0"/>
                            </p:stCondLst>
                            <p:childTnLst>
                              <p:par>
                                <p:cTn id="17" presetID="16" presetClass="entr" presetSubtype="21" fill="hold" grpId="0" nodeType="clickEffect">
                                  <p:stCondLst>
                                    <p:cond delay="0"/>
                                  </p:stCondLst>
                                  <p:childTnLst>
                                    <p:set>
                                      <p:cBhvr>
                                        <p:cTn id="18" dur="1" fill="hold">
                                          <p:stCondLst>
                                            <p:cond delay="0"/>
                                          </p:stCondLst>
                                        </p:cTn>
                                        <p:tgtEl>
                                          <p:spTgt spid="3">
                                            <p:txEl>
                                              <p:pRg st="12" end="12"/>
                                            </p:txEl>
                                          </p:spTgt>
                                        </p:tgtEl>
                                        <p:attrNameLst>
                                          <p:attrName>style.visibility</p:attrName>
                                        </p:attrNameLst>
                                      </p:cBhvr>
                                      <p:to>
                                        <p:strVal val="visible"/>
                                      </p:to>
                                    </p:set>
                                    <p:animEffect transition="in" filter="barn(inVertical)">
                                      <p:cBhvr>
                                        <p:cTn id="19" dur="500"/>
                                        <p:tgtEl>
                                          <p:spTgt spid="3">
                                            <p:txEl>
                                              <p:pRg st="12" end="1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z="4400" dirty="0"/>
              <a:t>Système de numération</a:t>
            </a:r>
            <a:br>
              <a:rPr lang="fr-FR" sz="4400" dirty="0"/>
            </a:br>
            <a:r>
              <a:rPr lang="fr-FR" sz="4400" dirty="0"/>
              <a:t>Conversion décimal-binaire</a:t>
            </a:r>
          </a:p>
        </p:txBody>
      </p:sp>
      <p:sp>
        <p:nvSpPr>
          <p:cNvPr id="3" name="Espace réservé du contenu 2"/>
          <p:cNvSpPr>
            <a:spLocks noGrp="1"/>
          </p:cNvSpPr>
          <p:nvPr>
            <p:ph idx="1"/>
          </p:nvPr>
        </p:nvSpPr>
        <p:spPr>
          <a:xfrm>
            <a:off x="467544" y="1628800"/>
            <a:ext cx="8229600" cy="4525963"/>
          </a:xfrm>
        </p:spPr>
        <p:txBody>
          <a:bodyPr/>
          <a:lstStyle/>
          <a:p>
            <a:endParaRPr lang="fr-FR"/>
          </a:p>
        </p:txBody>
      </p:sp>
      <p:pic>
        <p:nvPicPr>
          <p:cNvPr id="921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11560" y="1700808"/>
            <a:ext cx="7296321" cy="37697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oneTexte 3"/>
          <p:cNvSpPr txBox="1"/>
          <p:nvPr/>
        </p:nvSpPr>
        <p:spPr>
          <a:xfrm>
            <a:off x="1043608" y="5589240"/>
            <a:ext cx="7008289" cy="646331"/>
          </a:xfrm>
          <a:prstGeom prst="rect">
            <a:avLst/>
          </a:prstGeom>
          <a:noFill/>
        </p:spPr>
        <p:txBody>
          <a:bodyPr wrap="square" rtlCol="0">
            <a:spAutoFit/>
          </a:bodyPr>
          <a:lstStyle/>
          <a:p>
            <a:r>
              <a:rPr lang="fr-FR" dirty="0"/>
              <a:t>Est-ce possible de retrancher X de 77 si oui on place 1 dans la case du table puis on effectuer l’opération sinon on place 0</a:t>
            </a:r>
          </a:p>
        </p:txBody>
      </p:sp>
    </p:spTree>
    <p:extLst>
      <p:ext uri="{BB962C8B-B14F-4D97-AF65-F5344CB8AC3E}">
        <p14:creationId xmlns:p14="http://schemas.microsoft.com/office/powerpoint/2010/main" val="23760337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9218"/>
                                        </p:tgtEl>
                                        <p:attrNameLst>
                                          <p:attrName>style.visibility</p:attrName>
                                        </p:attrNameLst>
                                      </p:cBhvr>
                                      <p:to>
                                        <p:strVal val="visible"/>
                                      </p:to>
                                    </p:set>
                                    <p:animEffect transition="in" filter="fade">
                                      <p:cBhvr>
                                        <p:cTn id="7" dur="1000"/>
                                        <p:tgtEl>
                                          <p:spTgt spid="9218"/>
                                        </p:tgtEl>
                                      </p:cBhvr>
                                    </p:animEffect>
                                    <p:anim calcmode="lin" valueType="num">
                                      <p:cBhvr>
                                        <p:cTn id="8" dur="1000" fill="hold"/>
                                        <p:tgtEl>
                                          <p:spTgt spid="9218"/>
                                        </p:tgtEl>
                                        <p:attrNameLst>
                                          <p:attrName>ppt_x</p:attrName>
                                        </p:attrNameLst>
                                      </p:cBhvr>
                                      <p:tavLst>
                                        <p:tav tm="0">
                                          <p:val>
                                            <p:strVal val="#ppt_x"/>
                                          </p:val>
                                        </p:tav>
                                        <p:tav tm="100000">
                                          <p:val>
                                            <p:strVal val="#ppt_x"/>
                                          </p:val>
                                        </p:tav>
                                      </p:tavLst>
                                    </p:anim>
                                    <p:anim calcmode="lin" valueType="num">
                                      <p:cBhvr>
                                        <p:cTn id="9" dur="1000" fill="hold"/>
                                        <p:tgtEl>
                                          <p:spTgt spid="9218"/>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grpId="0" nodeType="clickEffect">
                                  <p:stCondLst>
                                    <p:cond delay="0"/>
                                  </p:stCondLst>
                                  <p:childTnLst>
                                    <p:set>
                                      <p:cBhvr>
                                        <p:cTn id="13" dur="1" fill="hold">
                                          <p:stCondLst>
                                            <p:cond delay="0"/>
                                          </p:stCondLst>
                                        </p:cTn>
                                        <p:tgtEl>
                                          <p:spTgt spid="4"/>
                                        </p:tgtEl>
                                        <p:attrNameLst>
                                          <p:attrName>style.visibility</p:attrName>
                                        </p:attrNameLst>
                                      </p:cBhvr>
                                      <p:to>
                                        <p:strVal val="visible"/>
                                      </p:to>
                                    </p:set>
                                    <p:anim calcmode="lin" valueType="num">
                                      <p:cBhvr additive="base">
                                        <p:cTn id="14" dur="500" fill="hold"/>
                                        <p:tgtEl>
                                          <p:spTgt spid="4"/>
                                        </p:tgtEl>
                                        <p:attrNameLst>
                                          <p:attrName>ppt_x</p:attrName>
                                        </p:attrNameLst>
                                      </p:cBhvr>
                                      <p:tavLst>
                                        <p:tav tm="0">
                                          <p:val>
                                            <p:strVal val="#ppt_x"/>
                                          </p:val>
                                        </p:tav>
                                        <p:tav tm="100000">
                                          <p:val>
                                            <p:strVal val="#ppt_x"/>
                                          </p:val>
                                        </p:tav>
                                      </p:tavLst>
                                    </p:anim>
                                    <p:anim calcmode="lin" valueType="num">
                                      <p:cBhvr additive="base">
                                        <p:cTn id="15"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z="3600" dirty="0"/>
              <a:t>Système de numération</a:t>
            </a:r>
            <a:br>
              <a:rPr lang="fr-FR" sz="3600" dirty="0"/>
            </a:br>
            <a:r>
              <a:rPr lang="fr-FR" sz="3600" dirty="0"/>
              <a:t>Conversion décimal-binaire</a:t>
            </a:r>
          </a:p>
        </p:txBody>
      </p:sp>
      <p:sp>
        <p:nvSpPr>
          <p:cNvPr id="3" name="Espace réservé du contenu 2"/>
          <p:cNvSpPr>
            <a:spLocks noGrp="1"/>
          </p:cNvSpPr>
          <p:nvPr>
            <p:ph idx="1"/>
          </p:nvPr>
        </p:nvSpPr>
        <p:spPr/>
        <p:txBody>
          <a:bodyPr/>
          <a:lstStyle/>
          <a:p>
            <a:endParaRPr lang="fr-FR"/>
          </a:p>
        </p:txBody>
      </p:sp>
      <p:pic>
        <p:nvPicPr>
          <p:cNvPr id="1024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7544" y="1700808"/>
            <a:ext cx="7704856" cy="338157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6794029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0242"/>
                                        </p:tgtEl>
                                        <p:attrNameLst>
                                          <p:attrName>style.visibility</p:attrName>
                                        </p:attrNameLst>
                                      </p:cBhvr>
                                      <p:to>
                                        <p:strVal val="visible"/>
                                      </p:to>
                                    </p:set>
                                    <p:animEffect transition="in" filter="fade">
                                      <p:cBhvr>
                                        <p:cTn id="7" dur="500"/>
                                        <p:tgtEl>
                                          <p:spTgt spid="1024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z="3200" dirty="0"/>
              <a:t>Système de numération</a:t>
            </a:r>
            <a:br>
              <a:rPr lang="fr-FR" sz="3200" dirty="0"/>
            </a:br>
            <a:r>
              <a:rPr lang="fr-FR" sz="3200" dirty="0"/>
              <a:t>Conversion binaire-décimal</a:t>
            </a:r>
          </a:p>
        </p:txBody>
      </p:sp>
      <p:sp>
        <p:nvSpPr>
          <p:cNvPr id="3" name="Espace réservé du contenu 2"/>
          <p:cNvSpPr>
            <a:spLocks noGrp="1"/>
          </p:cNvSpPr>
          <p:nvPr>
            <p:ph idx="1"/>
          </p:nvPr>
        </p:nvSpPr>
        <p:spPr/>
        <p:txBody>
          <a:bodyPr/>
          <a:lstStyle/>
          <a:p>
            <a:endParaRPr lang="fr-FR"/>
          </a:p>
        </p:txBody>
      </p:sp>
      <p:pic>
        <p:nvPicPr>
          <p:cNvPr id="1126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3568" y="1700808"/>
            <a:ext cx="7552034" cy="26642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6845609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11266"/>
                                        </p:tgtEl>
                                        <p:attrNameLst>
                                          <p:attrName>style.visibility</p:attrName>
                                        </p:attrNameLst>
                                      </p:cBhvr>
                                      <p:to>
                                        <p:strVal val="visible"/>
                                      </p:to>
                                    </p:set>
                                    <p:animEffect transition="in" filter="barn(inVertical)">
                                      <p:cBhvr>
                                        <p:cTn id="7" dur="500"/>
                                        <p:tgtEl>
                                          <p:spTgt spid="1126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0"/>
            <a:ext cx="8229600" cy="908720"/>
          </a:xfrm>
        </p:spPr>
        <p:txBody>
          <a:bodyPr/>
          <a:lstStyle/>
          <a:p>
            <a:r>
              <a:rPr lang="fr-FR" dirty="0"/>
              <a:t>Fonctions logiques</a:t>
            </a:r>
          </a:p>
        </p:txBody>
      </p:sp>
      <p:sp>
        <p:nvSpPr>
          <p:cNvPr id="3" name="Espace réservé du contenu 2"/>
          <p:cNvSpPr>
            <a:spLocks noGrp="1"/>
          </p:cNvSpPr>
          <p:nvPr>
            <p:ph idx="1"/>
          </p:nvPr>
        </p:nvSpPr>
        <p:spPr>
          <a:xfrm>
            <a:off x="467544" y="1916832"/>
            <a:ext cx="8229600" cy="4525963"/>
          </a:xfrm>
        </p:spPr>
        <p:txBody>
          <a:bodyPr>
            <a:normAutofit fontScale="92500" lnSpcReduction="20000"/>
          </a:bodyPr>
          <a:lstStyle/>
          <a:p>
            <a:endParaRPr lang="fr-FR" dirty="0"/>
          </a:p>
          <a:p>
            <a:endParaRPr lang="fr-FR" dirty="0"/>
          </a:p>
          <a:p>
            <a:endParaRPr lang="fr-FR" dirty="0"/>
          </a:p>
          <a:p>
            <a:endParaRPr lang="fr-FR" dirty="0"/>
          </a:p>
          <a:p>
            <a:endParaRPr lang="fr-FR" dirty="0"/>
          </a:p>
          <a:p>
            <a:endParaRPr lang="fr-FR" dirty="0"/>
          </a:p>
          <a:p>
            <a:endParaRPr lang="fr-FR" dirty="0"/>
          </a:p>
          <a:p>
            <a:endParaRPr lang="fr-FR" dirty="0"/>
          </a:p>
          <a:p>
            <a:endParaRPr lang="fr-FR" dirty="0"/>
          </a:p>
          <a:p>
            <a:endParaRPr lang="fr-FR" dirty="0"/>
          </a:p>
          <a:p>
            <a:r>
              <a:rPr lang="fr-FR" dirty="0"/>
              <a:t>Combinatoires signifie que la sortie dépend de la  combinaison entrées</a:t>
            </a:r>
          </a:p>
          <a:p>
            <a:r>
              <a:rPr lang="fr-FR" dirty="0"/>
              <a:t>Séquentielle signifie sortie dépend des états de entrées</a:t>
            </a:r>
          </a:p>
        </p:txBody>
      </p:sp>
      <p:pic>
        <p:nvPicPr>
          <p:cNvPr id="1229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5616" y="1052736"/>
            <a:ext cx="7432309" cy="41764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6794029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12290"/>
                                        </p:tgtEl>
                                        <p:attrNameLst>
                                          <p:attrName>style.visibility</p:attrName>
                                        </p:attrNameLst>
                                      </p:cBhvr>
                                      <p:to>
                                        <p:strVal val="visible"/>
                                      </p:to>
                                    </p:set>
                                    <p:animEffect transition="in" filter="wipe(down)">
                                      <p:cBhvr>
                                        <p:cTn id="7" dur="500"/>
                                        <p:tgtEl>
                                          <p:spTgt spid="12290"/>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10" end="10"/>
                                            </p:txEl>
                                          </p:spTgt>
                                        </p:tgtEl>
                                        <p:attrNameLst>
                                          <p:attrName>style.visibility</p:attrName>
                                        </p:attrNameLst>
                                      </p:cBhvr>
                                      <p:to>
                                        <p:strVal val="visible"/>
                                      </p:to>
                                    </p:set>
                                    <p:animEffect transition="in" filter="barn(inVertical)">
                                      <p:cBhvr>
                                        <p:cTn id="12" dur="500"/>
                                        <p:tgtEl>
                                          <p:spTgt spid="3">
                                            <p:txEl>
                                              <p:pRg st="10" end="1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3">
                                            <p:txEl>
                                              <p:pRg st="11" end="11"/>
                                            </p:txEl>
                                          </p:spTgt>
                                        </p:tgtEl>
                                        <p:attrNameLst>
                                          <p:attrName>style.visibility</p:attrName>
                                        </p:attrNameLst>
                                      </p:cBhvr>
                                      <p:to>
                                        <p:strVal val="visible"/>
                                      </p:to>
                                    </p:set>
                                    <p:animEffect transition="in" filter="barn(inVertical)">
                                      <p:cBhvr>
                                        <p:cTn id="17" dur="500"/>
                                        <p:tgtEl>
                                          <p:spTgt spid="3">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Fonctions logiques</a:t>
            </a:r>
            <a:br>
              <a:rPr lang="fr-FR" dirty="0"/>
            </a:br>
            <a:r>
              <a:rPr lang="fr-FR" dirty="0"/>
              <a:t>ET</a:t>
            </a:r>
          </a:p>
        </p:txBody>
      </p:sp>
      <p:sp>
        <p:nvSpPr>
          <p:cNvPr id="3" name="Espace réservé du contenu 2"/>
          <p:cNvSpPr>
            <a:spLocks noGrp="1"/>
          </p:cNvSpPr>
          <p:nvPr>
            <p:ph idx="1"/>
          </p:nvPr>
        </p:nvSpPr>
        <p:spPr/>
        <p:txBody>
          <a:bodyPr/>
          <a:lstStyle/>
          <a:p>
            <a:endParaRPr lang="fr-FR"/>
          </a:p>
        </p:txBody>
      </p:sp>
      <p:pic>
        <p:nvPicPr>
          <p:cNvPr id="1331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71600" y="1628800"/>
            <a:ext cx="7930681" cy="26359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3270572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13314"/>
                                        </p:tgtEl>
                                        <p:attrNameLst>
                                          <p:attrName>style.visibility</p:attrName>
                                        </p:attrNameLst>
                                      </p:cBhvr>
                                      <p:to>
                                        <p:strVal val="visible"/>
                                      </p:to>
                                    </p:set>
                                    <p:animEffect transition="in" filter="barn(inVertical)">
                                      <p:cBhvr>
                                        <p:cTn id="7" dur="500"/>
                                        <p:tgtEl>
                                          <p:spTgt spid="133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Fonctions logiques</a:t>
            </a:r>
            <a:br>
              <a:rPr lang="fr-FR" dirty="0"/>
            </a:br>
            <a:r>
              <a:rPr lang="fr-FR" dirty="0"/>
              <a:t>OU</a:t>
            </a:r>
          </a:p>
        </p:txBody>
      </p:sp>
      <p:sp>
        <p:nvSpPr>
          <p:cNvPr id="3" name="Espace réservé du contenu 2"/>
          <p:cNvSpPr>
            <a:spLocks noGrp="1"/>
          </p:cNvSpPr>
          <p:nvPr>
            <p:ph idx="1"/>
          </p:nvPr>
        </p:nvSpPr>
        <p:spPr/>
        <p:txBody>
          <a:bodyPr/>
          <a:lstStyle/>
          <a:p>
            <a:endParaRPr lang="fr-FR"/>
          </a:p>
        </p:txBody>
      </p:sp>
      <p:pic>
        <p:nvPicPr>
          <p:cNvPr id="1433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9552" y="1764232"/>
            <a:ext cx="8345410" cy="23579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4368973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4338"/>
                                        </p:tgtEl>
                                        <p:attrNameLst>
                                          <p:attrName>style.visibility</p:attrName>
                                        </p:attrNameLst>
                                      </p:cBhvr>
                                      <p:to>
                                        <p:strVal val="visible"/>
                                      </p:to>
                                    </p:set>
                                    <p:animEffect transition="in" filter="fade">
                                      <p:cBhvr>
                                        <p:cTn id="7" dur="500"/>
                                        <p:tgtEl>
                                          <p:spTgt spid="1433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Exemple d’utilisation de ET</a:t>
            </a:r>
          </a:p>
        </p:txBody>
      </p:sp>
      <p:sp>
        <p:nvSpPr>
          <p:cNvPr id="3" name="Espace réservé du contenu 2"/>
          <p:cNvSpPr>
            <a:spLocks noGrp="1"/>
          </p:cNvSpPr>
          <p:nvPr>
            <p:ph idx="1"/>
          </p:nvPr>
        </p:nvSpPr>
        <p:spPr/>
        <p:txBody>
          <a:bodyPr/>
          <a:lstStyle/>
          <a:p>
            <a:endParaRPr lang="fr-FR"/>
          </a:p>
        </p:txBody>
      </p:sp>
      <p:pic>
        <p:nvPicPr>
          <p:cNvPr id="15363"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5536" y="1772816"/>
            <a:ext cx="7920880" cy="320607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1990522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15363"/>
                                        </p:tgtEl>
                                        <p:attrNameLst>
                                          <p:attrName>style.visibility</p:attrName>
                                        </p:attrNameLst>
                                      </p:cBhvr>
                                      <p:to>
                                        <p:strVal val="visible"/>
                                      </p:to>
                                    </p:set>
                                    <p:animEffect transition="in" filter="barn(inVertical)">
                                      <p:cBhvr>
                                        <p:cTn id="7" dur="500"/>
                                        <p:tgtEl>
                                          <p:spTgt spid="1536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72008"/>
            <a:ext cx="8229600" cy="692696"/>
          </a:xfrm>
        </p:spPr>
        <p:txBody>
          <a:bodyPr/>
          <a:lstStyle/>
          <a:p>
            <a:r>
              <a:rPr lang="fr-FR" dirty="0"/>
              <a:t>Adressage IP V4</a:t>
            </a:r>
          </a:p>
        </p:txBody>
      </p:sp>
      <p:sp>
        <p:nvSpPr>
          <p:cNvPr id="3" name="Espace réservé du contenu 2"/>
          <p:cNvSpPr>
            <a:spLocks noGrp="1"/>
          </p:cNvSpPr>
          <p:nvPr>
            <p:ph idx="1"/>
          </p:nvPr>
        </p:nvSpPr>
        <p:spPr>
          <a:xfrm>
            <a:off x="323528" y="908720"/>
            <a:ext cx="8712968" cy="5256584"/>
          </a:xfrm>
        </p:spPr>
        <p:txBody>
          <a:bodyPr>
            <a:normAutofit/>
          </a:bodyPr>
          <a:lstStyle/>
          <a:p>
            <a:r>
              <a:rPr lang="fr-FR" dirty="0"/>
              <a:t>Les adresses IPv4 sont composées de 4 octets. </a:t>
            </a:r>
          </a:p>
          <a:p>
            <a:r>
              <a:rPr lang="fr-FR" dirty="0"/>
              <a:t>Par convention, on note ces adresses sous forme de 4 nombres décimaux de 0 à 255 séparés par des points.</a:t>
            </a:r>
          </a:p>
          <a:p>
            <a:pPr marL="0" indent="0" algn="ctr">
              <a:buNone/>
            </a:pPr>
            <a:r>
              <a:rPr lang="fr-FR" b="1" dirty="0"/>
              <a:t>XXX.XXX.XXX.XXX</a:t>
            </a:r>
          </a:p>
          <a:p>
            <a:pPr marL="0" indent="0" algn="ctr">
              <a:buNone/>
            </a:pPr>
            <a:r>
              <a:rPr lang="fr-FR" b="1" dirty="0"/>
              <a:t>192.168.4.246</a:t>
            </a:r>
          </a:p>
          <a:p>
            <a:r>
              <a:rPr lang="fr-FR" dirty="0"/>
              <a:t>L'originalité de ce format d'adressage réside dans l'association de l'identification du réseau avec l'identification de l'hôte.</a:t>
            </a:r>
          </a:p>
          <a:p>
            <a:r>
              <a:rPr lang="fr-FR" dirty="0"/>
              <a:t>La partie réseau est commune à l'ensemble des hôtes d'un même réseau,</a:t>
            </a:r>
          </a:p>
          <a:p>
            <a:r>
              <a:rPr lang="fr-FR" dirty="0"/>
              <a:t>La partie hôte est unique à l'intérieur d'un même réseau.</a:t>
            </a:r>
          </a:p>
        </p:txBody>
      </p:sp>
    </p:spTree>
    <p:extLst>
      <p:ext uri="{BB962C8B-B14F-4D97-AF65-F5344CB8AC3E}">
        <p14:creationId xmlns:p14="http://schemas.microsoft.com/office/powerpoint/2010/main" val="32224758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arn(inVertic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arn(inVertic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arn(inVertic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arn(inVertical)">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barn(inVertical)">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barn(inVertical)">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0"/>
            <a:ext cx="8229600" cy="1052736"/>
          </a:xfrm>
        </p:spPr>
        <p:txBody>
          <a:bodyPr/>
          <a:lstStyle/>
          <a:p>
            <a:r>
              <a:rPr lang="fr-FR" b="1" dirty="0"/>
              <a:t>Le masque de réseau</a:t>
            </a:r>
            <a:endParaRPr lang="fr-FR" dirty="0"/>
          </a:p>
        </p:txBody>
      </p:sp>
      <p:sp>
        <p:nvSpPr>
          <p:cNvPr id="3" name="Espace réservé du contenu 2"/>
          <p:cNvSpPr>
            <a:spLocks noGrp="1"/>
          </p:cNvSpPr>
          <p:nvPr>
            <p:ph idx="1"/>
          </p:nvPr>
        </p:nvSpPr>
        <p:spPr/>
        <p:txBody>
          <a:bodyPr>
            <a:normAutofit/>
          </a:bodyPr>
          <a:lstStyle/>
          <a:p>
            <a:r>
              <a:rPr lang="fr-FR" dirty="0"/>
              <a:t>Le masque de réseau sert à séparer les parties réseau et hôte d'une adresse. </a:t>
            </a:r>
          </a:p>
          <a:p>
            <a:r>
              <a:rPr lang="fr-FR" dirty="0"/>
              <a:t>On retrouve l'adresse du réseau en effectuant un ET logique bit à bit entre une adresse complète et le masque de réseau.</a:t>
            </a:r>
          </a:p>
          <a:p>
            <a:endParaRPr lang="fr-FR" dirty="0"/>
          </a:p>
        </p:txBody>
      </p:sp>
    </p:spTree>
    <p:extLst>
      <p:ext uri="{BB962C8B-B14F-4D97-AF65-F5344CB8AC3E}">
        <p14:creationId xmlns:p14="http://schemas.microsoft.com/office/powerpoint/2010/main" val="16880164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562074"/>
          </a:xfrm>
        </p:spPr>
        <p:txBody>
          <a:bodyPr>
            <a:normAutofit fontScale="90000"/>
          </a:bodyPr>
          <a:lstStyle/>
          <a:p>
            <a:r>
              <a:rPr lang="fr-FR" dirty="0"/>
              <a:t>PLAN</a:t>
            </a:r>
          </a:p>
        </p:txBody>
      </p:sp>
      <p:sp>
        <p:nvSpPr>
          <p:cNvPr id="3" name="Espace réservé du contenu 2"/>
          <p:cNvSpPr>
            <a:spLocks noGrp="1"/>
          </p:cNvSpPr>
          <p:nvPr>
            <p:ph idx="1"/>
          </p:nvPr>
        </p:nvSpPr>
        <p:spPr>
          <a:xfrm>
            <a:off x="539552" y="980728"/>
            <a:ext cx="8147248" cy="5760640"/>
          </a:xfrm>
        </p:spPr>
        <p:txBody>
          <a:bodyPr>
            <a:noAutofit/>
          </a:bodyPr>
          <a:lstStyle/>
          <a:p>
            <a:r>
              <a:rPr lang="fr-FR" sz="1600" b="1" dirty="0"/>
              <a:t>Principe des réseaux numériques </a:t>
            </a:r>
          </a:p>
          <a:p>
            <a:pPr lvl="1"/>
            <a:r>
              <a:rPr lang="fr-FR" sz="1600" dirty="0"/>
              <a:t>Introduction</a:t>
            </a:r>
          </a:p>
          <a:p>
            <a:pPr lvl="2"/>
            <a:r>
              <a:rPr lang="fr-FR" sz="1200" dirty="0"/>
              <a:t>Réseaux LAN/WAN</a:t>
            </a:r>
          </a:p>
          <a:p>
            <a:pPr lvl="1"/>
            <a:r>
              <a:rPr lang="fr-FR" sz="1600" dirty="0"/>
              <a:t>Le modèle de référence OSI de l'ISO</a:t>
            </a:r>
          </a:p>
          <a:p>
            <a:pPr lvl="1"/>
            <a:r>
              <a:rPr lang="fr-FR" sz="1600" dirty="0"/>
              <a:t> Les couches hautes : session, présentation et application</a:t>
            </a:r>
          </a:p>
          <a:p>
            <a:pPr lvl="2"/>
            <a:r>
              <a:rPr lang="fr-FR" sz="1000" dirty="0"/>
              <a:t>La couche session.</a:t>
            </a:r>
          </a:p>
          <a:p>
            <a:pPr lvl="2"/>
            <a:r>
              <a:rPr lang="fr-FR" sz="1000" dirty="0"/>
              <a:t> La couche présentation</a:t>
            </a:r>
          </a:p>
          <a:p>
            <a:pPr lvl="2"/>
            <a:r>
              <a:rPr lang="fr-FR" sz="1000" dirty="0"/>
              <a:t>La couche application.</a:t>
            </a:r>
            <a:br>
              <a:rPr lang="fr-FR" sz="1000" dirty="0"/>
            </a:br>
            <a:endParaRPr lang="fr-FR" sz="1000" dirty="0"/>
          </a:p>
          <a:p>
            <a:pPr lvl="1"/>
            <a:r>
              <a:rPr lang="fr-FR" sz="1600" dirty="0"/>
              <a:t>La couche transport.</a:t>
            </a:r>
          </a:p>
          <a:p>
            <a:pPr lvl="2"/>
            <a:r>
              <a:rPr lang="fr-FR" sz="1000" dirty="0"/>
              <a:t>Qualité de service</a:t>
            </a:r>
          </a:p>
          <a:p>
            <a:pPr lvl="2"/>
            <a:r>
              <a:rPr lang="fr-FR" sz="1000" dirty="0"/>
              <a:t>Primitives du service transport</a:t>
            </a:r>
          </a:p>
          <a:p>
            <a:pPr lvl="2"/>
            <a:r>
              <a:rPr lang="fr-FR" sz="1000" dirty="0"/>
              <a:t> Le protocole de transport ISO en mode connecté (ISO 8073 ou X.224) . .</a:t>
            </a:r>
          </a:p>
          <a:p>
            <a:pPr lvl="1"/>
            <a:r>
              <a:rPr lang="fr-FR" sz="1600" dirty="0"/>
              <a:t>La couche réseau</a:t>
            </a:r>
          </a:p>
          <a:p>
            <a:pPr lvl="2"/>
            <a:r>
              <a:rPr lang="fr-FR" sz="1000" dirty="0"/>
              <a:t>Le contrôle de flux</a:t>
            </a:r>
          </a:p>
          <a:p>
            <a:pPr lvl="2"/>
            <a:r>
              <a:rPr lang="fr-FR" sz="1000" dirty="0"/>
              <a:t>Le problème de la congestion</a:t>
            </a:r>
          </a:p>
          <a:p>
            <a:pPr lvl="2"/>
            <a:r>
              <a:rPr lang="fr-FR" sz="1000" dirty="0"/>
              <a:t>Le routage</a:t>
            </a:r>
          </a:p>
          <a:p>
            <a:pPr lvl="2"/>
            <a:r>
              <a:rPr lang="fr-FR" sz="1000" dirty="0"/>
              <a:t>La norme X25, niveau réseau</a:t>
            </a:r>
          </a:p>
          <a:p>
            <a:pPr lvl="1"/>
            <a:r>
              <a:rPr lang="fr-FR" sz="1600" dirty="0"/>
              <a:t>La couche liaison</a:t>
            </a:r>
          </a:p>
          <a:p>
            <a:pPr lvl="2"/>
            <a:r>
              <a:rPr lang="fr-FR" sz="1000" dirty="0"/>
              <a:t>Détection et correction d'erreurs</a:t>
            </a:r>
          </a:p>
          <a:p>
            <a:pPr lvl="2"/>
            <a:r>
              <a:rPr lang="fr-FR" sz="1000" dirty="0"/>
              <a:t>Protocoles de liaison de données</a:t>
            </a:r>
          </a:p>
          <a:p>
            <a:pPr lvl="1"/>
            <a:r>
              <a:rPr lang="fr-FR" sz="1600" dirty="0"/>
              <a:t>La couche physique</a:t>
            </a:r>
          </a:p>
          <a:p>
            <a:pPr lvl="2"/>
            <a:r>
              <a:rPr lang="fr-FR" sz="1000" dirty="0"/>
              <a:t>Transmission en bande de base</a:t>
            </a:r>
          </a:p>
          <a:p>
            <a:pPr lvl="2"/>
            <a:r>
              <a:rPr lang="fr-FR" sz="1000" dirty="0"/>
              <a:t>Transmission modulée</a:t>
            </a:r>
          </a:p>
          <a:p>
            <a:pPr lvl="2"/>
            <a:r>
              <a:rPr lang="fr-FR" sz="1600" dirty="0"/>
              <a:t>Multiplexage</a:t>
            </a:r>
          </a:p>
          <a:p>
            <a:pPr lvl="2"/>
            <a:r>
              <a:rPr lang="fr-FR" sz="1000" dirty="0"/>
              <a:t>Les supports de transmission</a:t>
            </a:r>
          </a:p>
          <a:p>
            <a:pPr lvl="2"/>
            <a:r>
              <a:rPr lang="fr-FR" sz="1000" dirty="0"/>
              <a:t>Exemple de l'ADSL</a:t>
            </a:r>
          </a:p>
        </p:txBody>
      </p:sp>
    </p:spTree>
    <p:extLst>
      <p:ext uri="{BB962C8B-B14F-4D97-AF65-F5344CB8AC3E}">
        <p14:creationId xmlns:p14="http://schemas.microsoft.com/office/powerpoint/2010/main" val="98975415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a:t>L'adresse de diffusion</a:t>
            </a:r>
            <a:endParaRPr lang="fr-FR" dirty="0"/>
          </a:p>
        </p:txBody>
      </p:sp>
      <p:sp>
        <p:nvSpPr>
          <p:cNvPr id="3" name="Espace réservé du contenu 2"/>
          <p:cNvSpPr>
            <a:spLocks noGrp="1"/>
          </p:cNvSpPr>
          <p:nvPr>
            <p:ph idx="1"/>
          </p:nvPr>
        </p:nvSpPr>
        <p:spPr/>
        <p:txBody>
          <a:bodyPr/>
          <a:lstStyle/>
          <a:p>
            <a:r>
              <a:rPr lang="fr-FR" dirty="0"/>
              <a:t>Chaque réseau possède une adresse particulière dite de </a:t>
            </a:r>
            <a:r>
              <a:rPr lang="fr-FR" i="1" u="sng" dirty="0"/>
              <a:t>diffusion</a:t>
            </a:r>
            <a:r>
              <a:rPr lang="fr-FR" dirty="0"/>
              <a:t>. </a:t>
            </a:r>
          </a:p>
          <a:p>
            <a:r>
              <a:rPr lang="fr-FR" dirty="0"/>
              <a:t>Tous les paquets avec cette adresse de destination sont traités par tous les hôtes du réseau local</a:t>
            </a:r>
          </a:p>
          <a:p>
            <a:r>
              <a:rPr lang="fr-FR" dirty="0"/>
              <a:t> Certaines informations telles que les annonces de service ou les messages d'alerte sont utiles à l'ensemble des hôtes du réseau.</a:t>
            </a:r>
          </a:p>
          <a:p>
            <a:endParaRPr lang="fr-FR" dirty="0"/>
          </a:p>
        </p:txBody>
      </p:sp>
    </p:spTree>
    <p:extLst>
      <p:ext uri="{BB962C8B-B14F-4D97-AF65-F5344CB8AC3E}">
        <p14:creationId xmlns:p14="http://schemas.microsoft.com/office/powerpoint/2010/main" val="20923904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79512" y="72008"/>
            <a:ext cx="8856984" cy="836712"/>
          </a:xfrm>
        </p:spPr>
        <p:txBody>
          <a:bodyPr/>
          <a:lstStyle/>
          <a:p>
            <a:r>
              <a:rPr lang="fr-FR" sz="4000" dirty="0"/>
              <a:t>Différentes versions des adresses  IP </a:t>
            </a:r>
            <a:endParaRPr lang="fr-FR" sz="4800" dirty="0"/>
          </a:p>
        </p:txBody>
      </p:sp>
      <p:sp>
        <p:nvSpPr>
          <p:cNvPr id="3" name="Espace réservé du contenu 2"/>
          <p:cNvSpPr>
            <a:spLocks noGrp="1"/>
          </p:cNvSpPr>
          <p:nvPr>
            <p:ph idx="1"/>
          </p:nvPr>
        </p:nvSpPr>
        <p:spPr>
          <a:xfrm>
            <a:off x="323528" y="1340768"/>
            <a:ext cx="8712968" cy="4968552"/>
          </a:xfrm>
        </p:spPr>
        <p:txBody>
          <a:bodyPr>
            <a:noAutofit/>
          </a:bodyPr>
          <a:lstStyle/>
          <a:p>
            <a:r>
              <a:rPr lang="fr-FR" sz="2800" dirty="0"/>
              <a:t>Il existe deux versions pour les adresses IP : </a:t>
            </a:r>
          </a:p>
          <a:p>
            <a:r>
              <a:rPr lang="fr-FR" sz="2800" dirty="0"/>
              <a:t>version 4 : les adresses sont codées sur 32 bits </a:t>
            </a:r>
          </a:p>
          <a:p>
            <a:pPr lvl="1"/>
            <a:r>
              <a:rPr lang="fr-FR" sz="1800" dirty="0"/>
              <a:t>- Elle est généralement notée avec quatre nombres compris entre 0 et 255, séparés par des points.</a:t>
            </a:r>
          </a:p>
          <a:p>
            <a:r>
              <a:rPr lang="fr-FR" sz="2800" dirty="0"/>
              <a:t> version 6 : les adresses sont codées sur 128 bits</a:t>
            </a:r>
          </a:p>
          <a:p>
            <a:pPr lvl="1"/>
            <a:r>
              <a:rPr lang="fr-FR" sz="1800" dirty="0"/>
              <a:t>Elle est généralement notée par groupes de 4 chiffres hexadécimaux séparés par ’:’ (exemple : FE80:0000:0000:0000:020C:76FF:FE21:1C3B). </a:t>
            </a:r>
          </a:p>
          <a:p>
            <a:r>
              <a:rPr lang="fr-FR" sz="2800" dirty="0"/>
              <a:t>L’adresse de version 4 (IPv4) est encore actuellement la plus utilisée</a:t>
            </a:r>
          </a:p>
        </p:txBody>
      </p:sp>
    </p:spTree>
    <p:extLst>
      <p:ext uri="{BB962C8B-B14F-4D97-AF65-F5344CB8AC3E}">
        <p14:creationId xmlns:p14="http://schemas.microsoft.com/office/powerpoint/2010/main" val="31100517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404664"/>
            <a:ext cx="8229600" cy="648072"/>
          </a:xfrm>
        </p:spPr>
        <p:txBody>
          <a:bodyPr/>
          <a:lstStyle/>
          <a:p>
            <a:r>
              <a:rPr lang="fr-FR" sz="4000" dirty="0"/>
              <a:t>Décomposition des adresses IPv4</a:t>
            </a:r>
          </a:p>
        </p:txBody>
      </p:sp>
      <p:sp>
        <p:nvSpPr>
          <p:cNvPr id="3" name="Espace réservé du contenu 2"/>
          <p:cNvSpPr>
            <a:spLocks noGrp="1"/>
          </p:cNvSpPr>
          <p:nvPr>
            <p:ph idx="1"/>
          </p:nvPr>
        </p:nvSpPr>
        <p:spPr/>
        <p:txBody>
          <a:bodyPr/>
          <a:lstStyle/>
          <a:p>
            <a:r>
              <a:rPr lang="fr-FR" dirty="0"/>
              <a:t>À partir du schéma précédent, on en déduit qu’une adresse IP est probablement décomposée en deux parties : </a:t>
            </a:r>
          </a:p>
          <a:p>
            <a:pPr lvl="1"/>
            <a:r>
              <a:rPr lang="fr-FR" dirty="0"/>
              <a:t>une partie de l’adresse identifie le réseau (</a:t>
            </a:r>
            <a:r>
              <a:rPr lang="fr-FR" dirty="0" err="1"/>
              <a:t>netid</a:t>
            </a:r>
            <a:r>
              <a:rPr lang="fr-FR" dirty="0"/>
              <a:t>) auquel appartient l’hôte </a:t>
            </a:r>
          </a:p>
          <a:p>
            <a:pPr lvl="1"/>
            <a:r>
              <a:rPr lang="fr-FR" dirty="0"/>
              <a:t>et une partie identifie le numéro de l’hôte (</a:t>
            </a:r>
            <a:r>
              <a:rPr lang="fr-FR" dirty="0" err="1"/>
              <a:t>hostid</a:t>
            </a:r>
            <a:r>
              <a:rPr lang="fr-FR" dirty="0"/>
              <a:t>) dans le réseau.</a:t>
            </a:r>
          </a:p>
          <a:p>
            <a:endParaRPr lang="fr-FR" dirty="0"/>
          </a:p>
        </p:txBody>
      </p:sp>
      <p:pic>
        <p:nvPicPr>
          <p:cNvPr id="2253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43141" y="3573016"/>
            <a:ext cx="7000875" cy="1819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1250576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22530"/>
                                        </p:tgtEl>
                                        <p:attrNameLst>
                                          <p:attrName>style.visibility</p:attrName>
                                        </p:attrNameLst>
                                      </p:cBhvr>
                                      <p:to>
                                        <p:strVal val="visible"/>
                                      </p:to>
                                    </p:set>
                                    <p:animEffect transition="in" filter="barn(inVertical)">
                                      <p:cBhvr>
                                        <p:cTn id="7" dur="500"/>
                                        <p:tgtEl>
                                          <p:spTgt spid="22530"/>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fade">
                                      <p:cBhvr>
                                        <p:cTn id="2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Décomposition des adresses IPv4</a:t>
            </a:r>
          </a:p>
        </p:txBody>
      </p:sp>
      <p:sp>
        <p:nvSpPr>
          <p:cNvPr id="3" name="Espace réservé du contenu 2"/>
          <p:cNvSpPr>
            <a:spLocks noGrp="1"/>
          </p:cNvSpPr>
          <p:nvPr>
            <p:ph idx="1"/>
          </p:nvPr>
        </p:nvSpPr>
        <p:spPr/>
        <p:txBody>
          <a:bodyPr/>
          <a:lstStyle/>
          <a:p>
            <a:endParaRPr lang="fr-FR"/>
          </a:p>
        </p:txBody>
      </p:sp>
      <p:pic>
        <p:nvPicPr>
          <p:cNvPr id="2355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2425" y="1772816"/>
            <a:ext cx="8439150" cy="3514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6113359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23554"/>
                                        </p:tgtEl>
                                        <p:attrNameLst>
                                          <p:attrName>style.visibility</p:attrName>
                                        </p:attrNameLst>
                                      </p:cBhvr>
                                      <p:to>
                                        <p:strVal val="visible"/>
                                      </p:to>
                                    </p:set>
                                    <p:animEffect transition="in" filter="barn(inVertical)">
                                      <p:cBhvr>
                                        <p:cTn id="7" dur="500"/>
                                        <p:tgtEl>
                                          <p:spTgt spid="2355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Décomposition des adresses IPv4</a:t>
            </a:r>
          </a:p>
        </p:txBody>
      </p:sp>
      <p:sp>
        <p:nvSpPr>
          <p:cNvPr id="3" name="Espace réservé du contenu 2"/>
          <p:cNvSpPr>
            <a:spLocks noGrp="1"/>
          </p:cNvSpPr>
          <p:nvPr>
            <p:ph idx="1"/>
          </p:nvPr>
        </p:nvSpPr>
        <p:spPr/>
        <p:txBody>
          <a:bodyPr/>
          <a:lstStyle/>
          <a:p>
            <a:r>
              <a:rPr lang="fr-FR" dirty="0"/>
              <a:t>Pour déterminer la partie réseau (</a:t>
            </a:r>
            <a:r>
              <a:rPr lang="fr-FR" dirty="0" err="1"/>
              <a:t>netid</a:t>
            </a:r>
            <a:r>
              <a:rPr lang="fr-FR" dirty="0"/>
              <a:t>) auquel appartient un équipement, l’opération suivante est réalisée : net-id ← adresse IP ET bit à bit Masque Exemple : 192.168.52.0 ← 192.168.52.85 &amp; 255.255.255.0 </a:t>
            </a:r>
          </a:p>
          <a:p>
            <a:r>
              <a:rPr lang="fr-FR" dirty="0"/>
              <a:t>Pour déterminer le numéro de l’hôte (</a:t>
            </a:r>
            <a:r>
              <a:rPr lang="fr-FR" dirty="0" err="1"/>
              <a:t>hostid</a:t>
            </a:r>
            <a:r>
              <a:rPr lang="fr-FR" dirty="0"/>
              <a:t>) dans le réseau, l’opération suivante est réalisée : </a:t>
            </a:r>
          </a:p>
          <a:p>
            <a:pPr lvl="1"/>
            <a:r>
              <a:rPr lang="fr-FR" dirty="0"/>
              <a:t>host-id ← adresse IP ET bit à bit ~Masque </a:t>
            </a:r>
          </a:p>
          <a:p>
            <a:pPr lvl="1"/>
            <a:r>
              <a:rPr lang="fr-FR" dirty="0"/>
              <a:t>Exemple : 0.0.0.85 ←192.168.52.85 &amp; 0.0.0.255 </a:t>
            </a:r>
          </a:p>
          <a:p>
            <a:r>
              <a:rPr lang="fr-FR" dirty="0"/>
              <a:t>L’utilisation du masque 255.255.255.255 donnera l’adresse IP complète assignée à une machine.</a:t>
            </a:r>
          </a:p>
        </p:txBody>
      </p:sp>
    </p:spTree>
    <p:extLst>
      <p:ext uri="{BB962C8B-B14F-4D97-AF65-F5344CB8AC3E}">
        <p14:creationId xmlns:p14="http://schemas.microsoft.com/office/powerpoint/2010/main" val="22424711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arn(inVertical)">
                                      <p:cBhvr>
                                        <p:cTn id="12" dur="500"/>
                                        <p:tgtEl>
                                          <p:spTgt spid="3">
                                            <p:txEl>
                                              <p:pRg st="1" end="1"/>
                                            </p:txEl>
                                          </p:spTgt>
                                        </p:tgtEl>
                                      </p:cBhvr>
                                    </p:animEffect>
                                  </p:childTnLst>
                                </p:cTn>
                              </p:par>
                              <p:par>
                                <p:cTn id="13" presetID="16" presetClass="entr" presetSubtype="21"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barn(inVertical)">
                                      <p:cBhvr>
                                        <p:cTn id="15" dur="500"/>
                                        <p:tgtEl>
                                          <p:spTgt spid="3">
                                            <p:txEl>
                                              <p:pRg st="2" end="2"/>
                                            </p:txEl>
                                          </p:spTgt>
                                        </p:tgtEl>
                                      </p:cBhvr>
                                    </p:animEffect>
                                  </p:childTnLst>
                                </p:cTn>
                              </p:par>
                              <p:par>
                                <p:cTn id="16" presetID="16" presetClass="entr" presetSubtype="21" fill="hold" grpId="0" nodeType="with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barn(inVertical)">
                                      <p:cBhvr>
                                        <p:cTn id="18" dur="500"/>
                                        <p:tgtEl>
                                          <p:spTgt spid="3">
                                            <p:txEl>
                                              <p:pRg st="3" end="3"/>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6" presetClass="entr" presetSubtype="21"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Effect transition="in" filter="barn(inVertical)">
                                      <p:cBhvr>
                                        <p:cTn id="23"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adresses interdites </a:t>
            </a:r>
          </a:p>
        </p:txBody>
      </p:sp>
      <p:sp>
        <p:nvSpPr>
          <p:cNvPr id="3" name="Espace réservé du contenu 2"/>
          <p:cNvSpPr>
            <a:spLocks noGrp="1"/>
          </p:cNvSpPr>
          <p:nvPr>
            <p:ph idx="1"/>
          </p:nvPr>
        </p:nvSpPr>
        <p:spPr>
          <a:xfrm>
            <a:off x="179512" y="1484784"/>
            <a:ext cx="8507288" cy="4641379"/>
          </a:xfrm>
        </p:spPr>
        <p:txBody>
          <a:bodyPr>
            <a:normAutofit fontScale="92500"/>
          </a:bodyPr>
          <a:lstStyle/>
          <a:p>
            <a:r>
              <a:rPr lang="fr-FR" dirty="0"/>
              <a:t>On remarque que l’adresse d’un réseau est composée du </a:t>
            </a:r>
            <a:r>
              <a:rPr lang="fr-FR" dirty="0" err="1"/>
              <a:t>netid</a:t>
            </a:r>
            <a:r>
              <a:rPr lang="fr-FR" dirty="0"/>
              <a:t> et d’un </a:t>
            </a:r>
            <a:r>
              <a:rPr lang="fr-FR" dirty="0" err="1"/>
              <a:t>hostid</a:t>
            </a:r>
            <a:r>
              <a:rPr lang="fr-FR" dirty="0"/>
              <a:t> où tous les bits sont à 0 (Exemple : 192.168.52.0 avec un masque 255.255.255.0). </a:t>
            </a:r>
          </a:p>
          <a:p>
            <a:r>
              <a:rPr lang="fr-FR" dirty="0"/>
              <a:t>On en déduit qu’une adresse de réseau ne peut être assignée à une machine pour éviter tout risque de confusion. </a:t>
            </a:r>
          </a:p>
          <a:p>
            <a:r>
              <a:rPr lang="fr-FR" dirty="0"/>
              <a:t>C’est donc une adresse interdite. </a:t>
            </a:r>
          </a:p>
          <a:p>
            <a:r>
              <a:rPr lang="fr-FR" dirty="0"/>
              <a:t>Lorsque l’on met tous les bits à 1 dans le </a:t>
            </a:r>
            <a:r>
              <a:rPr lang="fr-FR" dirty="0" err="1"/>
              <a:t>hostid</a:t>
            </a:r>
            <a:r>
              <a:rPr lang="fr-FR" dirty="0"/>
              <a:t>, on obtient une adresse de </a:t>
            </a:r>
            <a:r>
              <a:rPr lang="fr-FR" dirty="0" err="1"/>
              <a:t>broadcast</a:t>
            </a:r>
            <a:r>
              <a:rPr lang="fr-FR" dirty="0"/>
              <a:t> : </a:t>
            </a:r>
          </a:p>
          <a:p>
            <a:pPr lvl="1"/>
            <a:r>
              <a:rPr lang="fr-FR" dirty="0"/>
              <a:t>c’est une adresse de diffusion générale à toutes les machines du réseau (Exemple : 192.168.52.255 avec un masque 255.255.255.0). </a:t>
            </a:r>
          </a:p>
          <a:p>
            <a:pPr lvl="1"/>
            <a:r>
              <a:rPr lang="fr-FR" dirty="0"/>
              <a:t>C’est aussi une adresse interdite. Dans les plages d’adresses assignables à des machines d’un réseau, il y aura toujours deux adresses interdites : l’adresse du réseau et l’adresse de </a:t>
            </a:r>
            <a:r>
              <a:rPr lang="fr-FR" dirty="0" err="1"/>
              <a:t>broadcast</a:t>
            </a:r>
            <a:r>
              <a:rPr lang="fr-FR" dirty="0"/>
              <a:t>.</a:t>
            </a:r>
          </a:p>
        </p:txBody>
      </p:sp>
    </p:spTree>
    <p:extLst>
      <p:ext uri="{BB962C8B-B14F-4D97-AF65-F5344CB8AC3E}">
        <p14:creationId xmlns:p14="http://schemas.microsoft.com/office/powerpoint/2010/main" val="26307361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par>
                                <p:cTn id="31" presetID="42" presetClass="entr" presetSubtype="0" fill="hold" grpId="0" nodeType="withEffect">
                                  <p:stCondLst>
                                    <p:cond delay="0"/>
                                  </p:stCondLst>
                                  <p:childTnLst>
                                    <p:set>
                                      <p:cBhvr>
                                        <p:cTn id="32" dur="1" fill="hold">
                                          <p:stCondLst>
                                            <p:cond delay="0"/>
                                          </p:stCondLst>
                                        </p:cTn>
                                        <p:tgtEl>
                                          <p:spTgt spid="3">
                                            <p:txEl>
                                              <p:pRg st="4" end="4"/>
                                            </p:txEl>
                                          </p:spTgt>
                                        </p:tgtEl>
                                        <p:attrNameLst>
                                          <p:attrName>style.visibility</p:attrName>
                                        </p:attrNameLst>
                                      </p:cBhvr>
                                      <p:to>
                                        <p:strVal val="visible"/>
                                      </p:to>
                                    </p:set>
                                    <p:animEffect transition="in" filter="fade">
                                      <p:cBhvr>
                                        <p:cTn id="33" dur="1000"/>
                                        <p:tgtEl>
                                          <p:spTgt spid="3">
                                            <p:txEl>
                                              <p:pRg st="4" end="4"/>
                                            </p:txEl>
                                          </p:spTgt>
                                        </p:tgtEl>
                                      </p:cBhvr>
                                    </p:animEffect>
                                    <p:anim calcmode="lin" valueType="num">
                                      <p:cBhvr>
                                        <p:cTn id="34"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5" dur="1000" fill="hold"/>
                                        <p:tgtEl>
                                          <p:spTgt spid="3">
                                            <p:txEl>
                                              <p:pRg st="4" end="4"/>
                                            </p:txEl>
                                          </p:spTgt>
                                        </p:tgtEl>
                                        <p:attrNameLst>
                                          <p:attrName>ppt_y</p:attrName>
                                        </p:attrNameLst>
                                      </p:cBhvr>
                                      <p:tavLst>
                                        <p:tav tm="0">
                                          <p:val>
                                            <p:strVal val="#ppt_y+.1"/>
                                          </p:val>
                                        </p:tav>
                                        <p:tav tm="100000">
                                          <p:val>
                                            <p:strVal val="#ppt_y"/>
                                          </p:val>
                                        </p:tav>
                                      </p:tavLst>
                                    </p:anim>
                                  </p:childTnLst>
                                </p:cTn>
                              </p:par>
                              <p:par>
                                <p:cTn id="36" presetID="42" presetClass="entr" presetSubtype="0" fill="hold" grpId="0" nodeType="withEffect">
                                  <p:stCondLst>
                                    <p:cond delay="0"/>
                                  </p:stCondLst>
                                  <p:childTnLst>
                                    <p:set>
                                      <p:cBhvr>
                                        <p:cTn id="37" dur="1" fill="hold">
                                          <p:stCondLst>
                                            <p:cond delay="0"/>
                                          </p:stCondLst>
                                        </p:cTn>
                                        <p:tgtEl>
                                          <p:spTgt spid="3">
                                            <p:txEl>
                                              <p:pRg st="5" end="5"/>
                                            </p:txEl>
                                          </p:spTgt>
                                        </p:tgtEl>
                                        <p:attrNameLst>
                                          <p:attrName>style.visibility</p:attrName>
                                        </p:attrNameLst>
                                      </p:cBhvr>
                                      <p:to>
                                        <p:strVal val="visible"/>
                                      </p:to>
                                    </p:set>
                                    <p:animEffect transition="in" filter="fade">
                                      <p:cBhvr>
                                        <p:cTn id="38" dur="1000"/>
                                        <p:tgtEl>
                                          <p:spTgt spid="3">
                                            <p:txEl>
                                              <p:pRg st="5" end="5"/>
                                            </p:txEl>
                                          </p:spTgt>
                                        </p:tgtEl>
                                      </p:cBhvr>
                                    </p:animEffect>
                                    <p:anim calcmode="lin" valueType="num">
                                      <p:cBhvr>
                                        <p:cTn id="39"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0"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Format adresse IP</a:t>
            </a:r>
          </a:p>
        </p:txBody>
      </p:sp>
      <p:sp>
        <p:nvSpPr>
          <p:cNvPr id="3" name="Espace réservé du contenu 2"/>
          <p:cNvSpPr>
            <a:spLocks noGrp="1"/>
          </p:cNvSpPr>
          <p:nvPr>
            <p:ph idx="1"/>
          </p:nvPr>
        </p:nvSpPr>
        <p:spPr/>
        <p:txBody>
          <a:bodyPr/>
          <a:lstStyle/>
          <a:p>
            <a:endParaRPr lang="fr-FR" dirty="0"/>
          </a:p>
        </p:txBody>
      </p:sp>
      <p:pic>
        <p:nvPicPr>
          <p:cNvPr id="1741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99591" y="1628800"/>
            <a:ext cx="6536815" cy="41082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8371300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7410"/>
                                        </p:tgtEl>
                                        <p:attrNameLst>
                                          <p:attrName>style.visibility</p:attrName>
                                        </p:attrNameLst>
                                      </p:cBhvr>
                                      <p:to>
                                        <p:strVal val="visible"/>
                                      </p:to>
                                    </p:set>
                                    <p:animEffect transition="in" filter="fade">
                                      <p:cBhvr>
                                        <p:cTn id="7" dur="500"/>
                                        <p:tgtEl>
                                          <p:spTgt spid="174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Classes</a:t>
            </a:r>
          </a:p>
        </p:txBody>
      </p:sp>
      <p:sp>
        <p:nvSpPr>
          <p:cNvPr id="3" name="Espace réservé du contenu 2"/>
          <p:cNvSpPr>
            <a:spLocks noGrp="1"/>
          </p:cNvSpPr>
          <p:nvPr>
            <p:ph idx="1"/>
          </p:nvPr>
        </p:nvSpPr>
        <p:spPr/>
        <p:txBody>
          <a:bodyPr/>
          <a:lstStyle/>
          <a:p>
            <a:endParaRPr lang="fr-FR"/>
          </a:p>
        </p:txBody>
      </p:sp>
      <p:pic>
        <p:nvPicPr>
          <p:cNvPr id="2150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1520" y="1628800"/>
            <a:ext cx="8280919" cy="43075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7057410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21506"/>
                                        </p:tgtEl>
                                        <p:attrNameLst>
                                          <p:attrName>style.visibility</p:attrName>
                                        </p:attrNameLst>
                                      </p:cBhvr>
                                      <p:to>
                                        <p:strVal val="visible"/>
                                      </p:to>
                                    </p:set>
                                    <p:animEffect transition="in" filter="wipe(down)">
                                      <p:cBhvr>
                                        <p:cTn id="7" dur="500"/>
                                        <p:tgtEl>
                                          <p:spTgt spid="2150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67544" y="188640"/>
            <a:ext cx="8229600" cy="692696"/>
          </a:xfrm>
        </p:spPr>
        <p:txBody>
          <a:bodyPr/>
          <a:lstStyle/>
          <a:p>
            <a:r>
              <a:rPr lang="fr-FR" dirty="0"/>
              <a:t>Classes</a:t>
            </a:r>
          </a:p>
        </p:txBody>
      </p:sp>
      <p:sp>
        <p:nvSpPr>
          <p:cNvPr id="3" name="Espace réservé du contenu 2"/>
          <p:cNvSpPr>
            <a:spLocks noGrp="1"/>
          </p:cNvSpPr>
          <p:nvPr>
            <p:ph idx="1"/>
          </p:nvPr>
        </p:nvSpPr>
        <p:spPr>
          <a:xfrm>
            <a:off x="457200" y="980728"/>
            <a:ext cx="8229600" cy="5472608"/>
          </a:xfrm>
        </p:spPr>
        <p:txBody>
          <a:bodyPr>
            <a:noAutofit/>
          </a:bodyPr>
          <a:lstStyle/>
          <a:p>
            <a:r>
              <a:rPr lang="fr-FR" sz="1800" b="1" dirty="0"/>
              <a:t>Classe </a:t>
            </a:r>
            <a:r>
              <a:rPr lang="fr-FR" sz="1800" b="1" dirty="0" err="1"/>
              <a:t>A</a:t>
            </a:r>
            <a:r>
              <a:rPr lang="fr-FR" sz="1800" dirty="0" err="1"/>
              <a:t>Le</a:t>
            </a:r>
            <a:r>
              <a:rPr lang="fr-FR" sz="1800" dirty="0"/>
              <a:t> premier octet a une valeur comprise entre 1 et 126 ; soit un bit de poids fort égal à 0. Ce premier octet désigne le numéro de réseau et les 3 autres correspondent à l'adresse de l'hôte.</a:t>
            </a:r>
          </a:p>
          <a:p>
            <a:r>
              <a:rPr lang="fr-FR" sz="1800" dirty="0"/>
              <a:t>L'adresse réseau 127.0.0.0 est réservée pour les communications en boucle locale.</a:t>
            </a:r>
          </a:p>
          <a:p>
            <a:r>
              <a:rPr lang="fr-FR" sz="1800" b="1" dirty="0"/>
              <a:t>Classe </a:t>
            </a:r>
            <a:r>
              <a:rPr lang="fr-FR" sz="1800" b="1" dirty="0" err="1"/>
              <a:t>B</a:t>
            </a:r>
            <a:r>
              <a:rPr lang="fr-FR" sz="1800" dirty="0" err="1"/>
              <a:t>Le</a:t>
            </a:r>
            <a:r>
              <a:rPr lang="fr-FR" sz="1800" dirty="0"/>
              <a:t> premier octet a une valeur comprise entre 128 et 191 ; soit 2 bits de poids fort égaux à 10. Les 2 premiers octets désignent le numéro de réseau et les 2 autres correspondent à l'adresse de l'hôte.</a:t>
            </a:r>
          </a:p>
          <a:p>
            <a:r>
              <a:rPr lang="fr-FR" sz="1800" b="1" dirty="0"/>
              <a:t>Classe </a:t>
            </a:r>
            <a:r>
              <a:rPr lang="fr-FR" sz="1800" b="1" dirty="0" err="1"/>
              <a:t>C</a:t>
            </a:r>
            <a:r>
              <a:rPr lang="fr-FR" sz="1800" dirty="0" err="1"/>
              <a:t>Le</a:t>
            </a:r>
            <a:r>
              <a:rPr lang="fr-FR" sz="1800" dirty="0"/>
              <a:t> premier octet a une valeur comprise entre 192 et 223 ; soit 3 bits de poids fort égaux à 110. Les 3 premiers octets désignent le numéro de réseau et le dernier correspond à l'adresse de l'hôte.</a:t>
            </a:r>
          </a:p>
          <a:p>
            <a:r>
              <a:rPr lang="fr-FR" sz="1800" b="1" dirty="0"/>
              <a:t>Classe </a:t>
            </a:r>
            <a:r>
              <a:rPr lang="fr-FR" sz="1800" b="1" dirty="0" err="1"/>
              <a:t>D</a:t>
            </a:r>
            <a:r>
              <a:rPr lang="fr-FR" sz="1800" dirty="0" err="1"/>
              <a:t>Le</a:t>
            </a:r>
            <a:r>
              <a:rPr lang="fr-FR" sz="1800" dirty="0"/>
              <a:t> premier octet a une valeur comprise entre 224 et 239 ; soit 3 bits de poids fort égaux à 1. Il s'agit d'une zone d'adresses dédiées aux services de multidiffusion vers des groupes d'hôtes (</a:t>
            </a:r>
            <a:r>
              <a:rPr lang="fr-FR" sz="1800" i="1" dirty="0"/>
              <a:t>host groups</a:t>
            </a:r>
            <a:r>
              <a:rPr lang="fr-FR" sz="1800" dirty="0"/>
              <a:t>).</a:t>
            </a:r>
          </a:p>
          <a:p>
            <a:r>
              <a:rPr lang="fr-FR" sz="1800" b="1" dirty="0"/>
              <a:t>Classe </a:t>
            </a:r>
            <a:r>
              <a:rPr lang="fr-FR" sz="1800" b="1" dirty="0" err="1"/>
              <a:t>E</a:t>
            </a:r>
            <a:r>
              <a:rPr lang="fr-FR" sz="1800" dirty="0" err="1"/>
              <a:t>Le</a:t>
            </a:r>
            <a:r>
              <a:rPr lang="fr-FR" sz="1800" dirty="0"/>
              <a:t> premier octet a une valeur comprise entre 240 et 255. Il s'agit d'une zone d'adresses réservées aux expérimentations. Ces adresses ne doivent pas être utilisées pour adresser des hôtes ou des groupes d'hôtes.</a:t>
            </a:r>
          </a:p>
          <a:p>
            <a:endParaRPr lang="fr-FR" sz="1800" dirty="0"/>
          </a:p>
        </p:txBody>
      </p:sp>
    </p:spTree>
    <p:extLst>
      <p:ext uri="{BB962C8B-B14F-4D97-AF65-F5344CB8AC3E}">
        <p14:creationId xmlns:p14="http://schemas.microsoft.com/office/powerpoint/2010/main" val="22778233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Classes </a:t>
            </a:r>
          </a:p>
        </p:txBody>
      </p:sp>
      <p:sp>
        <p:nvSpPr>
          <p:cNvPr id="3" name="Espace réservé du contenu 2"/>
          <p:cNvSpPr>
            <a:spLocks noGrp="1"/>
          </p:cNvSpPr>
          <p:nvPr>
            <p:ph idx="1"/>
          </p:nvPr>
        </p:nvSpPr>
        <p:spPr/>
        <p:txBody>
          <a:bodyPr/>
          <a:lstStyle/>
          <a:p>
            <a:endParaRPr lang="fr-FR"/>
          </a:p>
        </p:txBody>
      </p:sp>
      <p:pic>
        <p:nvPicPr>
          <p:cNvPr id="1843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76033" y="1700808"/>
            <a:ext cx="8509842" cy="25453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5514846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18434"/>
                                        </p:tgtEl>
                                        <p:attrNameLst>
                                          <p:attrName>style.visibility</p:attrName>
                                        </p:attrNameLst>
                                      </p:cBhvr>
                                      <p:to>
                                        <p:strVal val="visible"/>
                                      </p:to>
                                    </p:set>
                                    <p:animEffect transition="in" filter="fade">
                                      <p:cBhvr>
                                        <p:cTn id="7" dur="1000"/>
                                        <p:tgtEl>
                                          <p:spTgt spid="18434"/>
                                        </p:tgtEl>
                                      </p:cBhvr>
                                    </p:animEffect>
                                    <p:anim calcmode="lin" valueType="num">
                                      <p:cBhvr>
                                        <p:cTn id="8" dur="1000" fill="hold"/>
                                        <p:tgtEl>
                                          <p:spTgt spid="18434"/>
                                        </p:tgtEl>
                                        <p:attrNameLst>
                                          <p:attrName>ppt_x</p:attrName>
                                        </p:attrNameLst>
                                      </p:cBhvr>
                                      <p:tavLst>
                                        <p:tav tm="0">
                                          <p:val>
                                            <p:strVal val="#ppt_x"/>
                                          </p:val>
                                        </p:tav>
                                        <p:tav tm="100000">
                                          <p:val>
                                            <p:strVal val="#ppt_x"/>
                                          </p:val>
                                        </p:tav>
                                      </p:tavLst>
                                    </p:anim>
                                    <p:anim calcmode="lin" valueType="num">
                                      <p:cBhvr>
                                        <p:cTn id="9" dur="1000" fill="hold"/>
                                        <p:tgtEl>
                                          <p:spTgt spid="1843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11560" y="116632"/>
            <a:ext cx="8229600" cy="835496"/>
          </a:xfrm>
        </p:spPr>
        <p:txBody>
          <a:bodyPr/>
          <a:lstStyle/>
          <a:p>
            <a:r>
              <a:rPr lang="fr-FR" dirty="0"/>
              <a:t>PLAN</a:t>
            </a:r>
          </a:p>
        </p:txBody>
      </p:sp>
      <p:sp>
        <p:nvSpPr>
          <p:cNvPr id="3" name="Espace réservé du contenu 2"/>
          <p:cNvSpPr>
            <a:spLocks noGrp="1"/>
          </p:cNvSpPr>
          <p:nvPr>
            <p:ph idx="1"/>
          </p:nvPr>
        </p:nvSpPr>
        <p:spPr>
          <a:xfrm>
            <a:off x="457200" y="1124744"/>
            <a:ext cx="8229600" cy="5328592"/>
          </a:xfrm>
        </p:spPr>
        <p:txBody>
          <a:bodyPr>
            <a:normAutofit fontScale="92500" lnSpcReduction="10000"/>
          </a:bodyPr>
          <a:lstStyle/>
          <a:p>
            <a:pPr lvl="1"/>
            <a:r>
              <a:rPr lang="fr-FR" dirty="0"/>
              <a:t>Principaux câblages</a:t>
            </a:r>
          </a:p>
          <a:p>
            <a:pPr lvl="1"/>
            <a:r>
              <a:rPr lang="fr-FR" dirty="0"/>
              <a:t>Présentation des divers matériels actif réseaux</a:t>
            </a:r>
          </a:p>
          <a:p>
            <a:r>
              <a:rPr lang="fr-FR" b="1" dirty="0"/>
              <a:t>Le réseau Internet et les protocoles TCP/IP.</a:t>
            </a:r>
          </a:p>
          <a:p>
            <a:pPr lvl="1"/>
            <a:r>
              <a:rPr lang="fr-FR" dirty="0"/>
              <a:t>Historique et organisation d'Internet</a:t>
            </a:r>
          </a:p>
          <a:p>
            <a:pPr lvl="1"/>
            <a:r>
              <a:rPr lang="fr-FR" dirty="0"/>
              <a:t>Architecture des protocoles TCP/IP</a:t>
            </a:r>
          </a:p>
          <a:p>
            <a:pPr lvl="1"/>
            <a:r>
              <a:rPr lang="fr-FR" dirty="0"/>
              <a:t>Adressage</a:t>
            </a:r>
          </a:p>
          <a:p>
            <a:pPr lvl="1"/>
            <a:r>
              <a:rPr lang="fr-FR" dirty="0"/>
              <a:t>La couche liaison d'Internet</a:t>
            </a:r>
          </a:p>
          <a:p>
            <a:pPr lvl="2"/>
            <a:r>
              <a:rPr lang="fr-FR" dirty="0"/>
              <a:t>Le réseau Ethernet </a:t>
            </a:r>
          </a:p>
          <a:p>
            <a:pPr lvl="2"/>
            <a:r>
              <a:rPr lang="fr-FR" dirty="0"/>
              <a:t>La liaison SLIP </a:t>
            </a:r>
          </a:p>
          <a:p>
            <a:pPr lvl="2"/>
            <a:r>
              <a:rPr lang="fr-FR" dirty="0"/>
              <a:t>La liaison PPP </a:t>
            </a:r>
          </a:p>
          <a:p>
            <a:pPr lvl="2"/>
            <a:r>
              <a:rPr lang="fr-FR" dirty="0"/>
              <a:t>Les protocoles ARP et RARP </a:t>
            </a:r>
          </a:p>
          <a:p>
            <a:pPr lvl="1"/>
            <a:r>
              <a:rPr lang="fr-FR" dirty="0"/>
              <a:t>Le protocole IP</a:t>
            </a:r>
          </a:p>
          <a:p>
            <a:pPr lvl="2"/>
            <a:r>
              <a:rPr lang="fr-FR" dirty="0"/>
              <a:t>Le datagramme IP</a:t>
            </a:r>
          </a:p>
          <a:p>
            <a:pPr lvl="2"/>
            <a:r>
              <a:rPr lang="fr-FR" dirty="0"/>
              <a:t>La fragmentation des datagrammes IP</a:t>
            </a:r>
          </a:p>
          <a:p>
            <a:pPr lvl="2"/>
            <a:r>
              <a:rPr lang="fr-FR" dirty="0"/>
              <a:t>Le routage IP</a:t>
            </a:r>
          </a:p>
          <a:p>
            <a:pPr lvl="2"/>
            <a:r>
              <a:rPr lang="fr-FR" dirty="0"/>
              <a:t>La gestion des erreurs</a:t>
            </a:r>
          </a:p>
          <a:p>
            <a:pPr lvl="1"/>
            <a:r>
              <a:rPr lang="fr-FR" dirty="0"/>
              <a:t>Les protocoles TCP et UDP</a:t>
            </a:r>
          </a:p>
          <a:p>
            <a:pPr lvl="1"/>
            <a:r>
              <a:rPr lang="fr-FR" dirty="0"/>
              <a:t>Le protocole UDP</a:t>
            </a:r>
          </a:p>
          <a:p>
            <a:pPr lvl="1"/>
            <a:r>
              <a:rPr lang="fr-FR" dirty="0"/>
              <a:t>Le protocole TCP </a:t>
            </a:r>
          </a:p>
          <a:p>
            <a:r>
              <a:rPr lang="fr-FR" b="1" dirty="0"/>
              <a:t>Notion d’adressage et de  routage TCP/IP</a:t>
            </a:r>
          </a:p>
          <a:p>
            <a:endParaRPr lang="fr-FR" dirty="0"/>
          </a:p>
        </p:txBody>
      </p:sp>
    </p:spTree>
    <p:extLst>
      <p:ext uri="{BB962C8B-B14F-4D97-AF65-F5344CB8AC3E}">
        <p14:creationId xmlns:p14="http://schemas.microsoft.com/office/powerpoint/2010/main" val="280136460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Exercice</a:t>
            </a:r>
          </a:p>
        </p:txBody>
      </p:sp>
      <p:sp>
        <p:nvSpPr>
          <p:cNvPr id="3" name="Espace réservé du contenu 2"/>
          <p:cNvSpPr>
            <a:spLocks noGrp="1"/>
          </p:cNvSpPr>
          <p:nvPr>
            <p:ph idx="1"/>
          </p:nvPr>
        </p:nvSpPr>
        <p:spPr/>
        <p:txBody>
          <a:bodyPr>
            <a:normAutofit fontScale="85000" lnSpcReduction="10000"/>
          </a:bodyPr>
          <a:lstStyle/>
          <a:p>
            <a:r>
              <a:rPr lang="fr-FR" dirty="0"/>
              <a:t>Utilisation du masque de réseau 1) Une machine A qui a pour adresse IP 190.24.12.8 et un masque 255.255.0.0 fait partie de quel réseau ? </a:t>
            </a:r>
          </a:p>
          <a:p>
            <a:r>
              <a:rPr lang="fr-FR" dirty="0"/>
              <a:t>2) Une machine B qui a pour adresse IP 10.0.100.1 et un masque 255.0.0.0 fait partie de quel réseau ? </a:t>
            </a:r>
          </a:p>
          <a:p>
            <a:r>
              <a:rPr lang="fr-FR" dirty="0"/>
              <a:t>3) La machine A et B pourront-elles communiquer directement ? Si non, que </a:t>
            </a:r>
            <a:r>
              <a:rPr lang="fr-FR" dirty="0" err="1"/>
              <a:t>fautil</a:t>
            </a:r>
            <a:r>
              <a:rPr lang="fr-FR" dirty="0"/>
              <a:t> faire ? </a:t>
            </a:r>
          </a:p>
          <a:p>
            <a:r>
              <a:rPr lang="fr-FR" dirty="0"/>
              <a:t>4) Donner l’adresse IP d’une machine C qui appartiendrait au même réseau logique que la machine A. Idem pour une machine D qui serait reliée au même réseau que B. </a:t>
            </a:r>
          </a:p>
          <a:p>
            <a:r>
              <a:rPr lang="fr-FR" dirty="0"/>
              <a:t>5) Dessiner le schéma du réseau pour ces quatre machines. </a:t>
            </a:r>
          </a:p>
          <a:p>
            <a:r>
              <a:rPr lang="fr-FR" dirty="0"/>
              <a:t>6) Proposer une convention d’assignation d’adresses pour le réseau 192.168.1.0 avec le masque 255.255.255.0 en tenant compte des adresses fixes et dynamiques.</a:t>
            </a:r>
          </a:p>
        </p:txBody>
      </p:sp>
    </p:spTree>
    <p:extLst>
      <p:ext uri="{BB962C8B-B14F-4D97-AF65-F5344CB8AC3E}">
        <p14:creationId xmlns:p14="http://schemas.microsoft.com/office/powerpoint/2010/main" val="24965793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down)">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down)">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116632"/>
            <a:ext cx="8229600" cy="576064"/>
          </a:xfrm>
        </p:spPr>
        <p:txBody>
          <a:bodyPr/>
          <a:lstStyle/>
          <a:p>
            <a:r>
              <a:rPr lang="fr-FR" sz="4000" dirty="0"/>
              <a:t>Taille d’un réseau IPv4 </a:t>
            </a:r>
          </a:p>
        </p:txBody>
      </p:sp>
      <p:sp>
        <p:nvSpPr>
          <p:cNvPr id="3" name="Espace réservé du contenu 2"/>
          <p:cNvSpPr>
            <a:spLocks noGrp="1"/>
          </p:cNvSpPr>
          <p:nvPr>
            <p:ph idx="1"/>
          </p:nvPr>
        </p:nvSpPr>
        <p:spPr>
          <a:xfrm>
            <a:off x="107504" y="836712"/>
            <a:ext cx="8928992" cy="5544616"/>
          </a:xfrm>
        </p:spPr>
        <p:txBody>
          <a:bodyPr>
            <a:normAutofit fontScale="92500" lnSpcReduction="10000"/>
          </a:bodyPr>
          <a:lstStyle/>
          <a:p>
            <a:r>
              <a:rPr lang="fr-FR" dirty="0"/>
              <a:t>C’est le masque qui définit la taille d’une réseau IP : c’est-à-dire la plage d’adresses assignables aux machines du réseau. </a:t>
            </a:r>
          </a:p>
          <a:p>
            <a:r>
              <a:rPr lang="fr-FR" dirty="0"/>
              <a:t>Exemple Soit le réseau 176.16.0.0 avec un masque de 255.255.0.0. Quel est le nombre d’adresses machines de ce réseau ? </a:t>
            </a:r>
          </a:p>
          <a:p>
            <a:pPr lvl="1"/>
            <a:r>
              <a:rPr lang="fr-FR" sz="2400" dirty="0"/>
              <a:t>Le masque 255.255.0.0 possède 16 bits à 1 et découpe donc une adresse IP de la manière suivante : </a:t>
            </a:r>
          </a:p>
          <a:p>
            <a:pPr lvl="1"/>
            <a:r>
              <a:rPr lang="fr-FR" sz="2400" dirty="0"/>
              <a:t>le </a:t>
            </a:r>
            <a:r>
              <a:rPr lang="fr-FR" sz="2400" dirty="0" err="1"/>
              <a:t>netid</a:t>
            </a:r>
            <a:r>
              <a:rPr lang="fr-FR" sz="2400" dirty="0"/>
              <a:t> fera donc 16 bits (valeur fixée par le masque) nombre de bits restant pour le </a:t>
            </a:r>
            <a:r>
              <a:rPr lang="fr-FR" sz="2400" dirty="0" err="1"/>
              <a:t>hostid</a:t>
            </a:r>
            <a:r>
              <a:rPr lang="fr-FR" sz="2400" dirty="0"/>
              <a:t> : 32 - 16 = 16 bits </a:t>
            </a:r>
          </a:p>
          <a:p>
            <a:pPr lvl="1"/>
            <a:r>
              <a:rPr lang="fr-FR" sz="2400" dirty="0"/>
              <a:t>Le nombre d’adresses machines de ce réseau est donc : </a:t>
            </a:r>
          </a:p>
          <a:p>
            <a:pPr lvl="2"/>
            <a:r>
              <a:rPr lang="fr-FR" sz="2400" dirty="0"/>
              <a:t>2</a:t>
            </a:r>
            <a:r>
              <a:rPr lang="fr-FR" sz="2400" baseline="30000" dirty="0"/>
              <a:t>16</a:t>
            </a:r>
            <a:r>
              <a:rPr lang="fr-FR" sz="2400" dirty="0"/>
              <a:t> − 2 = 65536 − 2 = 65534 adresse machines</a:t>
            </a:r>
          </a:p>
          <a:p>
            <a:r>
              <a:rPr lang="fr-FR" dirty="0"/>
              <a:t> Il existe une autre notation (nommée CIDR) pour exprimer l’adresse d’un réseau. </a:t>
            </a:r>
          </a:p>
          <a:p>
            <a:r>
              <a:rPr lang="fr-FR" dirty="0"/>
              <a:t>On indique alors le nombre de bits à 1 dans le masque de la manière suivante : 176.16.0.0/16</a:t>
            </a:r>
          </a:p>
        </p:txBody>
      </p:sp>
    </p:spTree>
    <p:extLst>
      <p:ext uri="{BB962C8B-B14F-4D97-AF65-F5344CB8AC3E}">
        <p14:creationId xmlns:p14="http://schemas.microsoft.com/office/powerpoint/2010/main" val="10118623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down)">
                                      <p:cBhvr>
                                        <p:cTn id="27" dur="500"/>
                                        <p:tgtEl>
                                          <p:spTgt spid="3">
                                            <p:txEl>
                                              <p:pRg st="4" end="4"/>
                                            </p:txEl>
                                          </p:spTgt>
                                        </p:tgtEl>
                                      </p:cBhvr>
                                    </p:animEffect>
                                  </p:childTnLst>
                                </p:cTn>
                              </p:par>
                              <p:par>
                                <p:cTn id="28" presetID="22" presetClass="entr" presetSubtype="4" fill="hold" grpId="0" nodeType="withEffect">
                                  <p:stCondLst>
                                    <p:cond delay="0"/>
                                  </p:stCondLst>
                                  <p:childTnLst>
                                    <p:set>
                                      <p:cBhvr>
                                        <p:cTn id="29" dur="1" fill="hold">
                                          <p:stCondLst>
                                            <p:cond delay="0"/>
                                          </p:stCondLst>
                                        </p:cTn>
                                        <p:tgtEl>
                                          <p:spTgt spid="3">
                                            <p:txEl>
                                              <p:pRg st="5" end="5"/>
                                            </p:txEl>
                                          </p:spTgt>
                                        </p:tgtEl>
                                        <p:attrNameLst>
                                          <p:attrName>style.visibility</p:attrName>
                                        </p:attrNameLst>
                                      </p:cBhvr>
                                      <p:to>
                                        <p:strVal val="visible"/>
                                      </p:to>
                                    </p:set>
                                    <p:animEffect transition="in" filter="wipe(down)">
                                      <p:cBhvr>
                                        <p:cTn id="30" dur="500"/>
                                        <p:tgtEl>
                                          <p:spTgt spid="3">
                                            <p:txEl>
                                              <p:pRg st="5" end="5"/>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22" presetClass="entr" presetSubtype="4" fill="hold" grpId="0" nodeType="clickEffect">
                                  <p:stCondLst>
                                    <p:cond delay="0"/>
                                  </p:stCondLst>
                                  <p:childTnLst>
                                    <p:set>
                                      <p:cBhvr>
                                        <p:cTn id="34" dur="1" fill="hold">
                                          <p:stCondLst>
                                            <p:cond delay="0"/>
                                          </p:stCondLst>
                                        </p:cTn>
                                        <p:tgtEl>
                                          <p:spTgt spid="3">
                                            <p:txEl>
                                              <p:pRg st="6" end="6"/>
                                            </p:txEl>
                                          </p:spTgt>
                                        </p:tgtEl>
                                        <p:attrNameLst>
                                          <p:attrName>style.visibility</p:attrName>
                                        </p:attrNameLst>
                                      </p:cBhvr>
                                      <p:to>
                                        <p:strVal val="visible"/>
                                      </p:to>
                                    </p:set>
                                    <p:animEffect transition="in" filter="wipe(down)">
                                      <p:cBhvr>
                                        <p:cTn id="35" dur="500"/>
                                        <p:tgtEl>
                                          <p:spTgt spid="3">
                                            <p:txEl>
                                              <p:pRg st="6" end="6"/>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22" presetClass="entr" presetSubtype="4" fill="hold" grpId="0" nodeType="clickEffect">
                                  <p:stCondLst>
                                    <p:cond delay="0"/>
                                  </p:stCondLst>
                                  <p:childTnLst>
                                    <p:set>
                                      <p:cBhvr>
                                        <p:cTn id="39" dur="1" fill="hold">
                                          <p:stCondLst>
                                            <p:cond delay="0"/>
                                          </p:stCondLst>
                                        </p:cTn>
                                        <p:tgtEl>
                                          <p:spTgt spid="3">
                                            <p:txEl>
                                              <p:pRg st="7" end="7"/>
                                            </p:txEl>
                                          </p:spTgt>
                                        </p:tgtEl>
                                        <p:attrNameLst>
                                          <p:attrName>style.visibility</p:attrName>
                                        </p:attrNameLst>
                                      </p:cBhvr>
                                      <p:to>
                                        <p:strVal val="visible"/>
                                      </p:to>
                                    </p:set>
                                    <p:animEffect transition="in" filter="wipe(down)">
                                      <p:cBhvr>
                                        <p:cTn id="40"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72008"/>
            <a:ext cx="8229600" cy="764704"/>
          </a:xfrm>
        </p:spPr>
        <p:txBody>
          <a:bodyPr/>
          <a:lstStyle/>
          <a:p>
            <a:r>
              <a:rPr lang="fr-FR" sz="4400" dirty="0" err="1"/>
              <a:t>Excercice</a:t>
            </a:r>
            <a:r>
              <a:rPr lang="fr-FR" sz="4400" dirty="0"/>
              <a:t> n°2 </a:t>
            </a:r>
          </a:p>
        </p:txBody>
      </p:sp>
      <p:sp>
        <p:nvSpPr>
          <p:cNvPr id="3" name="Espace réservé du contenu 2"/>
          <p:cNvSpPr>
            <a:spLocks noGrp="1"/>
          </p:cNvSpPr>
          <p:nvPr>
            <p:ph idx="1"/>
          </p:nvPr>
        </p:nvSpPr>
        <p:spPr>
          <a:xfrm>
            <a:off x="251520" y="980728"/>
            <a:ext cx="8712968" cy="5400600"/>
          </a:xfrm>
        </p:spPr>
        <p:txBody>
          <a:bodyPr/>
          <a:lstStyle/>
          <a:p>
            <a:r>
              <a:rPr lang="fr-FR" dirty="0"/>
              <a:t>1) Une machine A </a:t>
            </a:r>
            <a:r>
              <a:rPr lang="fr-FR" dirty="0" err="1"/>
              <a:t>a</a:t>
            </a:r>
            <a:r>
              <a:rPr lang="fr-FR" dirty="0"/>
              <a:t> pour adresse IP 192.168.12.1 et un masque 255.255.255.0. Combien reste-t-il d’adresses disponibles dans ce réseau ? </a:t>
            </a:r>
          </a:p>
          <a:p>
            <a:r>
              <a:rPr lang="fr-FR" dirty="0"/>
              <a:t>2) Donner pour ce réseau, la valeur des deux adresses interdites en indiquant leur signification. </a:t>
            </a:r>
          </a:p>
          <a:p>
            <a:r>
              <a:rPr lang="fr-FR" dirty="0"/>
              <a:t>3) On décide d’interconnecter ce réseau avec un routeur. Affecter la dernière adresse disponible à l’interface du routeur raccordée physiquement à ce réseau. </a:t>
            </a:r>
          </a:p>
          <a:p>
            <a:r>
              <a:rPr lang="fr-FR" dirty="0"/>
              <a:t>4) Donner en écriture CIDR l’adresse de ce réseau.</a:t>
            </a:r>
          </a:p>
          <a:p>
            <a:r>
              <a:rPr lang="fr-FR" dirty="0"/>
              <a:t> 5) Donner la valeur en écriture décimale pointée du masque du réseau 192.168.1.0/25.</a:t>
            </a:r>
          </a:p>
        </p:txBody>
      </p:sp>
    </p:spTree>
    <p:extLst>
      <p:ext uri="{BB962C8B-B14F-4D97-AF65-F5344CB8AC3E}">
        <p14:creationId xmlns:p14="http://schemas.microsoft.com/office/powerpoint/2010/main" val="22857233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down)">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Sous-réseaux (</a:t>
            </a:r>
            <a:r>
              <a:rPr lang="fr-FR" dirty="0" err="1"/>
              <a:t>subneting</a:t>
            </a:r>
            <a:r>
              <a:rPr lang="fr-FR" dirty="0"/>
              <a:t>)</a:t>
            </a:r>
          </a:p>
        </p:txBody>
      </p:sp>
      <p:sp>
        <p:nvSpPr>
          <p:cNvPr id="3" name="Espace réservé du texte 2"/>
          <p:cNvSpPr>
            <a:spLocks noGrp="1"/>
          </p:cNvSpPr>
          <p:nvPr>
            <p:ph type="body" idx="1"/>
          </p:nvPr>
        </p:nvSpPr>
        <p:spPr/>
        <p:txBody>
          <a:bodyPr/>
          <a:lstStyle/>
          <a:p>
            <a:endParaRPr lang="fr-FR"/>
          </a:p>
        </p:txBody>
      </p:sp>
    </p:spTree>
    <p:extLst>
      <p:ext uri="{BB962C8B-B14F-4D97-AF65-F5344CB8AC3E}">
        <p14:creationId xmlns:p14="http://schemas.microsoft.com/office/powerpoint/2010/main" val="16939390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xit" presetSubtype="0" fill="hold" grpId="0" nodeType="clickEffect">
                                  <p:stCondLst>
                                    <p:cond delay="0"/>
                                  </p:stCondLst>
                                  <p:childTnLst>
                                    <p:animEffect transition="out" filter="fade">
                                      <p:cBhvr>
                                        <p:cTn id="6" dur="2000"/>
                                        <p:tgtEl>
                                          <p:spTgt spid="2"/>
                                        </p:tgtEl>
                                      </p:cBhvr>
                                    </p:animEffect>
                                    <p:anim calcmode="lin" valueType="num">
                                      <p:cBhvr>
                                        <p:cTn id="7" dur="2000"/>
                                        <p:tgtEl>
                                          <p:spTgt spid="2"/>
                                        </p:tgtEl>
                                        <p:attrNameLst>
                                          <p:attrName>ppt_w</p:attrName>
                                        </p:attrNameLst>
                                      </p:cBhvr>
                                      <p:tavLst>
                                        <p:tav tm="0">
                                          <p:val>
                                            <p:strVal val="ppt_w"/>
                                          </p:val>
                                        </p:tav>
                                        <p:tav tm="5000">
                                          <p:val>
                                            <p:strVal val="0.92*ppt_w"/>
                                          </p:val>
                                        </p:tav>
                                        <p:tav tm="10000">
                                          <p:val>
                                            <p:strVal val="0.71*ppt_w"/>
                                          </p:val>
                                        </p:tav>
                                        <p:tav tm="15000">
                                          <p:val>
                                            <p:strVal val="0.38*ppt_w"/>
                                          </p:val>
                                        </p:tav>
                                        <p:tav tm="20000">
                                          <p:val>
                                            <p:fltVal val="0"/>
                                          </p:val>
                                        </p:tav>
                                        <p:tav tm="25000">
                                          <p:val>
                                            <p:strVal val="-0.38*ppt_w"/>
                                          </p:val>
                                        </p:tav>
                                        <p:tav tm="30000">
                                          <p:val>
                                            <p:strVal val="-0.71*ppt_w"/>
                                          </p:val>
                                        </p:tav>
                                        <p:tav tm="35000">
                                          <p:val>
                                            <p:strVal val="-0.92*ppt_w"/>
                                          </p:val>
                                        </p:tav>
                                        <p:tav tm="40000">
                                          <p:val>
                                            <p:strVal val="-ppt_w"/>
                                          </p:val>
                                        </p:tav>
                                        <p:tav tm="45000">
                                          <p:val>
                                            <p:strVal val="-0.92*ppt_w"/>
                                          </p:val>
                                        </p:tav>
                                        <p:tav tm="50000">
                                          <p:val>
                                            <p:strVal val="-0.71*ppt_w"/>
                                          </p:val>
                                        </p:tav>
                                        <p:tav tm="55000">
                                          <p:val>
                                            <p:strVal val="-0.38*ppt_w"/>
                                          </p:val>
                                        </p:tav>
                                        <p:tav tm="60000">
                                          <p:val>
                                            <p:fltVal val="0"/>
                                          </p:val>
                                        </p:tav>
                                        <p:tav tm="65000">
                                          <p:val>
                                            <p:strVal val="0.38*ppt_w"/>
                                          </p:val>
                                        </p:tav>
                                        <p:tav tm="70000">
                                          <p:val>
                                            <p:strVal val="0.71*ppt_w"/>
                                          </p:val>
                                        </p:tav>
                                        <p:tav tm="75000">
                                          <p:val>
                                            <p:strVal val="0.92*ppt_w"/>
                                          </p:val>
                                        </p:tav>
                                        <p:tav tm="80000">
                                          <p:val>
                                            <p:strVal val="ppt_w"/>
                                          </p:val>
                                        </p:tav>
                                        <p:tav tm="85000">
                                          <p:val>
                                            <p:strVal val="0.92*ppt_w"/>
                                          </p:val>
                                        </p:tav>
                                        <p:tav tm="90000">
                                          <p:val>
                                            <p:strVal val="0.71*ppt_w"/>
                                          </p:val>
                                        </p:tav>
                                        <p:tav tm="95000">
                                          <p:val>
                                            <p:strVal val="0.38*ppt_w"/>
                                          </p:val>
                                        </p:tav>
                                        <p:tav tm="100000">
                                          <p:val>
                                            <p:fltVal val="0"/>
                                          </p:val>
                                        </p:tav>
                                      </p:tavLst>
                                    </p:anim>
                                    <p:anim calcmode="lin" valueType="num">
                                      <p:cBhvr>
                                        <p:cTn id="8" dur="2000"/>
                                        <p:tgtEl>
                                          <p:spTgt spid="2"/>
                                        </p:tgtEl>
                                        <p:attrNameLst>
                                          <p:attrName>ppt_h</p:attrName>
                                        </p:attrNameLst>
                                      </p:cBhvr>
                                      <p:tavLst>
                                        <p:tav tm="0">
                                          <p:val>
                                            <p:strVal val="ppt_h"/>
                                          </p:val>
                                        </p:tav>
                                        <p:tav tm="100000">
                                          <p:val>
                                            <p:strVal val="ppt_h"/>
                                          </p:val>
                                        </p:tav>
                                      </p:tavLst>
                                    </p:anim>
                                    <p:set>
                                      <p:cBhvr>
                                        <p:cTn id="9" dur="1" fill="hold">
                                          <p:stCondLst>
                                            <p:cond delay="1999"/>
                                          </p:stCondLst>
                                        </p:cTn>
                                        <p:tgtEl>
                                          <p:spTgt spid="2"/>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144016"/>
            <a:ext cx="8229600" cy="548680"/>
          </a:xfrm>
        </p:spPr>
        <p:txBody>
          <a:bodyPr/>
          <a:lstStyle/>
          <a:p>
            <a:r>
              <a:rPr lang="fr-FR" sz="4400" dirty="0"/>
              <a:t>Sous-réseaux (</a:t>
            </a:r>
            <a:r>
              <a:rPr lang="fr-FR" sz="4400" dirty="0" err="1"/>
              <a:t>subneting</a:t>
            </a:r>
            <a:r>
              <a:rPr lang="fr-FR" sz="4400" dirty="0"/>
              <a:t>) </a:t>
            </a:r>
          </a:p>
        </p:txBody>
      </p:sp>
      <p:sp>
        <p:nvSpPr>
          <p:cNvPr id="3" name="Espace réservé du contenu 2"/>
          <p:cNvSpPr>
            <a:spLocks noGrp="1"/>
          </p:cNvSpPr>
          <p:nvPr>
            <p:ph idx="1"/>
          </p:nvPr>
        </p:nvSpPr>
        <p:spPr>
          <a:xfrm>
            <a:off x="0" y="764704"/>
            <a:ext cx="8964488" cy="5832648"/>
          </a:xfrm>
        </p:spPr>
        <p:txBody>
          <a:bodyPr>
            <a:normAutofit lnSpcReduction="10000"/>
          </a:bodyPr>
          <a:lstStyle/>
          <a:p>
            <a:r>
              <a:rPr lang="fr-FR" sz="2000" dirty="0"/>
              <a:t>En 1984, devant la limitation du modèle de classes, la RFC 917 (Internet </a:t>
            </a:r>
            <a:r>
              <a:rPr lang="fr-FR" sz="2000" dirty="0" err="1"/>
              <a:t>subnets</a:t>
            </a:r>
            <a:r>
              <a:rPr lang="fr-FR" sz="2000" dirty="0"/>
              <a:t>) crée le concept de sous-réseau. </a:t>
            </a:r>
          </a:p>
          <a:p>
            <a:r>
              <a:rPr lang="fr-FR" sz="2000" dirty="0"/>
              <a:t>Ceci permet par exemple : </a:t>
            </a:r>
          </a:p>
          <a:p>
            <a:pPr lvl="1"/>
            <a:r>
              <a:rPr lang="fr-FR" sz="2000" dirty="0"/>
              <a:t>d’utiliser une adresse de Classe B comme 256 sous-réseaux de 254 ordinateurs au lieu d’un seul réseau de 65536 ordinateurs, sans toutefois remettre en question la notion de classe d’adresse. </a:t>
            </a:r>
          </a:p>
          <a:p>
            <a:pPr lvl="1"/>
            <a:r>
              <a:rPr lang="fr-FR" sz="2000" dirty="0"/>
              <a:t>d’optimiser l’utilisation et la sécurité du réseau en le segmentant </a:t>
            </a:r>
          </a:p>
          <a:p>
            <a:pPr lvl="1"/>
            <a:r>
              <a:rPr lang="fr-FR" sz="2000" dirty="0"/>
              <a:t>de maîtriser l’adressage à l’intérieur du réseau </a:t>
            </a:r>
          </a:p>
          <a:p>
            <a:endParaRPr lang="fr-FR" sz="2000" dirty="0"/>
          </a:p>
          <a:p>
            <a:endParaRPr lang="fr-FR" sz="2000" dirty="0"/>
          </a:p>
          <a:p>
            <a:endParaRPr lang="fr-FR" sz="2000" dirty="0"/>
          </a:p>
          <a:p>
            <a:endParaRPr lang="fr-FR" sz="2000" dirty="0"/>
          </a:p>
          <a:p>
            <a:endParaRPr lang="fr-FR" sz="2000" dirty="0"/>
          </a:p>
          <a:p>
            <a:endParaRPr lang="fr-FR" sz="2000" dirty="0"/>
          </a:p>
          <a:p>
            <a:r>
              <a:rPr lang="fr-FR" sz="2000" dirty="0"/>
              <a:t>Conséquence : Le masque de sous-réseau ne peut plus être déduit de l’adresse IP elle-même. L’utilisation de masque de longueur variable (Variable-</a:t>
            </a:r>
            <a:r>
              <a:rPr lang="fr-FR" sz="2000" dirty="0" err="1"/>
              <a:t>Length</a:t>
            </a:r>
            <a:r>
              <a:rPr lang="fr-FR" sz="2000" dirty="0"/>
              <a:t> </a:t>
            </a:r>
            <a:r>
              <a:rPr lang="fr-FR" sz="2000" dirty="0" err="1"/>
              <a:t>Subnet</a:t>
            </a:r>
            <a:r>
              <a:rPr lang="fr-FR" sz="2000" dirty="0"/>
              <a:t> </a:t>
            </a:r>
            <a:r>
              <a:rPr lang="fr-FR" sz="2000" dirty="0" err="1"/>
              <a:t>Mask</a:t>
            </a:r>
            <a:r>
              <a:rPr lang="fr-FR" sz="2000" dirty="0"/>
              <a:t>, VLSM) permet une utilisation plus efficace de l’espace d’adressage.</a:t>
            </a:r>
          </a:p>
        </p:txBody>
      </p:sp>
      <p:pic>
        <p:nvPicPr>
          <p:cNvPr id="2457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75656" y="3449935"/>
            <a:ext cx="6524625" cy="1419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4596904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circle(in)">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circle(in)">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circle(in)">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6" presetClass="entr" presetSubtype="16"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circle(in)">
                                      <p:cBhvr>
                                        <p:cTn id="27" dur="20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6" presetClass="entr" presetSubtype="16" fill="hold" nodeType="clickEffect">
                                  <p:stCondLst>
                                    <p:cond delay="0"/>
                                  </p:stCondLst>
                                  <p:childTnLst>
                                    <p:set>
                                      <p:cBhvr>
                                        <p:cTn id="31" dur="1" fill="hold">
                                          <p:stCondLst>
                                            <p:cond delay="0"/>
                                          </p:stCondLst>
                                        </p:cTn>
                                        <p:tgtEl>
                                          <p:spTgt spid="24578"/>
                                        </p:tgtEl>
                                        <p:attrNameLst>
                                          <p:attrName>style.visibility</p:attrName>
                                        </p:attrNameLst>
                                      </p:cBhvr>
                                      <p:to>
                                        <p:strVal val="visible"/>
                                      </p:to>
                                    </p:set>
                                    <p:animEffect transition="in" filter="circle(in)">
                                      <p:cBhvr>
                                        <p:cTn id="32" dur="2000"/>
                                        <p:tgtEl>
                                          <p:spTgt spid="24578"/>
                                        </p:tgtEl>
                                      </p:cBhvr>
                                    </p:animEffect>
                                  </p:childTnLst>
                                </p:cTn>
                              </p:par>
                            </p:childTnLst>
                          </p:cTn>
                        </p:par>
                      </p:childTnLst>
                    </p:cTn>
                  </p:par>
                  <p:par>
                    <p:cTn id="33" fill="hold">
                      <p:stCondLst>
                        <p:cond delay="indefinite"/>
                      </p:stCondLst>
                      <p:childTnLst>
                        <p:par>
                          <p:cTn id="34" fill="hold">
                            <p:stCondLst>
                              <p:cond delay="0"/>
                            </p:stCondLst>
                            <p:childTnLst>
                              <p:par>
                                <p:cTn id="35" presetID="6" presetClass="entr" presetSubtype="16" fill="hold" grpId="0" nodeType="clickEffect">
                                  <p:stCondLst>
                                    <p:cond delay="0"/>
                                  </p:stCondLst>
                                  <p:childTnLst>
                                    <p:set>
                                      <p:cBhvr>
                                        <p:cTn id="36" dur="1" fill="hold">
                                          <p:stCondLst>
                                            <p:cond delay="0"/>
                                          </p:stCondLst>
                                        </p:cTn>
                                        <p:tgtEl>
                                          <p:spTgt spid="3">
                                            <p:txEl>
                                              <p:pRg st="11" end="11"/>
                                            </p:txEl>
                                          </p:spTgt>
                                        </p:tgtEl>
                                        <p:attrNameLst>
                                          <p:attrName>style.visibility</p:attrName>
                                        </p:attrNameLst>
                                      </p:cBhvr>
                                      <p:to>
                                        <p:strVal val="visible"/>
                                      </p:to>
                                    </p:set>
                                    <p:animEffect transition="in" filter="circle(in)">
                                      <p:cBhvr>
                                        <p:cTn id="37" dur="2000"/>
                                        <p:tgtEl>
                                          <p:spTgt spid="3">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72008"/>
            <a:ext cx="8229600" cy="692696"/>
          </a:xfrm>
        </p:spPr>
        <p:txBody>
          <a:bodyPr/>
          <a:lstStyle/>
          <a:p>
            <a:r>
              <a:rPr lang="fr-FR" sz="2800" dirty="0"/>
              <a:t>Adressage IPv4 des sous-réseaux (</a:t>
            </a:r>
            <a:r>
              <a:rPr lang="fr-FR" sz="2800" dirty="0" err="1"/>
              <a:t>subneting</a:t>
            </a:r>
            <a:r>
              <a:rPr lang="fr-FR" sz="2800" dirty="0"/>
              <a:t>) </a:t>
            </a:r>
            <a:endParaRPr lang="fr-FR" dirty="0"/>
          </a:p>
        </p:txBody>
      </p:sp>
      <p:sp>
        <p:nvSpPr>
          <p:cNvPr id="3" name="Espace réservé du contenu 2"/>
          <p:cNvSpPr>
            <a:spLocks noGrp="1"/>
          </p:cNvSpPr>
          <p:nvPr>
            <p:ph idx="1"/>
          </p:nvPr>
        </p:nvSpPr>
        <p:spPr>
          <a:xfrm>
            <a:off x="133672" y="908720"/>
            <a:ext cx="8686800" cy="5217443"/>
          </a:xfrm>
        </p:spPr>
        <p:txBody>
          <a:bodyPr/>
          <a:lstStyle/>
          <a:p>
            <a:r>
              <a:rPr lang="fr-FR" dirty="0"/>
              <a:t>Pour segmenter un réseau en sous-réseaux, il faut alors décomposer la partie </a:t>
            </a:r>
            <a:r>
              <a:rPr lang="fr-FR" dirty="0" err="1"/>
              <a:t>hostid</a:t>
            </a:r>
            <a:r>
              <a:rPr lang="fr-FR" dirty="0"/>
              <a:t> de l’adresse IP en deux parties : une adresse de sous-réseau (</a:t>
            </a:r>
            <a:r>
              <a:rPr lang="fr-FR" dirty="0" err="1"/>
              <a:t>subnetid</a:t>
            </a:r>
            <a:r>
              <a:rPr lang="fr-FR" dirty="0"/>
              <a:t>) et une adresse machine (</a:t>
            </a:r>
            <a:r>
              <a:rPr lang="fr-FR" dirty="0" err="1"/>
              <a:t>hostid</a:t>
            </a:r>
            <a:r>
              <a:rPr lang="fr-FR" dirty="0"/>
              <a:t>)</a:t>
            </a:r>
          </a:p>
        </p:txBody>
      </p:sp>
      <p:pic>
        <p:nvPicPr>
          <p:cNvPr id="2560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81088" y="2492896"/>
            <a:ext cx="6981825" cy="2514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2443981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25602"/>
                                        </p:tgtEl>
                                        <p:attrNameLst>
                                          <p:attrName>style.visibility</p:attrName>
                                        </p:attrNameLst>
                                      </p:cBhvr>
                                      <p:to>
                                        <p:strVal val="visible"/>
                                      </p:to>
                                    </p:set>
                                    <p:animEffect transition="in" filter="wipe(down)">
                                      <p:cBhvr>
                                        <p:cTn id="12" dur="500"/>
                                        <p:tgtEl>
                                          <p:spTgt spid="2560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z="4000" dirty="0"/>
              <a:t>Classe C avec </a:t>
            </a:r>
            <a:r>
              <a:rPr lang="fr-FR" sz="4000" dirty="0" err="1"/>
              <a:t>subnetting</a:t>
            </a:r>
            <a:r>
              <a:rPr lang="fr-FR" sz="4000" dirty="0"/>
              <a:t> sur 3 bits </a:t>
            </a:r>
          </a:p>
        </p:txBody>
      </p:sp>
      <p:sp>
        <p:nvSpPr>
          <p:cNvPr id="3" name="Espace réservé du contenu 2"/>
          <p:cNvSpPr>
            <a:spLocks noGrp="1"/>
          </p:cNvSpPr>
          <p:nvPr>
            <p:ph idx="1"/>
          </p:nvPr>
        </p:nvSpPr>
        <p:spPr/>
        <p:txBody>
          <a:bodyPr/>
          <a:lstStyle/>
          <a:p>
            <a:endParaRPr lang="fr-FR"/>
          </a:p>
        </p:txBody>
      </p:sp>
      <p:pic>
        <p:nvPicPr>
          <p:cNvPr id="1945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1520" y="1988840"/>
            <a:ext cx="8248671" cy="23902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0599051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19458"/>
                                        </p:tgtEl>
                                        <p:attrNameLst>
                                          <p:attrName>style.visibility</p:attrName>
                                        </p:attrNameLst>
                                      </p:cBhvr>
                                      <p:to>
                                        <p:strVal val="visible"/>
                                      </p:to>
                                    </p:set>
                                    <p:animEffect transition="in" filter="wipe(down)">
                                      <p:cBhvr>
                                        <p:cTn id="7" dur="500"/>
                                        <p:tgtEl>
                                          <p:spTgt spid="1945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r>
              <a:rPr lang="fr-FR" dirty="0"/>
              <a:t>Par exemple, pour créer 3 sous-réseaux, il faudra prendre 2 bits dans la partie </a:t>
            </a:r>
            <a:r>
              <a:rPr lang="fr-FR" dirty="0" err="1"/>
              <a:t>hostid</a:t>
            </a:r>
            <a:r>
              <a:rPr lang="fr-FR" dirty="0"/>
              <a:t> et on créera 2</a:t>
            </a:r>
            <a:r>
              <a:rPr lang="fr-FR" baseline="30000" dirty="0"/>
              <a:t>2</a:t>
            </a:r>
            <a:r>
              <a:rPr lang="fr-FR" dirty="0"/>
              <a:t> donc 4 sous-réseaux : </a:t>
            </a:r>
          </a:p>
          <a:p>
            <a:r>
              <a:rPr lang="fr-FR" dirty="0"/>
              <a:t>0 0 pour le sous-réseaux n°0 – </a:t>
            </a:r>
          </a:p>
          <a:p>
            <a:r>
              <a:rPr lang="fr-FR" dirty="0"/>
              <a:t>1 0 pour le sous-réseaux n°2 </a:t>
            </a:r>
          </a:p>
          <a:p>
            <a:r>
              <a:rPr lang="fr-FR" dirty="0"/>
              <a:t>0 1 pour le sous-réseaux n°1 – </a:t>
            </a:r>
          </a:p>
          <a:p>
            <a:r>
              <a:rPr lang="fr-FR" dirty="0"/>
              <a:t>1 1 pour le sous-réseaux n°3</a:t>
            </a:r>
          </a:p>
        </p:txBody>
      </p:sp>
    </p:spTree>
    <p:extLst>
      <p:ext uri="{BB962C8B-B14F-4D97-AF65-F5344CB8AC3E}">
        <p14:creationId xmlns:p14="http://schemas.microsoft.com/office/powerpoint/2010/main" val="282673711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adresse 192.168.1.0 avec </a:t>
            </a:r>
            <a:r>
              <a:rPr lang="fr-FR" dirty="0" err="1"/>
              <a:t>subnetting</a:t>
            </a:r>
            <a:r>
              <a:rPr lang="fr-FR" dirty="0"/>
              <a:t> sur 3 bits </a:t>
            </a:r>
          </a:p>
        </p:txBody>
      </p:sp>
      <p:sp>
        <p:nvSpPr>
          <p:cNvPr id="3" name="Espace réservé du contenu 2"/>
          <p:cNvSpPr>
            <a:spLocks noGrp="1"/>
          </p:cNvSpPr>
          <p:nvPr>
            <p:ph idx="1"/>
          </p:nvPr>
        </p:nvSpPr>
        <p:spPr/>
        <p:txBody>
          <a:bodyPr/>
          <a:lstStyle/>
          <a:p>
            <a:endParaRPr lang="fr-FR"/>
          </a:p>
        </p:txBody>
      </p:sp>
      <p:pic>
        <p:nvPicPr>
          <p:cNvPr id="2048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3437" y="1556792"/>
            <a:ext cx="8536069" cy="38164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8887830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20482"/>
                                        </p:tgtEl>
                                        <p:attrNameLst>
                                          <p:attrName>style.visibility</p:attrName>
                                        </p:attrNameLst>
                                      </p:cBhvr>
                                      <p:to>
                                        <p:strVal val="visible"/>
                                      </p:to>
                                    </p:set>
                                    <p:animEffect transition="in" filter="barn(inVertical)">
                                      <p:cBhvr>
                                        <p:cTn id="7" dur="500"/>
                                        <p:tgtEl>
                                          <p:spTgt spid="2048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0"/>
            <a:ext cx="8229600" cy="692696"/>
          </a:xfrm>
        </p:spPr>
        <p:txBody>
          <a:bodyPr/>
          <a:lstStyle/>
          <a:p>
            <a:r>
              <a:rPr lang="fr-FR" sz="3600" dirty="0"/>
              <a:t>Masque de sous-réseaux (</a:t>
            </a:r>
            <a:r>
              <a:rPr lang="fr-FR" sz="3600" dirty="0" err="1"/>
              <a:t>subnetmask</a:t>
            </a:r>
            <a:r>
              <a:rPr lang="fr-FR" sz="3600" dirty="0"/>
              <a:t>) </a:t>
            </a:r>
            <a:endParaRPr lang="fr-FR" dirty="0"/>
          </a:p>
        </p:txBody>
      </p:sp>
      <p:sp>
        <p:nvSpPr>
          <p:cNvPr id="3" name="Espace réservé du contenu 2"/>
          <p:cNvSpPr>
            <a:spLocks noGrp="1"/>
          </p:cNvSpPr>
          <p:nvPr>
            <p:ph idx="1"/>
          </p:nvPr>
        </p:nvSpPr>
        <p:spPr/>
        <p:txBody>
          <a:bodyPr>
            <a:normAutofit lnSpcReduction="10000"/>
          </a:bodyPr>
          <a:lstStyle/>
          <a:p>
            <a:r>
              <a:rPr lang="fr-FR" dirty="0"/>
              <a:t>Évidemment, le masque de départ change et doit maintenant englober la partie </a:t>
            </a:r>
            <a:r>
              <a:rPr lang="fr-FR" dirty="0" err="1"/>
              <a:t>netid</a:t>
            </a:r>
            <a:r>
              <a:rPr lang="fr-FR" dirty="0"/>
              <a:t> et la partie </a:t>
            </a:r>
            <a:r>
              <a:rPr lang="fr-FR" dirty="0" err="1"/>
              <a:t>subnetid</a:t>
            </a:r>
            <a:r>
              <a:rPr lang="fr-FR" dirty="0"/>
              <a:t>. </a:t>
            </a:r>
          </a:p>
          <a:p>
            <a:r>
              <a:rPr lang="fr-FR" dirty="0"/>
              <a:t>Ce nouveau masque se nomme masque de sous-réseaux. </a:t>
            </a:r>
          </a:p>
          <a:p>
            <a:r>
              <a:rPr lang="fr-FR" dirty="0"/>
              <a:t>Exemple : pour le réseau 192.168.1.0/24 découpé en 4 sous-réseaux </a:t>
            </a:r>
          </a:p>
          <a:p>
            <a:r>
              <a:rPr lang="fr-FR" dirty="0" err="1"/>
              <a:t>netid</a:t>
            </a:r>
            <a:r>
              <a:rPr lang="fr-FR" dirty="0"/>
              <a:t> = 24 bits </a:t>
            </a:r>
          </a:p>
          <a:p>
            <a:r>
              <a:rPr lang="fr-FR" dirty="0" err="1"/>
              <a:t>subnetid</a:t>
            </a:r>
            <a:r>
              <a:rPr lang="fr-FR" dirty="0"/>
              <a:t> = 2 bits </a:t>
            </a:r>
          </a:p>
          <a:p>
            <a:r>
              <a:rPr lang="fr-FR" dirty="0" err="1"/>
              <a:t>hostid</a:t>
            </a:r>
            <a:r>
              <a:rPr lang="fr-FR" dirty="0"/>
              <a:t> = 32 - 24 - 2 = 6 bits </a:t>
            </a:r>
          </a:p>
          <a:p>
            <a:r>
              <a:rPr lang="fr-FR" dirty="0"/>
              <a:t>Le masque de sous-réseau sera : 24 + 2 = 26 bits soit 255.255.255.192</a:t>
            </a:r>
          </a:p>
        </p:txBody>
      </p:sp>
    </p:spTree>
    <p:extLst>
      <p:ext uri="{BB962C8B-B14F-4D97-AF65-F5344CB8AC3E}">
        <p14:creationId xmlns:p14="http://schemas.microsoft.com/office/powerpoint/2010/main" val="15083704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down)">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down)">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wipe(down)">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Adressage</a:t>
            </a:r>
          </a:p>
        </p:txBody>
      </p:sp>
      <p:sp>
        <p:nvSpPr>
          <p:cNvPr id="3" name="Espace réservé du texte 2"/>
          <p:cNvSpPr>
            <a:spLocks noGrp="1"/>
          </p:cNvSpPr>
          <p:nvPr>
            <p:ph type="body" idx="1"/>
          </p:nvPr>
        </p:nvSpPr>
        <p:spPr/>
        <p:txBody>
          <a:bodyPr/>
          <a:lstStyle/>
          <a:p>
            <a:endParaRPr lang="fr-FR"/>
          </a:p>
        </p:txBody>
      </p:sp>
    </p:spTree>
    <p:extLst>
      <p:ext uri="{BB962C8B-B14F-4D97-AF65-F5344CB8AC3E}">
        <p14:creationId xmlns:p14="http://schemas.microsoft.com/office/powerpoint/2010/main" val="3014664796"/>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144016"/>
            <a:ext cx="8229600" cy="476672"/>
          </a:xfrm>
        </p:spPr>
        <p:txBody>
          <a:bodyPr/>
          <a:lstStyle/>
          <a:p>
            <a:r>
              <a:rPr lang="fr-FR" sz="3600" dirty="0"/>
              <a:t>Plage d’adresses des sous-réseaux </a:t>
            </a:r>
            <a:endParaRPr lang="fr-FR" sz="4800" dirty="0"/>
          </a:p>
        </p:txBody>
      </p:sp>
      <p:sp>
        <p:nvSpPr>
          <p:cNvPr id="3" name="Espace réservé du contenu 2"/>
          <p:cNvSpPr>
            <a:spLocks noGrp="1"/>
          </p:cNvSpPr>
          <p:nvPr>
            <p:ph idx="1"/>
          </p:nvPr>
        </p:nvSpPr>
        <p:spPr>
          <a:xfrm>
            <a:off x="179512" y="764704"/>
            <a:ext cx="8712968" cy="5616624"/>
          </a:xfrm>
        </p:spPr>
        <p:txBody>
          <a:bodyPr>
            <a:normAutofit/>
          </a:bodyPr>
          <a:lstStyle/>
          <a:p>
            <a:r>
              <a:rPr lang="fr-FR" dirty="0"/>
              <a:t>Le nombre de machines adressables dans chaque sous-réseau sera de 2 </a:t>
            </a:r>
            <a:r>
              <a:rPr lang="fr-FR" baseline="30000" dirty="0"/>
              <a:t>nb bits </a:t>
            </a:r>
            <a:r>
              <a:rPr lang="fr-FR" baseline="30000" dirty="0" err="1"/>
              <a:t>hostid</a:t>
            </a:r>
            <a:r>
              <a:rPr lang="fr-FR" baseline="30000" dirty="0"/>
              <a:t> </a:t>
            </a:r>
            <a:r>
              <a:rPr lang="fr-FR" dirty="0"/>
              <a:t>− 2 adresses interdites. Exemple : pour le réseau 192.168.1.0/24 découpé en 4 sous-réseaux Le nombre de machines adressables dans chaque sous-réseau sera de : 2 </a:t>
            </a:r>
            <a:r>
              <a:rPr lang="fr-FR" baseline="30000" dirty="0"/>
              <a:t>6</a:t>
            </a:r>
            <a:r>
              <a:rPr lang="fr-FR" dirty="0"/>
              <a:t> − 2 adresses interdites = 62 adresses sous-réseaux n°0 192.168.1.0/26 : 192.168.1.1 à 192.168.1.62 (</a:t>
            </a:r>
            <a:r>
              <a:rPr lang="fr-FR" dirty="0" err="1"/>
              <a:t>broadcast</a:t>
            </a:r>
            <a:r>
              <a:rPr lang="fr-FR" dirty="0"/>
              <a:t> = 192.168.1.63) sous-réseaux n°1 192.168.1.64/26 : 192.168.1.65 à 192.168.1.126 (</a:t>
            </a:r>
            <a:r>
              <a:rPr lang="fr-FR" dirty="0" err="1"/>
              <a:t>broadcast</a:t>
            </a:r>
            <a:r>
              <a:rPr lang="fr-FR" dirty="0"/>
              <a:t> = 192.168.1.127) sous-réseaux n°2 192.168.1.128/26 : 192.168.1.129 à 192.168.1.190 (</a:t>
            </a:r>
            <a:r>
              <a:rPr lang="fr-FR" dirty="0" err="1"/>
              <a:t>broadcast</a:t>
            </a:r>
            <a:r>
              <a:rPr lang="fr-FR" dirty="0"/>
              <a:t> = 192.168.1.191) sous-réseaux n°3 192.168.1.192/26 : 192.168.1.193 à 192.168.1.254 (</a:t>
            </a:r>
            <a:r>
              <a:rPr lang="fr-FR" dirty="0" err="1"/>
              <a:t>broadcast</a:t>
            </a:r>
            <a:r>
              <a:rPr lang="fr-FR" dirty="0"/>
              <a:t> = 192.168.1.255)</a:t>
            </a:r>
          </a:p>
        </p:txBody>
      </p:sp>
    </p:spTree>
    <p:extLst>
      <p:ext uri="{BB962C8B-B14F-4D97-AF65-F5344CB8AC3E}">
        <p14:creationId xmlns:p14="http://schemas.microsoft.com/office/powerpoint/2010/main" val="39944760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67544" y="116632"/>
            <a:ext cx="8229600" cy="476672"/>
          </a:xfrm>
        </p:spPr>
        <p:txBody>
          <a:bodyPr/>
          <a:lstStyle/>
          <a:p>
            <a:r>
              <a:rPr lang="fr-FR" sz="3600" dirty="0"/>
              <a:t>Intérêt des sous-réseaux </a:t>
            </a:r>
          </a:p>
        </p:txBody>
      </p:sp>
      <p:sp>
        <p:nvSpPr>
          <p:cNvPr id="3" name="Espace réservé du contenu 2"/>
          <p:cNvSpPr>
            <a:spLocks noGrp="1"/>
          </p:cNvSpPr>
          <p:nvPr>
            <p:ph idx="1"/>
          </p:nvPr>
        </p:nvSpPr>
        <p:spPr>
          <a:xfrm>
            <a:off x="107504" y="908720"/>
            <a:ext cx="8928992" cy="5217443"/>
          </a:xfrm>
        </p:spPr>
        <p:txBody>
          <a:bodyPr>
            <a:normAutofit fontScale="92500" lnSpcReduction="10000"/>
          </a:bodyPr>
          <a:lstStyle/>
          <a:p>
            <a:r>
              <a:rPr lang="fr-FR" dirty="0"/>
              <a:t>Avantages : Maîtriser l’adressage et la segmentation du réseau L’utilisation des masques de sous-réseaux permet d’optimiser le fonctionnement du réseau en segmentant de la façon la plus correcte l’adressage du réseau (séparation des machines sensibles du réseau, limitation des congestions, prévision de l’évolution du réseau, </a:t>
            </a:r>
            <a:r>
              <a:rPr lang="fr-FR" dirty="0" err="1"/>
              <a:t>etc</a:t>
            </a:r>
            <a:r>
              <a:rPr lang="fr-FR" dirty="0"/>
              <a:t> ...) </a:t>
            </a:r>
          </a:p>
          <a:p>
            <a:r>
              <a:rPr lang="fr-FR" dirty="0"/>
              <a:t>Inconvénient : Gérer des tables de routages plus complexes Malheureusement, la séparation d’un réseau en plusieurs sous-réseaux n’a pas que des avantages. L’inconvénient majeur est notamment la complexification des tables de routage étant donné le plus grand nombre de réseaux à “router”. </a:t>
            </a:r>
          </a:p>
          <a:p>
            <a:r>
              <a:rPr lang="fr-FR" dirty="0"/>
              <a:t>On peut distinguer deux démarches pour déterminer un masque de sous-réseaux : </a:t>
            </a:r>
          </a:p>
          <a:p>
            <a:pPr lvl="1"/>
            <a:r>
              <a:rPr lang="fr-FR" dirty="0"/>
              <a:t>à partir du nombre de machines à adresser et/ou </a:t>
            </a:r>
          </a:p>
          <a:p>
            <a:pPr lvl="1"/>
            <a:r>
              <a:rPr lang="fr-FR" dirty="0"/>
              <a:t>à partir du nombre de sous-réseaux à créer</a:t>
            </a:r>
          </a:p>
        </p:txBody>
      </p:sp>
    </p:spTree>
    <p:extLst>
      <p:ext uri="{BB962C8B-B14F-4D97-AF65-F5344CB8AC3E}">
        <p14:creationId xmlns:p14="http://schemas.microsoft.com/office/powerpoint/2010/main" val="852800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arn(inVertic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arn(inVertical)">
                                      <p:cBhvr>
                                        <p:cTn id="17" dur="500"/>
                                        <p:tgtEl>
                                          <p:spTgt spid="3">
                                            <p:txEl>
                                              <p:pRg st="2" end="2"/>
                                            </p:txEl>
                                          </p:spTgt>
                                        </p:tgtEl>
                                      </p:cBhvr>
                                    </p:animEffect>
                                  </p:childTnLst>
                                </p:cTn>
                              </p:par>
                              <p:par>
                                <p:cTn id="18" presetID="16" presetClass="entr" presetSubtype="21" fill="hold" grpId="0" nodeType="with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animEffect transition="in" filter="barn(inVertical)">
                                      <p:cBhvr>
                                        <p:cTn id="20" dur="500"/>
                                        <p:tgtEl>
                                          <p:spTgt spid="3">
                                            <p:txEl>
                                              <p:pRg st="3" end="3"/>
                                            </p:txEl>
                                          </p:spTgt>
                                        </p:tgtEl>
                                      </p:cBhvr>
                                    </p:animEffect>
                                  </p:childTnLst>
                                </p:cTn>
                              </p:par>
                              <p:par>
                                <p:cTn id="21" presetID="16" presetClass="entr" presetSubtype="21" fill="hold" grpId="0" nodeType="with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Effect transition="in" filter="barn(inVertical)">
                                      <p:cBhvr>
                                        <p:cTn id="23"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0"/>
            <a:ext cx="8229600" cy="548680"/>
          </a:xfrm>
        </p:spPr>
        <p:txBody>
          <a:bodyPr/>
          <a:lstStyle/>
          <a:p>
            <a:r>
              <a:rPr lang="fr-FR" sz="3200" dirty="0" err="1"/>
              <a:t>Excercice</a:t>
            </a:r>
            <a:r>
              <a:rPr lang="fr-FR" sz="3200" dirty="0"/>
              <a:t> n°4 Adressage de sous-réseaux </a:t>
            </a:r>
          </a:p>
        </p:txBody>
      </p:sp>
      <p:sp>
        <p:nvSpPr>
          <p:cNvPr id="3" name="Espace réservé du contenu 2"/>
          <p:cNvSpPr>
            <a:spLocks noGrp="1"/>
          </p:cNvSpPr>
          <p:nvPr>
            <p:ph idx="1"/>
          </p:nvPr>
        </p:nvSpPr>
        <p:spPr>
          <a:xfrm>
            <a:off x="457200" y="764704"/>
            <a:ext cx="8229600" cy="5688632"/>
          </a:xfrm>
        </p:spPr>
        <p:txBody>
          <a:bodyPr>
            <a:normAutofit fontScale="92500" lnSpcReduction="20000"/>
          </a:bodyPr>
          <a:lstStyle/>
          <a:p>
            <a:r>
              <a:rPr lang="fr-FR" dirty="0"/>
              <a:t>1) L’adresse réseau de l’entreprise est 172.16.0.0. On désire créer 12 </a:t>
            </a:r>
            <a:r>
              <a:rPr lang="fr-FR" dirty="0" err="1"/>
              <a:t>sousréseaux</a:t>
            </a:r>
            <a:r>
              <a:rPr lang="fr-FR" dirty="0"/>
              <a:t>. Donner :</a:t>
            </a:r>
          </a:p>
          <a:p>
            <a:r>
              <a:rPr lang="fr-FR" dirty="0"/>
              <a:t> - Le nombre de bits utilisés pour créer les sous réseaux</a:t>
            </a:r>
          </a:p>
          <a:p>
            <a:r>
              <a:rPr lang="fr-FR" dirty="0"/>
              <a:t> - Le nombre de sous réseaux réellement créés</a:t>
            </a:r>
          </a:p>
          <a:p>
            <a:r>
              <a:rPr lang="fr-FR" dirty="0"/>
              <a:t> - Le masque de sous réseau </a:t>
            </a:r>
          </a:p>
          <a:p>
            <a:r>
              <a:rPr lang="fr-FR" dirty="0"/>
              <a:t>- Le nombre maximum d’adresses de poste pour chaque sous réseau </a:t>
            </a:r>
          </a:p>
          <a:p>
            <a:r>
              <a:rPr lang="fr-FR" dirty="0"/>
              <a:t>2) L’adresse réseau de l’entreprise est 192.168.0.0. Les différents services organisés en sous-réseaux disposent au maximum de 20 machines. Les </a:t>
            </a:r>
            <a:r>
              <a:rPr lang="fr-FR" dirty="0" err="1"/>
              <a:t>sousréseaux</a:t>
            </a:r>
            <a:r>
              <a:rPr lang="fr-FR" dirty="0"/>
              <a:t> sont connectés entre eux par un routeur. Donner : </a:t>
            </a:r>
          </a:p>
          <a:p>
            <a:r>
              <a:rPr lang="fr-FR" dirty="0"/>
              <a:t> Le nombre d’équipements </a:t>
            </a:r>
          </a:p>
          <a:p>
            <a:r>
              <a:rPr lang="fr-FR" dirty="0"/>
              <a:t> Le nombre de bits à réserver pour l’adressage des machines </a:t>
            </a:r>
          </a:p>
          <a:p>
            <a:r>
              <a:rPr lang="fr-FR" dirty="0"/>
              <a:t> Le nombre de sous réseaux créés </a:t>
            </a:r>
          </a:p>
          <a:p>
            <a:r>
              <a:rPr lang="fr-FR" dirty="0"/>
              <a:t> Le masque de sous réseau - Les plages d’adresses pour chaque sous-réseau </a:t>
            </a:r>
          </a:p>
          <a:p>
            <a:r>
              <a:rPr lang="fr-FR" dirty="0"/>
              <a:t> L’adresse de broadcast de chaque sous-réseau</a:t>
            </a:r>
          </a:p>
        </p:txBody>
      </p:sp>
    </p:spTree>
    <p:extLst>
      <p:ext uri="{BB962C8B-B14F-4D97-AF65-F5344CB8AC3E}">
        <p14:creationId xmlns:p14="http://schemas.microsoft.com/office/powerpoint/2010/main" val="28776526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arn(inVertic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arn(inVertic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arn(inVertic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arn(inVertical)">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barn(inVertical)">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barn(inVertical)">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6" presetClass="entr" presetSubtype="21"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barn(inVertical)">
                                      <p:cBhvr>
                                        <p:cTn id="42" dur="5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6" presetClass="entr" presetSubtype="21" fill="hold" grpId="0"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barn(inVertical)">
                                      <p:cBhvr>
                                        <p:cTn id="47" dur="500"/>
                                        <p:tgtEl>
                                          <p:spTgt spid="3">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6" presetClass="entr" presetSubtype="21" fill="hold" grpId="0" nodeType="clickEffect">
                                  <p:stCondLst>
                                    <p:cond delay="0"/>
                                  </p:stCondLst>
                                  <p:childTnLst>
                                    <p:set>
                                      <p:cBhvr>
                                        <p:cTn id="51" dur="1" fill="hold">
                                          <p:stCondLst>
                                            <p:cond delay="0"/>
                                          </p:stCondLst>
                                        </p:cTn>
                                        <p:tgtEl>
                                          <p:spTgt spid="3">
                                            <p:txEl>
                                              <p:pRg st="9" end="9"/>
                                            </p:txEl>
                                          </p:spTgt>
                                        </p:tgtEl>
                                        <p:attrNameLst>
                                          <p:attrName>style.visibility</p:attrName>
                                        </p:attrNameLst>
                                      </p:cBhvr>
                                      <p:to>
                                        <p:strVal val="visible"/>
                                      </p:to>
                                    </p:set>
                                    <p:animEffect transition="in" filter="barn(inVertical)">
                                      <p:cBhvr>
                                        <p:cTn id="52" dur="500"/>
                                        <p:tgtEl>
                                          <p:spTgt spid="3">
                                            <p:txEl>
                                              <p:pRg st="9" end="9"/>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6" presetClass="entr" presetSubtype="21" fill="hold" grpId="0" nodeType="clickEffect">
                                  <p:stCondLst>
                                    <p:cond delay="0"/>
                                  </p:stCondLst>
                                  <p:childTnLst>
                                    <p:set>
                                      <p:cBhvr>
                                        <p:cTn id="56" dur="1" fill="hold">
                                          <p:stCondLst>
                                            <p:cond delay="0"/>
                                          </p:stCondLst>
                                        </p:cTn>
                                        <p:tgtEl>
                                          <p:spTgt spid="3">
                                            <p:txEl>
                                              <p:pRg st="10" end="10"/>
                                            </p:txEl>
                                          </p:spTgt>
                                        </p:tgtEl>
                                        <p:attrNameLst>
                                          <p:attrName>style.visibility</p:attrName>
                                        </p:attrNameLst>
                                      </p:cBhvr>
                                      <p:to>
                                        <p:strVal val="visible"/>
                                      </p:to>
                                    </p:set>
                                    <p:animEffect transition="in" filter="barn(inVertical)">
                                      <p:cBhvr>
                                        <p:cTn id="57" dur="500"/>
                                        <p:tgtEl>
                                          <p:spTgt spid="3">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Espace réservé du contenu 3"/>
          <p:cNvGraphicFramePr>
            <a:graphicFrameLocks noGrp="1"/>
          </p:cNvGraphicFramePr>
          <p:nvPr>
            <p:ph idx="1"/>
            <p:extLst>
              <p:ext uri="{D42A27DB-BD31-4B8C-83A1-F6EECF244321}">
                <p14:modId xmlns:p14="http://schemas.microsoft.com/office/powerpoint/2010/main" val="1360463129"/>
              </p:ext>
            </p:extLst>
          </p:nvPr>
        </p:nvGraphicFramePr>
        <p:xfrm>
          <a:off x="-117637" y="404664"/>
          <a:ext cx="8517632" cy="918718"/>
        </p:xfrm>
        <a:graphic>
          <a:graphicData uri="http://schemas.openxmlformats.org/drawingml/2006/table">
            <a:tbl>
              <a:tblPr firstRow="1" firstCol="1" bandRow="1">
                <a:tableStyleId>{5C22544A-7EE6-4342-B048-85BDC9FD1C3A}</a:tableStyleId>
              </a:tblPr>
              <a:tblGrid>
                <a:gridCol w="946448">
                  <a:extLst>
                    <a:ext uri="{9D8B030D-6E8A-4147-A177-3AD203B41FA5}">
                      <a16:colId xmlns:a16="http://schemas.microsoft.com/office/drawing/2014/main" val="20000"/>
                    </a:ext>
                  </a:extLst>
                </a:gridCol>
                <a:gridCol w="7571184">
                  <a:extLst>
                    <a:ext uri="{9D8B030D-6E8A-4147-A177-3AD203B41FA5}">
                      <a16:colId xmlns:a16="http://schemas.microsoft.com/office/drawing/2014/main" val="20001"/>
                    </a:ext>
                  </a:extLst>
                </a:gridCol>
              </a:tblGrid>
              <a:tr h="587595">
                <a:tc>
                  <a:txBody>
                    <a:bodyPr/>
                    <a:lstStyle/>
                    <a:p>
                      <a:pPr algn="just">
                        <a:lnSpc>
                          <a:spcPct val="107000"/>
                        </a:lnSpc>
                        <a:spcAft>
                          <a:spcPts val="395"/>
                        </a:spcAft>
                      </a:pPr>
                      <a:r>
                        <a:rPr lang="fr-FR" sz="1800">
                          <a:solidFill>
                            <a:schemeClr val="tx1"/>
                          </a:solidFill>
                          <a:effectLst/>
                        </a:rPr>
                        <a:t>Q7.</a:t>
                      </a:r>
                      <a:endParaRPr lang="fr-FR" sz="1400">
                        <a:solidFill>
                          <a:schemeClr val="tx1"/>
                        </a:solidFill>
                        <a:effectLst/>
                        <a:latin typeface="Calibri"/>
                        <a:ea typeface="Calibri"/>
                        <a:cs typeface="Times New Roman"/>
                      </a:endParaRPr>
                    </a:p>
                  </a:txBody>
                  <a:tcPr marL="0" marR="0" marT="0" marB="0">
                    <a:solidFill>
                      <a:schemeClr val="bg1"/>
                    </a:solidFill>
                  </a:tcPr>
                </a:tc>
                <a:tc>
                  <a:txBody>
                    <a:bodyPr/>
                    <a:lstStyle/>
                    <a:p>
                      <a:pPr algn="just">
                        <a:lnSpc>
                          <a:spcPct val="107000"/>
                        </a:lnSpc>
                        <a:spcAft>
                          <a:spcPts val="395"/>
                        </a:spcAft>
                      </a:pPr>
                      <a:r>
                        <a:rPr lang="fr-FR" sz="1800" dirty="0">
                          <a:solidFill>
                            <a:schemeClr val="tx1"/>
                          </a:solidFill>
                          <a:effectLst/>
                        </a:rPr>
                        <a:t>Soit l'adresse </a:t>
                      </a:r>
                      <a:r>
                        <a:rPr lang="fr-FR" sz="1200" dirty="0">
                          <a:solidFill>
                            <a:schemeClr val="tx1"/>
                          </a:solidFill>
                          <a:effectLst/>
                        </a:rPr>
                        <a:t>192.16.5.133/29</a:t>
                      </a:r>
                      <a:r>
                        <a:rPr lang="fr-FR" sz="1800" dirty="0">
                          <a:solidFill>
                            <a:schemeClr val="tx1"/>
                          </a:solidFill>
                          <a:effectLst/>
                        </a:rPr>
                        <a:t>. Combien de bits sont utilisés pour identifier la partie réseau ?</a:t>
                      </a:r>
                      <a:endParaRPr lang="fr-FR" sz="1400" dirty="0">
                        <a:solidFill>
                          <a:schemeClr val="tx1"/>
                        </a:solidFill>
                        <a:effectLst/>
                      </a:endParaRPr>
                    </a:p>
                    <a:p>
                      <a:pPr algn="just">
                        <a:lnSpc>
                          <a:spcPct val="107000"/>
                        </a:lnSpc>
                        <a:spcAft>
                          <a:spcPts val="395"/>
                        </a:spcAft>
                      </a:pPr>
                      <a:r>
                        <a:rPr lang="fr-FR" sz="1800" dirty="0">
                          <a:solidFill>
                            <a:schemeClr val="tx1"/>
                          </a:solidFill>
                          <a:effectLst/>
                        </a:rPr>
                        <a:t> Combien de bits sont utilisés pour identifier la partie hôte ?</a:t>
                      </a:r>
                      <a:endParaRPr lang="fr-FR" sz="1400" dirty="0">
                        <a:solidFill>
                          <a:schemeClr val="tx1"/>
                        </a:solidFill>
                        <a:effectLst/>
                        <a:latin typeface="Calibri"/>
                        <a:ea typeface="Calibri"/>
                        <a:cs typeface="Times New Roman"/>
                      </a:endParaRPr>
                    </a:p>
                  </a:txBody>
                  <a:tcPr marL="0" marR="0" marT="0" marB="0">
                    <a:solidFill>
                      <a:schemeClr val="bg1"/>
                    </a:solidFill>
                  </a:tcPr>
                </a:tc>
                <a:extLst>
                  <a:ext uri="{0D108BD9-81ED-4DB2-BD59-A6C34878D82A}">
                    <a16:rowId xmlns:a16="http://schemas.microsoft.com/office/drawing/2014/main" val="10000"/>
                  </a:ext>
                </a:extLst>
              </a:tr>
            </a:tbl>
          </a:graphicData>
        </a:graphic>
      </p:graphicFrame>
      <p:graphicFrame>
        <p:nvGraphicFramePr>
          <p:cNvPr id="5" name="Tableau 4"/>
          <p:cNvGraphicFramePr>
            <a:graphicFrameLocks noGrp="1"/>
          </p:cNvGraphicFramePr>
          <p:nvPr>
            <p:extLst>
              <p:ext uri="{D42A27DB-BD31-4B8C-83A1-F6EECF244321}">
                <p14:modId xmlns:p14="http://schemas.microsoft.com/office/powerpoint/2010/main" val="3639668144"/>
              </p:ext>
            </p:extLst>
          </p:nvPr>
        </p:nvGraphicFramePr>
        <p:xfrm>
          <a:off x="0" y="1556792"/>
          <a:ext cx="8856984" cy="2295906"/>
        </p:xfrm>
        <a:graphic>
          <a:graphicData uri="http://schemas.openxmlformats.org/drawingml/2006/table">
            <a:tbl>
              <a:tblPr firstRow="1" firstCol="1" bandRow="1">
                <a:tableStyleId>{5C22544A-7EE6-4342-B048-85BDC9FD1C3A}</a:tableStyleId>
              </a:tblPr>
              <a:tblGrid>
                <a:gridCol w="708611">
                  <a:extLst>
                    <a:ext uri="{9D8B030D-6E8A-4147-A177-3AD203B41FA5}">
                      <a16:colId xmlns:a16="http://schemas.microsoft.com/office/drawing/2014/main" val="20000"/>
                    </a:ext>
                  </a:extLst>
                </a:gridCol>
                <a:gridCol w="8148373">
                  <a:extLst>
                    <a:ext uri="{9D8B030D-6E8A-4147-A177-3AD203B41FA5}">
                      <a16:colId xmlns:a16="http://schemas.microsoft.com/office/drawing/2014/main" val="20001"/>
                    </a:ext>
                  </a:extLst>
                </a:gridCol>
              </a:tblGrid>
              <a:tr h="2216903">
                <a:tc>
                  <a:txBody>
                    <a:bodyPr/>
                    <a:lstStyle/>
                    <a:p>
                      <a:pPr algn="just">
                        <a:lnSpc>
                          <a:spcPct val="107000"/>
                        </a:lnSpc>
                        <a:spcAft>
                          <a:spcPts val="395"/>
                        </a:spcAft>
                      </a:pPr>
                      <a:r>
                        <a:rPr lang="fr-FR" sz="1800" dirty="0">
                          <a:effectLst/>
                        </a:rPr>
                        <a:t>1</a:t>
                      </a:r>
                      <a:endParaRPr lang="fr-FR" sz="1400" dirty="0">
                        <a:effectLst/>
                        <a:latin typeface="Calibri"/>
                        <a:ea typeface="Calibri"/>
                        <a:cs typeface="Times New Roman"/>
                      </a:endParaRPr>
                    </a:p>
                  </a:txBody>
                  <a:tcPr marL="0" marR="0" marT="0" marB="0"/>
                </a:tc>
                <a:tc>
                  <a:txBody>
                    <a:bodyPr/>
                    <a:lstStyle/>
                    <a:p>
                      <a:pPr algn="just">
                        <a:lnSpc>
                          <a:spcPct val="107000"/>
                        </a:lnSpc>
                        <a:spcAft>
                          <a:spcPts val="395"/>
                        </a:spcAft>
                      </a:pPr>
                      <a:r>
                        <a:rPr lang="fr-FR" sz="1800" dirty="0">
                          <a:solidFill>
                            <a:schemeClr val="tx1"/>
                          </a:solidFill>
                          <a:effectLst/>
                        </a:rPr>
                        <a:t>On attribue le réseau </a:t>
                      </a:r>
                      <a:r>
                        <a:rPr lang="fr-FR" sz="1200" dirty="0">
                          <a:solidFill>
                            <a:schemeClr val="tx1"/>
                          </a:solidFill>
                          <a:effectLst/>
                        </a:rPr>
                        <a:t>132.45.0.0/16</a:t>
                      </a:r>
                      <a:r>
                        <a:rPr lang="fr-FR" sz="1800" dirty="0">
                          <a:solidFill>
                            <a:schemeClr val="tx1"/>
                          </a:solidFill>
                          <a:effectLst/>
                        </a:rPr>
                        <a:t>. Il faut redécouper ce réseaux en 8 sous-réseaux.</a:t>
                      </a:r>
                      <a:endParaRPr lang="fr-FR" sz="1400" dirty="0">
                        <a:solidFill>
                          <a:schemeClr val="tx1"/>
                        </a:solidFill>
                        <a:effectLst/>
                      </a:endParaRPr>
                    </a:p>
                    <a:p>
                      <a:pPr marL="342900" lvl="0" indent="-342900" algn="just">
                        <a:lnSpc>
                          <a:spcPct val="107000"/>
                        </a:lnSpc>
                        <a:spcAft>
                          <a:spcPts val="395"/>
                        </a:spcAft>
                        <a:buFont typeface="+mj-lt"/>
                        <a:buAutoNum type="arabicPeriod"/>
                        <a:tabLst>
                          <a:tab pos="457200" algn="l"/>
                        </a:tabLst>
                      </a:pPr>
                      <a:r>
                        <a:rPr lang="fr-FR" sz="1800" dirty="0">
                          <a:solidFill>
                            <a:schemeClr val="tx1"/>
                          </a:solidFill>
                          <a:effectLst/>
                        </a:rPr>
                        <a:t>Combien de bits supplémentaires sont nécessaires pour définir huit sous-réseaux ?</a:t>
                      </a:r>
                      <a:endParaRPr lang="fr-FR" sz="1400" dirty="0">
                        <a:solidFill>
                          <a:schemeClr val="tx1"/>
                        </a:solidFill>
                        <a:effectLst/>
                      </a:endParaRPr>
                    </a:p>
                    <a:p>
                      <a:pPr marL="342900" lvl="0" indent="-342900" algn="just">
                        <a:lnSpc>
                          <a:spcPct val="107000"/>
                        </a:lnSpc>
                        <a:spcAft>
                          <a:spcPts val="395"/>
                        </a:spcAft>
                        <a:buFont typeface="+mj-lt"/>
                        <a:buAutoNum type="arabicPeriod"/>
                        <a:tabLst>
                          <a:tab pos="457200" algn="l"/>
                        </a:tabLst>
                      </a:pPr>
                      <a:r>
                        <a:rPr lang="fr-FR" sz="1800" dirty="0">
                          <a:solidFill>
                            <a:schemeClr val="tx1"/>
                          </a:solidFill>
                          <a:effectLst/>
                        </a:rPr>
                        <a:t>Quel est le masque réseau qui permet la création de huit sous-réseaux ?</a:t>
                      </a:r>
                      <a:endParaRPr lang="fr-FR" sz="1400" dirty="0">
                        <a:solidFill>
                          <a:schemeClr val="tx1"/>
                        </a:solidFill>
                        <a:effectLst/>
                      </a:endParaRPr>
                    </a:p>
                    <a:p>
                      <a:pPr marL="342900" lvl="0" indent="-342900" algn="just">
                        <a:lnSpc>
                          <a:spcPct val="107000"/>
                        </a:lnSpc>
                        <a:spcAft>
                          <a:spcPts val="395"/>
                        </a:spcAft>
                        <a:buFont typeface="+mj-lt"/>
                        <a:buAutoNum type="arabicPeriod"/>
                        <a:tabLst>
                          <a:tab pos="457200" algn="l"/>
                        </a:tabLst>
                      </a:pPr>
                      <a:r>
                        <a:rPr lang="fr-FR" sz="1800" dirty="0">
                          <a:solidFill>
                            <a:schemeClr val="tx1"/>
                          </a:solidFill>
                          <a:effectLst/>
                        </a:rPr>
                        <a:t>Quelle est l'adresse réseau de chacun des huit sous-réseaux ainsi définis ?</a:t>
                      </a:r>
                      <a:endParaRPr lang="fr-FR" sz="1400" dirty="0">
                        <a:solidFill>
                          <a:schemeClr val="tx1"/>
                        </a:solidFill>
                        <a:effectLst/>
                      </a:endParaRPr>
                    </a:p>
                    <a:p>
                      <a:pPr marL="342900" lvl="0" indent="-342900" algn="just">
                        <a:lnSpc>
                          <a:spcPct val="107000"/>
                        </a:lnSpc>
                        <a:spcAft>
                          <a:spcPts val="395"/>
                        </a:spcAft>
                        <a:buFont typeface="+mj-lt"/>
                        <a:buAutoNum type="arabicPeriod"/>
                        <a:tabLst>
                          <a:tab pos="457200" algn="l"/>
                        </a:tabLst>
                      </a:pPr>
                      <a:r>
                        <a:rPr lang="fr-FR" sz="1800" dirty="0">
                          <a:solidFill>
                            <a:schemeClr val="tx1"/>
                          </a:solidFill>
                          <a:effectLst/>
                        </a:rPr>
                        <a:t>Quelle est la plage des adresses utilisables du sous-réseau numéro 3 ?</a:t>
                      </a:r>
                      <a:endParaRPr lang="fr-FR" sz="1400" dirty="0">
                        <a:solidFill>
                          <a:schemeClr val="tx1"/>
                        </a:solidFill>
                        <a:effectLst/>
                      </a:endParaRPr>
                    </a:p>
                    <a:p>
                      <a:pPr marL="342900" lvl="0" indent="-342900" algn="just">
                        <a:lnSpc>
                          <a:spcPct val="107000"/>
                        </a:lnSpc>
                        <a:spcAft>
                          <a:spcPts val="395"/>
                        </a:spcAft>
                        <a:buFont typeface="+mj-lt"/>
                        <a:buAutoNum type="arabicPeriod"/>
                        <a:tabLst>
                          <a:tab pos="457200" algn="l"/>
                        </a:tabLst>
                      </a:pPr>
                      <a:r>
                        <a:rPr lang="fr-FR" sz="1800" dirty="0">
                          <a:solidFill>
                            <a:schemeClr val="tx1"/>
                          </a:solidFill>
                          <a:effectLst/>
                        </a:rPr>
                        <a:t>Quelle est l'adresse de diffusion du sous-réseau numéro 4 ?</a:t>
                      </a:r>
                      <a:endParaRPr lang="fr-FR" sz="1400" dirty="0">
                        <a:solidFill>
                          <a:schemeClr val="tx1"/>
                        </a:solidFill>
                        <a:effectLst/>
                        <a:latin typeface="Calibri"/>
                        <a:ea typeface="Calibri"/>
                        <a:cs typeface="Times New Roman"/>
                      </a:endParaRPr>
                    </a:p>
                  </a:txBody>
                  <a:tcPr marL="0" marR="0" marT="0" marB="0">
                    <a:solidFill>
                      <a:schemeClr val="bg1"/>
                    </a:solidFill>
                  </a:tcPr>
                </a:tc>
                <a:extLst>
                  <a:ext uri="{0D108BD9-81ED-4DB2-BD59-A6C34878D82A}">
                    <a16:rowId xmlns:a16="http://schemas.microsoft.com/office/drawing/2014/main" val="10000"/>
                  </a:ext>
                </a:extLst>
              </a:tr>
            </a:tbl>
          </a:graphicData>
        </a:graphic>
      </p:graphicFrame>
      <p:sp>
        <p:nvSpPr>
          <p:cNvPr id="3" name="ZoneTexte 2">
            <a:extLst>
              <a:ext uri="{FF2B5EF4-FFF2-40B4-BE49-F238E27FC236}">
                <a16:creationId xmlns:a16="http://schemas.microsoft.com/office/drawing/2014/main" id="{FBDC5EF1-2DA1-401B-85A6-F0B393082DA9}"/>
              </a:ext>
            </a:extLst>
          </p:cNvPr>
          <p:cNvSpPr txBox="1"/>
          <p:nvPr/>
        </p:nvSpPr>
        <p:spPr>
          <a:xfrm>
            <a:off x="1224136" y="4086108"/>
            <a:ext cx="7632848" cy="3785652"/>
          </a:xfrm>
          <a:prstGeom prst="rect">
            <a:avLst/>
          </a:prstGeom>
          <a:noFill/>
        </p:spPr>
        <p:txBody>
          <a:bodyPr wrap="square" rtlCol="0">
            <a:spAutoFit/>
          </a:bodyPr>
          <a:lstStyle/>
          <a:p>
            <a:r>
              <a:rPr lang="fr-FR" sz="2400" dirty="0"/>
              <a:t>132,45.</a:t>
            </a:r>
            <a:r>
              <a:rPr lang="fr-FR" sz="2400" dirty="0">
                <a:solidFill>
                  <a:srgbClr val="FF0000"/>
                </a:solidFill>
              </a:rPr>
              <a:t>000</a:t>
            </a:r>
            <a:r>
              <a:rPr lang="fr-FR" sz="2400" dirty="0"/>
              <a:t>00000.0000000=132.45.0.0 n° 0</a:t>
            </a:r>
          </a:p>
          <a:p>
            <a:r>
              <a:rPr lang="fr-FR" sz="2400" dirty="0"/>
              <a:t>132,45.</a:t>
            </a:r>
            <a:r>
              <a:rPr lang="fr-FR" sz="2400" dirty="0">
                <a:solidFill>
                  <a:srgbClr val="FF0000"/>
                </a:solidFill>
              </a:rPr>
              <a:t>001</a:t>
            </a:r>
            <a:r>
              <a:rPr lang="fr-FR" sz="2400" dirty="0"/>
              <a:t>00000.0000000=132.45.32.0 n° 1</a:t>
            </a:r>
          </a:p>
          <a:p>
            <a:r>
              <a:rPr lang="fr-FR" sz="2400" dirty="0"/>
              <a:t>132.45.</a:t>
            </a:r>
            <a:r>
              <a:rPr lang="fr-FR" sz="2400" dirty="0">
                <a:solidFill>
                  <a:srgbClr val="FF0000"/>
                </a:solidFill>
              </a:rPr>
              <a:t>010</a:t>
            </a:r>
            <a:r>
              <a:rPr lang="fr-FR" sz="2400" dirty="0"/>
              <a:t>00000.0000000=132.45.64.0 n° 2</a:t>
            </a:r>
          </a:p>
          <a:p>
            <a:r>
              <a:rPr lang="fr-FR" sz="2400" dirty="0"/>
              <a:t>132.45.</a:t>
            </a:r>
            <a:r>
              <a:rPr lang="fr-FR" sz="2400" dirty="0">
                <a:solidFill>
                  <a:srgbClr val="FF0000"/>
                </a:solidFill>
              </a:rPr>
              <a:t>01111111</a:t>
            </a:r>
            <a:r>
              <a:rPr lang="fr-FR" sz="2400" dirty="0"/>
              <a:t>.11111111=132.45.96.0 n° 3</a:t>
            </a:r>
          </a:p>
          <a:p>
            <a:r>
              <a:rPr lang="fr-FR" sz="2400" dirty="0"/>
              <a:t>132.45.127.254</a:t>
            </a:r>
          </a:p>
          <a:p>
            <a:r>
              <a:rPr lang="fr-FR" sz="2400" dirty="0"/>
              <a:t>132.45.128.0 n° 4</a:t>
            </a:r>
          </a:p>
          <a:p>
            <a:r>
              <a:rPr lang="fr-FR" sz="2400" dirty="0"/>
              <a:t>132.45.</a:t>
            </a:r>
            <a:r>
              <a:rPr lang="fr-FR" sz="2400" dirty="0">
                <a:solidFill>
                  <a:srgbClr val="FF0000"/>
                </a:solidFill>
              </a:rPr>
              <a:t>100</a:t>
            </a:r>
            <a:r>
              <a:rPr lang="fr-FR" sz="2400" dirty="0"/>
              <a:t>11111.11111111=diffusion du réseau 4</a:t>
            </a:r>
          </a:p>
          <a:p>
            <a:endParaRPr lang="fr-FR" sz="2400" dirty="0"/>
          </a:p>
          <a:p>
            <a:endParaRPr lang="fr-FR" sz="2400" dirty="0"/>
          </a:p>
          <a:p>
            <a:endParaRPr lang="fr-FR" sz="2400" dirty="0"/>
          </a:p>
        </p:txBody>
      </p:sp>
    </p:spTree>
    <p:extLst>
      <p:ext uri="{BB962C8B-B14F-4D97-AF65-F5344CB8AC3E}">
        <p14:creationId xmlns:p14="http://schemas.microsoft.com/office/powerpoint/2010/main" val="276542319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fontScale="92500" lnSpcReduction="10000"/>
          </a:bodyPr>
          <a:lstStyle/>
          <a:p>
            <a:r>
              <a:rPr lang="fr-FR" dirty="0"/>
              <a:t>On attribue le réseau </a:t>
            </a:r>
            <a:r>
              <a:rPr lang="fr-FR" sz="1600" dirty="0"/>
              <a:t>200.35.1.0/24</a:t>
            </a:r>
            <a:r>
              <a:rPr lang="fr-FR" dirty="0"/>
              <a:t>. Il faut définir un masque réseau étendu qui permette de placer 20 hôtes dans chaque sous-réseau.</a:t>
            </a:r>
            <a:endParaRPr lang="fr-FR" sz="1800" dirty="0"/>
          </a:p>
          <a:p>
            <a:pPr lvl="0"/>
            <a:endParaRPr lang="fr-FR" dirty="0"/>
          </a:p>
          <a:p>
            <a:pPr lvl="0"/>
            <a:r>
              <a:rPr lang="fr-FR" dirty="0"/>
              <a:t>Combien de bits sont nécessaires sur la partie hôte de l'adresse attribuée pour accueillir au moins 20 hôtes ?</a:t>
            </a:r>
          </a:p>
          <a:p>
            <a:pPr lvl="0"/>
            <a:r>
              <a:rPr lang="fr-FR" dirty="0"/>
              <a:t>Quel est le nombre maximum d'adresses d'hôte utilisables dans chaque sous-réseau ?</a:t>
            </a:r>
          </a:p>
          <a:p>
            <a:pPr lvl="0"/>
            <a:r>
              <a:rPr lang="fr-FR" dirty="0"/>
              <a:t>Quel est le nombre maximum de sous-réseaux définis ?</a:t>
            </a:r>
          </a:p>
          <a:p>
            <a:pPr lvl="0"/>
            <a:r>
              <a:rPr lang="fr-FR" dirty="0"/>
              <a:t>Quelles sont les adresses de tous les sous-réseaux définis ?</a:t>
            </a:r>
          </a:p>
          <a:p>
            <a:r>
              <a:rPr lang="fr-FR" dirty="0"/>
              <a:t>Quelle est l'adresse de diffusion du sous-réseau numéro 2 ?</a:t>
            </a:r>
          </a:p>
        </p:txBody>
      </p:sp>
    </p:spTree>
    <p:extLst>
      <p:ext uri="{BB962C8B-B14F-4D97-AF65-F5344CB8AC3E}">
        <p14:creationId xmlns:p14="http://schemas.microsoft.com/office/powerpoint/2010/main" val="1198912034"/>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graphicFrame>
        <p:nvGraphicFramePr>
          <p:cNvPr id="4" name="Espace réservé du contenu 3"/>
          <p:cNvGraphicFramePr>
            <a:graphicFrameLocks noGrp="1"/>
          </p:cNvGraphicFramePr>
          <p:nvPr>
            <p:ph idx="1"/>
            <p:extLst>
              <p:ext uri="{D42A27DB-BD31-4B8C-83A1-F6EECF244321}">
                <p14:modId xmlns:p14="http://schemas.microsoft.com/office/powerpoint/2010/main" val="8476955"/>
              </p:ext>
            </p:extLst>
          </p:nvPr>
        </p:nvGraphicFramePr>
        <p:xfrm>
          <a:off x="457200" y="2928937"/>
          <a:ext cx="8229600" cy="1856368"/>
        </p:xfrm>
        <a:graphic>
          <a:graphicData uri="http://schemas.openxmlformats.org/drawingml/2006/table">
            <a:tbl>
              <a:tblPr firstRow="1" firstCol="1" bandRow="1">
                <a:tableStyleId>{5C22544A-7EE6-4342-B048-85BDC9FD1C3A}</a:tableStyleId>
              </a:tblPr>
              <a:tblGrid>
                <a:gridCol w="226368">
                  <a:extLst>
                    <a:ext uri="{9D8B030D-6E8A-4147-A177-3AD203B41FA5}">
                      <a16:colId xmlns:a16="http://schemas.microsoft.com/office/drawing/2014/main" val="20000"/>
                    </a:ext>
                  </a:extLst>
                </a:gridCol>
                <a:gridCol w="8003232">
                  <a:extLst>
                    <a:ext uri="{9D8B030D-6E8A-4147-A177-3AD203B41FA5}">
                      <a16:colId xmlns:a16="http://schemas.microsoft.com/office/drawing/2014/main" val="20001"/>
                    </a:ext>
                  </a:extLst>
                </a:gridCol>
              </a:tblGrid>
              <a:tr h="1856368">
                <a:tc>
                  <a:txBody>
                    <a:bodyPr/>
                    <a:lstStyle/>
                    <a:p>
                      <a:pPr algn="just">
                        <a:lnSpc>
                          <a:spcPct val="107000"/>
                        </a:lnSpc>
                        <a:spcAft>
                          <a:spcPts val="395"/>
                        </a:spcAft>
                      </a:pPr>
                      <a:r>
                        <a:rPr lang="fr-FR" sz="1100">
                          <a:effectLst/>
                        </a:rPr>
                        <a:t>Q10.</a:t>
                      </a:r>
                      <a:endParaRPr lang="fr-FR" sz="1000">
                        <a:effectLst/>
                        <a:latin typeface="Calibri"/>
                        <a:ea typeface="Calibri"/>
                        <a:cs typeface="Times New Roman"/>
                      </a:endParaRPr>
                    </a:p>
                  </a:txBody>
                  <a:tcPr marL="0" marR="0" marT="0" marB="0"/>
                </a:tc>
                <a:tc>
                  <a:txBody>
                    <a:bodyPr/>
                    <a:lstStyle/>
                    <a:p>
                      <a:pPr algn="just">
                        <a:lnSpc>
                          <a:spcPct val="107000"/>
                        </a:lnSpc>
                        <a:spcAft>
                          <a:spcPts val="395"/>
                        </a:spcAft>
                      </a:pPr>
                      <a:r>
                        <a:rPr lang="fr-FR" sz="1100" dirty="0">
                          <a:effectLst/>
                        </a:rPr>
                        <a:t>On attribue le réseau </a:t>
                      </a:r>
                      <a:r>
                        <a:rPr lang="fr-FR" sz="900" dirty="0">
                          <a:effectLst/>
                        </a:rPr>
                        <a:t>200.35.1.0/24</a:t>
                      </a:r>
                      <a:r>
                        <a:rPr lang="fr-FR" sz="1100" dirty="0">
                          <a:effectLst/>
                        </a:rPr>
                        <a:t>. Il faut définir un masque réseau étendu qui permette de placer 20 hôtes dans chaque sous-réseau.</a:t>
                      </a:r>
                      <a:endParaRPr lang="fr-FR" sz="1000" dirty="0">
                        <a:effectLst/>
                      </a:endParaRPr>
                    </a:p>
                    <a:p>
                      <a:pPr marL="342900" lvl="0" indent="-342900" algn="just">
                        <a:lnSpc>
                          <a:spcPct val="107000"/>
                        </a:lnSpc>
                        <a:spcAft>
                          <a:spcPts val="395"/>
                        </a:spcAft>
                        <a:buFont typeface="+mj-lt"/>
                        <a:buAutoNum type="arabicPeriod"/>
                        <a:tabLst>
                          <a:tab pos="457200" algn="l"/>
                        </a:tabLst>
                      </a:pPr>
                      <a:r>
                        <a:rPr lang="fr-FR" sz="1100" dirty="0">
                          <a:effectLst/>
                        </a:rPr>
                        <a:t>Combien de bits sont nécessaires sur la partie hôte de l'adresse attribuée pour accueillir au moins 20 hôtes ?</a:t>
                      </a:r>
                      <a:endParaRPr lang="fr-FR" sz="1000" dirty="0">
                        <a:effectLst/>
                      </a:endParaRPr>
                    </a:p>
                    <a:p>
                      <a:pPr marL="342900" lvl="0" indent="-342900" algn="just">
                        <a:lnSpc>
                          <a:spcPct val="107000"/>
                        </a:lnSpc>
                        <a:spcAft>
                          <a:spcPts val="395"/>
                        </a:spcAft>
                        <a:buFont typeface="+mj-lt"/>
                        <a:buAutoNum type="arabicPeriod"/>
                        <a:tabLst>
                          <a:tab pos="457200" algn="l"/>
                        </a:tabLst>
                      </a:pPr>
                      <a:r>
                        <a:rPr lang="fr-FR" sz="1100" dirty="0">
                          <a:effectLst/>
                        </a:rPr>
                        <a:t>Quel est le nombre maximum d'adresses d'hôte utilisables dans chaque sous-réseau ?</a:t>
                      </a:r>
                      <a:endParaRPr lang="fr-FR" sz="1000" dirty="0">
                        <a:effectLst/>
                      </a:endParaRPr>
                    </a:p>
                    <a:p>
                      <a:pPr marL="342900" lvl="0" indent="-342900" algn="just">
                        <a:lnSpc>
                          <a:spcPct val="107000"/>
                        </a:lnSpc>
                        <a:spcAft>
                          <a:spcPts val="395"/>
                        </a:spcAft>
                        <a:buFont typeface="+mj-lt"/>
                        <a:buAutoNum type="arabicPeriod"/>
                        <a:tabLst>
                          <a:tab pos="457200" algn="l"/>
                        </a:tabLst>
                      </a:pPr>
                      <a:r>
                        <a:rPr lang="fr-FR" sz="1100" dirty="0">
                          <a:effectLst/>
                        </a:rPr>
                        <a:t>Quel est le nombre maximum de sous-réseaux définis ?</a:t>
                      </a:r>
                      <a:endParaRPr lang="fr-FR" sz="1000" dirty="0">
                        <a:effectLst/>
                      </a:endParaRPr>
                    </a:p>
                    <a:p>
                      <a:pPr marL="342900" lvl="0" indent="-342900" algn="just">
                        <a:lnSpc>
                          <a:spcPct val="107000"/>
                        </a:lnSpc>
                        <a:spcAft>
                          <a:spcPts val="395"/>
                        </a:spcAft>
                        <a:buFont typeface="+mj-lt"/>
                        <a:buAutoNum type="arabicPeriod"/>
                        <a:tabLst>
                          <a:tab pos="457200" algn="l"/>
                        </a:tabLst>
                      </a:pPr>
                      <a:r>
                        <a:rPr lang="fr-FR" sz="1100" dirty="0">
                          <a:effectLst/>
                        </a:rPr>
                        <a:t>Quelles sont les adresses de tous les sous-réseaux définis ?</a:t>
                      </a:r>
                      <a:endParaRPr lang="fr-FR" sz="1000" dirty="0">
                        <a:effectLst/>
                      </a:endParaRPr>
                    </a:p>
                    <a:p>
                      <a:pPr marL="342900" lvl="0" indent="-342900" algn="just">
                        <a:lnSpc>
                          <a:spcPct val="107000"/>
                        </a:lnSpc>
                        <a:spcAft>
                          <a:spcPts val="395"/>
                        </a:spcAft>
                        <a:buFont typeface="+mj-lt"/>
                        <a:buAutoNum type="arabicPeriod"/>
                        <a:tabLst>
                          <a:tab pos="457200" algn="l"/>
                        </a:tabLst>
                      </a:pPr>
                      <a:r>
                        <a:rPr lang="fr-FR" sz="1100" dirty="0">
                          <a:effectLst/>
                        </a:rPr>
                        <a:t>Quelle est l'adresse de diffusion du sous-réseau numéro 2 ?</a:t>
                      </a:r>
                      <a:endParaRPr lang="fr-FR" sz="1000" dirty="0">
                        <a:effectLst/>
                        <a:latin typeface="Calibri"/>
                        <a:ea typeface="Calibri"/>
                        <a:cs typeface="Times New Roman"/>
                      </a:endParaRPr>
                    </a:p>
                  </a:txBody>
                  <a:tcPr marL="0" marR="0" marT="0" marB="0"/>
                </a:tc>
                <a:extLst>
                  <a:ext uri="{0D108BD9-81ED-4DB2-BD59-A6C34878D82A}">
                    <a16:rowId xmlns:a16="http://schemas.microsoft.com/office/drawing/2014/main" val="10000"/>
                  </a:ext>
                </a:extLst>
              </a:tr>
            </a:tbl>
          </a:graphicData>
        </a:graphic>
      </p:graphicFrame>
    </p:spTree>
    <p:extLst>
      <p:ext uri="{BB962C8B-B14F-4D97-AF65-F5344CB8AC3E}">
        <p14:creationId xmlns:p14="http://schemas.microsoft.com/office/powerpoint/2010/main" val="29349467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Système de numération</a:t>
            </a:r>
          </a:p>
        </p:txBody>
      </p:sp>
      <p:sp>
        <p:nvSpPr>
          <p:cNvPr id="3" name="Espace réservé du contenu 2"/>
          <p:cNvSpPr>
            <a:spLocks noGrp="1"/>
          </p:cNvSpPr>
          <p:nvPr>
            <p:ph idx="1"/>
          </p:nvPr>
        </p:nvSpPr>
        <p:spPr>
          <a:xfrm>
            <a:off x="457200" y="2132856"/>
            <a:ext cx="8229600" cy="3993307"/>
          </a:xfrm>
        </p:spPr>
        <p:txBody>
          <a:bodyPr/>
          <a:lstStyle/>
          <a:p>
            <a:r>
              <a:rPr lang="fr-FR" dirty="0"/>
              <a:t>Système décimal</a:t>
            </a:r>
            <a:r>
              <a:rPr lang="fr-FR" baseline="30000" dirty="0"/>
              <a:t>*</a:t>
            </a:r>
            <a:endParaRPr lang="fr-FR" dirty="0"/>
          </a:p>
          <a:p>
            <a:r>
              <a:rPr lang="fr-FR" dirty="0"/>
              <a:t>Système binaire</a:t>
            </a:r>
            <a:r>
              <a:rPr lang="fr-FR" baseline="30000" dirty="0"/>
              <a:t>*</a:t>
            </a:r>
            <a:endParaRPr lang="fr-FR" dirty="0"/>
          </a:p>
          <a:p>
            <a:r>
              <a:rPr lang="fr-FR" dirty="0"/>
              <a:t>Système octal</a:t>
            </a:r>
          </a:p>
          <a:p>
            <a:r>
              <a:rPr lang="fr-FR" dirty="0"/>
              <a:t>Système hexadécimal</a:t>
            </a:r>
          </a:p>
        </p:txBody>
      </p:sp>
    </p:spTree>
    <p:extLst>
      <p:ext uri="{BB962C8B-B14F-4D97-AF65-F5344CB8AC3E}">
        <p14:creationId xmlns:p14="http://schemas.microsoft.com/office/powerpoint/2010/main" val="17779261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arn(inVertic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arn(inVertic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arn(inVertic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116632"/>
            <a:ext cx="8229600" cy="720080"/>
          </a:xfrm>
        </p:spPr>
        <p:txBody>
          <a:bodyPr/>
          <a:lstStyle/>
          <a:p>
            <a:r>
              <a:rPr lang="fr-FR" dirty="0"/>
              <a:t>Système de numération</a:t>
            </a:r>
          </a:p>
        </p:txBody>
      </p:sp>
      <p:sp>
        <p:nvSpPr>
          <p:cNvPr id="3" name="Espace réservé du contenu 2"/>
          <p:cNvSpPr>
            <a:spLocks noGrp="1"/>
          </p:cNvSpPr>
          <p:nvPr>
            <p:ph idx="1"/>
          </p:nvPr>
        </p:nvSpPr>
        <p:spPr>
          <a:xfrm>
            <a:off x="467544" y="1124744"/>
            <a:ext cx="8229600" cy="5184576"/>
          </a:xfrm>
        </p:spPr>
        <p:txBody>
          <a:bodyPr>
            <a:normAutofit lnSpcReduction="10000"/>
          </a:bodyPr>
          <a:lstStyle/>
          <a:p>
            <a:r>
              <a:rPr lang="fr-FR" dirty="0"/>
              <a:t>Ensemble de conventions permettant d’écrire ou de nommer un nombre</a:t>
            </a:r>
          </a:p>
          <a:p>
            <a:r>
              <a:rPr lang="fr-FR" dirty="0"/>
              <a:t>Humain système de position à base 10</a:t>
            </a:r>
          </a:p>
          <a:p>
            <a:pPr lvl="1"/>
            <a:r>
              <a:rPr lang="fr-FR" sz="2000" dirty="0"/>
              <a:t>Dix  chiffres de 0 à 9</a:t>
            </a:r>
          </a:p>
          <a:p>
            <a:pPr lvl="1"/>
            <a:r>
              <a:rPr lang="fr-FR" sz="2000" dirty="0"/>
              <a:t>Nombre décimal = combinaison de ces chiffres</a:t>
            </a:r>
          </a:p>
          <a:p>
            <a:pPr lvl="1"/>
            <a:r>
              <a:rPr lang="fr-FR" sz="2000" dirty="0"/>
              <a:t>Chiffre pas même signification dans le nombre</a:t>
            </a:r>
          </a:p>
          <a:p>
            <a:pPr lvl="1"/>
            <a:r>
              <a:rPr lang="fr-FR" sz="2000" dirty="0"/>
              <a:t>Exemple : 2012</a:t>
            </a:r>
          </a:p>
          <a:p>
            <a:endParaRPr lang="fr-FR" dirty="0"/>
          </a:p>
          <a:p>
            <a:endParaRPr lang="fr-FR" dirty="0"/>
          </a:p>
          <a:p>
            <a:endParaRPr lang="fr-FR" dirty="0"/>
          </a:p>
          <a:p>
            <a:endParaRPr lang="fr-FR" dirty="0"/>
          </a:p>
          <a:p>
            <a:endParaRPr lang="fr-FR" dirty="0"/>
          </a:p>
          <a:p>
            <a:r>
              <a:rPr lang="fr-FR" dirty="0"/>
              <a:t>Base = nombre qui définit le système de numération</a:t>
            </a:r>
          </a:p>
        </p:txBody>
      </p:sp>
      <p:sp>
        <p:nvSpPr>
          <p:cNvPr id="4" name="ZoneTexte 3"/>
          <p:cNvSpPr txBox="1"/>
          <p:nvPr/>
        </p:nvSpPr>
        <p:spPr>
          <a:xfrm>
            <a:off x="1403648" y="4149080"/>
            <a:ext cx="3960440" cy="908864"/>
          </a:xfrm>
          <a:prstGeom prst="wedgeEllipseCallout">
            <a:avLst>
              <a:gd name="adj1" fmla="val -14922"/>
              <a:gd name="adj2" fmla="val -89938"/>
            </a:avLst>
          </a:prstGeom>
          <a:noFill/>
          <a:ln>
            <a:solidFill>
              <a:schemeClr val="accent1"/>
            </a:solidFill>
          </a:ln>
        </p:spPr>
        <p:txBody>
          <a:bodyPr wrap="square" rtlCol="0">
            <a:spAutoFit/>
          </a:bodyPr>
          <a:lstStyle/>
          <a:p>
            <a:r>
              <a:rPr lang="fr-FR" dirty="0">
                <a:ln>
                  <a:solidFill>
                    <a:sysClr val="windowText" lastClr="000000"/>
                  </a:solidFill>
                </a:ln>
              </a:rPr>
              <a:t>Pas même  position, pas même signification</a:t>
            </a:r>
          </a:p>
        </p:txBody>
      </p:sp>
      <p:sp>
        <p:nvSpPr>
          <p:cNvPr id="5" name="Accolade fermante 4"/>
          <p:cNvSpPr/>
          <p:nvPr/>
        </p:nvSpPr>
        <p:spPr>
          <a:xfrm rot="5400000">
            <a:off x="2672844" y="3431792"/>
            <a:ext cx="289134" cy="523269"/>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Tree>
    <p:extLst>
      <p:ext uri="{BB962C8B-B14F-4D97-AF65-F5344CB8AC3E}">
        <p14:creationId xmlns:p14="http://schemas.microsoft.com/office/powerpoint/2010/main" val="32710689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arn(inVertic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arn(inVertic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arn(inVertic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arn(inVertical)">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barn(inVertical)">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grpId="0" nodeType="clickEffect">
                                  <p:stCondLst>
                                    <p:cond delay="0"/>
                                  </p:stCondLst>
                                  <p:childTnLst>
                                    <p:set>
                                      <p:cBhvr>
                                        <p:cTn id="36" dur="1" fill="hold">
                                          <p:stCondLst>
                                            <p:cond delay="0"/>
                                          </p:stCondLst>
                                        </p:cTn>
                                        <p:tgtEl>
                                          <p:spTgt spid="5"/>
                                        </p:tgtEl>
                                        <p:attrNameLst>
                                          <p:attrName>style.visibility</p:attrName>
                                        </p:attrNameLst>
                                      </p:cBhvr>
                                      <p:to>
                                        <p:strVal val="visible"/>
                                      </p:to>
                                    </p:set>
                                    <p:animEffect transition="in" filter="wipe(down)">
                                      <p:cBhvr>
                                        <p:cTn id="37" dur="500"/>
                                        <p:tgtEl>
                                          <p:spTgt spid="5"/>
                                        </p:tgtEl>
                                      </p:cBhvr>
                                    </p:animEffect>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4"/>
                                        </p:tgtEl>
                                        <p:attrNameLst>
                                          <p:attrName>style.visibility</p:attrName>
                                        </p:attrNameLst>
                                      </p:cBhvr>
                                      <p:to>
                                        <p:strVal val="visible"/>
                                      </p:to>
                                    </p:set>
                                    <p:animEffect transition="in" filter="fade">
                                      <p:cBhvr>
                                        <p:cTn id="42" dur="1000"/>
                                        <p:tgtEl>
                                          <p:spTgt spid="4"/>
                                        </p:tgtEl>
                                      </p:cBhvr>
                                    </p:animEffect>
                                    <p:anim calcmode="lin" valueType="num">
                                      <p:cBhvr>
                                        <p:cTn id="43" dur="1000" fill="hold"/>
                                        <p:tgtEl>
                                          <p:spTgt spid="4"/>
                                        </p:tgtEl>
                                        <p:attrNameLst>
                                          <p:attrName>ppt_x</p:attrName>
                                        </p:attrNameLst>
                                      </p:cBhvr>
                                      <p:tavLst>
                                        <p:tav tm="0">
                                          <p:val>
                                            <p:strVal val="#ppt_x"/>
                                          </p:val>
                                        </p:tav>
                                        <p:tav tm="100000">
                                          <p:val>
                                            <p:strVal val="#ppt_x"/>
                                          </p:val>
                                        </p:tav>
                                      </p:tavLst>
                                    </p:anim>
                                    <p:anim calcmode="lin" valueType="num">
                                      <p:cBhvr>
                                        <p:cTn id="44"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16" presetClass="entr" presetSubtype="21" fill="hold" grpId="0" nodeType="clickEffect">
                                  <p:stCondLst>
                                    <p:cond delay="0"/>
                                  </p:stCondLst>
                                  <p:childTnLst>
                                    <p:set>
                                      <p:cBhvr>
                                        <p:cTn id="48" dur="1" fill="hold">
                                          <p:stCondLst>
                                            <p:cond delay="0"/>
                                          </p:stCondLst>
                                        </p:cTn>
                                        <p:tgtEl>
                                          <p:spTgt spid="3">
                                            <p:txEl>
                                              <p:pRg st="11" end="11"/>
                                            </p:txEl>
                                          </p:spTgt>
                                        </p:tgtEl>
                                        <p:attrNameLst>
                                          <p:attrName>style.visibility</p:attrName>
                                        </p:attrNameLst>
                                      </p:cBhvr>
                                      <p:to>
                                        <p:strVal val="visible"/>
                                      </p:to>
                                    </p:set>
                                    <p:animEffect transition="in" filter="barn(inVertical)">
                                      <p:cBhvr>
                                        <p:cTn id="49" dur="500"/>
                                        <p:tgtEl>
                                          <p:spTgt spid="3">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4" grpId="0" animBg="1"/>
      <p:bldP spid="5"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Système de numération</a:t>
            </a:r>
          </a:p>
        </p:txBody>
      </p:sp>
      <p:sp>
        <p:nvSpPr>
          <p:cNvPr id="3" name="Espace réservé du contenu 2"/>
          <p:cNvSpPr>
            <a:spLocks noGrp="1"/>
          </p:cNvSpPr>
          <p:nvPr>
            <p:ph idx="1"/>
          </p:nvPr>
        </p:nvSpPr>
        <p:spPr/>
        <p:txBody>
          <a:bodyPr>
            <a:normAutofit fontScale="92500" lnSpcReduction="10000"/>
          </a:bodyPr>
          <a:lstStyle/>
          <a:p>
            <a:r>
              <a:rPr lang="fr-FR" dirty="0"/>
              <a:t>Notation </a:t>
            </a:r>
          </a:p>
          <a:p>
            <a:pPr lvl="1"/>
            <a:r>
              <a:rPr lang="fr-FR" sz="2400" dirty="0"/>
              <a:t>2018 = (2018)</a:t>
            </a:r>
            <a:r>
              <a:rPr lang="fr-FR" sz="2400" baseline="-25000" dirty="0"/>
              <a:t>10</a:t>
            </a:r>
          </a:p>
          <a:p>
            <a:pPr lvl="1"/>
            <a:endParaRPr lang="fr-FR" sz="2400" baseline="-25000" dirty="0"/>
          </a:p>
          <a:p>
            <a:pPr lvl="1"/>
            <a:r>
              <a:rPr lang="fr-FR" sz="2400" dirty="0"/>
              <a:t>1010 = (1010)</a:t>
            </a:r>
            <a:r>
              <a:rPr lang="fr-FR" sz="2400" baseline="-25000" dirty="0"/>
              <a:t>2</a:t>
            </a:r>
          </a:p>
          <a:p>
            <a:r>
              <a:rPr lang="fr-FR" sz="3200" dirty="0"/>
              <a:t>Système décimal</a:t>
            </a:r>
            <a:r>
              <a:rPr lang="fr-FR" sz="3200" baseline="30000" dirty="0"/>
              <a:t>* →10 chiffres</a:t>
            </a:r>
            <a:endParaRPr lang="fr-FR" sz="3200" dirty="0"/>
          </a:p>
          <a:p>
            <a:r>
              <a:rPr lang="fr-FR" sz="3200" dirty="0"/>
              <a:t>Système binaire</a:t>
            </a:r>
            <a:r>
              <a:rPr lang="fr-FR" sz="3200" baseline="30000" dirty="0"/>
              <a:t>* → 2</a:t>
            </a:r>
            <a:r>
              <a:rPr lang="fr-FR" sz="3200" dirty="0"/>
              <a:t> chiffres</a:t>
            </a:r>
          </a:p>
          <a:p>
            <a:r>
              <a:rPr lang="fr-FR" sz="3200" dirty="0"/>
              <a:t>Système octal </a:t>
            </a:r>
            <a:r>
              <a:rPr lang="fr-FR" sz="3200" baseline="30000" dirty="0"/>
              <a:t>→ 8 chiffres</a:t>
            </a:r>
            <a:endParaRPr lang="fr-FR" sz="3200" dirty="0"/>
          </a:p>
          <a:p>
            <a:r>
              <a:rPr lang="fr-FR" sz="3200" dirty="0"/>
              <a:t>Système hexadécimal </a:t>
            </a:r>
            <a:r>
              <a:rPr lang="fr-FR" sz="3200" baseline="30000" dirty="0"/>
              <a:t>→ 16 chiffres</a:t>
            </a:r>
          </a:p>
          <a:p>
            <a:pPr lvl="1">
              <a:buFont typeface="Arial" pitchFamily="34" charset="0"/>
              <a:buChar char="•"/>
            </a:pPr>
            <a:r>
              <a:rPr lang="fr-FR" sz="4000" baseline="30000" dirty="0"/>
              <a:t>0,1,,,,,,,,9 A, B ,,,F</a:t>
            </a:r>
          </a:p>
          <a:p>
            <a:pPr lvl="1">
              <a:buFont typeface="Arial" pitchFamily="34" charset="0"/>
              <a:buChar char="•"/>
            </a:pPr>
            <a:r>
              <a:rPr lang="fr-FR" sz="4000" baseline="30000" dirty="0"/>
              <a:t>Adresse Mac</a:t>
            </a:r>
          </a:p>
          <a:p>
            <a:endParaRPr lang="fr-FR" sz="3200" dirty="0"/>
          </a:p>
          <a:p>
            <a:endParaRPr lang="fr-FR" sz="3200" baseline="-25000" dirty="0"/>
          </a:p>
          <a:p>
            <a:pPr lvl="1"/>
            <a:endParaRPr lang="fr-FR" baseline="-25000" dirty="0"/>
          </a:p>
        </p:txBody>
      </p:sp>
    </p:spTree>
    <p:extLst>
      <p:ext uri="{BB962C8B-B14F-4D97-AF65-F5344CB8AC3E}">
        <p14:creationId xmlns:p14="http://schemas.microsoft.com/office/powerpoint/2010/main" val="25531815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wipe(down)">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wipe(down)">
                                      <p:cBhvr>
                                        <p:cTn id="22" dur="5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wipe(down)">
                                      <p:cBhvr>
                                        <p:cTn id="27" dur="500"/>
                                        <p:tgtEl>
                                          <p:spTgt spid="3">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animEffect transition="in" filter="wipe(down)">
                                      <p:cBhvr>
                                        <p:cTn id="32" dur="500"/>
                                        <p:tgtEl>
                                          <p:spTgt spid="3">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grpId="0" nodeType="clickEffect">
                                  <p:stCondLst>
                                    <p:cond delay="0"/>
                                  </p:stCondLst>
                                  <p:childTnLst>
                                    <p:set>
                                      <p:cBhvr>
                                        <p:cTn id="36" dur="1" fill="hold">
                                          <p:stCondLst>
                                            <p:cond delay="0"/>
                                          </p:stCondLst>
                                        </p:cTn>
                                        <p:tgtEl>
                                          <p:spTgt spid="3">
                                            <p:txEl>
                                              <p:pRg st="7" end="7"/>
                                            </p:txEl>
                                          </p:spTgt>
                                        </p:tgtEl>
                                        <p:attrNameLst>
                                          <p:attrName>style.visibility</p:attrName>
                                        </p:attrNameLst>
                                      </p:cBhvr>
                                      <p:to>
                                        <p:strVal val="visible"/>
                                      </p:to>
                                    </p:set>
                                    <p:animEffect transition="in" filter="wipe(down)">
                                      <p:cBhvr>
                                        <p:cTn id="37" dur="500"/>
                                        <p:tgtEl>
                                          <p:spTgt spid="3">
                                            <p:txEl>
                                              <p:pRg st="7" end="7"/>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4" fill="hold" grpId="0" nodeType="clickEffect">
                                  <p:stCondLst>
                                    <p:cond delay="0"/>
                                  </p:stCondLst>
                                  <p:childTnLst>
                                    <p:set>
                                      <p:cBhvr>
                                        <p:cTn id="41" dur="1" fill="hold">
                                          <p:stCondLst>
                                            <p:cond delay="0"/>
                                          </p:stCondLst>
                                        </p:cTn>
                                        <p:tgtEl>
                                          <p:spTgt spid="3">
                                            <p:txEl>
                                              <p:pRg st="8" end="8"/>
                                            </p:txEl>
                                          </p:spTgt>
                                        </p:tgtEl>
                                        <p:attrNameLst>
                                          <p:attrName>style.visibility</p:attrName>
                                        </p:attrNameLst>
                                      </p:cBhvr>
                                      <p:to>
                                        <p:strVal val="visible"/>
                                      </p:to>
                                    </p:set>
                                    <p:animEffect transition="in" filter="wipe(down)">
                                      <p:cBhvr>
                                        <p:cTn id="42" dur="500"/>
                                        <p:tgtEl>
                                          <p:spTgt spid="3">
                                            <p:txEl>
                                              <p:pRg st="8" end="8"/>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4" fill="hold" grpId="0" nodeType="clickEffect">
                                  <p:stCondLst>
                                    <p:cond delay="0"/>
                                  </p:stCondLst>
                                  <p:childTnLst>
                                    <p:set>
                                      <p:cBhvr>
                                        <p:cTn id="46" dur="1" fill="hold">
                                          <p:stCondLst>
                                            <p:cond delay="0"/>
                                          </p:stCondLst>
                                        </p:cTn>
                                        <p:tgtEl>
                                          <p:spTgt spid="3">
                                            <p:txEl>
                                              <p:pRg st="9" end="9"/>
                                            </p:txEl>
                                          </p:spTgt>
                                        </p:tgtEl>
                                        <p:attrNameLst>
                                          <p:attrName>style.visibility</p:attrName>
                                        </p:attrNameLst>
                                      </p:cBhvr>
                                      <p:to>
                                        <p:strVal val="visible"/>
                                      </p:to>
                                    </p:set>
                                    <p:animEffect transition="in" filter="wipe(down)">
                                      <p:cBhvr>
                                        <p:cTn id="47" dur="5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Système de numération</a:t>
            </a:r>
            <a:br>
              <a:rPr lang="fr-FR" dirty="0"/>
            </a:br>
            <a:r>
              <a:rPr lang="fr-FR" dirty="0"/>
              <a:t>Décimal</a:t>
            </a:r>
          </a:p>
        </p:txBody>
      </p:sp>
      <p:sp>
        <p:nvSpPr>
          <p:cNvPr id="3" name="Espace réservé du contenu 2"/>
          <p:cNvSpPr>
            <a:spLocks noGrp="1"/>
          </p:cNvSpPr>
          <p:nvPr>
            <p:ph idx="1"/>
          </p:nvPr>
        </p:nvSpPr>
        <p:spPr/>
        <p:txBody>
          <a:bodyPr/>
          <a:lstStyle/>
          <a:p>
            <a:r>
              <a:rPr lang="fr-FR" dirty="0"/>
              <a:t>Le plus utilisé par l’humain</a:t>
            </a:r>
          </a:p>
          <a:p>
            <a:r>
              <a:rPr lang="fr-FR" dirty="0"/>
              <a:t>XXXX chaque X prend une valeur entre 0 et 9</a:t>
            </a:r>
          </a:p>
          <a:p>
            <a:r>
              <a:rPr lang="fr-FR" dirty="0"/>
              <a:t>975=9*10</a:t>
            </a:r>
            <a:r>
              <a:rPr lang="fr-FR" baseline="30000" dirty="0"/>
              <a:t>2</a:t>
            </a:r>
            <a:r>
              <a:rPr lang="fr-FR" dirty="0"/>
              <a:t>+7*10</a:t>
            </a:r>
            <a:r>
              <a:rPr lang="fr-FR" baseline="30000" dirty="0"/>
              <a:t>1</a:t>
            </a:r>
            <a:r>
              <a:rPr lang="fr-FR" dirty="0"/>
              <a:t>+5*10</a:t>
            </a:r>
            <a:r>
              <a:rPr lang="fr-FR" baseline="30000" dirty="0"/>
              <a:t>0</a:t>
            </a:r>
          </a:p>
          <a:p>
            <a:endParaRPr lang="fr-FR" baseline="30000" dirty="0"/>
          </a:p>
          <a:p>
            <a:r>
              <a:rPr lang="fr-FR" dirty="0"/>
              <a:t>2012=2*10</a:t>
            </a:r>
            <a:r>
              <a:rPr lang="fr-FR" baseline="30000" dirty="0"/>
              <a:t>3 </a:t>
            </a:r>
            <a:r>
              <a:rPr lang="fr-FR" dirty="0"/>
              <a:t>+0*10</a:t>
            </a:r>
            <a:r>
              <a:rPr lang="fr-FR" baseline="30000" dirty="0"/>
              <a:t>2</a:t>
            </a:r>
            <a:r>
              <a:rPr lang="fr-FR" dirty="0"/>
              <a:t>+1*10</a:t>
            </a:r>
            <a:r>
              <a:rPr lang="fr-FR" baseline="30000" dirty="0"/>
              <a:t>1</a:t>
            </a:r>
            <a:r>
              <a:rPr lang="fr-FR" dirty="0"/>
              <a:t>+2*10</a:t>
            </a:r>
            <a:r>
              <a:rPr lang="fr-FR" baseline="30000" dirty="0"/>
              <a:t>0</a:t>
            </a:r>
          </a:p>
          <a:p>
            <a:endParaRPr lang="fr-FR" baseline="30000" dirty="0"/>
          </a:p>
        </p:txBody>
      </p:sp>
      <p:sp>
        <p:nvSpPr>
          <p:cNvPr id="4" name="ZoneTexte 3"/>
          <p:cNvSpPr txBox="1"/>
          <p:nvPr/>
        </p:nvSpPr>
        <p:spPr>
          <a:xfrm>
            <a:off x="3707904" y="3887887"/>
            <a:ext cx="1224136" cy="461665"/>
          </a:xfrm>
          <a:prstGeom prst="borderCallout1">
            <a:avLst>
              <a:gd name="adj1" fmla="val 18750"/>
              <a:gd name="adj2" fmla="val -8333"/>
              <a:gd name="adj3" fmla="val -94569"/>
              <a:gd name="adj4" fmla="val -18557"/>
            </a:avLst>
          </a:prstGeom>
          <a:noFill/>
          <a:ln>
            <a:solidFill>
              <a:schemeClr val="tx1"/>
            </a:solidFill>
          </a:ln>
        </p:spPr>
        <p:txBody>
          <a:bodyPr wrap="square" rtlCol="0">
            <a:spAutoFit/>
          </a:bodyPr>
          <a:lstStyle/>
          <a:p>
            <a:r>
              <a:rPr lang="fr-FR" sz="2400" dirty="0"/>
              <a:t>poids</a:t>
            </a:r>
          </a:p>
        </p:txBody>
      </p:sp>
      <p:sp>
        <p:nvSpPr>
          <p:cNvPr id="5" name="ZoneTexte 4"/>
          <p:cNvSpPr txBox="1"/>
          <p:nvPr/>
        </p:nvSpPr>
        <p:spPr>
          <a:xfrm>
            <a:off x="5580112" y="3887887"/>
            <a:ext cx="2088232" cy="461665"/>
          </a:xfrm>
          <a:prstGeom prst="borderCallout1">
            <a:avLst>
              <a:gd name="adj1" fmla="val -14261"/>
              <a:gd name="adj2" fmla="val 3609"/>
              <a:gd name="adj3" fmla="val -82565"/>
              <a:gd name="adj4" fmla="val -11922"/>
            </a:avLst>
          </a:prstGeom>
          <a:noFill/>
          <a:ln>
            <a:solidFill>
              <a:schemeClr val="tx1"/>
            </a:solidFill>
          </a:ln>
        </p:spPr>
        <p:txBody>
          <a:bodyPr wrap="square" rtlCol="0">
            <a:spAutoFit/>
          </a:bodyPr>
          <a:lstStyle/>
          <a:p>
            <a:r>
              <a:rPr lang="fr-FR" sz="2400" dirty="0"/>
              <a:t>Poids faible</a:t>
            </a:r>
          </a:p>
        </p:txBody>
      </p:sp>
      <p:sp>
        <p:nvSpPr>
          <p:cNvPr id="6" name="ZoneTexte 5"/>
          <p:cNvSpPr txBox="1"/>
          <p:nvPr/>
        </p:nvSpPr>
        <p:spPr>
          <a:xfrm>
            <a:off x="1835696" y="3919515"/>
            <a:ext cx="1584177" cy="461665"/>
          </a:xfrm>
          <a:prstGeom prst="borderCallout1">
            <a:avLst>
              <a:gd name="adj1" fmla="val -8259"/>
              <a:gd name="adj2" fmla="val 50845"/>
              <a:gd name="adj3" fmla="val -103572"/>
              <a:gd name="adj4" fmla="val 36307"/>
            </a:avLst>
          </a:prstGeom>
          <a:noFill/>
          <a:ln>
            <a:solidFill>
              <a:schemeClr val="tx1"/>
            </a:solidFill>
          </a:ln>
        </p:spPr>
        <p:txBody>
          <a:bodyPr wrap="square" rtlCol="0">
            <a:spAutoFit/>
          </a:bodyPr>
          <a:lstStyle/>
          <a:p>
            <a:r>
              <a:rPr lang="fr-FR" sz="2400" dirty="0"/>
              <a:t>Poids fort</a:t>
            </a:r>
          </a:p>
        </p:txBody>
      </p:sp>
      <p:sp>
        <p:nvSpPr>
          <p:cNvPr id="7" name="ZoneTexte 6"/>
          <p:cNvSpPr txBox="1"/>
          <p:nvPr/>
        </p:nvSpPr>
        <p:spPr>
          <a:xfrm>
            <a:off x="827584" y="4551511"/>
            <a:ext cx="2592289" cy="461665"/>
          </a:xfrm>
          <a:prstGeom prst="borderCallout1">
            <a:avLst>
              <a:gd name="adj1" fmla="val -8259"/>
              <a:gd name="adj2" fmla="val 13968"/>
              <a:gd name="adj3" fmla="val -227280"/>
              <a:gd name="adj4" fmla="val 38348"/>
            </a:avLst>
          </a:prstGeom>
          <a:noFill/>
          <a:ln>
            <a:solidFill>
              <a:schemeClr val="tx1"/>
            </a:solidFill>
          </a:ln>
        </p:spPr>
        <p:txBody>
          <a:bodyPr wrap="square" rtlCol="0">
            <a:spAutoFit/>
          </a:bodyPr>
          <a:lstStyle/>
          <a:p>
            <a:r>
              <a:rPr lang="fr-FR" sz="2400" dirty="0"/>
              <a:t>2 de Poids fort</a:t>
            </a:r>
          </a:p>
        </p:txBody>
      </p:sp>
    </p:spTree>
    <p:extLst>
      <p:ext uri="{BB962C8B-B14F-4D97-AF65-F5344CB8AC3E}">
        <p14:creationId xmlns:p14="http://schemas.microsoft.com/office/powerpoint/2010/main" val="35348951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fade">
                                      <p:cBhvr>
                                        <p:cTn id="22" dur="5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4"/>
                                        </p:tgtEl>
                                        <p:attrNameLst>
                                          <p:attrName>style.visibility</p:attrName>
                                        </p:attrNameLst>
                                      </p:cBhvr>
                                      <p:to>
                                        <p:strVal val="visible"/>
                                      </p:to>
                                    </p:set>
                                    <p:animEffect transition="in" filter="wipe(down)">
                                      <p:cBhvr>
                                        <p:cTn id="27" dur="500"/>
                                        <p:tgtEl>
                                          <p:spTgt spid="4"/>
                                        </p:tgtEl>
                                      </p:cBhvr>
                                    </p:animEffect>
                                  </p:childTnLst>
                                </p:cTn>
                              </p:par>
                            </p:childTnLst>
                          </p:cTn>
                        </p:par>
                      </p:childTnLst>
                    </p:cTn>
                  </p:par>
                  <p:par>
                    <p:cTn id="28" fill="hold">
                      <p:stCondLst>
                        <p:cond delay="indefinite"/>
                      </p:stCondLst>
                      <p:childTnLst>
                        <p:par>
                          <p:cTn id="29" fill="hold">
                            <p:stCondLst>
                              <p:cond delay="0"/>
                            </p:stCondLst>
                            <p:childTnLst>
                              <p:par>
                                <p:cTn id="30" presetID="42" presetClass="entr" presetSubtype="0" fill="hold" grpId="0" nodeType="clickEffect">
                                  <p:stCondLst>
                                    <p:cond delay="0"/>
                                  </p:stCondLst>
                                  <p:childTnLst>
                                    <p:set>
                                      <p:cBhvr>
                                        <p:cTn id="31" dur="1" fill="hold">
                                          <p:stCondLst>
                                            <p:cond delay="0"/>
                                          </p:stCondLst>
                                        </p:cTn>
                                        <p:tgtEl>
                                          <p:spTgt spid="6"/>
                                        </p:tgtEl>
                                        <p:attrNameLst>
                                          <p:attrName>style.visibility</p:attrName>
                                        </p:attrNameLst>
                                      </p:cBhvr>
                                      <p:to>
                                        <p:strVal val="visible"/>
                                      </p:to>
                                    </p:set>
                                    <p:animEffect transition="in" filter="fade">
                                      <p:cBhvr>
                                        <p:cTn id="32" dur="1000"/>
                                        <p:tgtEl>
                                          <p:spTgt spid="6"/>
                                        </p:tgtEl>
                                      </p:cBhvr>
                                    </p:animEffect>
                                    <p:anim calcmode="lin" valueType="num">
                                      <p:cBhvr>
                                        <p:cTn id="33" dur="1000" fill="hold"/>
                                        <p:tgtEl>
                                          <p:spTgt spid="6"/>
                                        </p:tgtEl>
                                        <p:attrNameLst>
                                          <p:attrName>ppt_x</p:attrName>
                                        </p:attrNameLst>
                                      </p:cBhvr>
                                      <p:tavLst>
                                        <p:tav tm="0">
                                          <p:val>
                                            <p:strVal val="#ppt_x"/>
                                          </p:val>
                                        </p:tav>
                                        <p:tav tm="100000">
                                          <p:val>
                                            <p:strVal val="#ppt_x"/>
                                          </p:val>
                                        </p:tav>
                                      </p:tavLst>
                                    </p:anim>
                                    <p:anim calcmode="lin" valueType="num">
                                      <p:cBhvr>
                                        <p:cTn id="34"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42" presetClass="entr" presetSubtype="0" fill="hold" grpId="0" nodeType="clickEffect">
                                  <p:stCondLst>
                                    <p:cond delay="0"/>
                                  </p:stCondLst>
                                  <p:childTnLst>
                                    <p:set>
                                      <p:cBhvr>
                                        <p:cTn id="38" dur="1" fill="hold">
                                          <p:stCondLst>
                                            <p:cond delay="0"/>
                                          </p:stCondLst>
                                        </p:cTn>
                                        <p:tgtEl>
                                          <p:spTgt spid="5"/>
                                        </p:tgtEl>
                                        <p:attrNameLst>
                                          <p:attrName>style.visibility</p:attrName>
                                        </p:attrNameLst>
                                      </p:cBhvr>
                                      <p:to>
                                        <p:strVal val="visible"/>
                                      </p:to>
                                    </p:set>
                                    <p:animEffect transition="in" filter="fade">
                                      <p:cBhvr>
                                        <p:cTn id="39" dur="1000"/>
                                        <p:tgtEl>
                                          <p:spTgt spid="5"/>
                                        </p:tgtEl>
                                      </p:cBhvr>
                                    </p:animEffect>
                                    <p:anim calcmode="lin" valueType="num">
                                      <p:cBhvr>
                                        <p:cTn id="40" dur="1000" fill="hold"/>
                                        <p:tgtEl>
                                          <p:spTgt spid="5"/>
                                        </p:tgtEl>
                                        <p:attrNameLst>
                                          <p:attrName>ppt_x</p:attrName>
                                        </p:attrNameLst>
                                      </p:cBhvr>
                                      <p:tavLst>
                                        <p:tav tm="0">
                                          <p:val>
                                            <p:strVal val="#ppt_x"/>
                                          </p:val>
                                        </p:tav>
                                        <p:tav tm="100000">
                                          <p:val>
                                            <p:strVal val="#ppt_x"/>
                                          </p:val>
                                        </p:tav>
                                      </p:tavLst>
                                    </p:anim>
                                    <p:anim calcmode="lin" valueType="num">
                                      <p:cBhvr>
                                        <p:cTn id="41"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42" fill="hold">
                      <p:stCondLst>
                        <p:cond delay="indefinite"/>
                      </p:stCondLst>
                      <p:childTnLst>
                        <p:par>
                          <p:cTn id="43" fill="hold">
                            <p:stCondLst>
                              <p:cond delay="0"/>
                            </p:stCondLst>
                            <p:childTnLst>
                              <p:par>
                                <p:cTn id="44" presetID="6" presetClass="entr" presetSubtype="16" fill="hold" grpId="0" nodeType="clickEffect">
                                  <p:stCondLst>
                                    <p:cond delay="0"/>
                                  </p:stCondLst>
                                  <p:childTnLst>
                                    <p:set>
                                      <p:cBhvr>
                                        <p:cTn id="45" dur="1" fill="hold">
                                          <p:stCondLst>
                                            <p:cond delay="0"/>
                                          </p:stCondLst>
                                        </p:cTn>
                                        <p:tgtEl>
                                          <p:spTgt spid="7"/>
                                        </p:tgtEl>
                                        <p:attrNameLst>
                                          <p:attrName>style.visibility</p:attrName>
                                        </p:attrNameLst>
                                      </p:cBhvr>
                                      <p:to>
                                        <p:strVal val="visible"/>
                                      </p:to>
                                    </p:set>
                                    <p:animEffect transition="in" filter="circle(in)">
                                      <p:cBhvr>
                                        <p:cTn id="46"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animBg="1"/>
      <p:bldP spid="5" grpId="0" animBg="1"/>
      <p:bldP spid="6" grpId="0" animBg="1"/>
      <p:bldP spid="7"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Système de numération</a:t>
            </a:r>
            <a:br>
              <a:rPr lang="fr-FR" dirty="0"/>
            </a:br>
            <a:r>
              <a:rPr lang="fr-FR" dirty="0"/>
              <a:t>Binaire</a:t>
            </a:r>
          </a:p>
        </p:txBody>
      </p:sp>
      <p:sp>
        <p:nvSpPr>
          <p:cNvPr id="3" name="Espace réservé du contenu 2"/>
          <p:cNvSpPr>
            <a:spLocks noGrp="1"/>
          </p:cNvSpPr>
          <p:nvPr>
            <p:ph idx="1"/>
          </p:nvPr>
        </p:nvSpPr>
        <p:spPr/>
        <p:txBody>
          <a:bodyPr>
            <a:normAutofit/>
          </a:bodyPr>
          <a:lstStyle/>
          <a:p>
            <a:r>
              <a:rPr lang="fr-FR" sz="3200" dirty="0"/>
              <a:t>Base 2</a:t>
            </a:r>
          </a:p>
          <a:p>
            <a:pPr lvl="1"/>
            <a:r>
              <a:rPr lang="fr-FR" sz="2000" dirty="0"/>
              <a:t>Chiffres 0,1</a:t>
            </a:r>
          </a:p>
          <a:p>
            <a:pPr lvl="1"/>
            <a:r>
              <a:rPr lang="fr-FR" sz="2000" dirty="0"/>
              <a:t>Pour utiliser pour représenter la donnée sur l’ordinateur</a:t>
            </a:r>
          </a:p>
          <a:p>
            <a:pPr lvl="1"/>
            <a:r>
              <a:rPr lang="fr-FR" sz="2000" dirty="0"/>
              <a:t>l’ordinateur connait que 0,1 représentant un état des donnée</a:t>
            </a:r>
          </a:p>
          <a:p>
            <a:pPr lvl="1"/>
            <a:r>
              <a:rPr lang="fr-FR" sz="2000" dirty="0"/>
              <a:t>Système à 2 état :</a:t>
            </a:r>
          </a:p>
          <a:p>
            <a:pPr lvl="2"/>
            <a:r>
              <a:rPr lang="fr-FR" sz="2000" dirty="0"/>
              <a:t>1= ligne qui conduit</a:t>
            </a:r>
          </a:p>
          <a:p>
            <a:pPr lvl="2"/>
            <a:r>
              <a:rPr lang="fr-FR" sz="2000" dirty="0"/>
              <a:t>0 = pas de courant</a:t>
            </a:r>
          </a:p>
          <a:p>
            <a:pPr lvl="1"/>
            <a:r>
              <a:rPr lang="fr-FR" sz="2000" dirty="0"/>
              <a:t>10110 ? Base 2 ou 10?</a:t>
            </a:r>
          </a:p>
          <a:p>
            <a:pPr lvl="1"/>
            <a:r>
              <a:rPr lang="fr-FR" sz="2000" dirty="0"/>
              <a:t>(10110)</a:t>
            </a:r>
            <a:r>
              <a:rPr lang="fr-FR" sz="2000" baseline="-25000" dirty="0"/>
              <a:t>2</a:t>
            </a:r>
            <a:r>
              <a:rPr lang="fr-FR" sz="2000" dirty="0"/>
              <a:t>=1*2</a:t>
            </a:r>
            <a:r>
              <a:rPr lang="fr-FR" sz="2000" baseline="30000" dirty="0"/>
              <a:t>4</a:t>
            </a:r>
            <a:r>
              <a:rPr lang="fr-FR" sz="2000" dirty="0"/>
              <a:t>+0*2</a:t>
            </a:r>
            <a:r>
              <a:rPr lang="fr-FR" sz="2000" baseline="30000" dirty="0"/>
              <a:t>3</a:t>
            </a:r>
            <a:r>
              <a:rPr lang="fr-FR" sz="2000" dirty="0"/>
              <a:t>+1*2</a:t>
            </a:r>
            <a:r>
              <a:rPr lang="fr-FR" sz="2000" baseline="30000" dirty="0"/>
              <a:t>2</a:t>
            </a:r>
            <a:r>
              <a:rPr lang="fr-FR" sz="2000" dirty="0"/>
              <a:t>+1*2</a:t>
            </a:r>
            <a:r>
              <a:rPr lang="fr-FR" sz="2000" baseline="30000" dirty="0"/>
              <a:t>1</a:t>
            </a:r>
            <a:r>
              <a:rPr lang="fr-FR" sz="2000" dirty="0"/>
              <a:t>+0*2</a:t>
            </a:r>
            <a:r>
              <a:rPr lang="fr-FR" sz="2000" baseline="30000" dirty="0"/>
              <a:t>0</a:t>
            </a:r>
          </a:p>
          <a:p>
            <a:pPr lvl="1"/>
            <a:r>
              <a:rPr lang="fr-FR" sz="2000" dirty="0"/>
              <a:t>(10110)</a:t>
            </a:r>
            <a:r>
              <a:rPr lang="fr-FR" sz="2000" baseline="-25000" dirty="0"/>
              <a:t>10</a:t>
            </a:r>
            <a:endParaRPr lang="fr-FR" sz="2000" dirty="0"/>
          </a:p>
          <a:p>
            <a:endParaRPr lang="fr-FR" sz="3200" dirty="0"/>
          </a:p>
        </p:txBody>
      </p:sp>
    </p:spTree>
    <p:extLst>
      <p:ext uri="{BB962C8B-B14F-4D97-AF65-F5344CB8AC3E}">
        <p14:creationId xmlns:p14="http://schemas.microsoft.com/office/powerpoint/2010/main" val="17041398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wipe(down)">
                                      <p:cBhvr>
                                        <p:cTn id="10" dur="500"/>
                                        <p:tgtEl>
                                          <p:spTgt spid="3">
                                            <p:txEl>
                                              <p:pRg st="1" end="1"/>
                                            </p:txEl>
                                          </p:spTgt>
                                        </p:tgtEl>
                                      </p:cBhvr>
                                    </p:animEffect>
                                  </p:childTnLst>
                                </p:cTn>
                              </p:par>
                              <p:par>
                                <p:cTn id="11" presetID="22" presetClass="entr" presetSubtype="4"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wipe(down)">
                                      <p:cBhvr>
                                        <p:cTn id="13" dur="500"/>
                                        <p:tgtEl>
                                          <p:spTgt spid="3">
                                            <p:txEl>
                                              <p:pRg st="2" end="2"/>
                                            </p:txEl>
                                          </p:spTgt>
                                        </p:tgtEl>
                                      </p:cBhvr>
                                    </p:animEffect>
                                  </p:childTnLst>
                                </p:cTn>
                              </p:par>
                              <p:par>
                                <p:cTn id="14" presetID="22" presetClass="entr" presetSubtype="4" fill="hold" grpId="0"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wipe(down)">
                                      <p:cBhvr>
                                        <p:cTn id="16" dur="500"/>
                                        <p:tgtEl>
                                          <p:spTgt spid="3">
                                            <p:txEl>
                                              <p:pRg st="3" end="3"/>
                                            </p:txEl>
                                          </p:spTgt>
                                        </p:tgtEl>
                                      </p:cBhvr>
                                    </p:animEffect>
                                  </p:childTnLst>
                                </p:cTn>
                              </p:par>
                              <p:par>
                                <p:cTn id="17" presetID="22" presetClass="entr" presetSubtype="4" fill="hold" grpId="0"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wipe(down)">
                                      <p:cBhvr>
                                        <p:cTn id="19" dur="500"/>
                                        <p:tgtEl>
                                          <p:spTgt spid="3">
                                            <p:txEl>
                                              <p:pRg st="4" end="4"/>
                                            </p:txEl>
                                          </p:spTgt>
                                        </p:tgtEl>
                                      </p:cBhvr>
                                    </p:animEffect>
                                  </p:childTnLst>
                                </p:cTn>
                              </p:par>
                              <p:par>
                                <p:cTn id="20" presetID="22" presetClass="entr" presetSubtype="4" fill="hold" grpId="0" nodeType="with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wipe(down)">
                                      <p:cBhvr>
                                        <p:cTn id="22" dur="500"/>
                                        <p:tgtEl>
                                          <p:spTgt spid="3">
                                            <p:txEl>
                                              <p:pRg st="5" end="5"/>
                                            </p:txEl>
                                          </p:spTgt>
                                        </p:tgtEl>
                                      </p:cBhvr>
                                    </p:animEffect>
                                  </p:childTnLst>
                                </p:cTn>
                              </p:par>
                              <p:par>
                                <p:cTn id="23" presetID="22" presetClass="entr" presetSubtype="4" fill="hold" grpId="0" nodeType="with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animEffect transition="in" filter="wipe(down)">
                                      <p:cBhvr>
                                        <p:cTn id="25" dur="500"/>
                                        <p:tgtEl>
                                          <p:spTgt spid="3">
                                            <p:txEl>
                                              <p:pRg st="6" end="6"/>
                                            </p:txEl>
                                          </p:spTgt>
                                        </p:tgtEl>
                                      </p:cBhvr>
                                    </p:animEffect>
                                  </p:childTnLst>
                                </p:cTn>
                              </p:par>
                              <p:par>
                                <p:cTn id="26" presetID="22" presetClass="entr" presetSubtype="4" fill="hold" grpId="0" nodeType="withEffect">
                                  <p:stCondLst>
                                    <p:cond delay="0"/>
                                  </p:stCondLst>
                                  <p:childTnLst>
                                    <p:set>
                                      <p:cBhvr>
                                        <p:cTn id="27" dur="1" fill="hold">
                                          <p:stCondLst>
                                            <p:cond delay="0"/>
                                          </p:stCondLst>
                                        </p:cTn>
                                        <p:tgtEl>
                                          <p:spTgt spid="3">
                                            <p:txEl>
                                              <p:pRg st="7" end="7"/>
                                            </p:txEl>
                                          </p:spTgt>
                                        </p:tgtEl>
                                        <p:attrNameLst>
                                          <p:attrName>style.visibility</p:attrName>
                                        </p:attrNameLst>
                                      </p:cBhvr>
                                      <p:to>
                                        <p:strVal val="visible"/>
                                      </p:to>
                                    </p:set>
                                    <p:animEffect transition="in" filter="wipe(down)">
                                      <p:cBhvr>
                                        <p:cTn id="28" dur="500"/>
                                        <p:tgtEl>
                                          <p:spTgt spid="3">
                                            <p:txEl>
                                              <p:pRg st="7" end="7"/>
                                            </p:txEl>
                                          </p:spTgt>
                                        </p:tgtEl>
                                      </p:cBhvr>
                                    </p:animEffect>
                                  </p:childTnLst>
                                </p:cTn>
                              </p:par>
                              <p:par>
                                <p:cTn id="29" presetID="22" presetClass="entr" presetSubtype="4" fill="hold" grpId="0" nodeType="withEffect">
                                  <p:stCondLst>
                                    <p:cond delay="0"/>
                                  </p:stCondLst>
                                  <p:childTnLst>
                                    <p:set>
                                      <p:cBhvr>
                                        <p:cTn id="30" dur="1" fill="hold">
                                          <p:stCondLst>
                                            <p:cond delay="0"/>
                                          </p:stCondLst>
                                        </p:cTn>
                                        <p:tgtEl>
                                          <p:spTgt spid="3">
                                            <p:txEl>
                                              <p:pRg st="8" end="8"/>
                                            </p:txEl>
                                          </p:spTgt>
                                        </p:tgtEl>
                                        <p:attrNameLst>
                                          <p:attrName>style.visibility</p:attrName>
                                        </p:attrNameLst>
                                      </p:cBhvr>
                                      <p:to>
                                        <p:strVal val="visible"/>
                                      </p:to>
                                    </p:set>
                                    <p:animEffect transition="in" filter="wipe(down)">
                                      <p:cBhvr>
                                        <p:cTn id="31" dur="500"/>
                                        <p:tgtEl>
                                          <p:spTgt spid="3">
                                            <p:txEl>
                                              <p:pRg st="8" end="8"/>
                                            </p:txEl>
                                          </p:spTgt>
                                        </p:tgtEl>
                                      </p:cBhvr>
                                    </p:animEffect>
                                  </p:childTnLst>
                                </p:cTn>
                              </p:par>
                              <p:par>
                                <p:cTn id="32" presetID="22" presetClass="entr" presetSubtype="4" fill="hold" grpId="0" nodeType="withEffect">
                                  <p:stCondLst>
                                    <p:cond delay="0"/>
                                  </p:stCondLst>
                                  <p:childTnLst>
                                    <p:set>
                                      <p:cBhvr>
                                        <p:cTn id="33" dur="1" fill="hold">
                                          <p:stCondLst>
                                            <p:cond delay="0"/>
                                          </p:stCondLst>
                                        </p:cTn>
                                        <p:tgtEl>
                                          <p:spTgt spid="3">
                                            <p:txEl>
                                              <p:pRg st="9" end="9"/>
                                            </p:txEl>
                                          </p:spTgt>
                                        </p:tgtEl>
                                        <p:attrNameLst>
                                          <p:attrName>style.visibility</p:attrName>
                                        </p:attrNameLst>
                                      </p:cBhvr>
                                      <p:to>
                                        <p:strVal val="visible"/>
                                      </p:to>
                                    </p:set>
                                    <p:animEffect transition="in" filter="wipe(down)">
                                      <p:cBhvr>
                                        <p:cTn id="34" dur="5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xécutif">
  <a:themeElements>
    <a:clrScheme name="Exécutif">
      <a:dk1>
        <a:sysClr val="windowText" lastClr="000000"/>
      </a:dk1>
      <a:lt1>
        <a:sysClr val="window" lastClr="FFFFFF"/>
      </a:lt1>
      <a:dk2>
        <a:srgbClr val="2F5897"/>
      </a:dk2>
      <a:lt2>
        <a:srgbClr val="E4E9EF"/>
      </a:lt2>
      <a:accent1>
        <a:srgbClr val="6076B4"/>
      </a:accent1>
      <a:accent2>
        <a:srgbClr val="9C5252"/>
      </a:accent2>
      <a:accent3>
        <a:srgbClr val="E68422"/>
      </a:accent3>
      <a:accent4>
        <a:srgbClr val="846648"/>
      </a:accent4>
      <a:accent5>
        <a:srgbClr val="63891F"/>
      </a:accent5>
      <a:accent6>
        <a:srgbClr val="758085"/>
      </a:accent6>
      <a:hlink>
        <a:srgbClr val="3399FF"/>
      </a:hlink>
      <a:folHlink>
        <a:srgbClr val="B2B2B2"/>
      </a:folHlink>
    </a:clrScheme>
    <a:fontScheme name="Exécutif">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alatino Linotype"/>
        <a:ea typeface=""/>
        <a:cs typeface=""/>
        <a:font script="Jpan" typeface="HGS明朝E"/>
        <a:font script="Hang" typeface="맑은 고딕"/>
        <a:font script="Hans" typeface="宋体"/>
        <a:font script="Hant" typeface="新細明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xécutif">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8575" cap="flat" cmpd="sng" algn="ctr">
          <a:solidFill>
            <a:schemeClr val="phClr"/>
          </a:solidFill>
          <a:prstDash val="solid"/>
        </a:ln>
        <a:ln w="508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50000">
              <a:schemeClr val="phClr">
                <a:tint val="80000"/>
                <a:satMod val="250000"/>
              </a:schemeClr>
            </a:gs>
            <a:gs pos="76000">
              <a:schemeClr val="phClr">
                <a:tint val="90000"/>
                <a:shade val="90000"/>
                <a:satMod val="200000"/>
              </a:schemeClr>
            </a:gs>
            <a:gs pos="92000">
              <a:schemeClr val="phClr">
                <a:tint val="90000"/>
                <a:shade val="70000"/>
                <a:satMod val="250000"/>
              </a:schemeClr>
            </a:gs>
          </a:gsLst>
          <a:path path="circle">
            <a:fillToRect l="50000" t="50000" r="50000" b="50000"/>
          </a:path>
        </a:gradFill>
        <a:blipFill>
          <a:blip xmlns:r="http://schemas.openxmlformats.org/officeDocument/2006/relationships" r:embed="rId1">
            <a:duotone>
              <a:schemeClr val="phClr">
                <a:tint val="95000"/>
              </a:schemeClr>
              <a:schemeClr val="phClr">
                <a:shade val="9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Executive</Template>
  <TotalTime>9219</TotalTime>
  <Words>2649</Words>
  <Application>Microsoft Macintosh PowerPoint</Application>
  <PresentationFormat>Affichage à l'écran (4:3)</PresentationFormat>
  <Paragraphs>298</Paragraphs>
  <Slides>45</Slides>
  <Notes>4</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45</vt:i4>
      </vt:variant>
    </vt:vector>
  </HeadingPairs>
  <TitlesOfParts>
    <vt:vector size="51" baseType="lpstr">
      <vt:lpstr>Arial</vt:lpstr>
      <vt:lpstr>Calibri</vt:lpstr>
      <vt:lpstr>Century Gothic</vt:lpstr>
      <vt:lpstr>Courier New</vt:lpstr>
      <vt:lpstr>Palatino Linotype</vt:lpstr>
      <vt:lpstr>Exécutif</vt:lpstr>
      <vt:lpstr>Réseaux et Protocoles Adressage </vt:lpstr>
      <vt:lpstr>PLAN</vt:lpstr>
      <vt:lpstr>PLAN</vt:lpstr>
      <vt:lpstr>Adressage</vt:lpstr>
      <vt:lpstr>Système de numération</vt:lpstr>
      <vt:lpstr>Système de numération</vt:lpstr>
      <vt:lpstr>Système de numération</vt:lpstr>
      <vt:lpstr>Système de numération Décimal</vt:lpstr>
      <vt:lpstr>Système de numération Binaire</vt:lpstr>
      <vt:lpstr>Système de numération Conversion décimal-binaire</vt:lpstr>
      <vt:lpstr>Système de numération Conversion décimal-binaire</vt:lpstr>
      <vt:lpstr>Système de numération Conversion décimal-binaire</vt:lpstr>
      <vt:lpstr>Système de numération Conversion binaire-décimal</vt:lpstr>
      <vt:lpstr>Fonctions logiques</vt:lpstr>
      <vt:lpstr>Fonctions logiques ET</vt:lpstr>
      <vt:lpstr>Fonctions logiques OU</vt:lpstr>
      <vt:lpstr>Exemple d’utilisation de ET</vt:lpstr>
      <vt:lpstr>Adressage IP V4</vt:lpstr>
      <vt:lpstr>Le masque de réseau</vt:lpstr>
      <vt:lpstr>L'adresse de diffusion</vt:lpstr>
      <vt:lpstr>Différentes versions des adresses  IP </vt:lpstr>
      <vt:lpstr>Décomposition des adresses IPv4</vt:lpstr>
      <vt:lpstr>Décomposition des adresses IPv4</vt:lpstr>
      <vt:lpstr>Décomposition des adresses IPv4</vt:lpstr>
      <vt:lpstr>adresses interdites </vt:lpstr>
      <vt:lpstr>Format adresse IP</vt:lpstr>
      <vt:lpstr>Classes</vt:lpstr>
      <vt:lpstr>Classes</vt:lpstr>
      <vt:lpstr>Classes </vt:lpstr>
      <vt:lpstr>Exercice</vt:lpstr>
      <vt:lpstr>Taille d’un réseau IPv4 </vt:lpstr>
      <vt:lpstr>Excercice n°2 </vt:lpstr>
      <vt:lpstr>Sous-réseaux (subneting)</vt:lpstr>
      <vt:lpstr>Sous-réseaux (subneting) </vt:lpstr>
      <vt:lpstr>Adressage IPv4 des sous-réseaux (subneting) </vt:lpstr>
      <vt:lpstr>Classe C avec subnetting sur 3 bits </vt:lpstr>
      <vt:lpstr>Présentation PowerPoint</vt:lpstr>
      <vt:lpstr>adresse 192.168.1.0 avec subnetting sur 3 bits </vt:lpstr>
      <vt:lpstr>Masque de sous-réseaux (subnetmask) </vt:lpstr>
      <vt:lpstr>Plage d’adresses des sous-réseaux </vt:lpstr>
      <vt:lpstr>Intérêt des sous-réseaux </vt:lpstr>
      <vt:lpstr>Excercice n°4 Adressage de sous-réseaux </vt:lpstr>
      <vt:lpstr>Présentation PowerPoint</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admin</dc:creator>
  <cp:lastModifiedBy>cheikh thiam</cp:lastModifiedBy>
  <cp:revision>97</cp:revision>
  <dcterms:created xsi:type="dcterms:W3CDTF">2018-02-16T09:19:21Z</dcterms:created>
  <dcterms:modified xsi:type="dcterms:W3CDTF">2026-03-11T11:31:06Z</dcterms:modified>
</cp:coreProperties>
</file>