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5" r:id="rId3"/>
    <p:sldId id="356" r:id="rId4"/>
    <p:sldId id="357" r:id="rId5"/>
    <p:sldId id="358" r:id="rId6"/>
    <p:sldId id="359" r:id="rId7"/>
    <p:sldId id="265" r:id="rId8"/>
    <p:sldId id="394" r:id="rId9"/>
    <p:sldId id="360" r:id="rId10"/>
    <p:sldId id="361" r:id="rId11"/>
    <p:sldId id="362" r:id="rId12"/>
    <p:sldId id="363" r:id="rId13"/>
    <p:sldId id="364" r:id="rId14"/>
    <p:sldId id="365" r:id="rId15"/>
    <p:sldId id="366" r:id="rId16"/>
    <p:sldId id="370" r:id="rId17"/>
    <p:sldId id="367" r:id="rId18"/>
    <p:sldId id="368" r:id="rId19"/>
    <p:sldId id="369" r:id="rId20"/>
    <p:sldId id="372" r:id="rId21"/>
    <p:sldId id="371" r:id="rId22"/>
    <p:sldId id="373" r:id="rId23"/>
    <p:sldId id="374" r:id="rId24"/>
    <p:sldId id="375" r:id="rId25"/>
    <p:sldId id="376" r:id="rId26"/>
    <p:sldId id="377" r:id="rId27"/>
    <p:sldId id="381" r:id="rId28"/>
    <p:sldId id="378" r:id="rId29"/>
    <p:sldId id="379" r:id="rId30"/>
    <p:sldId id="380" r:id="rId31"/>
    <p:sldId id="383" r:id="rId32"/>
    <p:sldId id="384" r:id="rId33"/>
    <p:sldId id="385" r:id="rId34"/>
    <p:sldId id="386" r:id="rId35"/>
    <p:sldId id="382" r:id="rId36"/>
    <p:sldId id="387" r:id="rId37"/>
    <p:sldId id="388" r:id="rId38"/>
    <p:sldId id="389" r:id="rId39"/>
    <p:sldId id="390" r:id="rId40"/>
    <p:sldId id="391" r:id="rId41"/>
    <p:sldId id="392" r:id="rId42"/>
    <p:sldId id="417" r:id="rId43"/>
    <p:sldId id="395" r:id="rId44"/>
    <p:sldId id="396" r:id="rId45"/>
    <p:sldId id="397" r:id="rId46"/>
    <p:sldId id="398" r:id="rId47"/>
    <p:sldId id="399" r:id="rId48"/>
    <p:sldId id="400" r:id="rId49"/>
    <p:sldId id="401" r:id="rId50"/>
    <p:sldId id="402" r:id="rId51"/>
    <p:sldId id="403" r:id="rId52"/>
    <p:sldId id="404" r:id="rId53"/>
    <p:sldId id="405" r:id="rId54"/>
    <p:sldId id="406" r:id="rId55"/>
    <p:sldId id="407" r:id="rId56"/>
    <p:sldId id="408" r:id="rId57"/>
    <p:sldId id="409" r:id="rId58"/>
    <p:sldId id="410" r:id="rId59"/>
    <p:sldId id="411" r:id="rId60"/>
    <p:sldId id="412" r:id="rId61"/>
    <p:sldId id="413" r:id="rId62"/>
    <p:sldId id="414" r:id="rId63"/>
    <p:sldId id="415" r:id="rId64"/>
    <p:sldId id="416" r:id="rId65"/>
    <p:sldId id="352" r:id="rId6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412" autoAdjust="0"/>
    <p:restoredTop sz="94660"/>
  </p:normalViewPr>
  <p:slideViewPr>
    <p:cSldViewPr snapToGrid="0">
      <p:cViewPr varScale="1">
        <p:scale>
          <a:sx n="63" d="100"/>
          <a:sy n="63" d="100"/>
        </p:scale>
        <p:origin x="5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180DD4-3975-49D5-8961-DB7419DA64F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CD3FF1D-D70C-42CE-810A-AEBB06AA85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006732F-B32D-444F-B5C7-E4CEBFD2F708}"/>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A8345698-97BE-4B25-B671-DC17F4FA90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F1B2BB-4CAC-445C-90EF-EEB9122408BC}"/>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226808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BAA2D5-3037-4BC8-8CCE-F707A4E9CF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5CAF597-25D4-4737-AB13-BCE7C901882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9D207C-C41A-429E-8C7A-9765BD7C14EA}"/>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7CC11C35-1918-414B-8EE8-B797090578A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F836C83-1AFB-45B6-9D08-2A4E32C8755D}"/>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88386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E7BE98B-3B78-4CFF-8979-A921E775E3F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53F387D-74C9-4C56-AC8C-367E200F467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98776D8-F6EA-4217-89EF-61788E2DFEF3}"/>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C36FAABC-2927-4E14-A488-95054EB93E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4585CC-D4C3-445B-82D1-79177A4E4EAF}"/>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677586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404040"/>
                </a:solidFill>
                <a:latin typeface="Arial MT"/>
                <a:cs typeface="Arial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5/24/2024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0096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A5D239-A800-412F-8733-803C6A6E6E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91A6FEF-99B2-476D-BAE8-8EB27408FFD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043FE9-4582-4910-A769-46050FA2F5B2}"/>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32ACC5D4-F2B1-418B-A0A6-E6BA89D69B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1F0041F-99B8-4A44-9EB3-C3A1F58FFD40}"/>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213895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F1A8DB-0D22-48BB-9B5E-4554B25ECFE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BF86B7E-1C78-4147-86A9-44C8FEF2C9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29300FC-95D7-4103-BBE1-15660DB6839A}"/>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A5B177A6-8CF6-4FEE-837C-58048EF40C6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466988-FE13-4065-91F3-9D68E8895D3C}"/>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72851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1DD1CA-1F30-4451-B3FF-7EE30666288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6922728-92F0-47EA-BD2F-1129B9A7981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22E479D-94B7-4231-AA52-27F2EDCC0EF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22FF6C3-EAC6-410F-AFE1-08DD6E938E6A}"/>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6" name="Espace réservé du pied de page 5">
            <a:extLst>
              <a:ext uri="{FF2B5EF4-FFF2-40B4-BE49-F238E27FC236}">
                <a16:creationId xmlns:a16="http://schemas.microsoft.com/office/drawing/2014/main" id="{2C10E9D7-87EE-4474-8CB9-D1F11DEE851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6977F48-8AD2-4905-8BAC-52CD1E0C7898}"/>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1638460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4ACE8E-B472-4F31-8C0B-EE6CF5A4DA4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51E0011-3414-4DBD-9CC8-BCFF476CFB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2D2DA65-7479-4BE7-8B26-B8FC6CB0A3E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01C4CFC-AA7B-4ADE-A2A0-02B0F6E251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ACF58E7-14DD-4E57-93DD-0EF29F12F94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D954D3B-D9CB-4036-8E8D-140065B7C610}"/>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8" name="Espace réservé du pied de page 7">
            <a:extLst>
              <a:ext uri="{FF2B5EF4-FFF2-40B4-BE49-F238E27FC236}">
                <a16:creationId xmlns:a16="http://schemas.microsoft.com/office/drawing/2014/main" id="{8F10E06E-2DF8-4719-A6B6-F394D49044C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AD5C9EB-6730-40B8-99CE-DEF4056A14E5}"/>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211901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CE0B32-487F-48D5-B97E-8E78D77E907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796CB15-9B22-4945-8B9D-1AC4F0C55C26}"/>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4" name="Espace réservé du pied de page 3">
            <a:extLst>
              <a:ext uri="{FF2B5EF4-FFF2-40B4-BE49-F238E27FC236}">
                <a16:creationId xmlns:a16="http://schemas.microsoft.com/office/drawing/2014/main" id="{D5240E7B-BE1C-4771-8A53-E75A5838C94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B8BF4A-07A1-4B8C-8C90-0F2DCD361A5B}"/>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3279537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7324FB9-2C0C-4FF2-8607-7D2DA860865D}"/>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3" name="Espace réservé du pied de page 2">
            <a:extLst>
              <a:ext uri="{FF2B5EF4-FFF2-40B4-BE49-F238E27FC236}">
                <a16:creationId xmlns:a16="http://schemas.microsoft.com/office/drawing/2014/main" id="{7AA7055E-7478-483C-9606-FE91E54CFBD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3A34696-5DDF-4E9F-94E9-1FBBD0F1AD9D}"/>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1648145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159519-66DE-4573-B810-9031AE48C48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046F4EF-6DDA-4268-9249-80DCD3554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07AE9AE-45AA-40A6-A34E-BCC32CF5CA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695E152-87E2-4345-B84D-9E49C3EE7A08}"/>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6" name="Espace réservé du pied de page 5">
            <a:extLst>
              <a:ext uri="{FF2B5EF4-FFF2-40B4-BE49-F238E27FC236}">
                <a16:creationId xmlns:a16="http://schemas.microsoft.com/office/drawing/2014/main" id="{1FF0F6AF-FAFE-452A-9A8A-E1827BB9EC4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E76DB2-C63E-4A98-B29C-DD251E1BF00C}"/>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3914818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AFE86D-B33D-4CAD-87B0-D6496F2CD0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D2AB1F8-A7C9-4BA7-AEA6-4536433D68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850AF24-B028-4C83-814E-CBE95700AC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CFC91A9-319C-426C-A727-A16037993CA1}"/>
              </a:ext>
            </a:extLst>
          </p:cNvPr>
          <p:cNvSpPr>
            <a:spLocks noGrp="1"/>
          </p:cNvSpPr>
          <p:nvPr>
            <p:ph type="dt" sz="half" idx="10"/>
          </p:nvPr>
        </p:nvSpPr>
        <p:spPr/>
        <p:txBody>
          <a:bodyPr/>
          <a:lstStyle/>
          <a:p>
            <a:fld id="{6CBB3F41-0F55-4D62-8494-67EC7915D495}" type="datetimeFigureOut">
              <a:rPr lang="fr-FR" smtClean="0"/>
              <a:t>24/05/2024</a:t>
            </a:fld>
            <a:endParaRPr lang="fr-FR"/>
          </a:p>
        </p:txBody>
      </p:sp>
      <p:sp>
        <p:nvSpPr>
          <p:cNvPr id="6" name="Espace réservé du pied de page 5">
            <a:extLst>
              <a:ext uri="{FF2B5EF4-FFF2-40B4-BE49-F238E27FC236}">
                <a16:creationId xmlns:a16="http://schemas.microsoft.com/office/drawing/2014/main" id="{2AA70A63-14D1-48C1-964B-0A01748981D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1B10FA9-7C48-4697-9941-B711EFCAEE39}"/>
              </a:ext>
            </a:extLst>
          </p:cNvPr>
          <p:cNvSpPr>
            <a:spLocks noGrp="1"/>
          </p:cNvSpPr>
          <p:nvPr>
            <p:ph type="sldNum" sz="quarter" idx="12"/>
          </p:nvPr>
        </p:nvSpPr>
        <p:spPr/>
        <p:txBody>
          <a:bodyPr/>
          <a:lstStyle/>
          <a:p>
            <a:fld id="{8EE2238C-67C7-4D2F-9DD2-0DD37EA58857}" type="slidenum">
              <a:rPr lang="fr-FR" smtClean="0"/>
              <a:t>‹N°›</a:t>
            </a:fld>
            <a:endParaRPr lang="fr-FR"/>
          </a:p>
        </p:txBody>
      </p:sp>
    </p:spTree>
    <p:extLst>
      <p:ext uri="{BB962C8B-B14F-4D97-AF65-F5344CB8AC3E}">
        <p14:creationId xmlns:p14="http://schemas.microsoft.com/office/powerpoint/2010/main" val="222935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54542EA-FC19-43D8-9EEB-4C843AECCB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28BC081-636F-4FA4-85A4-82CD96112B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DCAA24-D34B-402E-833C-17C0CBE2AD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BB3F41-0F55-4D62-8494-67EC7915D495}" type="datetimeFigureOut">
              <a:rPr lang="fr-FR" smtClean="0"/>
              <a:t>24/05/2024</a:t>
            </a:fld>
            <a:endParaRPr lang="fr-FR"/>
          </a:p>
        </p:txBody>
      </p:sp>
      <p:sp>
        <p:nvSpPr>
          <p:cNvPr id="5" name="Espace réservé du pied de page 4">
            <a:extLst>
              <a:ext uri="{FF2B5EF4-FFF2-40B4-BE49-F238E27FC236}">
                <a16:creationId xmlns:a16="http://schemas.microsoft.com/office/drawing/2014/main" id="{34F13715-8420-40D5-9670-9A257CE674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BE143FA-C48A-4E75-A742-C856FE0B33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2238C-67C7-4D2F-9DD2-0DD37EA58857}" type="slidenum">
              <a:rPr lang="fr-FR" smtClean="0"/>
              <a:t>‹N°›</a:t>
            </a:fld>
            <a:endParaRPr lang="fr-FR"/>
          </a:p>
        </p:txBody>
      </p:sp>
    </p:spTree>
    <p:extLst>
      <p:ext uri="{BB962C8B-B14F-4D97-AF65-F5344CB8AC3E}">
        <p14:creationId xmlns:p14="http://schemas.microsoft.com/office/powerpoint/2010/main" val="2970239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mailto:titi@yahoo.fr" TargetMode="External"/><Relationship Id="rId2" Type="http://schemas.openxmlformats.org/officeDocument/2006/relationships/hyperlink" Target="mailto:toto@wanadoo.fr" TargetMode="External"/><Relationship Id="rId1" Type="http://schemas.openxmlformats.org/officeDocument/2006/relationships/slideLayout" Target="../slideLayouts/slideLayout2.xml"/><Relationship Id="rId5" Type="http://schemas.openxmlformats.org/officeDocument/2006/relationships/hyperlink" Target="mailto:pmg@univ-lyon2.fr" TargetMode="External"/><Relationship Id="rId4" Type="http://schemas.openxmlformats.org/officeDocument/2006/relationships/hyperlink" Target="mailto:tata@gmail.com" TargetMode="Externa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F0EBF-0CCA-4663-BB11-5DF11A8A3856}"/>
              </a:ext>
            </a:extLst>
          </p:cNvPr>
          <p:cNvSpPr>
            <a:spLocks noGrp="1"/>
          </p:cNvSpPr>
          <p:nvPr>
            <p:ph type="ctrTitle"/>
          </p:nvPr>
        </p:nvSpPr>
        <p:spPr/>
        <p:txBody>
          <a:bodyPr>
            <a:normAutofit/>
          </a:bodyPr>
          <a:lstStyle/>
          <a:p>
            <a:r>
              <a:rPr lang="fr-FR" b="1" i="0" dirty="0">
                <a:solidFill>
                  <a:srgbClr val="A115A1"/>
                </a:solidFill>
                <a:effectLst/>
                <a:latin typeface="Geneva"/>
              </a:rPr>
              <a:t>Couche du modèle OSI</a:t>
            </a:r>
            <a:endParaRPr lang="fr-FR" dirty="0"/>
          </a:p>
        </p:txBody>
      </p:sp>
      <p:sp>
        <p:nvSpPr>
          <p:cNvPr id="3" name="Sous-titre 2">
            <a:extLst>
              <a:ext uri="{FF2B5EF4-FFF2-40B4-BE49-F238E27FC236}">
                <a16:creationId xmlns:a16="http://schemas.microsoft.com/office/drawing/2014/main" id="{A3217A01-5715-4D63-AA4C-E7E73A50A75E}"/>
              </a:ext>
            </a:extLst>
          </p:cNvPr>
          <p:cNvSpPr>
            <a:spLocks noGrp="1"/>
          </p:cNvSpPr>
          <p:nvPr>
            <p:ph type="subTitle" idx="1"/>
          </p:nvPr>
        </p:nvSpPr>
        <p:spPr/>
        <p:txBody>
          <a:bodyPr/>
          <a:lstStyle/>
          <a:p>
            <a:r>
              <a:rPr lang="fr-FR" dirty="0"/>
              <a:t>Pr </a:t>
            </a:r>
            <a:r>
              <a:rPr lang="fr-FR" dirty="0" err="1"/>
              <a:t>Cheikhou</a:t>
            </a:r>
            <a:r>
              <a:rPr lang="fr-FR" dirty="0"/>
              <a:t> THIAM</a:t>
            </a:r>
          </a:p>
          <a:p>
            <a:r>
              <a:rPr lang="fr-FR" dirty="0"/>
              <a:t>cthiam@univ-thies.sn</a:t>
            </a:r>
          </a:p>
          <a:p>
            <a:endParaRPr lang="fr-FR" dirty="0"/>
          </a:p>
        </p:txBody>
      </p:sp>
    </p:spTree>
    <p:extLst>
      <p:ext uri="{BB962C8B-B14F-4D97-AF65-F5344CB8AC3E}">
        <p14:creationId xmlns:p14="http://schemas.microsoft.com/office/powerpoint/2010/main" val="758246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A48DCF-9E4F-05B0-1853-5607CB94D947}"/>
              </a:ext>
            </a:extLst>
          </p:cNvPr>
          <p:cNvSpPr>
            <a:spLocks noGrp="1"/>
          </p:cNvSpPr>
          <p:nvPr>
            <p:ph type="title"/>
          </p:nvPr>
        </p:nvSpPr>
        <p:spPr/>
        <p:txBody>
          <a:bodyPr/>
          <a:lstStyle/>
          <a:p>
            <a:endParaRPr lang="fr-FR"/>
          </a:p>
        </p:txBody>
      </p:sp>
      <p:sp>
        <p:nvSpPr>
          <p:cNvPr id="4" name="Rectangle 1">
            <a:extLst>
              <a:ext uri="{FF2B5EF4-FFF2-40B4-BE49-F238E27FC236}">
                <a16:creationId xmlns:a16="http://schemas.microsoft.com/office/drawing/2014/main" id="{A0B6B083-67A0-6E08-AB1E-F5141DF90F53}"/>
              </a:ext>
            </a:extLst>
          </p:cNvPr>
          <p:cNvSpPr>
            <a:spLocks noChangeArrowheads="1"/>
          </p:cNvSpPr>
          <p:nvPr/>
        </p:nvSpPr>
        <p:spPr bwMode="auto">
          <a:xfrm>
            <a:off x="1005840" y="2097316"/>
            <a:ext cx="7315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1F011C"/>
                </a:solidFill>
                <a:effectLst/>
                <a:latin typeface="Arial" panose="020B0604020202020204" pitchFamily="34" charset="0"/>
                <a:ea typeface="SimSun" panose="02010600030101010101" pitchFamily="2" charset="-122"/>
                <a:cs typeface="Arial" panose="020B0604020202020204" pitchFamily="34" charset="0"/>
              </a:rPr>
              <a:t>Exemple</a:t>
            </a:r>
            <a:br>
              <a:rPr kumimoji="0" lang="fr-FR" altLang="fr-FR" sz="2400" b="0" i="0" u="none" strike="noStrike" cap="none" normalizeH="0" baseline="0" dirty="0">
                <a:ln>
                  <a:noFill/>
                </a:ln>
                <a:solidFill>
                  <a:srgbClr val="1F011C"/>
                </a:solidFill>
                <a:effectLst/>
                <a:latin typeface="Arial" panose="020B0604020202020204" pitchFamily="34" charset="0"/>
                <a:ea typeface="SimSun" panose="02010600030101010101" pitchFamily="2" charset="-122"/>
                <a:cs typeface="Arial" panose="020B0604020202020204" pitchFamily="34" charset="0"/>
              </a:rPr>
            </a:br>
            <a:r>
              <a:rPr kumimoji="0" lang="fr-FR" altLang="fr-FR" sz="2400" b="0" i="0" u="none" strike="noStrike" cap="none" normalizeH="0" baseline="0" dirty="0">
                <a:ln>
                  <a:noFill/>
                </a:ln>
                <a:solidFill>
                  <a:srgbClr val="1F011C"/>
                </a:solidFill>
                <a:effectLst/>
                <a:latin typeface="Arial" panose="020B0604020202020204" pitchFamily="34" charset="0"/>
                <a:ea typeface="SimSun" panose="02010600030101010101" pitchFamily="2" charset="-122"/>
                <a:cs typeface="Arial" panose="020B0604020202020204" pitchFamily="34" charset="0"/>
              </a:rPr>
              <a:t>192.168.4.122 est une adresse IPv4.</a:t>
            </a:r>
            <a:br>
              <a:rPr kumimoji="0" lang="fr-FR" altLang="fr-FR" sz="2400" b="0" i="0" u="none" strike="noStrike" cap="none" normalizeH="0" baseline="0" dirty="0">
                <a:ln>
                  <a:noFill/>
                </a:ln>
                <a:solidFill>
                  <a:srgbClr val="1F011C"/>
                </a:solidFill>
                <a:effectLst/>
                <a:latin typeface="Arial" panose="020B0604020202020204" pitchFamily="34" charset="0"/>
                <a:ea typeface="SimSun" panose="02010600030101010101" pitchFamily="2" charset="-122"/>
                <a:cs typeface="Arial" panose="020B0604020202020204" pitchFamily="34" charset="0"/>
              </a:rPr>
            </a:br>
            <a:r>
              <a:rPr kumimoji="0" lang="fr-FR" altLang="fr-FR" sz="24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pic>
        <p:nvPicPr>
          <p:cNvPr id="2050" name="Picture 2">
            <a:extLst>
              <a:ext uri="{FF2B5EF4-FFF2-40B4-BE49-F238E27FC236}">
                <a16:creationId xmlns:a16="http://schemas.microsoft.com/office/drawing/2014/main" id="{6B3BBE9B-F3A1-62F0-D8C1-27AFAD804E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4335" y="3560356"/>
            <a:ext cx="7801393" cy="2682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8861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7C82C-2AAC-CF7A-F272-89373091741C}"/>
              </a:ext>
            </a:extLst>
          </p:cNvPr>
          <p:cNvSpPr>
            <a:spLocks noGrp="1"/>
          </p:cNvSpPr>
          <p:nvPr>
            <p:ph type="title"/>
          </p:nvPr>
        </p:nvSpPr>
        <p:spPr>
          <a:xfrm>
            <a:off x="335280" y="365125"/>
            <a:ext cx="11567160" cy="762635"/>
          </a:xfrm>
        </p:spPr>
        <p:txBody>
          <a:bodyPr>
            <a:normAutofit/>
          </a:bodyPr>
          <a:lstStyle/>
          <a:p>
            <a:r>
              <a:rPr lang="fr-FR" sz="3600" b="1" dirty="0">
                <a:solidFill>
                  <a:srgbClr val="1F011C"/>
                </a:solidFill>
                <a:highlight>
                  <a:srgbClr val="FFFFFF"/>
                </a:highlight>
                <a:latin typeface="Arial" panose="020B0604020202020204" pitchFamily="34" charset="0"/>
                <a:ea typeface="宋体" panose="02010600030101010101" pitchFamily="2" charset="-122"/>
              </a:rPr>
              <a:t>Associer une interface à un masque de sous-réseau</a:t>
            </a:r>
            <a:endParaRPr lang="fr-FR" sz="3600" dirty="0"/>
          </a:p>
        </p:txBody>
      </p:sp>
      <p:sp>
        <p:nvSpPr>
          <p:cNvPr id="3" name="Espace réservé du contenu 2">
            <a:extLst>
              <a:ext uri="{FF2B5EF4-FFF2-40B4-BE49-F238E27FC236}">
                <a16:creationId xmlns:a16="http://schemas.microsoft.com/office/drawing/2014/main" id="{971A5E17-A2D7-1CF4-3E25-E692A6549596}"/>
              </a:ext>
            </a:extLst>
          </p:cNvPr>
          <p:cNvSpPr>
            <a:spLocks noGrp="1"/>
          </p:cNvSpPr>
          <p:nvPr>
            <p:ph idx="1"/>
          </p:nvPr>
        </p:nvSpPr>
        <p:spPr>
          <a:xfrm>
            <a:off x="335280" y="1253330"/>
            <a:ext cx="11445240" cy="5406549"/>
          </a:xfrm>
        </p:spPr>
        <p:txBody>
          <a:bodyPr>
            <a:normAutofit/>
          </a:bodyPr>
          <a:lstStyle/>
          <a:p>
            <a:pPr algn="l"/>
            <a:r>
              <a:rPr lang="fr-FR" i="0" dirty="0">
                <a:solidFill>
                  <a:srgbClr val="1F011C"/>
                </a:solidFill>
                <a:effectLst/>
                <a:highlight>
                  <a:srgbClr val="FFFFFF"/>
                </a:highlight>
                <a:latin typeface="Arial" panose="020B0604020202020204" pitchFamily="34" charset="0"/>
              </a:rPr>
              <a:t>Le protocole IP permet aussi de déterminer et de lister tous les équipements appartenant à un sous-réseau, qui sont capables de communiquer directement entre eux. </a:t>
            </a:r>
          </a:p>
          <a:p>
            <a:pPr algn="l"/>
            <a:r>
              <a:rPr lang="fr-FR" i="0" dirty="0">
                <a:solidFill>
                  <a:srgbClr val="1F011C"/>
                </a:solidFill>
                <a:effectLst/>
                <a:highlight>
                  <a:srgbClr val="FFFFFF"/>
                </a:highlight>
                <a:latin typeface="Arial" panose="020B0604020202020204" pitchFamily="34" charset="0"/>
              </a:rPr>
              <a:t>Il utilise pour cela un nombre de 4 octets appelé le </a:t>
            </a:r>
            <a:r>
              <a:rPr lang="fr-FR" b="1" i="0" dirty="0">
                <a:solidFill>
                  <a:srgbClr val="1F011C"/>
                </a:solidFill>
                <a:effectLst/>
                <a:highlight>
                  <a:srgbClr val="FFFFFF"/>
                </a:highlight>
                <a:latin typeface="Arial" panose="020B0604020202020204" pitchFamily="34" charset="0"/>
              </a:rPr>
              <a:t>masque de sous-réseau</a:t>
            </a:r>
            <a:r>
              <a:rPr lang="fr-FR" i="0" dirty="0">
                <a:solidFill>
                  <a:srgbClr val="1F011C"/>
                </a:solidFill>
                <a:effectLst/>
                <a:highlight>
                  <a:srgbClr val="FFFFFF"/>
                </a:highlight>
                <a:latin typeface="Arial" panose="020B0604020202020204" pitchFamily="34" charset="0"/>
              </a:rPr>
              <a:t>.</a:t>
            </a:r>
          </a:p>
          <a:p>
            <a:r>
              <a:rPr lang="fr-FR" i="0" dirty="0">
                <a:solidFill>
                  <a:srgbClr val="1F011C"/>
                </a:solidFill>
                <a:effectLst/>
                <a:highlight>
                  <a:srgbClr val="FFFFFF"/>
                </a:highlight>
                <a:latin typeface="Arial" panose="020B0604020202020204" pitchFamily="34" charset="0"/>
                <a:ea typeface="宋体" panose="02010600030101010101" pitchFamily="2" charset="-122"/>
              </a:rPr>
              <a:t>Exemple</a:t>
            </a:r>
            <a:br>
              <a:rPr lang="fr-FR" i="0" dirty="0">
                <a:solidFill>
                  <a:srgbClr val="1F011C"/>
                </a:solidFill>
                <a:effectLst/>
                <a:highlight>
                  <a:srgbClr val="FFFFFF"/>
                </a:highlight>
                <a:latin typeface="Arial" panose="020B0604020202020204" pitchFamily="34" charset="0"/>
                <a:ea typeface="宋体" panose="02010600030101010101" pitchFamily="2" charset="-122"/>
              </a:rPr>
            </a:br>
            <a:r>
              <a:rPr lang="fr-FR" i="0" dirty="0">
                <a:solidFill>
                  <a:srgbClr val="1F011C"/>
                </a:solidFill>
                <a:effectLst/>
                <a:highlight>
                  <a:srgbClr val="FFFFFF"/>
                </a:highlight>
                <a:latin typeface="Arial" panose="020B0604020202020204" pitchFamily="34" charset="0"/>
                <a:ea typeface="宋体" panose="02010600030101010101" pitchFamily="2" charset="-122"/>
              </a:rPr>
              <a:t>255.255.255.000 est un masque de sous-réseau : en binaire, cette adresse est 11111111.11111111.11111111.00000000.</a:t>
            </a:r>
            <a:br>
              <a:rPr lang="fr-FR" i="0" dirty="0">
                <a:solidFill>
                  <a:srgbClr val="1F011C"/>
                </a:solidFill>
                <a:effectLst/>
                <a:highlight>
                  <a:srgbClr val="FFFFFF"/>
                </a:highlight>
                <a:latin typeface="Arial" panose="020B0604020202020204" pitchFamily="34" charset="0"/>
                <a:ea typeface="宋体" panose="02010600030101010101" pitchFamily="2" charset="-122"/>
              </a:rPr>
            </a:br>
            <a:r>
              <a:rPr lang="fr-FR" i="0" dirty="0">
                <a:solidFill>
                  <a:srgbClr val="1F011C"/>
                </a:solidFill>
                <a:effectLst/>
                <a:highlight>
                  <a:srgbClr val="FFFFFF"/>
                </a:highlight>
                <a:latin typeface="Arial" panose="020B0604020202020204" pitchFamily="34" charset="0"/>
                <a:ea typeface="宋体" panose="02010600030101010101" pitchFamily="2" charset="-122"/>
              </a:rPr>
              <a:t>Cela permet de découper l’adresse en deux, une partie réseau  (les 24 premiers bits, qui ont ici un poids à 1) et une partie machine (les derniers 8 bits, qui sont ici à 0). Il y aura donc 2</a:t>
            </a:r>
            <a:r>
              <a:rPr lang="fr-FR" i="0" baseline="30000" dirty="0">
                <a:solidFill>
                  <a:srgbClr val="1F011C"/>
                </a:solidFill>
                <a:effectLst/>
                <a:highlight>
                  <a:srgbClr val="FFFFFF"/>
                </a:highlight>
                <a:latin typeface="Arial" panose="020B0604020202020204" pitchFamily="34" charset="0"/>
                <a:ea typeface="宋体" panose="02010600030101010101" pitchFamily="2" charset="-122"/>
              </a:rPr>
              <a:t>8</a:t>
            </a:r>
            <a:r>
              <a:rPr lang="fr-FR" i="0" dirty="0">
                <a:solidFill>
                  <a:srgbClr val="1F011C"/>
                </a:solidFill>
                <a:effectLst/>
                <a:highlight>
                  <a:srgbClr val="FFFFFF"/>
                </a:highlight>
                <a:latin typeface="Arial" panose="020B0604020202020204" pitchFamily="34" charset="0"/>
                <a:ea typeface="宋体" panose="02010600030101010101" pitchFamily="2" charset="-122"/>
              </a:rPr>
              <a:t> adresses différentes dans un sous-réseau.</a:t>
            </a:r>
            <a:endParaRPr lang="fr-FR" dirty="0">
              <a:effectLst/>
              <a:highlight>
                <a:srgbClr val="FFFFFF"/>
              </a:highlight>
              <a:latin typeface="Times New Roman" panose="02020603050405020304" pitchFamily="18" charset="0"/>
              <a:ea typeface="宋体" panose="02010600030101010101" pitchFamily="2" charset="-122"/>
            </a:endParaRPr>
          </a:p>
          <a:p>
            <a:endParaRPr lang="fr-FR" dirty="0">
              <a:effectLst/>
              <a:latin typeface="Times New Roman" panose="02020603050405020304" pitchFamily="18" charset="0"/>
              <a:ea typeface="宋体" panose="02010600030101010101" pitchFamily="2" charset="-122"/>
            </a:endParaRPr>
          </a:p>
          <a:p>
            <a:pPr algn="l"/>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117645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F7C8EF-A155-68FA-D924-BC135F157F1D}"/>
              </a:ext>
            </a:extLst>
          </p:cNvPr>
          <p:cNvSpPr>
            <a:spLocks noGrp="1"/>
          </p:cNvSpPr>
          <p:nvPr>
            <p:ph type="title"/>
          </p:nvPr>
        </p:nvSpPr>
        <p:spPr>
          <a:xfrm>
            <a:off x="331076" y="365126"/>
            <a:ext cx="11619186" cy="596572"/>
          </a:xfrm>
        </p:spPr>
        <p:txBody>
          <a:bodyPr>
            <a:normAutofit/>
          </a:bodyPr>
          <a:lstStyle/>
          <a:p>
            <a:r>
              <a:rPr lang="fr-FR" sz="3600" b="1" dirty="0">
                <a:solidFill>
                  <a:srgbClr val="1F011C"/>
                </a:solidFill>
                <a:highlight>
                  <a:srgbClr val="FFFFFF"/>
                </a:highlight>
                <a:latin typeface="Arial" panose="020B0604020202020204" pitchFamily="34" charset="0"/>
                <a:ea typeface="宋体" panose="02010600030101010101" pitchFamily="2" charset="-122"/>
              </a:rPr>
              <a:t>Associer une interface à un masque de sous-réseau</a:t>
            </a:r>
            <a:endParaRPr lang="fr-FR" sz="3600" dirty="0"/>
          </a:p>
        </p:txBody>
      </p:sp>
      <p:sp>
        <p:nvSpPr>
          <p:cNvPr id="3" name="Espace réservé du contenu 2">
            <a:extLst>
              <a:ext uri="{FF2B5EF4-FFF2-40B4-BE49-F238E27FC236}">
                <a16:creationId xmlns:a16="http://schemas.microsoft.com/office/drawing/2014/main" id="{FEB74D6A-2C17-173A-D0A6-87DFB275E0B0}"/>
              </a:ext>
            </a:extLst>
          </p:cNvPr>
          <p:cNvSpPr>
            <a:spLocks noGrp="1"/>
          </p:cNvSpPr>
          <p:nvPr>
            <p:ph idx="1"/>
          </p:nvPr>
        </p:nvSpPr>
        <p:spPr>
          <a:xfrm>
            <a:off x="533400" y="1087821"/>
            <a:ext cx="10515600" cy="5526339"/>
          </a:xfrm>
        </p:spPr>
        <p:txBody>
          <a:bodyPr>
            <a:normAutofit fontScale="92500"/>
          </a:bodyPr>
          <a:lstStyle/>
          <a:p>
            <a:pPr algn="l"/>
            <a:r>
              <a:rPr lang="fr-FR" i="0" dirty="0">
                <a:solidFill>
                  <a:srgbClr val="1F011C"/>
                </a:solidFill>
                <a:effectLst/>
                <a:highlight>
                  <a:srgbClr val="FFFFFF"/>
                </a:highlight>
                <a:latin typeface="Arial" panose="020B0604020202020204" pitchFamily="34" charset="0"/>
              </a:rPr>
              <a:t>Pour savoir si des machines appartiennent à un même sous-réseau de masque 255.255.255.0, on applique la </a:t>
            </a:r>
            <a:r>
              <a:rPr lang="fr-FR" b="1" i="0" dirty="0">
                <a:solidFill>
                  <a:srgbClr val="1F011C"/>
                </a:solidFill>
                <a:effectLst/>
                <a:highlight>
                  <a:srgbClr val="FFFFFF"/>
                </a:highlight>
                <a:latin typeface="Arial" panose="020B0604020202020204" pitchFamily="34" charset="0"/>
              </a:rPr>
              <a:t>méthode </a:t>
            </a:r>
            <a:r>
              <a:rPr lang="fr-FR" b="1" i="0" dirty="0" err="1">
                <a:solidFill>
                  <a:srgbClr val="1F011C"/>
                </a:solidFill>
                <a:effectLst/>
                <a:highlight>
                  <a:srgbClr val="FFFFFF"/>
                </a:highlight>
                <a:latin typeface="Arial" panose="020B0604020202020204" pitchFamily="34" charset="0"/>
              </a:rPr>
              <a:t>ANDing</a:t>
            </a:r>
            <a:r>
              <a:rPr lang="fr-FR" i="0" dirty="0">
                <a:solidFill>
                  <a:srgbClr val="1F011C"/>
                </a:solidFill>
                <a:effectLst/>
                <a:highlight>
                  <a:srgbClr val="FFFFFF"/>
                </a:highlight>
                <a:latin typeface="Arial" panose="020B0604020202020204" pitchFamily="34" charset="0"/>
              </a:rPr>
              <a:t> qui consiste à effectuer l’opération &amp; logique, bit à bit sur chaque octet.</a:t>
            </a:r>
            <a:br>
              <a:rPr lang="fr-FR" i="0" dirty="0">
                <a:solidFill>
                  <a:srgbClr val="1F011C"/>
                </a:solidFill>
                <a:effectLst/>
                <a:highlight>
                  <a:srgbClr val="FFFFFF"/>
                </a:highlight>
                <a:latin typeface="Arial" panose="020B0604020202020204" pitchFamily="34" charset="0"/>
              </a:rPr>
            </a:br>
            <a:r>
              <a:rPr lang="fr-FR" i="0" dirty="0">
                <a:solidFill>
                  <a:srgbClr val="1F011C"/>
                </a:solidFill>
                <a:effectLst/>
                <a:highlight>
                  <a:srgbClr val="FFFFFF"/>
                </a:highlight>
                <a:latin typeface="Arial" panose="020B0604020202020204" pitchFamily="34" charset="0"/>
              </a:rPr>
              <a:t>On doit se rappeler que 255 &amp; valeur = valeur et que 0 &amp; valeur = 0.</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Exemples</a:t>
            </a:r>
          </a:p>
          <a:p>
            <a:pPr marL="0" marR="0" algn="l">
              <a:spcBef>
                <a:spcPts val="0"/>
              </a:spcBef>
              <a:spcAft>
                <a:spcPts val="0"/>
              </a:spcAft>
            </a:pPr>
            <a:endParaRPr lang="fr-FR" dirty="0">
              <a:solidFill>
                <a:srgbClr val="1F011C"/>
              </a:solidFill>
              <a:highlight>
                <a:srgbClr val="FFFFFF"/>
              </a:highlight>
              <a:latin typeface="Arial" panose="020B0604020202020204" pitchFamily="34" charset="0"/>
              <a:ea typeface="宋体" panose="02010600030101010101" pitchFamily="2" charset="-122"/>
            </a:endParaRPr>
          </a:p>
          <a:p>
            <a:pPr marL="0" marR="0" algn="l">
              <a:spcBef>
                <a:spcPts val="0"/>
              </a:spcBef>
              <a:spcAft>
                <a:spcPts val="0"/>
              </a:spcAft>
            </a:pPr>
            <a:endParaRPr lang="fr-FR" i="0" dirty="0">
              <a:solidFill>
                <a:srgbClr val="1F011C"/>
              </a:solidFill>
              <a:effectLst/>
              <a:highlight>
                <a:srgbClr val="FFFFFF"/>
              </a:highlight>
              <a:latin typeface="Arial" panose="020B0604020202020204" pitchFamily="34" charset="0"/>
              <a:ea typeface="宋体" panose="02010600030101010101" pitchFamily="2" charset="-122"/>
            </a:endParaRPr>
          </a:p>
          <a:p>
            <a:pPr marL="0" marR="0" algn="l">
              <a:spcBef>
                <a:spcPts val="0"/>
              </a:spcBef>
              <a:spcAft>
                <a:spcPts val="0"/>
              </a:spcAft>
            </a:pPr>
            <a:endParaRPr lang="fr-FR" dirty="0">
              <a:solidFill>
                <a:srgbClr val="1F011C"/>
              </a:solidFill>
              <a:highlight>
                <a:srgbClr val="FFFFFF"/>
              </a:highlight>
              <a:latin typeface="Arial" panose="020B0604020202020204" pitchFamily="34" charset="0"/>
              <a:ea typeface="宋体" panose="02010600030101010101" pitchFamily="2" charset="-122"/>
            </a:endParaRPr>
          </a:p>
          <a:p>
            <a:pPr marL="0" marR="0" algn="l">
              <a:spcBef>
                <a:spcPts val="0"/>
              </a:spcBef>
              <a:spcAft>
                <a:spcPts val="0"/>
              </a:spcAft>
            </a:pPr>
            <a:endParaRPr lang="fr-FR" i="0" dirty="0">
              <a:solidFill>
                <a:srgbClr val="1F011C"/>
              </a:solidFill>
              <a:effectLst/>
              <a:highlight>
                <a:srgbClr val="FFFFFF"/>
              </a:highlight>
              <a:latin typeface="Arial" panose="020B0604020202020204" pitchFamily="34" charset="0"/>
              <a:ea typeface="宋体" panose="02010600030101010101" pitchFamily="2" charset="-122"/>
            </a:endParaRPr>
          </a:p>
          <a:p>
            <a:pPr marL="0" marR="0" algn="l">
              <a:spcBef>
                <a:spcPts val="0"/>
              </a:spcBef>
              <a:spcAft>
                <a:spcPts val="0"/>
              </a:spcAft>
            </a:pPr>
            <a:endParaRPr lang="fr-FR" dirty="0">
              <a:solidFill>
                <a:srgbClr val="1F011C"/>
              </a:solidFill>
              <a:highlight>
                <a:srgbClr val="FFFFFF"/>
              </a:highlight>
              <a:latin typeface="Arial" panose="020B0604020202020204" pitchFamily="34" charset="0"/>
              <a:ea typeface="宋体" panose="02010600030101010101" pitchFamily="2" charset="-122"/>
            </a:endParaRPr>
          </a:p>
          <a:p>
            <a:pPr marL="0" marR="0" indent="0" algn="l">
              <a:spcBef>
                <a:spcPts val="0"/>
              </a:spcBef>
              <a:spcAft>
                <a:spcPts val="0"/>
              </a:spcAft>
              <a:buNone/>
            </a:pPr>
            <a:endParaRPr lang="fr-FR" i="0" dirty="0">
              <a:solidFill>
                <a:srgbClr val="1F011C"/>
              </a:solidFill>
              <a:effectLst/>
              <a:highlight>
                <a:srgbClr val="FFFFFF"/>
              </a:highlight>
              <a:latin typeface="Arial" panose="020B0604020202020204" pitchFamily="34" charset="0"/>
              <a:ea typeface="宋体" panose="02010600030101010101" pitchFamily="2" charset="-122"/>
            </a:endParaRPr>
          </a:p>
          <a:p>
            <a:pPr marL="0" marR="0" indent="0" algn="l">
              <a:spcBef>
                <a:spcPts val="0"/>
              </a:spcBef>
              <a:spcAft>
                <a:spcPts val="0"/>
              </a:spcAft>
              <a:buNone/>
            </a:pPr>
            <a:endParaRPr lang="fr-FR" i="0" dirty="0">
              <a:solidFill>
                <a:srgbClr val="1F011C"/>
              </a:solidFill>
              <a:effectLst/>
              <a:highlight>
                <a:srgbClr val="FFFFFF"/>
              </a:highlight>
              <a:latin typeface="Arial" panose="020B0604020202020204" pitchFamily="34" charset="0"/>
              <a:ea typeface="宋体" panose="02010600030101010101" pitchFamily="2" charset="-122"/>
            </a:endParaRPr>
          </a:p>
          <a:p>
            <a:pPr marL="0">
              <a:spcBef>
                <a:spcPts val="0"/>
              </a:spcBef>
            </a:pPr>
            <a:r>
              <a:rPr lang="fr-FR" i="0" dirty="0">
                <a:solidFill>
                  <a:srgbClr val="1F011C"/>
                </a:solidFill>
                <a:effectLst/>
                <a:highlight>
                  <a:srgbClr val="FFFFFF"/>
                </a:highlight>
                <a:latin typeface="Arial" panose="020B0604020202020204" pitchFamily="34" charset="0"/>
              </a:rPr>
              <a:t>Les deux machines appartiennent au même sous-réseau identifié par l’adresse IP 192.168.42.0.</a:t>
            </a:r>
            <a:endParaRPr lang="fr-FR" dirty="0">
              <a:effectLst/>
              <a:latin typeface="Times New Roman" panose="02020603050405020304" pitchFamily="18" charset="0"/>
            </a:endParaRPr>
          </a:p>
          <a:p>
            <a:pPr marL="0" marR="0" algn="l">
              <a:spcBef>
                <a:spcPts val="0"/>
              </a:spcBef>
              <a:spcAft>
                <a:spcPts val="0"/>
              </a:spcAft>
            </a:pPr>
            <a:endParaRPr lang="fr-FR" dirty="0">
              <a:effectLst/>
              <a:highlight>
                <a:srgbClr val="FFFFFF"/>
              </a:highlight>
              <a:latin typeface="Times New Roman" panose="02020603050405020304" pitchFamily="18" charset="0"/>
              <a:ea typeface="宋体" panose="02010600030101010101" pitchFamily="2" charset="-122"/>
            </a:endParaRPr>
          </a:p>
          <a:p>
            <a:endParaRPr lang="fr-FR" dirty="0"/>
          </a:p>
        </p:txBody>
      </p:sp>
      <p:pic>
        <p:nvPicPr>
          <p:cNvPr id="3074" name="Picture 2">
            <a:extLst>
              <a:ext uri="{FF2B5EF4-FFF2-40B4-BE49-F238E27FC236}">
                <a16:creationId xmlns:a16="http://schemas.microsoft.com/office/drawing/2014/main" id="{04069E50-F1F9-7DF6-E30D-B38A71A49A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076" y="2954846"/>
            <a:ext cx="11156078" cy="17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7331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4"/>
                                        </p:tgtEl>
                                        <p:attrNameLst>
                                          <p:attrName>style.visibility</p:attrName>
                                        </p:attrNameLst>
                                      </p:cBhvr>
                                      <p:to>
                                        <p:strVal val="visible"/>
                                      </p:to>
                                    </p:set>
                                    <p:anim calcmode="lin" valueType="num">
                                      <p:cBhvr additive="base">
                                        <p:cTn id="19" dur="500" fill="hold"/>
                                        <p:tgtEl>
                                          <p:spTgt spid="3074"/>
                                        </p:tgtEl>
                                        <p:attrNameLst>
                                          <p:attrName>ppt_x</p:attrName>
                                        </p:attrNameLst>
                                      </p:cBhvr>
                                      <p:tavLst>
                                        <p:tav tm="0">
                                          <p:val>
                                            <p:strVal val="#ppt_x"/>
                                          </p:val>
                                        </p:tav>
                                        <p:tav tm="100000">
                                          <p:val>
                                            <p:strVal val="#ppt_x"/>
                                          </p:val>
                                        </p:tav>
                                      </p:tavLst>
                                    </p:anim>
                                    <p:anim calcmode="lin" valueType="num">
                                      <p:cBhvr additive="base">
                                        <p:cTn id="20"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FA4C9F-0F1F-557C-DDDF-E6062EA0AEB0}"/>
              </a:ext>
            </a:extLst>
          </p:cNvPr>
          <p:cNvSpPr>
            <a:spLocks noGrp="1"/>
          </p:cNvSpPr>
          <p:nvPr>
            <p:ph type="title"/>
          </p:nvPr>
        </p:nvSpPr>
        <p:spPr>
          <a:xfrm>
            <a:off x="838200" y="365125"/>
            <a:ext cx="10515600" cy="686435"/>
          </a:xfrm>
        </p:spPr>
        <p:txBody>
          <a:bodyPr>
            <a:normAutofit fontScale="90000"/>
          </a:bodyPr>
          <a:lstStyle/>
          <a:p>
            <a:pPr algn="ctr"/>
            <a:r>
              <a:rPr lang="fr-FR" b="1" dirty="0">
                <a:solidFill>
                  <a:srgbClr val="1F011C"/>
                </a:solidFill>
                <a:highlight>
                  <a:srgbClr val="FFFFFF"/>
                </a:highlight>
                <a:latin typeface="Arial" panose="020B0604020202020204" pitchFamily="34" charset="0"/>
                <a:ea typeface="宋体" panose="02010600030101010101" pitchFamily="2" charset="-122"/>
              </a:rPr>
              <a:t>Le routage des données</a:t>
            </a:r>
            <a:endParaRPr lang="fr-FR" dirty="0"/>
          </a:p>
        </p:txBody>
      </p:sp>
      <p:sp>
        <p:nvSpPr>
          <p:cNvPr id="3" name="Espace réservé du contenu 2">
            <a:extLst>
              <a:ext uri="{FF2B5EF4-FFF2-40B4-BE49-F238E27FC236}">
                <a16:creationId xmlns:a16="http://schemas.microsoft.com/office/drawing/2014/main" id="{55CAD57A-32EF-86BC-B690-CB98478427FE}"/>
              </a:ext>
            </a:extLst>
          </p:cNvPr>
          <p:cNvSpPr>
            <a:spLocks noGrp="1"/>
          </p:cNvSpPr>
          <p:nvPr>
            <p:ph idx="1"/>
          </p:nvPr>
        </p:nvSpPr>
        <p:spPr>
          <a:xfrm>
            <a:off x="502920" y="1203960"/>
            <a:ext cx="10850880" cy="5501640"/>
          </a:xfrm>
        </p:spPr>
        <p:txBody>
          <a:bodyPr>
            <a:normAutofit fontScale="85000" lnSpcReduction="20000"/>
          </a:bodyPr>
          <a:lstStyle/>
          <a:p>
            <a:pPr algn="l"/>
            <a:r>
              <a:rPr lang="fr-FR" i="0" dirty="0">
                <a:solidFill>
                  <a:srgbClr val="1F011C"/>
                </a:solidFill>
                <a:effectLst/>
                <a:highlight>
                  <a:srgbClr val="FFFFFF"/>
                </a:highlight>
                <a:latin typeface="Arial" panose="020B0604020202020204" pitchFamily="34" charset="0"/>
              </a:rPr>
              <a:t>Un autre rôle de ce protocole est le </a:t>
            </a:r>
            <a:r>
              <a:rPr lang="fr-FR" b="1" i="0" dirty="0">
                <a:solidFill>
                  <a:srgbClr val="1F011C"/>
                </a:solidFill>
                <a:effectLst/>
                <a:highlight>
                  <a:srgbClr val="FFFFFF"/>
                </a:highlight>
                <a:latin typeface="Arial" panose="020B0604020202020204" pitchFamily="34" charset="0"/>
              </a:rPr>
              <a:t>routage</a:t>
            </a:r>
            <a:r>
              <a:rPr lang="fr-FR" i="0" dirty="0">
                <a:solidFill>
                  <a:srgbClr val="1F011C"/>
                </a:solidFill>
                <a:effectLst/>
                <a:highlight>
                  <a:srgbClr val="FFFFFF"/>
                </a:highlight>
                <a:latin typeface="Arial" panose="020B0604020202020204" pitchFamily="34" charset="0"/>
              </a:rPr>
              <a:t>, c’est-à-dire la transmission depuis la source jusqu’au destinataire.</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 sous-réseau</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On définit pour cela d’abord la notion de </a:t>
            </a:r>
            <a:r>
              <a:rPr lang="fr-FR" b="1" i="0" dirty="0">
                <a:solidFill>
                  <a:srgbClr val="1F011C"/>
                </a:solidFill>
                <a:effectLst/>
                <a:highlight>
                  <a:srgbClr val="FFFFFF"/>
                </a:highlight>
                <a:latin typeface="Arial" panose="020B0604020202020204" pitchFamily="34" charset="0"/>
              </a:rPr>
              <a:t>sous-réseau</a:t>
            </a:r>
            <a:r>
              <a:rPr lang="fr-FR" i="0" dirty="0">
                <a:solidFill>
                  <a:srgbClr val="1F011C"/>
                </a:solidFill>
                <a:effectLst/>
                <a:highlight>
                  <a:srgbClr val="FFFFFF"/>
                </a:highlight>
                <a:latin typeface="Arial" panose="020B0604020202020204" pitchFamily="34" charset="0"/>
              </a:rPr>
              <a:t> : il s’agit pour simplifier d’un réseau local où toutes les machines sont connectées entre elles.</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Dans ce sous-réseau, une des machines assure le rôle de </a:t>
            </a:r>
            <a:r>
              <a:rPr lang="fr-FR" b="1" i="0" dirty="0">
                <a:solidFill>
                  <a:srgbClr val="1F011C"/>
                </a:solidFill>
                <a:effectLst/>
                <a:highlight>
                  <a:srgbClr val="FFFFFF"/>
                </a:highlight>
                <a:latin typeface="Arial" panose="020B0604020202020204" pitchFamily="34" charset="0"/>
              </a:rPr>
              <a:t>passerelle</a:t>
            </a:r>
            <a:r>
              <a:rPr lang="fr-FR" i="0" dirty="0">
                <a:solidFill>
                  <a:srgbClr val="1F011C"/>
                </a:solidFill>
                <a:effectLst/>
                <a:highlight>
                  <a:srgbClr val="FFFFFF"/>
                </a:highlight>
                <a:latin typeface="Arial" panose="020B0604020202020204" pitchFamily="34" charset="0"/>
              </a:rPr>
              <a:t> : cette machine porte le nom de </a:t>
            </a:r>
            <a:r>
              <a:rPr lang="fr-FR" b="1" i="0" dirty="0">
                <a:solidFill>
                  <a:srgbClr val="1F011C"/>
                </a:solidFill>
                <a:effectLst/>
                <a:highlight>
                  <a:srgbClr val="FFFFFF"/>
                </a:highlight>
                <a:latin typeface="Arial" panose="020B0604020202020204" pitchFamily="34" charset="0"/>
              </a:rPr>
              <a:t>routeur</a:t>
            </a:r>
            <a:r>
              <a:rPr lang="fr-FR" i="0" dirty="0">
                <a:solidFill>
                  <a:srgbClr val="1F011C"/>
                </a:solidFill>
                <a:effectLst/>
                <a:highlight>
                  <a:srgbClr val="FFFFFF"/>
                </a:highlight>
                <a:latin typeface="Arial" panose="020B0604020202020204" pitchFamily="34" charset="0"/>
              </a:rPr>
              <a:t>, c’est-à-dire qu’elle est connectée à un autre sous-réseau qui possède lui aussi un routeur, etc.</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La table de routage</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Le routeur possède ce qu’on appelle une </a:t>
            </a:r>
            <a:r>
              <a:rPr lang="fr-FR" b="1" i="0" dirty="0">
                <a:solidFill>
                  <a:srgbClr val="1F011C"/>
                </a:solidFill>
                <a:effectLst/>
                <a:highlight>
                  <a:srgbClr val="FFFFFF"/>
                </a:highlight>
                <a:latin typeface="Arial" panose="020B0604020202020204" pitchFamily="34" charset="0"/>
              </a:rPr>
              <a:t>table de routage</a:t>
            </a:r>
            <a:r>
              <a:rPr lang="fr-FR" i="0" dirty="0">
                <a:solidFill>
                  <a:srgbClr val="1F011C"/>
                </a:solidFill>
                <a:effectLst/>
                <a:highlight>
                  <a:srgbClr val="FFFFFF"/>
                </a:highlight>
                <a:latin typeface="Arial" panose="020B0604020202020204" pitchFamily="34" charset="0"/>
              </a:rPr>
              <a:t>, c’est-à-dire une liste d’adresses. Lors de l’envoi d’un paquet, le routeur envoie ainsi les données de routeurs en routeurs de manière à atteindre la destination. De nos jours, les tables de routages sont dynamiques, elles se mettent à jour automatiquement.</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 paquet IP</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Lorsqu’un ordinateur souhaite envoyer des données à un autre ordinateur, le protocole IP va encapsuler les données de la manière suivante dans ce qu’on appelle </a:t>
            </a:r>
            <a:r>
              <a:rPr lang="fr-FR" b="1" i="0" dirty="0">
                <a:solidFill>
                  <a:srgbClr val="1F011C"/>
                </a:solidFill>
                <a:effectLst/>
                <a:highlight>
                  <a:srgbClr val="FFFFFF"/>
                </a:highlight>
                <a:latin typeface="Arial" panose="020B0604020202020204" pitchFamily="34" charset="0"/>
              </a:rPr>
              <a:t>paquet IP</a:t>
            </a:r>
            <a:r>
              <a:rPr lang="fr-FR" i="0" dirty="0">
                <a:solidFill>
                  <a:srgbClr val="1F011C"/>
                </a:solidFill>
                <a:effectLst/>
                <a:highlight>
                  <a:srgbClr val="FFFFFF"/>
                </a:highlight>
                <a:latin typeface="Arial" panose="020B0604020202020204" pitchFamily="34" charset="0"/>
              </a:rPr>
              <a:t> ou </a:t>
            </a:r>
            <a:r>
              <a:rPr lang="fr-FR" b="1" i="0" dirty="0">
                <a:solidFill>
                  <a:srgbClr val="1F011C"/>
                </a:solidFill>
                <a:effectLst/>
                <a:highlight>
                  <a:srgbClr val="FFFFFF"/>
                </a:highlight>
                <a:latin typeface="Arial" panose="020B0604020202020204" pitchFamily="34" charset="0"/>
              </a:rPr>
              <a:t>datagramme IP</a:t>
            </a:r>
            <a:r>
              <a:rPr lang="fr-FR" i="0" dirty="0">
                <a:solidFill>
                  <a:srgbClr val="1F011C"/>
                </a:solidFill>
                <a:effectLst/>
                <a:highlight>
                  <a:srgbClr val="FFFFFF"/>
                </a:highlight>
                <a:latin typeface="Arial" panose="020B0604020202020204" pitchFamily="34" charset="0"/>
              </a:rPr>
              <a:t>.</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1051946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A7A8D8-B925-558F-A6F7-0313C816B605}"/>
              </a:ext>
            </a:extLst>
          </p:cNvPr>
          <p:cNvSpPr>
            <a:spLocks noGrp="1"/>
          </p:cNvSpPr>
          <p:nvPr>
            <p:ph type="title"/>
          </p:nvPr>
        </p:nvSpPr>
        <p:spPr/>
        <p:txBody>
          <a:bodyPr/>
          <a:lstStyle/>
          <a:p>
            <a:r>
              <a:rPr lang="fr-FR" b="1" dirty="0">
                <a:solidFill>
                  <a:srgbClr val="1F011C"/>
                </a:solidFill>
                <a:highlight>
                  <a:srgbClr val="FFFFFF"/>
                </a:highlight>
                <a:latin typeface="Arial" panose="020B0604020202020204" pitchFamily="34" charset="0"/>
                <a:ea typeface="宋体" panose="02010600030101010101" pitchFamily="2" charset="-122"/>
              </a:rPr>
              <a:t>Le routage des données</a:t>
            </a:r>
            <a:endParaRPr lang="fr-FR" dirty="0"/>
          </a:p>
        </p:txBody>
      </p:sp>
      <p:sp>
        <p:nvSpPr>
          <p:cNvPr id="7" name="Espace réservé du contenu 6">
            <a:extLst>
              <a:ext uri="{FF2B5EF4-FFF2-40B4-BE49-F238E27FC236}">
                <a16:creationId xmlns:a16="http://schemas.microsoft.com/office/drawing/2014/main" id="{A7E36306-176F-D64F-48DF-FDB85DE92625}"/>
              </a:ext>
            </a:extLst>
          </p:cNvPr>
          <p:cNvSpPr>
            <a:spLocks noGrp="1"/>
          </p:cNvSpPr>
          <p:nvPr>
            <p:ph idx="1"/>
          </p:nvPr>
        </p:nvSpPr>
        <p:spPr/>
        <p:txBody>
          <a:bodyPr/>
          <a:lstStyle/>
          <a:p>
            <a:endParaRPr lang="fr-FR"/>
          </a:p>
        </p:txBody>
      </p:sp>
      <p:pic>
        <p:nvPicPr>
          <p:cNvPr id="9" name="Image 8">
            <a:extLst>
              <a:ext uri="{FF2B5EF4-FFF2-40B4-BE49-F238E27FC236}">
                <a16:creationId xmlns:a16="http://schemas.microsoft.com/office/drawing/2014/main" id="{DDB50B2C-E508-1AD2-1309-D0220A868395}"/>
              </a:ext>
            </a:extLst>
          </p:cNvPr>
          <p:cNvPicPr>
            <a:picLocks noChangeAspect="1"/>
          </p:cNvPicPr>
          <p:nvPr/>
        </p:nvPicPr>
        <p:blipFill>
          <a:blip r:embed="rId2"/>
          <a:stretch>
            <a:fillRect/>
          </a:stretch>
        </p:blipFill>
        <p:spPr>
          <a:xfrm>
            <a:off x="1803208" y="1905380"/>
            <a:ext cx="8118031" cy="4271583"/>
          </a:xfrm>
          <a:prstGeom prst="rect">
            <a:avLst/>
          </a:prstGeom>
        </p:spPr>
      </p:pic>
    </p:spTree>
    <p:extLst>
      <p:ext uri="{BB962C8B-B14F-4D97-AF65-F5344CB8AC3E}">
        <p14:creationId xmlns:p14="http://schemas.microsoft.com/office/powerpoint/2010/main" val="1973411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6EFE8-35DC-5D9A-97B1-41EE40B3136B}"/>
              </a:ext>
            </a:extLst>
          </p:cNvPr>
          <p:cNvSpPr>
            <a:spLocks noGrp="1"/>
          </p:cNvSpPr>
          <p:nvPr>
            <p:ph type="title"/>
          </p:nvPr>
        </p:nvSpPr>
        <p:spPr>
          <a:xfrm>
            <a:off x="838200" y="365125"/>
            <a:ext cx="10515600" cy="686435"/>
          </a:xfrm>
        </p:spPr>
        <p:txBody>
          <a:bodyPr>
            <a:normAutofit fontScale="90000"/>
          </a:bodyPr>
          <a:lstStyle/>
          <a:p>
            <a:r>
              <a:rPr lang="fr-FR" b="1" dirty="0">
                <a:solidFill>
                  <a:srgbClr val="1F011C"/>
                </a:solidFill>
                <a:highlight>
                  <a:srgbClr val="FFFFFF"/>
                </a:highlight>
                <a:latin typeface="Arial" panose="020B0604020202020204" pitchFamily="34" charset="0"/>
                <a:ea typeface="宋体" panose="02010600030101010101" pitchFamily="2" charset="-122"/>
              </a:rPr>
              <a:t>Le routage des données</a:t>
            </a:r>
            <a:endParaRPr lang="fr-FR" dirty="0"/>
          </a:p>
        </p:txBody>
      </p:sp>
      <p:sp>
        <p:nvSpPr>
          <p:cNvPr id="3" name="Espace réservé du contenu 2">
            <a:extLst>
              <a:ext uri="{FF2B5EF4-FFF2-40B4-BE49-F238E27FC236}">
                <a16:creationId xmlns:a16="http://schemas.microsoft.com/office/drawing/2014/main" id="{40D58AEB-7270-968B-8028-54ACA8F691F5}"/>
              </a:ext>
            </a:extLst>
          </p:cNvPr>
          <p:cNvSpPr>
            <a:spLocks noGrp="1"/>
          </p:cNvSpPr>
          <p:nvPr>
            <p:ph idx="1"/>
          </p:nvPr>
        </p:nvSpPr>
        <p:spPr>
          <a:xfrm>
            <a:off x="609600" y="1310640"/>
            <a:ext cx="10744200" cy="5182235"/>
          </a:xfrm>
        </p:spPr>
        <p:txBody>
          <a:bodyPr>
            <a:normAutofit/>
          </a:bodyPr>
          <a:lstStyle/>
          <a:p>
            <a:pPr algn="l"/>
            <a:r>
              <a:rPr lang="fr-FR" i="0" dirty="0">
                <a:solidFill>
                  <a:srgbClr val="1F011C"/>
                </a:solidFill>
                <a:effectLst/>
                <a:highlight>
                  <a:srgbClr val="FFFFFF"/>
                </a:highlight>
                <a:latin typeface="Arial" panose="020B0604020202020204" pitchFamily="34" charset="0"/>
              </a:rPr>
              <a:t>Le préfixe va contenir plusieurs informations, comme la longueur du paquet, mais aussi un entier, codé sur un octet, qui se nomme </a:t>
            </a:r>
            <a:r>
              <a:rPr lang="fr-FR" b="1" i="0" dirty="0">
                <a:solidFill>
                  <a:srgbClr val="1F011C"/>
                </a:solidFill>
                <a:effectLst/>
                <a:highlight>
                  <a:srgbClr val="FFFFFF"/>
                </a:highlight>
                <a:latin typeface="Arial" panose="020B0604020202020204" pitchFamily="34" charset="0"/>
              </a:rPr>
              <a:t>TTL (</a:t>
            </a:r>
            <a:r>
              <a:rPr lang="fr-FR" b="1" i="1" dirty="0">
                <a:solidFill>
                  <a:srgbClr val="1F011C"/>
                </a:solidFill>
                <a:effectLst/>
                <a:highlight>
                  <a:srgbClr val="FFFFFF"/>
                </a:highlight>
                <a:latin typeface="Arial" panose="020B0604020202020204" pitchFamily="34" charset="0"/>
              </a:rPr>
              <a:t>Time To Live</a:t>
            </a:r>
            <a:r>
              <a:rPr lang="fr-FR" b="1" i="0" dirty="0">
                <a:solidFill>
                  <a:srgbClr val="1F011C"/>
                </a:solidFill>
                <a:effectLst/>
                <a:highlight>
                  <a:srgbClr val="FFFFFF"/>
                </a:highlight>
                <a:latin typeface="Arial" panose="020B0604020202020204" pitchFamily="34" charset="0"/>
              </a:rPr>
              <a:t> en anglais)</a:t>
            </a:r>
            <a:r>
              <a:rPr lang="fr-FR" i="0" dirty="0">
                <a:solidFill>
                  <a:srgbClr val="1F011C"/>
                </a:solidFill>
                <a:effectLst/>
                <a:highlight>
                  <a:srgbClr val="FFFFFF"/>
                </a:highlight>
                <a:latin typeface="Arial" panose="020B0604020202020204" pitchFamily="34" charset="0"/>
              </a:rPr>
              <a:t>.</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Le TTL est un nombre qui va donner la durée de vie du paquet : ce nombre diminue de 1 à chaque fois que le paquet passe par un routeur, et lorsqu’il vaut 0 le paquet est détruit. Le protocole ICMP est alors activé et va provoquer l’envoi d’un message signalant la destruction du paquet.</a:t>
            </a:r>
            <a:endParaRPr lang="fr-FR" dirty="0">
              <a:effectLst/>
              <a:latin typeface="Times New Roman" panose="02020603050405020304" pitchFamily="18" charset="0"/>
            </a:endParaRPr>
          </a:p>
          <a:p>
            <a:pPr marL="0" marR="0" algn="just">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Remarque</a:t>
            </a:r>
            <a:br>
              <a:rPr lang="fr-FR" i="0" dirty="0">
                <a:solidFill>
                  <a:srgbClr val="1F011C"/>
                </a:solidFill>
                <a:effectLst/>
                <a:highlight>
                  <a:srgbClr val="FFFFFF"/>
                </a:highlight>
                <a:latin typeface="Arial" panose="020B0604020202020204" pitchFamily="34" charset="0"/>
                <a:ea typeface="宋体" panose="02010600030101010101" pitchFamily="2" charset="-122"/>
              </a:rPr>
            </a:br>
            <a:r>
              <a:rPr lang="fr-FR" i="0" dirty="0">
                <a:solidFill>
                  <a:srgbClr val="1F011C"/>
                </a:solidFill>
                <a:effectLst/>
                <a:highlight>
                  <a:srgbClr val="FFFFFF"/>
                </a:highlight>
                <a:latin typeface="Arial" panose="020B0604020202020204" pitchFamily="34" charset="0"/>
                <a:ea typeface="宋体" panose="02010600030101010101" pitchFamily="2" charset="-122"/>
              </a:rPr>
              <a:t>Une norme préconise de fixer le TTL à 64, ce qui signifie que le paquet IP sera détruit au bout de 64 passages par un routeur</a:t>
            </a:r>
            <a:endParaRPr lang="fr-FR" dirty="0">
              <a:effectLst/>
              <a:latin typeface="Times New Roman" panose="02020603050405020304" pitchFamily="18" charset="0"/>
              <a:ea typeface="宋体" panose="02010600030101010101" pitchFamily="2" charset="-122"/>
            </a:endParaRPr>
          </a:p>
          <a:p>
            <a:endParaRPr lang="fr-FR" dirty="0"/>
          </a:p>
        </p:txBody>
      </p:sp>
    </p:spTree>
    <p:extLst>
      <p:ext uri="{BB962C8B-B14F-4D97-AF65-F5344CB8AC3E}">
        <p14:creationId xmlns:p14="http://schemas.microsoft.com/office/powerpoint/2010/main" val="1804285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4B8B6A-1A13-73CD-C7D7-02A6813C1219}"/>
              </a:ext>
            </a:extLst>
          </p:cNvPr>
          <p:cNvSpPr>
            <a:spLocks noGrp="1"/>
          </p:cNvSpPr>
          <p:nvPr>
            <p:ph type="title"/>
          </p:nvPr>
        </p:nvSpPr>
        <p:spPr/>
        <p:txBody>
          <a:bodyPr/>
          <a:lstStyle/>
          <a:p>
            <a:r>
              <a:rPr lang="fr-FR" sz="6000" b="1" dirty="0">
                <a:solidFill>
                  <a:srgbClr val="1F011C"/>
                </a:solidFill>
                <a:highlight>
                  <a:srgbClr val="FFFFFF"/>
                </a:highlight>
                <a:latin typeface="Arial" panose="020B0604020202020204" pitchFamily="34" charset="0"/>
                <a:ea typeface="宋体" panose="02010600030101010101" pitchFamily="2" charset="-122"/>
              </a:rPr>
              <a:t>Le protocole AR</a:t>
            </a:r>
            <a:endParaRPr lang="fr-FR" dirty="0"/>
          </a:p>
        </p:txBody>
      </p:sp>
      <p:sp>
        <p:nvSpPr>
          <p:cNvPr id="3" name="Espace réservé du texte 2">
            <a:extLst>
              <a:ext uri="{FF2B5EF4-FFF2-40B4-BE49-F238E27FC236}">
                <a16:creationId xmlns:a16="http://schemas.microsoft.com/office/drawing/2014/main" id="{B5E3F20D-BDF7-C2D0-F1C4-6F1A63D4F914}"/>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324203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A9D72A-CB1A-BDB8-7AB6-1FC41BD08810}"/>
              </a:ext>
            </a:extLst>
          </p:cNvPr>
          <p:cNvSpPr>
            <a:spLocks noGrp="1"/>
          </p:cNvSpPr>
          <p:nvPr>
            <p:ph type="title"/>
          </p:nvPr>
        </p:nvSpPr>
        <p:spPr>
          <a:xfrm>
            <a:off x="365760" y="273685"/>
            <a:ext cx="11506200" cy="777875"/>
          </a:xfrm>
        </p:spPr>
        <p:txBody>
          <a:bodyPr>
            <a:normAutofit/>
          </a:bodyPr>
          <a:lstStyle/>
          <a:p>
            <a:pPr algn="ctr">
              <a:spcBef>
                <a:spcPts val="0"/>
              </a:spcBef>
            </a:pPr>
            <a:r>
              <a:rPr lang="fr-FR" sz="4000" b="1" dirty="0">
                <a:solidFill>
                  <a:srgbClr val="1F011C"/>
                </a:solidFill>
                <a:highlight>
                  <a:srgbClr val="FFFFFF"/>
                </a:highlight>
                <a:latin typeface="Arial" panose="020B0604020202020204" pitchFamily="34" charset="0"/>
                <a:ea typeface="宋体" panose="02010600030101010101" pitchFamily="2" charset="-122"/>
              </a:rPr>
              <a:t>Différence entre adresse IP et adresse MAC</a:t>
            </a:r>
            <a:endParaRPr lang="fr-FR" sz="4000" dirty="0"/>
          </a:p>
        </p:txBody>
      </p:sp>
      <p:sp>
        <p:nvSpPr>
          <p:cNvPr id="3" name="Espace réservé du contenu 2">
            <a:extLst>
              <a:ext uri="{FF2B5EF4-FFF2-40B4-BE49-F238E27FC236}">
                <a16:creationId xmlns:a16="http://schemas.microsoft.com/office/drawing/2014/main" id="{2514F079-E714-C729-D049-6E85A035CBAD}"/>
              </a:ext>
            </a:extLst>
          </p:cNvPr>
          <p:cNvSpPr>
            <a:spLocks noGrp="1"/>
          </p:cNvSpPr>
          <p:nvPr>
            <p:ph idx="1"/>
          </p:nvPr>
        </p:nvSpPr>
        <p:spPr>
          <a:xfrm>
            <a:off x="365760" y="1051560"/>
            <a:ext cx="11658600" cy="5699760"/>
          </a:xfrm>
        </p:spPr>
        <p:txBody>
          <a:bodyPr>
            <a:normAutofit/>
          </a:bodyPr>
          <a:lstStyle/>
          <a:p>
            <a:pPr algn="l"/>
            <a:r>
              <a:rPr lang="fr-FR" sz="3200" i="0" dirty="0">
                <a:solidFill>
                  <a:srgbClr val="1F011C"/>
                </a:solidFill>
                <a:effectLst/>
                <a:highlight>
                  <a:srgbClr val="FFFFFF"/>
                </a:highlight>
                <a:latin typeface="Arial" panose="020B0604020202020204" pitchFamily="34" charset="0"/>
              </a:rPr>
              <a:t>Le principe d’identification des machines est basé sur l’attribution d’une adresse IP à chaque machine appartenant au réseau. Cette adresse IP est un numéro d’identification attribué à chaque machine qui permet de pouvoir communiquer avec l’ensemble des ordinateurs du réseau.</a:t>
            </a:r>
            <a:endParaRPr lang="fr-FR" sz="3200" dirty="0">
              <a:effectLst/>
              <a:latin typeface="Times New Roman" panose="02020603050405020304" pitchFamily="18" charset="0"/>
            </a:endParaRPr>
          </a:p>
          <a:p>
            <a:pPr algn="l"/>
            <a:r>
              <a:rPr lang="fr-FR" sz="3200" i="0" dirty="0">
                <a:solidFill>
                  <a:srgbClr val="1F011C"/>
                </a:solidFill>
                <a:effectLst/>
                <a:highlight>
                  <a:srgbClr val="FFFFFF"/>
                </a:highlight>
                <a:latin typeface="Arial" panose="020B0604020202020204" pitchFamily="34" charset="0"/>
              </a:rPr>
              <a:t>À chaque connexion sur le réseau, on associe cette adresse IP à l’adresse MAC de la carte réseau de la machine électronique.</a:t>
            </a:r>
            <a:endParaRPr lang="fr-FR" sz="3200" dirty="0">
              <a:effectLst/>
              <a:latin typeface="Times New Roman" panose="02020603050405020304" pitchFamily="18" charset="0"/>
            </a:endParaRPr>
          </a:p>
          <a:p>
            <a:pPr algn="l"/>
            <a:r>
              <a:rPr lang="fr-FR" sz="3200" i="0" dirty="0">
                <a:solidFill>
                  <a:srgbClr val="1F011C"/>
                </a:solidFill>
                <a:effectLst/>
                <a:highlight>
                  <a:srgbClr val="FFFFFF"/>
                </a:highlight>
                <a:latin typeface="Arial" panose="020B0604020202020204" pitchFamily="34" charset="0"/>
              </a:rPr>
              <a:t>L’adresse MAC est une adresse physique. Il s’agit d’un numéro d’identification de la machine qui est inscrit sur le matériel électronique par le concepteur afin de connaitre sa provenance.</a:t>
            </a:r>
            <a:endParaRPr lang="fr-FR" sz="3200" dirty="0">
              <a:effectLst/>
              <a:latin typeface="Times New Roman" panose="02020603050405020304" pitchFamily="18" charset="0"/>
            </a:endParaRPr>
          </a:p>
          <a:p>
            <a:endParaRPr lang="fr-FR" sz="3200" dirty="0"/>
          </a:p>
        </p:txBody>
      </p:sp>
    </p:spTree>
    <p:extLst>
      <p:ext uri="{BB962C8B-B14F-4D97-AF65-F5344CB8AC3E}">
        <p14:creationId xmlns:p14="http://schemas.microsoft.com/office/powerpoint/2010/main" val="452576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1B2678-9678-DEE8-154B-70CE0C6E7074}"/>
              </a:ext>
            </a:extLst>
          </p:cNvPr>
          <p:cNvSpPr>
            <a:spLocks noGrp="1"/>
          </p:cNvSpPr>
          <p:nvPr>
            <p:ph type="title"/>
          </p:nvPr>
        </p:nvSpPr>
        <p:spPr>
          <a:xfrm>
            <a:off x="335280" y="365125"/>
            <a:ext cx="11628120" cy="1325563"/>
          </a:xfrm>
        </p:spPr>
        <p:txBody>
          <a:bodyPr>
            <a:noAutofit/>
          </a:bodyPr>
          <a:lstStyle/>
          <a:p>
            <a:pPr algn="ctr"/>
            <a:r>
              <a:rPr lang="fr-FR" sz="3200" b="1" dirty="0">
                <a:solidFill>
                  <a:srgbClr val="1F011C"/>
                </a:solidFill>
                <a:highlight>
                  <a:srgbClr val="FFFFFF"/>
                </a:highlight>
                <a:latin typeface="Arial" panose="020B0604020202020204" pitchFamily="34" charset="0"/>
                <a:ea typeface="宋体" panose="02010600030101010101" pitchFamily="2" charset="-122"/>
              </a:rPr>
              <a:t>Le protocole ARP pour faire le lien entre adresse IP et adresse MACP</a:t>
            </a:r>
            <a:endParaRPr lang="fr-FR" sz="3200" dirty="0"/>
          </a:p>
        </p:txBody>
      </p:sp>
      <p:sp>
        <p:nvSpPr>
          <p:cNvPr id="3" name="Espace réservé du contenu 2">
            <a:extLst>
              <a:ext uri="{FF2B5EF4-FFF2-40B4-BE49-F238E27FC236}">
                <a16:creationId xmlns:a16="http://schemas.microsoft.com/office/drawing/2014/main" id="{9EFECF55-2290-441D-0B4B-5D73B0318A39}"/>
              </a:ext>
            </a:extLst>
          </p:cNvPr>
          <p:cNvSpPr>
            <a:spLocks noGrp="1"/>
          </p:cNvSpPr>
          <p:nvPr>
            <p:ph idx="1"/>
          </p:nvPr>
        </p:nvSpPr>
        <p:spPr/>
        <p:txBody>
          <a:bodyPr>
            <a:normAutofit/>
          </a:bodyPr>
          <a:lstStyle/>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Principe du protocole ARP</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Lors d’un transport de données par la couche réseau, les trames ne connaissent que les adresses IP, il faut donc faire le lien avec l’adresse MAC d’une machine physique pour acheminer les données.</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C’est le </a:t>
            </a:r>
            <a:r>
              <a:rPr lang="fr-FR" b="1" i="0" dirty="0">
                <a:solidFill>
                  <a:srgbClr val="1F011C"/>
                </a:solidFill>
                <a:effectLst/>
                <a:highlight>
                  <a:srgbClr val="FFFFFF"/>
                </a:highlight>
                <a:latin typeface="Arial" panose="020B0604020202020204" pitchFamily="34" charset="0"/>
              </a:rPr>
              <a:t>protocole ARP</a:t>
            </a:r>
            <a:r>
              <a:rPr lang="fr-FR" i="0" dirty="0">
                <a:solidFill>
                  <a:srgbClr val="1F011C"/>
                </a:solidFill>
                <a:effectLst/>
                <a:highlight>
                  <a:srgbClr val="FFFFFF"/>
                </a:highlight>
                <a:latin typeface="Arial" panose="020B0604020202020204" pitchFamily="34" charset="0"/>
              </a:rPr>
              <a:t> (</a:t>
            </a:r>
            <a:r>
              <a:rPr lang="fr-FR" i="1" dirty="0" err="1">
                <a:solidFill>
                  <a:srgbClr val="1F011C"/>
                </a:solidFill>
                <a:effectLst/>
                <a:highlight>
                  <a:srgbClr val="FFFFFF"/>
                </a:highlight>
                <a:latin typeface="Arial" panose="020B0604020202020204" pitchFamily="34" charset="0"/>
              </a:rPr>
              <a:t>Address</a:t>
            </a:r>
            <a:r>
              <a:rPr lang="fr-FR" i="1" dirty="0">
                <a:solidFill>
                  <a:srgbClr val="1F011C"/>
                </a:solidFill>
                <a:effectLst/>
                <a:highlight>
                  <a:srgbClr val="FFFFFF"/>
                </a:highlight>
                <a:latin typeface="Arial" panose="020B0604020202020204" pitchFamily="34" charset="0"/>
              </a:rPr>
              <a:t> </a:t>
            </a:r>
            <a:r>
              <a:rPr lang="fr-FR" i="1" dirty="0" err="1">
                <a:solidFill>
                  <a:srgbClr val="1F011C"/>
                </a:solidFill>
                <a:effectLst/>
                <a:highlight>
                  <a:srgbClr val="FFFFFF"/>
                </a:highlight>
                <a:latin typeface="Arial" panose="020B0604020202020204" pitchFamily="34" charset="0"/>
              </a:rPr>
              <a:t>Resolution</a:t>
            </a:r>
            <a:r>
              <a:rPr lang="fr-FR" i="1" dirty="0">
                <a:solidFill>
                  <a:srgbClr val="1F011C"/>
                </a:solidFill>
                <a:effectLst/>
                <a:highlight>
                  <a:srgbClr val="FFFFFF"/>
                </a:highlight>
                <a:latin typeface="Arial" panose="020B0604020202020204" pitchFamily="34" charset="0"/>
              </a:rPr>
              <a:t> Protocol</a:t>
            </a:r>
            <a:r>
              <a:rPr lang="fr-FR" i="0" dirty="0">
                <a:solidFill>
                  <a:srgbClr val="1F011C"/>
                </a:solidFill>
                <a:effectLst/>
                <a:highlight>
                  <a:srgbClr val="FFFFFF"/>
                </a:highlight>
                <a:latin typeface="Arial" panose="020B0604020202020204" pitchFamily="34" charset="0"/>
              </a:rPr>
              <a:t> en anglais) qui permet la correspondance entre adresse IP et adresse MAC : elle fait le lien entre l’adresse IP utilisée dans les trames et l’adresse physique de la machine (MAC).</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2859330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A95EF7-2175-ED8E-DC25-D185FC624633}"/>
              </a:ext>
            </a:extLst>
          </p:cNvPr>
          <p:cNvSpPr>
            <a:spLocks noGrp="1"/>
          </p:cNvSpPr>
          <p:nvPr>
            <p:ph type="title"/>
          </p:nvPr>
        </p:nvSpPr>
        <p:spPr>
          <a:xfrm>
            <a:off x="838200" y="365125"/>
            <a:ext cx="10515600" cy="732155"/>
          </a:xfrm>
        </p:spPr>
        <p:txBody>
          <a:bodyPr>
            <a:normAutofit/>
          </a:bodyPr>
          <a:lstStyle/>
          <a:p>
            <a:r>
              <a:rPr lang="fr-FR" sz="4000" dirty="0">
                <a:solidFill>
                  <a:srgbClr val="1F011C"/>
                </a:solidFill>
                <a:highlight>
                  <a:srgbClr val="FFFFFF"/>
                </a:highlight>
                <a:latin typeface="Arial" panose="020B0604020202020204" pitchFamily="34" charset="0"/>
                <a:ea typeface="SimSun" panose="02010600030101010101" pitchFamily="2" charset="-122"/>
                <a:cs typeface="Times New Roman" panose="02020603050405020304" pitchFamily="18" charset="0"/>
              </a:rPr>
              <a:t>Fonctionnement simplifié du protocole ARP</a:t>
            </a:r>
            <a:endParaRPr lang="fr-FR" sz="4000" dirty="0"/>
          </a:p>
        </p:txBody>
      </p:sp>
      <p:sp>
        <p:nvSpPr>
          <p:cNvPr id="3" name="Espace réservé du contenu 2">
            <a:extLst>
              <a:ext uri="{FF2B5EF4-FFF2-40B4-BE49-F238E27FC236}">
                <a16:creationId xmlns:a16="http://schemas.microsoft.com/office/drawing/2014/main" id="{108DCD53-2DE4-7BF2-E872-CD5F83E0D0CA}"/>
              </a:ext>
            </a:extLst>
          </p:cNvPr>
          <p:cNvSpPr>
            <a:spLocks noGrp="1"/>
          </p:cNvSpPr>
          <p:nvPr>
            <p:ph idx="1"/>
          </p:nvPr>
        </p:nvSpPr>
        <p:spPr>
          <a:xfrm>
            <a:off x="381000" y="1203960"/>
            <a:ext cx="11628120" cy="5486400"/>
          </a:xfrm>
        </p:spPr>
        <p:txBody>
          <a:bodyPr>
            <a:normAutofit fontScale="70000" lnSpcReduction="20000"/>
          </a:bodyPr>
          <a:lstStyle/>
          <a:p>
            <a:pPr algn="l"/>
            <a:r>
              <a:rPr lang="fr-FR" i="0" dirty="0">
                <a:solidFill>
                  <a:srgbClr val="1F011C"/>
                </a:solidFill>
                <a:effectLst/>
                <a:highlight>
                  <a:srgbClr val="FFFFFF"/>
                </a:highlight>
                <a:latin typeface="Arial" panose="020B0604020202020204" pitchFamily="34" charset="0"/>
              </a:rPr>
              <a:t>Voici le fonctionnement simplifié, dans le cas d’un ordinateur source A qui souhaite envoyer une trame à l’ordinateur destinataire B dont il connait l’adresse IP.</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Étape 1 – La mémoire cache ARP est interrogée</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L’ordinateur source A interroge la mémoire cache ARP (une mémoire des requêtes précédentes) pour savoir s’il a déjà l’adresse IP de l’ordinateur destinataire B.</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Étape 2 – Réponse de la mémoire cache ARP</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L’adresse IP est dans la mémoire cache.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Si l’adresse IP est dans la mémoire cache, il lit juste l’adresse MAC correspondante pour y envoyer la trame.</a:t>
            </a:r>
            <a:endParaRPr lang="fr-FR" dirty="0">
              <a:effectLst/>
              <a:latin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L’adresse IP n’est pas dans la mémoire cache.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Si l’adresse IP n’est pas dans la mémoire cache ARP, l’ordinateur source A met en attente l’envoi de la trame et effectue une requête ARP à l’ensemble du sous-réseau. Il demande en fait à qui correspond l’adresse IP, et le sous-réseau lui répond en renvoyant l’adresse MAC qui correspond.</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Remarque</a:t>
            </a:r>
            <a:b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b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On dit que la requête ARP est lancée en broadcast : cela signifie en anglais « radiodiffusion », c’est-à-dire que la requête est envoyée à toutes les machines connectées au sous-réseau.</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Tous les ordinateurs connectés au sous-réseau reçoivent la requête ARP, mais la seule machine qui va répondre est celle qui doit être destinataire de la trame : c’est l’ordinateur B, qui va du coup envoyer son adresse MAC à l’ordinateur expéditeur A. L’ordinateur source A peut ainsi envoyer la trame à la bonne destination.</a:t>
            </a:r>
          </a:p>
          <a:p>
            <a:r>
              <a:rPr lang="fr-FR" i="0" dirty="0">
                <a:solidFill>
                  <a:srgbClr val="1F011C"/>
                </a:solidFill>
                <a:effectLst/>
                <a:highlight>
                  <a:srgbClr val="FFFFFF"/>
                </a:highlight>
                <a:latin typeface="Arial" panose="020B0604020202020204" pitchFamily="34" charset="0"/>
              </a:rPr>
              <a:t>La requête ARP est encapsulée dans la trame elle-même.</a:t>
            </a:r>
            <a:endParaRPr lang="fr-FR" dirty="0">
              <a:effectLst/>
              <a:latin typeface="Times New Roman" panose="02020603050405020304" pitchFamily="18" charset="0"/>
            </a:endParaRPr>
          </a:p>
          <a:p>
            <a:pPr algn="l"/>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3235057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6F5004-CBE3-CA5F-E23E-74F5832F622A}"/>
              </a:ext>
            </a:extLst>
          </p:cNvPr>
          <p:cNvSpPr>
            <a:spLocks noGrp="1"/>
          </p:cNvSpPr>
          <p:nvPr>
            <p:ph type="title"/>
          </p:nvPr>
        </p:nvSpPr>
        <p:spPr>
          <a:xfrm>
            <a:off x="838200" y="365125"/>
            <a:ext cx="10515600" cy="686435"/>
          </a:xfrm>
        </p:spPr>
        <p:txBody>
          <a:bodyPr>
            <a:normAutofit fontScale="90000"/>
          </a:bodyPr>
          <a:lstStyle/>
          <a:p>
            <a:pPr algn="ctr"/>
            <a:r>
              <a:rPr lang="fr-FR" b="1" dirty="0">
                <a:solidFill>
                  <a:srgbClr val="1F011C"/>
                </a:solidFill>
                <a:highlight>
                  <a:srgbClr val="FFFFFF"/>
                </a:highlight>
                <a:latin typeface="Arial" panose="020B0604020202020204" pitchFamily="34" charset="0"/>
                <a:ea typeface="宋体" panose="02010600030101010101" pitchFamily="2" charset="-122"/>
              </a:rPr>
              <a:t>Le rôle de la couche physique</a:t>
            </a:r>
            <a:endParaRPr lang="fr-FR" dirty="0"/>
          </a:p>
        </p:txBody>
      </p:sp>
      <p:sp>
        <p:nvSpPr>
          <p:cNvPr id="3" name="Espace réservé du contenu 2">
            <a:extLst>
              <a:ext uri="{FF2B5EF4-FFF2-40B4-BE49-F238E27FC236}">
                <a16:creationId xmlns:a16="http://schemas.microsoft.com/office/drawing/2014/main" id="{463C52A7-8664-52DE-91F9-B70F673AC539}"/>
              </a:ext>
            </a:extLst>
          </p:cNvPr>
          <p:cNvSpPr>
            <a:spLocks noGrp="1"/>
          </p:cNvSpPr>
          <p:nvPr>
            <p:ph idx="1"/>
          </p:nvPr>
        </p:nvSpPr>
        <p:spPr>
          <a:xfrm>
            <a:off x="640080" y="1219200"/>
            <a:ext cx="11201400" cy="5273675"/>
          </a:xfrm>
        </p:spPr>
        <p:txBody>
          <a:bodyPr>
            <a:normAutofit lnSpcReduction="10000"/>
          </a:bodyPr>
          <a:lstStyle/>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La couche physique est une couche de bas niveau, qui a pour rôle de </a:t>
            </a:r>
            <a:r>
              <a:rPr lang="fr-FR" b="1" i="0" dirty="0">
                <a:solidFill>
                  <a:srgbClr val="1F011C"/>
                </a:solidFill>
                <a:effectLst/>
                <a:highlight>
                  <a:srgbClr val="FFFFFF"/>
                </a:highlight>
                <a:latin typeface="Arial" panose="020B0604020202020204" pitchFamily="34" charset="0"/>
                <a:ea typeface="宋体" panose="02010600030101010101" pitchFamily="2" charset="-122"/>
              </a:rPr>
              <a:t>transmettre des signaux</a:t>
            </a:r>
            <a:r>
              <a:rPr lang="fr-FR" i="0" dirty="0">
                <a:solidFill>
                  <a:srgbClr val="1F011C"/>
                </a:solidFill>
                <a:effectLst/>
                <a:highlight>
                  <a:srgbClr val="FFFFFF"/>
                </a:highlight>
                <a:latin typeface="Arial" panose="020B0604020202020204" pitchFamily="34" charset="0"/>
                <a:ea typeface="宋体" panose="02010600030101010101" pitchFamily="2" charset="-122"/>
              </a:rPr>
              <a:t> électriques ou optiques entre les ordinateurs. </a:t>
            </a: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Elle est donc en mesure d’</a:t>
            </a:r>
            <a:r>
              <a:rPr lang="fr-FR" b="1" i="0" dirty="0">
                <a:solidFill>
                  <a:srgbClr val="1F011C"/>
                </a:solidFill>
                <a:effectLst/>
                <a:highlight>
                  <a:srgbClr val="FFFFFF"/>
                </a:highlight>
                <a:latin typeface="Arial" panose="020B0604020202020204" pitchFamily="34" charset="0"/>
                <a:ea typeface="宋体" panose="02010600030101010101" pitchFamily="2" charset="-122"/>
              </a:rPr>
              <a:t>émettre et de recevoir un bit ou un train de bits</a:t>
            </a:r>
            <a:r>
              <a:rPr lang="fr-FR" i="0" dirty="0">
                <a:solidFill>
                  <a:srgbClr val="1F011C"/>
                </a:solidFill>
                <a:effectLst/>
                <a:highlight>
                  <a:srgbClr val="FFFFFF"/>
                </a:highlight>
                <a:latin typeface="Arial" panose="020B0604020202020204" pitchFamily="34" charset="0"/>
                <a:ea typeface="宋体" panose="02010600030101010101" pitchFamily="2" charset="-122"/>
              </a:rPr>
              <a:t> (ensemble de bits) en continu, sans connaitre la signification des données.</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La couche physique code l'information pour l'adapter au support de transmission, elle doit donc effectuer </a:t>
            </a:r>
            <a:r>
              <a:rPr lang="fr-FR" b="1" i="0" dirty="0">
                <a:solidFill>
                  <a:srgbClr val="1F011C"/>
                </a:solidFill>
                <a:effectLst/>
                <a:highlight>
                  <a:srgbClr val="FFFFFF"/>
                </a:highlight>
                <a:latin typeface="Arial" panose="020B0604020202020204" pitchFamily="34" charset="0"/>
              </a:rPr>
              <a:t>une conversion entre bits et signaux électriques, électromagnétiques ou optiques</a:t>
            </a:r>
            <a:r>
              <a:rPr lang="fr-FR" i="0" dirty="0">
                <a:solidFill>
                  <a:srgbClr val="1F011C"/>
                </a:solidFill>
                <a:effectLst/>
                <a:highlight>
                  <a:srgbClr val="FFFFFF"/>
                </a:highlight>
                <a:latin typeface="Arial" panose="020B0604020202020204" pitchFamily="34" charset="0"/>
              </a:rPr>
              <a:t>.</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Étant régie par le modèle OSI, cette couche va normaliser les signaux envoyés sur le support (analogique ou numérique, optique dans le cas de la fibre, etc.) ainsi que la nature du câblage, les connecteurs utilisés, etc.</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3894315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C4143A-B69C-B402-9374-738D2D6274A7}"/>
              </a:ext>
            </a:extLst>
          </p:cNvPr>
          <p:cNvSpPr>
            <a:spLocks noGrp="1"/>
          </p:cNvSpPr>
          <p:nvPr>
            <p:ph type="title"/>
          </p:nvPr>
        </p:nvSpPr>
        <p:spPr/>
        <p:txBody>
          <a:bodyPr/>
          <a:lstStyle/>
          <a:p>
            <a:r>
              <a:rPr lang="fr-FR" b="1" i="0" dirty="0">
                <a:solidFill>
                  <a:srgbClr val="1F011C"/>
                </a:solidFill>
                <a:effectLst/>
                <a:highlight>
                  <a:srgbClr val="FFFFFF"/>
                </a:highlight>
                <a:latin typeface="Arial" panose="020B0604020202020204" pitchFamily="34" charset="0"/>
                <a:ea typeface="宋体" panose="02010600030101010101" pitchFamily="2" charset="-122"/>
              </a:rPr>
              <a:t>Le protocole ICMP</a:t>
            </a:r>
            <a:br>
              <a:rPr lang="fr-FR" dirty="0">
                <a:effectLst/>
                <a:highlight>
                  <a:srgbClr val="FFFFFF"/>
                </a:highlight>
                <a:latin typeface="Times New Roman" panose="02020603050405020304" pitchFamily="18" charset="0"/>
                <a:ea typeface="宋体" panose="02010600030101010101" pitchFamily="2" charset="-122"/>
              </a:rPr>
            </a:br>
            <a:endParaRPr lang="fr-FR" dirty="0"/>
          </a:p>
        </p:txBody>
      </p:sp>
      <p:sp>
        <p:nvSpPr>
          <p:cNvPr id="3" name="Espace réservé du texte 2">
            <a:extLst>
              <a:ext uri="{FF2B5EF4-FFF2-40B4-BE49-F238E27FC236}">
                <a16:creationId xmlns:a16="http://schemas.microsoft.com/office/drawing/2014/main" id="{062113BD-F574-BE23-221D-85041D28DCE9}"/>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2481100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C58157-DA52-5B0C-3CB9-86065FABED6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689A5AC-5F6B-BC4A-C130-31FDE29B0B2D}"/>
              </a:ext>
            </a:extLst>
          </p:cNvPr>
          <p:cNvSpPr>
            <a:spLocks noGrp="1"/>
          </p:cNvSpPr>
          <p:nvPr>
            <p:ph idx="1"/>
          </p:nvPr>
        </p:nvSpPr>
        <p:spPr/>
        <p:txBody>
          <a:bodyPr>
            <a:normAutofit lnSpcReduction="10000"/>
          </a:bodyPr>
          <a:lstStyle/>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 protocole </a:t>
            </a:r>
            <a:r>
              <a:rPr lang="fr-FR" b="1" i="0" dirty="0">
                <a:solidFill>
                  <a:srgbClr val="1F011C"/>
                </a:solidFill>
                <a:effectLst/>
                <a:highlight>
                  <a:srgbClr val="FFFFFF"/>
                </a:highlight>
                <a:latin typeface="Arial" panose="020B0604020202020204" pitchFamily="34" charset="0"/>
                <a:ea typeface="宋体" panose="02010600030101010101" pitchFamily="2" charset="-122"/>
              </a:rPr>
              <a:t>ICMP</a:t>
            </a:r>
            <a:r>
              <a:rPr lang="fr-FR" i="0" dirty="0">
                <a:solidFill>
                  <a:srgbClr val="1F011C"/>
                </a:solidFill>
                <a:effectLst/>
                <a:highlight>
                  <a:srgbClr val="FFFFFF"/>
                </a:highlight>
                <a:latin typeface="Arial" panose="020B0604020202020204" pitchFamily="34" charset="0"/>
                <a:ea typeface="宋体" panose="02010600030101010101" pitchFamily="2" charset="-122"/>
              </a:rPr>
              <a:t> (</a:t>
            </a:r>
            <a:r>
              <a:rPr lang="fr-FR" i="1" dirty="0">
                <a:solidFill>
                  <a:srgbClr val="1F011C"/>
                </a:solidFill>
                <a:effectLst/>
                <a:highlight>
                  <a:srgbClr val="FFFFFF"/>
                </a:highlight>
                <a:latin typeface="Arial" panose="020B0604020202020204" pitchFamily="34" charset="0"/>
                <a:ea typeface="宋体" panose="02010600030101010101" pitchFamily="2" charset="-122"/>
              </a:rPr>
              <a:t>Internet Control Message Protocol</a:t>
            </a:r>
            <a:r>
              <a:rPr lang="fr-FR" i="0" dirty="0">
                <a:solidFill>
                  <a:srgbClr val="1F011C"/>
                </a:solidFill>
                <a:effectLst/>
                <a:highlight>
                  <a:srgbClr val="FFFFFF"/>
                </a:highlight>
                <a:latin typeface="Arial" panose="020B0604020202020204" pitchFamily="34" charset="0"/>
                <a:ea typeface="宋体" panose="02010600030101010101" pitchFamily="2" charset="-122"/>
              </a:rPr>
              <a:t> en anglais) est l’un des protocoles de la couche réseau, il permet d’envoyer des messages de contrôle et d’erreur.</a:t>
            </a:r>
            <a:endParaRPr lang="fr-FR" dirty="0">
              <a:effectLst/>
              <a:highlight>
                <a:srgbClr val="FFFFFF"/>
              </a:highlight>
              <a:latin typeface="Times New Roman" panose="02020603050405020304" pitchFamily="18" charset="0"/>
              <a:ea typeface="宋体" panose="02010600030101010101" pitchFamily="2" charset="-122"/>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Exemple</a:t>
            </a:r>
            <a:br>
              <a:rPr lang="fr-FR" i="0" dirty="0">
                <a:solidFill>
                  <a:srgbClr val="1F011C"/>
                </a:solidFill>
                <a:effectLst/>
                <a:highlight>
                  <a:srgbClr val="FFFFFF"/>
                </a:highlight>
                <a:latin typeface="Arial" panose="020B0604020202020204" pitchFamily="34" charset="0"/>
                <a:ea typeface="宋体" panose="02010600030101010101" pitchFamily="2" charset="-122"/>
              </a:rPr>
            </a:br>
            <a:r>
              <a:rPr lang="fr-FR" i="0" dirty="0">
                <a:solidFill>
                  <a:srgbClr val="1F011C"/>
                </a:solidFill>
                <a:effectLst/>
                <a:highlight>
                  <a:srgbClr val="FFFFFF"/>
                </a:highlight>
                <a:latin typeface="Arial" panose="020B0604020202020204" pitchFamily="34" charset="0"/>
                <a:ea typeface="宋体" panose="02010600030101010101" pitchFamily="2" charset="-122"/>
              </a:rPr>
              <a:t>La commande ping fait partie du protocole ICMP, ainsi ping 192.123.45.123 permet d’envoyer un paquet à l’adresse 192.123.45.123 et ce à plusieurs reprises pour tester si l’adresse est accessible.</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Il y a d’autres processus de contrôle : lorsque le TTL (durée de vie d’un paquet) atteint 0, le protocole ICMP permet par exemple d’envoyer un message d’erreur à la source.</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63378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D41D38-CCA6-8927-2E66-D6677585C73A}"/>
              </a:ext>
            </a:extLst>
          </p:cNvPr>
          <p:cNvSpPr>
            <a:spLocks noGrp="1"/>
          </p:cNvSpPr>
          <p:nvPr>
            <p:ph type="title"/>
          </p:nvPr>
        </p:nvSpPr>
        <p:spPr>
          <a:xfrm>
            <a:off x="213360" y="365125"/>
            <a:ext cx="11780520" cy="1325563"/>
          </a:xfrm>
        </p:spPr>
        <p:txBody>
          <a:bodyPr>
            <a:normAutofit fontScale="90000"/>
          </a:bodyPr>
          <a:lstStyle/>
          <a:p>
            <a:r>
              <a:rPr lang="fr-FR" b="1" dirty="0">
                <a:solidFill>
                  <a:srgbClr val="1F011C"/>
                </a:solidFill>
                <a:highlight>
                  <a:srgbClr val="FFFFFF"/>
                </a:highlight>
                <a:latin typeface="Arial" panose="020B0604020202020204" pitchFamily="34" charset="0"/>
                <a:ea typeface="SimSun" panose="02010600030101010101" pitchFamily="2" charset="-122"/>
                <a:cs typeface="Times New Roman" panose="02020603050405020304" pitchFamily="18" charset="0"/>
              </a:rPr>
              <a:t>Résumé - le rôle des protocoles IP, ARP et ICMP</a:t>
            </a:r>
            <a:br>
              <a:rPr lang="fr-FR" dirty="0">
                <a:highlight>
                  <a:srgbClr val="FFFFFF"/>
                </a:highlight>
                <a:latin typeface="Calibri" panose="020F0502020204030204" pitchFamily="34" charset="0"/>
                <a:ea typeface="SimSun" panose="02010600030101010101" pitchFamily="2" charset="-122"/>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1659E71B-D7D9-FBA5-13D6-7C9431D1C3F4}"/>
              </a:ext>
            </a:extLst>
          </p:cNvPr>
          <p:cNvSpPr>
            <a:spLocks noGrp="1"/>
          </p:cNvSpPr>
          <p:nvPr>
            <p:ph idx="1"/>
          </p:nvPr>
        </p:nvSpPr>
        <p:spPr/>
        <p:txBody>
          <a:bodyPr/>
          <a:lstStyle/>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IP permet l’acheminement des paquets et l’identification.</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ARP permet de connaitre l’adresse physique du destinataire.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ICMP permet de transmettre des messages de contrôle et d’erreurs.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endParaRPr lang="fr-FR" dirty="0"/>
          </a:p>
        </p:txBody>
      </p:sp>
    </p:spTree>
    <p:extLst>
      <p:ext uri="{BB962C8B-B14F-4D97-AF65-F5344CB8AC3E}">
        <p14:creationId xmlns:p14="http://schemas.microsoft.com/office/powerpoint/2010/main" val="1433072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02D85A-9230-78DA-FF48-4B66E39A1A50}"/>
              </a:ext>
            </a:extLst>
          </p:cNvPr>
          <p:cNvSpPr>
            <a:spLocks noGrp="1"/>
          </p:cNvSpPr>
          <p:nvPr>
            <p:ph type="title"/>
          </p:nvPr>
        </p:nvSpPr>
        <p:spPr/>
        <p:txBody>
          <a:bodyPr/>
          <a:lstStyle/>
          <a:p>
            <a:r>
              <a:rPr lang="fr-FR" b="1" i="0" dirty="0">
                <a:solidFill>
                  <a:srgbClr val="3B3B3B"/>
                </a:solidFill>
                <a:effectLst/>
                <a:latin typeface="Arial" panose="020B0604020202020204" pitchFamily="34" charset="0"/>
                <a:ea typeface="SimSun" panose="02010600030101010101" pitchFamily="2" charset="-122"/>
              </a:rPr>
              <a:t>Décrire des protocoles de récupération de paquets</a:t>
            </a:r>
            <a:br>
              <a:rPr lang="fr-FR" b="1" dirty="0">
                <a:effectLst/>
                <a:latin typeface="SimSun" panose="02010600030101010101" pitchFamily="2" charset="-122"/>
                <a:ea typeface="SimSun" panose="02010600030101010101" pitchFamily="2" charset="-122"/>
              </a:rPr>
            </a:br>
            <a:endParaRPr lang="fr-FR" dirty="0"/>
          </a:p>
        </p:txBody>
      </p:sp>
      <p:sp>
        <p:nvSpPr>
          <p:cNvPr id="3" name="Espace réservé du texte 2">
            <a:extLst>
              <a:ext uri="{FF2B5EF4-FFF2-40B4-BE49-F238E27FC236}">
                <a16:creationId xmlns:a16="http://schemas.microsoft.com/office/drawing/2014/main" id="{9C11BD05-64DB-6622-3428-7FACCA076584}"/>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659168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12E43F7-11CE-C1F7-91AD-F9719BE8CFCE}"/>
              </a:ext>
            </a:extLst>
          </p:cNvPr>
          <p:cNvSpPr>
            <a:spLocks noGrp="1"/>
          </p:cNvSpPr>
          <p:nvPr>
            <p:ph idx="1"/>
          </p:nvPr>
        </p:nvSpPr>
        <p:spPr>
          <a:xfrm>
            <a:off x="838200" y="701040"/>
            <a:ext cx="10515600" cy="6019799"/>
          </a:xfrm>
        </p:spPr>
        <p:txBody>
          <a:bodyPr>
            <a:normAutofit lnSpcReduction="10000"/>
          </a:bodyPr>
          <a:lstStyle/>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Objectif</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latin typeface="Arial" panose="020B0604020202020204" pitchFamily="34" charset="0"/>
              </a:rPr>
              <a:t>Comprendre le protocole du bit de parité et du bit alterné.</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Point clé</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latin typeface="Arial" panose="020B0604020202020204" pitchFamily="34" charset="0"/>
              </a:rPr>
              <a:t>Pour repérer des pertes de paquets, on utilise le protocole du bit de parité ou le protocole de bit alterné : ces protocoles permettent de repérer des paquets manquants par l’ajout d’un bit à la fin de la trame et donc de demander le renvoi du ou des paquets manquants.</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Pour bien comprendre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modèle OSI</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notion de trames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protocole TCP</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Des problèmes matériels, des fils de mauvaise qualité, des perturbations électromagnétiques ou encore la distance entre deux machines peuvent générer des erreurs dans la transmission des paquets de données. Il faut repérer les paquets manquants pour pouvoir demander leur renvoi. Tout cela s’effectue dans la </a:t>
            </a:r>
            <a:r>
              <a:rPr lang="fr-FR" b="1" i="0" dirty="0">
                <a:solidFill>
                  <a:srgbClr val="1F011C"/>
                </a:solidFill>
                <a:effectLst/>
                <a:latin typeface="Arial" panose="020B0604020202020204" pitchFamily="34" charset="0"/>
              </a:rPr>
              <a:t>couche liaison</a:t>
            </a:r>
            <a:r>
              <a:rPr lang="fr-FR" i="0" dirty="0">
                <a:solidFill>
                  <a:srgbClr val="1F011C"/>
                </a:solidFill>
                <a:effectLst/>
                <a:latin typeface="Arial" panose="020B0604020202020204" pitchFamily="34" charset="0"/>
              </a:rPr>
              <a:t>.</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500645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EBB3AB-8D2B-AC9A-FD88-EDB13BEF2956}"/>
              </a:ext>
            </a:extLst>
          </p:cNvPr>
          <p:cNvSpPr>
            <a:spLocks noGrp="1"/>
          </p:cNvSpPr>
          <p:nvPr>
            <p:ph type="title"/>
          </p:nvPr>
        </p:nvSpPr>
        <p:spPr>
          <a:xfrm>
            <a:off x="838200" y="365125"/>
            <a:ext cx="10515600" cy="640715"/>
          </a:xfrm>
        </p:spPr>
        <p:txBody>
          <a:bodyPr>
            <a:normAutofit fontScale="90000"/>
          </a:bodyPr>
          <a:lstStyle/>
          <a:p>
            <a:r>
              <a:rPr lang="fr-FR" b="1" dirty="0">
                <a:solidFill>
                  <a:srgbClr val="1F011C"/>
                </a:solidFill>
                <a:latin typeface="Arial" panose="020B0604020202020204" pitchFamily="34" charset="0"/>
                <a:ea typeface="宋体" panose="02010600030101010101" pitchFamily="2" charset="-122"/>
              </a:rPr>
              <a:t>Le protocole du bit de parité</a:t>
            </a:r>
            <a:endParaRPr lang="fr-FR" dirty="0"/>
          </a:p>
        </p:txBody>
      </p:sp>
      <p:sp>
        <p:nvSpPr>
          <p:cNvPr id="3" name="Espace réservé du contenu 2">
            <a:extLst>
              <a:ext uri="{FF2B5EF4-FFF2-40B4-BE49-F238E27FC236}">
                <a16:creationId xmlns:a16="http://schemas.microsoft.com/office/drawing/2014/main" id="{0FB563FE-03D5-102B-AC0A-F4E3D1DDFD26}"/>
              </a:ext>
            </a:extLst>
          </p:cNvPr>
          <p:cNvSpPr>
            <a:spLocks noGrp="1"/>
          </p:cNvSpPr>
          <p:nvPr>
            <p:ph idx="1"/>
          </p:nvPr>
        </p:nvSpPr>
        <p:spPr>
          <a:xfrm>
            <a:off x="350520" y="1173480"/>
            <a:ext cx="11612880" cy="5319395"/>
          </a:xfrm>
        </p:spPr>
        <p:txBody>
          <a:bodyPr>
            <a:normAutofit fontScale="77500" lnSpcReduction="20000"/>
          </a:bodyPr>
          <a:lstStyle/>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Le protocole du bit de parité permet de repérer des paquets manquants afin de demander leur renvoi.</a:t>
            </a:r>
            <a:endParaRPr lang="fr-FR" dirty="0">
              <a:effectLst/>
              <a:latin typeface="Times New Roman" panose="02020603050405020304" pitchFamily="18" charset="0"/>
              <a:ea typeface="宋体" panose="02010600030101010101" pitchFamily="2" charset="-122"/>
            </a:endParaRPr>
          </a:p>
          <a:p>
            <a:pPr algn="l"/>
            <a:r>
              <a:rPr lang="fr-FR" i="0" dirty="0">
                <a:solidFill>
                  <a:srgbClr val="1F011C"/>
                </a:solidFill>
                <a:effectLst/>
                <a:latin typeface="Arial" panose="020B0604020202020204" pitchFamily="34" charset="0"/>
              </a:rPr>
              <a:t>Le principe est d’ajouter une information redondante à la fin des données. C’est un code de contrôle qui permet à la source de vérifier en comparant le code reçu et le code qu’il calcule.</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Dans le cas du protocole du bit de parité, qui est le plus simple, on compte le nombre de bits qui valent 1 : si ce nombre est impair le bit de parité vaut 1, sinon il vaut 0.</a:t>
            </a:r>
            <a:endParaRPr lang="fr-FR" dirty="0">
              <a:effectLst/>
              <a:latin typeface="Times New Roman" panose="02020603050405020304" pitchFamily="18" charset="0"/>
              <a:ea typeface="宋体" panose="02010600030101010101" pitchFamily="2" charset="-122"/>
            </a:endParaRPr>
          </a:p>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Exemple</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110011001111 : il y a 8 bits qui valent 1, le bit de parité vaut donc 0.</a:t>
            </a:r>
            <a:endParaRPr lang="fr-FR" dirty="0">
              <a:effectLst/>
              <a:latin typeface="Times New Roman" panose="02020603050405020304" pitchFamily="18" charset="0"/>
              <a:ea typeface="宋体" panose="02010600030101010101" pitchFamily="2" charset="-122"/>
            </a:endParaRPr>
          </a:p>
          <a:p>
            <a:pPr algn="l"/>
            <a:r>
              <a:rPr lang="fr-FR" i="0" dirty="0">
                <a:solidFill>
                  <a:srgbClr val="1F011C"/>
                </a:solidFill>
                <a:effectLst/>
                <a:latin typeface="Arial" panose="020B0604020202020204" pitchFamily="34" charset="0"/>
              </a:rPr>
              <a:t>Si le bit de parité du message envoyé est différent du bit de parité du message reçu, alors il y a au minimum une erreur de bit.</a:t>
            </a:r>
            <a:endParaRPr lang="fr-FR" dirty="0">
              <a:effectLst/>
              <a:latin typeface="Times New Roman" panose="02020603050405020304" pitchFamily="18" charset="0"/>
            </a:endParaRPr>
          </a:p>
          <a:p>
            <a:pPr algn="l"/>
            <a:r>
              <a:rPr lang="fr-FR" i="0" dirty="0">
                <a:solidFill>
                  <a:srgbClr val="1F011C"/>
                </a:solidFill>
                <a:effectLst/>
                <a:latin typeface="Arial" panose="020B0604020202020204" pitchFamily="34" charset="0"/>
              </a:rPr>
              <a:t>Ce protocole va détecter un nombre impair d’erreurs. Cela fournit une </a:t>
            </a:r>
            <a:r>
              <a:rPr lang="fr-FR" b="1" i="0" dirty="0">
                <a:solidFill>
                  <a:srgbClr val="1F011C"/>
                </a:solidFill>
                <a:effectLst/>
                <a:latin typeface="Arial" panose="020B0604020202020204" pitchFamily="34" charset="0"/>
              </a:rPr>
              <a:t>procédure de contrôle partiel</a:t>
            </a:r>
            <a:r>
              <a:rPr lang="fr-FR" i="0" dirty="0">
                <a:solidFill>
                  <a:srgbClr val="1F011C"/>
                </a:solidFill>
                <a:effectLst/>
                <a:latin typeface="Arial" panose="020B0604020202020204" pitchFamily="34" charset="0"/>
              </a:rPr>
              <a:t>.</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Exemple</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Message envoyé : 11001100. Il y a 4 bits qui valent 1, le bit de parité vaut donc 0.</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Message reçu : 10101010. Il y a 4 bits qui valent 1, le bit de parité vaut donc 0.</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Les bits de parité sont égaux, les deux messages sont pourtant différents.</a:t>
            </a:r>
            <a:endParaRPr lang="fr-FR" dirty="0">
              <a:effectLst/>
              <a:latin typeface="Times New Roman" panose="02020603050405020304" pitchFamily="18" charset="0"/>
              <a:ea typeface="宋体" panose="02010600030101010101" pitchFamily="2" charset="-122"/>
            </a:endParaRPr>
          </a:p>
          <a:p>
            <a:pPr marL="0" marR="0" algn="just">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Si les bits de parité de deux données sont différents, on peut conclure que les deux données sont différentes. Par contre s’il y a égalité, on ne sait pas forcément. Il faudra passer à la comparaison bit par bit.</a:t>
            </a:r>
            <a:endParaRPr lang="fr-FR" dirty="0">
              <a:effectLst/>
              <a:latin typeface="Times New Roman" panose="02020603050405020304" pitchFamily="18" charset="0"/>
              <a:ea typeface="宋体" panose="02010600030101010101" pitchFamily="2" charset="-122"/>
            </a:endParaRPr>
          </a:p>
          <a:p>
            <a:endParaRPr lang="fr-FR" dirty="0"/>
          </a:p>
        </p:txBody>
      </p:sp>
    </p:spTree>
    <p:extLst>
      <p:ext uri="{BB962C8B-B14F-4D97-AF65-F5344CB8AC3E}">
        <p14:creationId xmlns:p14="http://schemas.microsoft.com/office/powerpoint/2010/main" val="295340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anim calcmode="lin" valueType="num">
                                      <p:cBhvr>
                                        <p:cTn id="4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000"/>
                                        <p:tgtEl>
                                          <p:spTgt spid="3">
                                            <p:txEl>
                                              <p:pRg st="6" end="6"/>
                                            </p:txEl>
                                          </p:spTgt>
                                        </p:tgtEl>
                                      </p:cBhvr>
                                    </p:animEffect>
                                    <p:anim calcmode="lin" valueType="num">
                                      <p:cBhvr>
                                        <p:cTn id="50"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2000"/>
                                        <p:tgtEl>
                                          <p:spTgt spid="3">
                                            <p:txEl>
                                              <p:pRg st="7" end="7"/>
                                            </p:txEl>
                                          </p:spTgt>
                                        </p:tgtEl>
                                      </p:cBhvr>
                                    </p:animEffect>
                                    <p:anim calcmode="lin" valueType="num">
                                      <p:cBhvr>
                                        <p:cTn id="57"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722E07-ACB6-D9E4-68C0-46875F26AF9A}"/>
              </a:ext>
            </a:extLst>
          </p:cNvPr>
          <p:cNvSpPr>
            <a:spLocks noGrp="1"/>
          </p:cNvSpPr>
          <p:nvPr>
            <p:ph type="title"/>
          </p:nvPr>
        </p:nvSpPr>
        <p:spPr>
          <a:xfrm>
            <a:off x="838200" y="365125"/>
            <a:ext cx="10515600" cy="671195"/>
          </a:xfrm>
        </p:spPr>
        <p:txBody>
          <a:bodyPr>
            <a:normAutofit fontScale="90000"/>
          </a:bodyPr>
          <a:lstStyle/>
          <a:p>
            <a:pPr algn="ctr"/>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protocole du bit alterné</a:t>
            </a:r>
            <a:endParaRPr lang="fr-FR" dirty="0"/>
          </a:p>
        </p:txBody>
      </p:sp>
      <p:sp>
        <p:nvSpPr>
          <p:cNvPr id="3" name="Espace réservé du contenu 2">
            <a:extLst>
              <a:ext uri="{FF2B5EF4-FFF2-40B4-BE49-F238E27FC236}">
                <a16:creationId xmlns:a16="http://schemas.microsoft.com/office/drawing/2014/main" id="{BA3849AD-A298-C52A-BFD2-2BEE9F26CF5C}"/>
              </a:ext>
            </a:extLst>
          </p:cNvPr>
          <p:cNvSpPr>
            <a:spLocks noGrp="1"/>
          </p:cNvSpPr>
          <p:nvPr>
            <p:ph idx="1"/>
          </p:nvPr>
        </p:nvSpPr>
        <p:spPr>
          <a:xfrm>
            <a:off x="304800" y="1158240"/>
            <a:ext cx="11689080" cy="5471160"/>
          </a:xfrm>
        </p:spPr>
        <p:txBody>
          <a:bodyPr>
            <a:normAutofit/>
          </a:bodyPr>
          <a:lstStyle/>
          <a:p>
            <a:pPr marL="0" marR="0" algn="l">
              <a:spcBef>
                <a:spcPts val="0"/>
              </a:spcBef>
              <a:spcAft>
                <a:spcPts val="0"/>
              </a:spcAft>
            </a:pP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Principe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457200" lvl="1">
              <a:spcBef>
                <a:spcPts val="0"/>
              </a:spcBef>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Pour repérer la perte de paquets dans le protocole TCP (couche transport), on utilise des accusé de réceptions : on utilise le terme d’acquittement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ACK</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latin typeface="Arial" panose="020B0604020202020204" pitchFamily="34" charset="0"/>
              </a:rPr>
              <a:t>Un protocole utilisé dans le protocole TCP est celui du </a:t>
            </a:r>
            <a:r>
              <a:rPr lang="fr-FR" b="1" i="0" dirty="0">
                <a:solidFill>
                  <a:srgbClr val="1F011C"/>
                </a:solidFill>
                <a:effectLst/>
                <a:latin typeface="Arial" panose="020B0604020202020204" pitchFamily="34" charset="0"/>
              </a:rPr>
              <a:t>bit alterné</a:t>
            </a:r>
            <a:r>
              <a:rPr lang="fr-FR" i="0" dirty="0">
                <a:solidFill>
                  <a:srgbClr val="1F011C"/>
                </a:solidFill>
                <a:effectLst/>
                <a:latin typeface="Arial" panose="020B0604020202020204" pitchFamily="34" charset="0"/>
              </a:rPr>
              <a:t>. Il récupère les erreurs de transmission, il ne concerne donc que les </a:t>
            </a:r>
            <a:r>
              <a:rPr lang="fr-FR" b="1" i="0" dirty="0">
                <a:solidFill>
                  <a:srgbClr val="1F011C"/>
                </a:solidFill>
                <a:effectLst/>
                <a:latin typeface="Arial" panose="020B0604020202020204" pitchFamily="34" charset="0"/>
              </a:rPr>
              <a:t>trames</a:t>
            </a:r>
            <a:r>
              <a:rPr lang="fr-FR" i="0" dirty="0">
                <a:solidFill>
                  <a:srgbClr val="1F011C"/>
                </a:solidFill>
                <a:effectLst/>
                <a:latin typeface="Arial" panose="020B0604020202020204" pitchFamily="34" charset="0"/>
              </a:rPr>
              <a:t>.</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1083872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4FB946-9690-64BE-D64A-9B81488BE632}"/>
              </a:ext>
            </a:extLst>
          </p:cNvPr>
          <p:cNvSpPr>
            <a:spLocks noGrp="1"/>
          </p:cNvSpPr>
          <p:nvPr>
            <p:ph type="title"/>
          </p:nvPr>
        </p:nvSpPr>
        <p:spPr/>
        <p:txBody>
          <a:bodyPr>
            <a:normAutofit/>
          </a:bodyPr>
          <a:lstStyle/>
          <a:p>
            <a:r>
              <a:rPr lang="fr-FR" b="1" i="0" dirty="0">
                <a:solidFill>
                  <a:srgbClr val="3B3B3B"/>
                </a:solidFill>
                <a:effectLst/>
                <a:latin typeface="Arial" panose="020B0604020202020204" pitchFamily="34" charset="0"/>
                <a:ea typeface="SimSun" panose="02010600030101010101" pitchFamily="2" charset="-122"/>
              </a:rPr>
              <a:t>Comprendre les protocoles de la couche liaison dans un réseau local</a:t>
            </a:r>
            <a:endParaRPr lang="fr-FR" dirty="0"/>
          </a:p>
        </p:txBody>
      </p:sp>
      <p:sp>
        <p:nvSpPr>
          <p:cNvPr id="3" name="Espace réservé du texte 2">
            <a:extLst>
              <a:ext uri="{FF2B5EF4-FFF2-40B4-BE49-F238E27FC236}">
                <a16:creationId xmlns:a16="http://schemas.microsoft.com/office/drawing/2014/main" id="{4B3FD8C0-84D6-D804-93EC-1A3C892EED6A}"/>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4220868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8A356E-61C1-8FE4-8439-50BB30687E6D}"/>
              </a:ext>
            </a:extLst>
          </p:cNvPr>
          <p:cNvSpPr>
            <a:spLocks noGrp="1"/>
          </p:cNvSpPr>
          <p:nvPr>
            <p:ph type="title"/>
          </p:nvPr>
        </p:nvSpPr>
        <p:spPr>
          <a:xfrm>
            <a:off x="838200" y="365125"/>
            <a:ext cx="10515600" cy="655955"/>
          </a:xfrm>
        </p:spPr>
        <p:txBody>
          <a:bodyPr>
            <a:normAutofit fontScale="90000"/>
          </a:bodyPr>
          <a:lstStyle/>
          <a:p>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protocole du bit alterné</a:t>
            </a:r>
            <a:endParaRPr lang="fr-FR" dirty="0"/>
          </a:p>
        </p:txBody>
      </p:sp>
      <p:sp>
        <p:nvSpPr>
          <p:cNvPr id="3" name="Espace réservé du contenu 2">
            <a:extLst>
              <a:ext uri="{FF2B5EF4-FFF2-40B4-BE49-F238E27FC236}">
                <a16:creationId xmlns:a16="http://schemas.microsoft.com/office/drawing/2014/main" id="{83ADB42D-B044-4557-5E1F-C35E03D1F2B3}"/>
              </a:ext>
            </a:extLst>
          </p:cNvPr>
          <p:cNvSpPr>
            <a:spLocks noGrp="1"/>
          </p:cNvSpPr>
          <p:nvPr>
            <p:ph idx="1"/>
          </p:nvPr>
        </p:nvSpPr>
        <p:spPr>
          <a:xfrm>
            <a:off x="396240" y="1021080"/>
            <a:ext cx="11551920" cy="5471795"/>
          </a:xfrm>
        </p:spPr>
        <p:txBody>
          <a:bodyPr>
            <a:normAutofit fontScale="92500" lnSpcReduction="10000"/>
          </a:bodyPr>
          <a:lstStyle/>
          <a:p>
            <a:pPr marL="0" marR="0" algn="l">
              <a:spcBef>
                <a:spcPts val="0"/>
              </a:spcBef>
              <a:spcAft>
                <a:spcPts val="0"/>
              </a:spcAft>
            </a:pP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Fonctionnement du protocole du bit alterné</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latin typeface="Arial" panose="020B0604020202020204" pitchFamily="34" charset="0"/>
              </a:rPr>
              <a:t>Voici le fonctionnement dans le cas d’une liaison entre deux ordinateurs : l’ordinateur A va envoyer des trames à l’ordinateur B.</a:t>
            </a:r>
            <a:endParaRPr lang="fr-FR" dirty="0">
              <a:effectLst/>
              <a:latin typeface="Times New Roman" panose="02020603050405020304" pitchFamily="18" charset="0"/>
            </a:endParaRPr>
          </a:p>
          <a:p>
            <a:pPr marL="1257300" lvl="2"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Juste avant d’envoyer la première trame, l’ordinateur A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ajoute</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à la fin de celle-ci un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drapeau</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flag</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 c’est-à-dire un bit qui vaut 0 ou 1.</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1257300" lvl="2"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Lorsque l’ordinateur B reçoit la trame, il envoie un accusé de réception : un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ACK avec le bit du drapeau inverse</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1257300" lvl="2"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Dès réception de l’ACK, l’ordinateur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 récupère ce bit et le place à la fin de la deuxième trame</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latin typeface="Arial" panose="020B0604020202020204" pitchFamily="34" charset="0"/>
              </a:rPr>
              <a:t>Les bits de contrôle vont en fait être alternés. Si l’ordinateur A </a:t>
            </a:r>
            <a:r>
              <a:rPr lang="fr-FR" i="0" dirty="0" err="1">
                <a:solidFill>
                  <a:srgbClr val="1F011C"/>
                </a:solidFill>
                <a:effectLst/>
                <a:latin typeface="Arial" panose="020B0604020202020204" pitchFamily="34" charset="0"/>
              </a:rPr>
              <a:t>a</a:t>
            </a:r>
            <a:r>
              <a:rPr lang="fr-FR" i="0" dirty="0">
                <a:solidFill>
                  <a:srgbClr val="1F011C"/>
                </a:solidFill>
                <a:effectLst/>
                <a:latin typeface="Arial" panose="020B0604020202020204" pitchFamily="34" charset="0"/>
              </a:rPr>
              <a:t> envoyé une trame avec un drapeau à 1 et qu’il reçoit un ACK avec un drapeau à 1, cela signifie qu’il y a une erreur et que la trame doit être renvoyée.</a:t>
            </a:r>
            <a:endParaRPr lang="fr-FR" dirty="0">
              <a:effectLst/>
              <a:latin typeface="Times New Roman" panose="02020603050405020304" pitchFamily="18" charset="0"/>
            </a:endParaRPr>
          </a:p>
          <a:p>
            <a:pPr lvl="1"/>
            <a:r>
              <a:rPr lang="fr-FR" i="0" dirty="0">
                <a:solidFill>
                  <a:srgbClr val="1F011C"/>
                </a:solidFill>
                <a:effectLst/>
                <a:latin typeface="Arial" panose="020B0604020202020204" pitchFamily="34" charset="0"/>
              </a:rPr>
              <a:t>Ce système de drapeau est complété avec un système d'horloge : à chaque fois que l’ordinateur A envoie une trame, un </a:t>
            </a:r>
            <a:r>
              <a:rPr lang="fr-FR" i="0" dirty="0" err="1">
                <a:solidFill>
                  <a:srgbClr val="1F011C"/>
                </a:solidFill>
                <a:effectLst/>
                <a:latin typeface="Arial" panose="020B0604020202020204" pitchFamily="34" charset="0"/>
              </a:rPr>
              <a:t>timer</a:t>
            </a:r>
            <a:r>
              <a:rPr lang="fr-FR" i="0" dirty="0">
                <a:solidFill>
                  <a:srgbClr val="1F011C"/>
                </a:solidFill>
                <a:effectLst/>
                <a:latin typeface="Arial" panose="020B0604020202020204" pitchFamily="34" charset="0"/>
              </a:rPr>
              <a:t> est ainsi déclenché. Si aucun ACK n’est reçu ou si l’ACK n’a pas le bon drapeau au bout d’un certain temps, l’ordinateur A va considérer cette trame comme perdue et va la renvoyer.</a:t>
            </a:r>
            <a:endParaRPr lang="fr-FR" dirty="0">
              <a:effectLst/>
              <a:latin typeface="Times New Roman" panose="02020603050405020304" pitchFamily="18" charset="0"/>
            </a:endParaRPr>
          </a:p>
          <a:p>
            <a:pPr marL="0" marR="0" algn="just">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Remarque</a:t>
            </a:r>
            <a:b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b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Il existe des protocoles encore plus efficaces, mais ils ne sont pas au programme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endParaRPr lang="fr-FR" dirty="0"/>
          </a:p>
        </p:txBody>
      </p:sp>
    </p:spTree>
    <p:extLst>
      <p:ext uri="{BB962C8B-B14F-4D97-AF65-F5344CB8AC3E}">
        <p14:creationId xmlns:p14="http://schemas.microsoft.com/office/powerpoint/2010/main" val="358808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2D0005-AE19-C680-9E01-363D557DAB01}"/>
              </a:ext>
            </a:extLst>
          </p:cNvPr>
          <p:cNvSpPr>
            <a:spLocks noGrp="1"/>
          </p:cNvSpPr>
          <p:nvPr>
            <p:ph type="title"/>
          </p:nvPr>
        </p:nvSpPr>
        <p:spPr>
          <a:xfrm>
            <a:off x="518160" y="365125"/>
            <a:ext cx="10835640" cy="1325563"/>
          </a:xfrm>
        </p:spPr>
        <p:txBody>
          <a:bodyPr>
            <a:normAutofit fontScale="90000"/>
          </a:bodyPr>
          <a:lstStyle/>
          <a:p>
            <a:r>
              <a:rPr lang="fr-FR" b="1" i="0" dirty="0">
                <a:solidFill>
                  <a:srgbClr val="3B3B3B"/>
                </a:solidFill>
                <a:effectLst/>
                <a:latin typeface="Arial" panose="020B0604020202020204" pitchFamily="34" charset="0"/>
                <a:ea typeface="SimSun" panose="02010600030101010101" pitchFamily="2" charset="-122"/>
              </a:rPr>
              <a:t>Comprendre les protocoles de la couche liaison dans un réseau local</a:t>
            </a:r>
            <a:br>
              <a:rPr lang="fr-FR" b="1" dirty="0">
                <a:effectLst/>
                <a:latin typeface="SimSun" panose="02010600030101010101" pitchFamily="2" charset="-122"/>
                <a:ea typeface="SimSun" panose="02010600030101010101" pitchFamily="2" charset="-122"/>
              </a:rPr>
            </a:br>
            <a:endParaRPr lang="fr-FR" dirty="0"/>
          </a:p>
        </p:txBody>
      </p:sp>
      <p:sp>
        <p:nvSpPr>
          <p:cNvPr id="3" name="Espace réservé du contenu 2">
            <a:extLst>
              <a:ext uri="{FF2B5EF4-FFF2-40B4-BE49-F238E27FC236}">
                <a16:creationId xmlns:a16="http://schemas.microsoft.com/office/drawing/2014/main" id="{07906AF1-A981-30CE-CB3F-061B61BCD46D}"/>
              </a:ext>
            </a:extLst>
          </p:cNvPr>
          <p:cNvSpPr>
            <a:spLocks noGrp="1"/>
          </p:cNvSpPr>
          <p:nvPr>
            <p:ph idx="1"/>
          </p:nvPr>
        </p:nvSpPr>
        <p:spPr/>
        <p:txBody>
          <a:bodyPr>
            <a:normAutofit fontScale="92500" lnSpcReduction="10000"/>
          </a:bodyPr>
          <a:lstStyle/>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Objectif</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Comprendre les protocoles de la couche liaison.</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Points clés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couche liaison est chargée de découper les données reçues par la couche supérieure (couche réseau) en trames, qui seront ensuite transmises à la couche physique.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Cette couche utilise pour cela différents protocoles, dont le protocole Ethernet.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Pour bien comprendre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modèle OSI</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couche physique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Notion d’encapsulation et de décapsulation</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0" marR="0" algn="just">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Notion de conversion en hexadécimal</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endParaRPr lang="fr-FR" dirty="0"/>
          </a:p>
        </p:txBody>
      </p:sp>
    </p:spTree>
    <p:extLst>
      <p:ext uri="{BB962C8B-B14F-4D97-AF65-F5344CB8AC3E}">
        <p14:creationId xmlns:p14="http://schemas.microsoft.com/office/powerpoint/2010/main" val="2558573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8D32C2-77C1-2B36-B2CD-867111B1D82A}"/>
              </a:ext>
            </a:extLst>
          </p:cNvPr>
          <p:cNvSpPr>
            <a:spLocks noGrp="1"/>
          </p:cNvSpPr>
          <p:nvPr>
            <p:ph type="title"/>
          </p:nvPr>
        </p:nvSpPr>
        <p:spPr>
          <a:xfrm>
            <a:off x="426720" y="365125"/>
            <a:ext cx="11460480" cy="793115"/>
          </a:xfrm>
        </p:spPr>
        <p:txBody>
          <a:bodyPr>
            <a:normAutofit/>
          </a:bodyPr>
          <a:lstStyle/>
          <a:p>
            <a:pPr algn="ctr"/>
            <a:r>
              <a:rPr lang="fr-FR" sz="4000" b="1" dirty="0">
                <a:solidFill>
                  <a:srgbClr val="1F011C"/>
                </a:solidFill>
                <a:highlight>
                  <a:srgbClr val="FFFFFF"/>
                </a:highlight>
                <a:latin typeface="Arial" panose="020B0604020202020204" pitchFamily="34" charset="0"/>
                <a:ea typeface="宋体" panose="02010600030101010101" pitchFamily="2" charset="-122"/>
              </a:rPr>
              <a:t>Les supports utilisés par la couche physique</a:t>
            </a:r>
            <a:endParaRPr lang="fr-FR" sz="4000" dirty="0"/>
          </a:p>
        </p:txBody>
      </p:sp>
      <p:sp>
        <p:nvSpPr>
          <p:cNvPr id="3" name="Espace réservé du contenu 2">
            <a:extLst>
              <a:ext uri="{FF2B5EF4-FFF2-40B4-BE49-F238E27FC236}">
                <a16:creationId xmlns:a16="http://schemas.microsoft.com/office/drawing/2014/main" id="{3D3CBF2B-C671-5B3E-A293-32A75ECA5FF8}"/>
              </a:ext>
            </a:extLst>
          </p:cNvPr>
          <p:cNvSpPr>
            <a:spLocks noGrp="1"/>
          </p:cNvSpPr>
          <p:nvPr>
            <p:ph idx="1"/>
          </p:nvPr>
        </p:nvSpPr>
        <p:spPr>
          <a:xfrm>
            <a:off x="716280" y="1158240"/>
            <a:ext cx="10637520" cy="5486400"/>
          </a:xfrm>
        </p:spPr>
        <p:txBody>
          <a:bodyPr>
            <a:normAutofit fontScale="92500" lnSpcReduction="10000"/>
          </a:bodyPr>
          <a:lstStyle/>
          <a:p>
            <a:pPr algn="l"/>
            <a:r>
              <a:rPr lang="fr-FR" i="0" dirty="0">
                <a:solidFill>
                  <a:srgbClr val="1F011C"/>
                </a:solidFill>
                <a:effectLst/>
                <a:highlight>
                  <a:srgbClr val="FFFFFF"/>
                </a:highlight>
                <a:latin typeface="Arial" panose="020B0604020202020204" pitchFamily="34" charset="0"/>
              </a:rPr>
              <a:t>Un bit va correspondre à une impulsion valant 0 ou 1.</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La couche physique utilise trois supports principaux : les supports filaires, optiques et aériens.</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Les supports filaires</a:t>
            </a:r>
            <a:endParaRPr lang="fr-FR" dirty="0">
              <a:effectLst/>
              <a:highlight>
                <a:srgbClr val="FFFFFF"/>
              </a:highlight>
              <a:latin typeface="Times New Roman" panose="02020603050405020304" pitchFamily="18" charset="0"/>
              <a:ea typeface="宋体" panose="02010600030101010101" pitchFamily="2" charset="-122"/>
            </a:endParaRPr>
          </a:p>
          <a:p>
            <a:pPr lvl="1"/>
            <a:r>
              <a:rPr lang="fr-FR" i="0" dirty="0">
                <a:solidFill>
                  <a:srgbClr val="1F011C"/>
                </a:solidFill>
                <a:effectLst/>
                <a:highlight>
                  <a:srgbClr val="FFFFFF"/>
                </a:highlight>
                <a:latin typeface="Arial" panose="020B0604020202020204" pitchFamily="34" charset="0"/>
              </a:rPr>
              <a:t>Les </a:t>
            </a:r>
            <a:r>
              <a:rPr lang="fr-FR" b="1" i="0" dirty="0">
                <a:solidFill>
                  <a:srgbClr val="1F011C"/>
                </a:solidFill>
                <a:effectLst/>
                <a:highlight>
                  <a:srgbClr val="FFFFFF"/>
                </a:highlight>
                <a:latin typeface="Arial" panose="020B0604020202020204" pitchFamily="34" charset="0"/>
              </a:rPr>
              <a:t>supports filaires</a:t>
            </a:r>
            <a:r>
              <a:rPr lang="fr-FR" i="0" dirty="0">
                <a:solidFill>
                  <a:srgbClr val="1F011C"/>
                </a:solidFill>
                <a:effectLst/>
                <a:highlight>
                  <a:srgbClr val="FFFFFF"/>
                </a:highlight>
                <a:latin typeface="Arial" panose="020B0604020202020204" pitchFamily="34" charset="0"/>
              </a:rPr>
              <a:t> font circuler du courant faible, comme par exemple le câble appelé RJ45. Le bit vaudra ainsi 0 si le courant vaut 0 V et 1 si le courant vaut 5 V.</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Les supports optiques</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Les </a:t>
            </a:r>
            <a:r>
              <a:rPr lang="fr-FR" b="1" i="0" dirty="0">
                <a:solidFill>
                  <a:srgbClr val="1F011C"/>
                </a:solidFill>
                <a:effectLst/>
                <a:highlight>
                  <a:srgbClr val="FFFFFF"/>
                </a:highlight>
                <a:latin typeface="Arial" panose="020B0604020202020204" pitchFamily="34" charset="0"/>
              </a:rPr>
              <a:t>supports optiques</a:t>
            </a:r>
            <a:r>
              <a:rPr lang="fr-FR" i="0" dirty="0">
                <a:solidFill>
                  <a:srgbClr val="1F011C"/>
                </a:solidFill>
                <a:effectLst/>
                <a:highlight>
                  <a:srgbClr val="FFFFFF"/>
                </a:highlight>
                <a:latin typeface="Arial" panose="020B0604020202020204" pitchFamily="34" charset="0"/>
              </a:rPr>
              <a:t> font circuler de l’intensité lumineuse. Pour la fibre optique par exemple, le bit vaudra 0 pour une faible intensité lumineuse et 1 pour une forte intensité lumineuse.</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Les supports aériens</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Les </a:t>
            </a:r>
            <a:r>
              <a:rPr lang="fr-FR" b="1" i="0" dirty="0">
                <a:solidFill>
                  <a:srgbClr val="1F011C"/>
                </a:solidFill>
                <a:effectLst/>
                <a:highlight>
                  <a:srgbClr val="FFFFFF"/>
                </a:highlight>
                <a:latin typeface="Arial" panose="020B0604020202020204" pitchFamily="34" charset="0"/>
              </a:rPr>
              <a:t>supports aériens</a:t>
            </a:r>
            <a:r>
              <a:rPr lang="fr-FR" i="0" dirty="0">
                <a:solidFill>
                  <a:srgbClr val="1F011C"/>
                </a:solidFill>
                <a:effectLst/>
                <a:highlight>
                  <a:srgbClr val="FFFFFF"/>
                </a:highlight>
                <a:latin typeface="Arial" panose="020B0604020202020204" pitchFamily="34" charset="0"/>
              </a:rPr>
              <a:t> permettent la transmission d’ondes. Une courte rafale d’onde indique ainsi un bit qui vaut 0 tandis qu’une forte rafale indique un bit qui vaut 1.</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3076683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71ADD-0884-3170-C0F6-E3C711FFFBA7}"/>
              </a:ext>
            </a:extLst>
          </p:cNvPr>
          <p:cNvSpPr>
            <a:spLocks noGrp="1"/>
          </p:cNvSpPr>
          <p:nvPr>
            <p:ph type="title"/>
          </p:nvPr>
        </p:nvSpPr>
        <p:spPr>
          <a:xfrm>
            <a:off x="838200" y="365125"/>
            <a:ext cx="10515600" cy="655955"/>
          </a:xfrm>
        </p:spPr>
        <p:txBody>
          <a:bodyPr>
            <a:normAutofit fontScale="90000"/>
          </a:bodyPr>
          <a:lstStyle/>
          <a:p>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rôle de la couche liaison</a:t>
            </a:r>
            <a:endParaRPr lang="fr-FR" dirty="0"/>
          </a:p>
        </p:txBody>
      </p:sp>
      <p:sp>
        <p:nvSpPr>
          <p:cNvPr id="3" name="Espace réservé du contenu 2">
            <a:extLst>
              <a:ext uri="{FF2B5EF4-FFF2-40B4-BE49-F238E27FC236}">
                <a16:creationId xmlns:a16="http://schemas.microsoft.com/office/drawing/2014/main" id="{3F5B591B-7A89-DB5B-42B9-0EDC4AEA1186}"/>
              </a:ext>
            </a:extLst>
          </p:cNvPr>
          <p:cNvSpPr>
            <a:spLocks noGrp="1"/>
          </p:cNvSpPr>
          <p:nvPr>
            <p:ph idx="1"/>
          </p:nvPr>
        </p:nvSpPr>
        <p:spPr>
          <a:xfrm>
            <a:off x="320040" y="1188720"/>
            <a:ext cx="11704320" cy="5654040"/>
          </a:xfrm>
        </p:spPr>
        <p:txBody>
          <a:bodyPr>
            <a:normAutofit fontScale="92500" lnSpcReduction="10000"/>
          </a:bodyPr>
          <a:lstStyle/>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couche liaison est une couche de bas niveau, qui a pour rôle d’envoyer à la couche physique une information reçue de la couche directement supérieure (couche réseau) : cette couche découpe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les données en trames</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c’est-à-dire en un bloc de bits respectant des normes du modèle OSI.</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La couche liaison donne une signification aux bits transmis sur le réseau et elle doit impérativement respecter des standards. Le respect des standards permet en effet :</a:t>
            </a:r>
            <a:endParaRPr lang="fr-FR" dirty="0">
              <a:effectLst/>
              <a:latin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acheminer sans erreur</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les informations sur la couche physique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de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détecter et de corriger des erreurs</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dues au support physique et de signaler à la couche directement supérieure (la couche réseau) d’éventuelles erreurs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de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reconnaitre les débuts</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header</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 et postambules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trailer</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 des trames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de spécifier les tailles des données et moyens d’adressage de ces données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éviter les collisions</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de données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d’identifier les trames par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adresse MAC</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On s’intéresse au cas d’un réseau local, où il n’y a pas d’utilisation de la couche réseau (couche directement supérieure).</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154280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2F17E-ECF2-7E4E-B539-BB9115BDFEA8}"/>
              </a:ext>
            </a:extLst>
          </p:cNvPr>
          <p:cNvSpPr>
            <a:spLocks noGrp="1"/>
          </p:cNvSpPr>
          <p:nvPr>
            <p:ph type="title"/>
          </p:nvPr>
        </p:nvSpPr>
        <p:spPr>
          <a:xfrm>
            <a:off x="289560" y="365125"/>
            <a:ext cx="11795760" cy="1325563"/>
          </a:xfrm>
        </p:spPr>
        <p:txBody>
          <a:bodyPr>
            <a:normAutofit/>
          </a:bodyPr>
          <a:lstStyle/>
          <a:p>
            <a:r>
              <a:rPr lang="fr-FR" b="1" dirty="0">
                <a:solidFill>
                  <a:srgbClr val="1F011C"/>
                </a:solidFill>
                <a:latin typeface="Arial" panose="020B0604020202020204" pitchFamily="34" charset="0"/>
                <a:ea typeface="宋体" panose="02010600030101010101" pitchFamily="2" charset="-122"/>
              </a:rPr>
              <a:t>La notion de réseau local et d’adresse MAC</a:t>
            </a:r>
            <a:endParaRPr lang="fr-FR" dirty="0"/>
          </a:p>
        </p:txBody>
      </p:sp>
      <p:sp>
        <p:nvSpPr>
          <p:cNvPr id="3" name="Espace réservé du contenu 2">
            <a:extLst>
              <a:ext uri="{FF2B5EF4-FFF2-40B4-BE49-F238E27FC236}">
                <a16:creationId xmlns:a16="http://schemas.microsoft.com/office/drawing/2014/main" id="{5B384604-1F19-3B08-B465-B3A7177A1C3D}"/>
              </a:ext>
            </a:extLst>
          </p:cNvPr>
          <p:cNvSpPr>
            <a:spLocks noGrp="1"/>
          </p:cNvSpPr>
          <p:nvPr>
            <p:ph idx="1"/>
          </p:nvPr>
        </p:nvSpPr>
        <p:spPr>
          <a:xfrm>
            <a:off x="487680" y="1825624"/>
            <a:ext cx="11353800" cy="4834255"/>
          </a:xfrm>
        </p:spPr>
        <p:txBody>
          <a:bodyPr>
            <a:normAutofit fontScale="92500" lnSpcReduction="10000"/>
          </a:bodyPr>
          <a:lstStyle/>
          <a:p>
            <a:pPr marL="0" marR="0" algn="l">
              <a:spcBef>
                <a:spcPts val="0"/>
              </a:spcBef>
              <a:spcAft>
                <a:spcPts val="0"/>
              </a:spcAft>
            </a:pPr>
            <a:r>
              <a:rPr lang="fr-FR" sz="2400" i="0" dirty="0">
                <a:solidFill>
                  <a:srgbClr val="1F011C"/>
                </a:solidFill>
                <a:effectLst/>
                <a:latin typeface="Arial" panose="020B0604020202020204" pitchFamily="34" charset="0"/>
                <a:ea typeface="宋体" panose="02010600030101010101" pitchFamily="2" charset="-122"/>
              </a:rPr>
              <a:t>Un </a:t>
            </a:r>
            <a:r>
              <a:rPr lang="fr-FR" sz="2400" b="1" i="0" dirty="0">
                <a:solidFill>
                  <a:srgbClr val="1F011C"/>
                </a:solidFill>
                <a:effectLst/>
                <a:latin typeface="Arial" panose="020B0604020202020204" pitchFamily="34" charset="0"/>
                <a:ea typeface="宋体" panose="02010600030101010101" pitchFamily="2" charset="-122"/>
              </a:rPr>
              <a:t>réseau local</a:t>
            </a:r>
            <a:r>
              <a:rPr lang="fr-FR" sz="2400" i="0" dirty="0">
                <a:solidFill>
                  <a:srgbClr val="1F011C"/>
                </a:solidFill>
                <a:effectLst/>
                <a:latin typeface="Arial" panose="020B0604020202020204" pitchFamily="34" charset="0"/>
                <a:ea typeface="宋体" panose="02010600030101010101" pitchFamily="2" charset="-122"/>
              </a:rPr>
              <a:t>, en anglais </a:t>
            </a:r>
            <a:r>
              <a:rPr lang="fr-FR" sz="2400" b="1" i="0" dirty="0">
                <a:solidFill>
                  <a:srgbClr val="1F011C"/>
                </a:solidFill>
                <a:effectLst/>
                <a:latin typeface="Arial" panose="020B0604020202020204" pitchFamily="34" charset="0"/>
                <a:ea typeface="宋体" panose="02010600030101010101" pitchFamily="2" charset="-122"/>
              </a:rPr>
              <a:t>LAN</a:t>
            </a:r>
            <a:r>
              <a:rPr lang="fr-FR" sz="2400" i="0" dirty="0">
                <a:solidFill>
                  <a:srgbClr val="1F011C"/>
                </a:solidFill>
                <a:effectLst/>
                <a:latin typeface="Arial" panose="020B0604020202020204" pitchFamily="34" charset="0"/>
                <a:ea typeface="宋体" panose="02010600030101010101" pitchFamily="2" charset="-122"/>
              </a:rPr>
              <a:t> (pour </a:t>
            </a:r>
            <a:r>
              <a:rPr lang="fr-FR" sz="2400" i="1" dirty="0">
                <a:solidFill>
                  <a:srgbClr val="1F011C"/>
                </a:solidFill>
                <a:effectLst/>
                <a:latin typeface="Arial" panose="020B0604020202020204" pitchFamily="34" charset="0"/>
                <a:ea typeface="宋体" panose="02010600030101010101" pitchFamily="2" charset="-122"/>
              </a:rPr>
              <a:t>Local Area Network</a:t>
            </a:r>
            <a:r>
              <a:rPr lang="fr-FR" sz="2400" i="0" dirty="0">
                <a:solidFill>
                  <a:srgbClr val="1F011C"/>
                </a:solidFill>
                <a:effectLst/>
                <a:latin typeface="Arial" panose="020B0604020202020204" pitchFamily="34" charset="0"/>
                <a:ea typeface="宋体" panose="02010600030101010101" pitchFamily="2" charset="-122"/>
              </a:rPr>
              <a:t>), est un réseau où les ordinateurs reliés s’envoient des trames par la couche liaison sans utiliser un accès à internet.</a:t>
            </a:r>
            <a:endParaRPr lang="fr-FR" sz="2400" dirty="0">
              <a:effectLst/>
              <a:latin typeface="Times New Roman" panose="02020603050405020304" pitchFamily="18" charset="0"/>
              <a:ea typeface="宋体" panose="02010600030101010101" pitchFamily="2" charset="-122"/>
            </a:endParaRPr>
          </a:p>
          <a:p>
            <a:pPr algn="l"/>
            <a:r>
              <a:rPr lang="fr-FR" sz="2400" i="0" dirty="0">
                <a:solidFill>
                  <a:srgbClr val="1F011C"/>
                </a:solidFill>
                <a:effectLst/>
                <a:latin typeface="Arial" panose="020B0604020202020204" pitchFamily="34" charset="0"/>
              </a:rPr>
              <a:t>On peut interconnecter des réseaux locaux à l’aide de routeurs.</a:t>
            </a:r>
            <a:endParaRPr lang="fr-FR" sz="2400" dirty="0">
              <a:effectLst/>
              <a:latin typeface="Times New Roman" panose="02020603050405020304" pitchFamily="18" charset="0"/>
            </a:endParaRPr>
          </a:p>
          <a:p>
            <a:pPr marL="0" marR="0" algn="l">
              <a:spcBef>
                <a:spcPts val="0"/>
              </a:spcBef>
              <a:spcAft>
                <a:spcPts val="0"/>
              </a:spcAft>
            </a:pPr>
            <a:r>
              <a:rPr lang="fr-FR" sz="2400" i="0" dirty="0">
                <a:solidFill>
                  <a:srgbClr val="1F011C"/>
                </a:solidFill>
                <a:effectLst/>
                <a:latin typeface="Arial" panose="020B0604020202020204" pitchFamily="34" charset="0"/>
                <a:ea typeface="宋体" panose="02010600030101010101" pitchFamily="2" charset="-122"/>
              </a:rPr>
              <a:t>Remarque</a:t>
            </a:r>
            <a:br>
              <a:rPr lang="fr-FR" sz="2400" i="0" dirty="0">
                <a:solidFill>
                  <a:srgbClr val="1F011C"/>
                </a:solidFill>
                <a:effectLst/>
                <a:latin typeface="Arial" panose="020B0604020202020204" pitchFamily="34" charset="0"/>
                <a:ea typeface="宋体" panose="02010600030101010101" pitchFamily="2" charset="-122"/>
              </a:rPr>
            </a:br>
            <a:r>
              <a:rPr lang="fr-FR" sz="2400" i="0" dirty="0">
                <a:solidFill>
                  <a:srgbClr val="1F011C"/>
                </a:solidFill>
                <a:effectLst/>
                <a:latin typeface="Arial" panose="020B0604020202020204" pitchFamily="34" charset="0"/>
                <a:ea typeface="宋体" panose="02010600030101010101" pitchFamily="2" charset="-122"/>
              </a:rPr>
              <a:t>Un routeur est un équipement d’interconnexion qui permet de déterminer le meilleur chemin que les paquets de données doivent emprunter pour arriver à destination.</a:t>
            </a:r>
            <a:endParaRPr lang="fr-FR" sz="2400" dirty="0">
              <a:effectLst/>
              <a:latin typeface="Times New Roman" panose="02020603050405020304" pitchFamily="18" charset="0"/>
              <a:ea typeface="宋体" panose="02010600030101010101" pitchFamily="2" charset="-122"/>
            </a:endParaRPr>
          </a:p>
          <a:p>
            <a:pPr algn="l"/>
            <a:r>
              <a:rPr lang="fr-FR" sz="2400" i="0" dirty="0">
                <a:solidFill>
                  <a:srgbClr val="1F011C"/>
                </a:solidFill>
                <a:effectLst/>
                <a:latin typeface="Arial" panose="020B0604020202020204" pitchFamily="34" charset="0"/>
              </a:rPr>
              <a:t>Dans un réseau local, chaque équipement (ordinateur) possède une adresse </a:t>
            </a:r>
            <a:r>
              <a:rPr lang="fr-FR" sz="2400" b="1" i="0" dirty="0">
                <a:solidFill>
                  <a:srgbClr val="1F011C"/>
                </a:solidFill>
                <a:effectLst/>
                <a:latin typeface="Arial" panose="020B0604020202020204" pitchFamily="34" charset="0"/>
              </a:rPr>
              <a:t>MAC</a:t>
            </a:r>
            <a:r>
              <a:rPr lang="fr-FR" sz="2400" i="0" dirty="0">
                <a:solidFill>
                  <a:srgbClr val="1F011C"/>
                </a:solidFill>
                <a:effectLst/>
                <a:latin typeface="Arial" panose="020B0604020202020204" pitchFamily="34" charset="0"/>
              </a:rPr>
              <a:t> (</a:t>
            </a:r>
            <a:r>
              <a:rPr lang="fr-FR" sz="2400" i="1" dirty="0">
                <a:solidFill>
                  <a:srgbClr val="1F011C"/>
                </a:solidFill>
                <a:effectLst/>
                <a:latin typeface="Arial" panose="020B0604020202020204" pitchFamily="34" charset="0"/>
              </a:rPr>
              <a:t>Media </a:t>
            </a:r>
            <a:r>
              <a:rPr lang="fr-FR" sz="2400" i="1" dirty="0" err="1">
                <a:solidFill>
                  <a:srgbClr val="1F011C"/>
                </a:solidFill>
                <a:effectLst/>
                <a:latin typeface="Arial" panose="020B0604020202020204" pitchFamily="34" charset="0"/>
              </a:rPr>
              <a:t>Acces</a:t>
            </a:r>
            <a:r>
              <a:rPr lang="fr-FR" sz="2400" i="1" dirty="0">
                <a:solidFill>
                  <a:srgbClr val="1F011C"/>
                </a:solidFill>
                <a:effectLst/>
                <a:latin typeface="Arial" panose="020B0604020202020204" pitchFamily="34" charset="0"/>
              </a:rPr>
              <a:t> Control</a:t>
            </a:r>
            <a:r>
              <a:rPr lang="fr-FR" sz="2400" i="0" dirty="0">
                <a:solidFill>
                  <a:srgbClr val="1F011C"/>
                </a:solidFill>
                <a:effectLst/>
                <a:latin typeface="Arial" panose="020B0604020202020204" pitchFamily="34" charset="0"/>
              </a:rPr>
              <a:t> en anglais) qui est unique.</a:t>
            </a:r>
            <a:endParaRPr lang="fr-FR" sz="2400" dirty="0">
              <a:effectLst/>
              <a:latin typeface="Times New Roman" panose="02020603050405020304" pitchFamily="18" charset="0"/>
            </a:endParaRPr>
          </a:p>
          <a:p>
            <a:pPr algn="l"/>
            <a:r>
              <a:rPr lang="fr-FR" sz="2400" i="0" dirty="0">
                <a:solidFill>
                  <a:srgbClr val="1F011C"/>
                </a:solidFill>
                <a:effectLst/>
                <a:latin typeface="Arial" panose="020B0604020202020204" pitchFamily="34" charset="0"/>
              </a:rPr>
              <a:t>Cette adresse est constituée de </a:t>
            </a:r>
            <a:r>
              <a:rPr lang="fr-FR" sz="2400" b="1" i="0" dirty="0">
                <a:solidFill>
                  <a:srgbClr val="1F011C"/>
                </a:solidFill>
                <a:effectLst/>
                <a:latin typeface="Arial" panose="020B0604020202020204" pitchFamily="34" charset="0"/>
              </a:rPr>
              <a:t>6 octets</a:t>
            </a:r>
            <a:r>
              <a:rPr lang="fr-FR" sz="2400" i="0" dirty="0">
                <a:solidFill>
                  <a:srgbClr val="1F011C"/>
                </a:solidFill>
                <a:effectLst/>
                <a:latin typeface="Arial" panose="020B0604020202020204" pitchFamily="34" charset="0"/>
              </a:rPr>
              <a:t> (48 bits) séparés par « : »  ou « – », pour plus de lisibilité on utilise une notation </a:t>
            </a:r>
            <a:r>
              <a:rPr lang="fr-FR" sz="2400" b="1" i="0" dirty="0">
                <a:solidFill>
                  <a:srgbClr val="1F011C"/>
                </a:solidFill>
                <a:effectLst/>
                <a:latin typeface="Arial" panose="020B0604020202020204" pitchFamily="34" charset="0"/>
              </a:rPr>
              <a:t>hexadécimale</a:t>
            </a:r>
            <a:r>
              <a:rPr lang="fr-FR" sz="2400" i="0" dirty="0">
                <a:solidFill>
                  <a:srgbClr val="1F011C"/>
                </a:solidFill>
                <a:effectLst/>
                <a:latin typeface="Arial" panose="020B0604020202020204" pitchFamily="34" charset="0"/>
              </a:rPr>
              <a:t>.</a:t>
            </a:r>
            <a:endParaRPr lang="fr-FR" sz="2400" dirty="0">
              <a:effectLst/>
              <a:latin typeface="Times New Roman" panose="02020603050405020304" pitchFamily="18" charset="0"/>
            </a:endParaRPr>
          </a:p>
          <a:p>
            <a:pPr marL="0" marR="0" algn="l">
              <a:spcBef>
                <a:spcPts val="0"/>
              </a:spcBef>
              <a:spcAft>
                <a:spcPts val="0"/>
              </a:spcAft>
            </a:pPr>
            <a:r>
              <a:rPr lang="fr-FR" sz="2400" i="0" dirty="0">
                <a:solidFill>
                  <a:srgbClr val="1F011C"/>
                </a:solidFill>
                <a:effectLst/>
                <a:latin typeface="Arial" panose="020B0604020202020204" pitchFamily="34" charset="0"/>
                <a:ea typeface="宋体" panose="02010600030101010101" pitchFamily="2" charset="-122"/>
              </a:rPr>
              <a:t>Exemple</a:t>
            </a:r>
            <a:br>
              <a:rPr lang="fr-FR" sz="2400" i="0" dirty="0">
                <a:solidFill>
                  <a:srgbClr val="1F011C"/>
                </a:solidFill>
                <a:effectLst/>
                <a:latin typeface="Arial" panose="020B0604020202020204" pitchFamily="34" charset="0"/>
                <a:ea typeface="宋体" panose="02010600030101010101" pitchFamily="2" charset="-122"/>
              </a:rPr>
            </a:br>
            <a:r>
              <a:rPr lang="fr-FR" sz="2400" i="0" dirty="0">
                <a:solidFill>
                  <a:srgbClr val="1F011C"/>
                </a:solidFill>
                <a:effectLst/>
                <a:latin typeface="Arial" panose="020B0604020202020204" pitchFamily="34" charset="0"/>
                <a:ea typeface="宋体" panose="02010600030101010101" pitchFamily="2" charset="-122"/>
              </a:rPr>
              <a:t>78:f2:95:d2:25:a7 correspond à une adresse MAC unique, en notation hexadécimale.</a:t>
            </a:r>
            <a:endParaRPr lang="fr-FR" sz="2400" dirty="0">
              <a:effectLst/>
              <a:latin typeface="Times New Roman" panose="02020603050405020304" pitchFamily="18" charset="0"/>
              <a:ea typeface="宋体" panose="02010600030101010101" pitchFamily="2" charset="-122"/>
            </a:endParaRPr>
          </a:p>
          <a:p>
            <a:pPr marL="0" marR="0" algn="l">
              <a:spcBef>
                <a:spcPts val="0"/>
              </a:spcBef>
              <a:spcAft>
                <a:spcPts val="0"/>
              </a:spcAft>
            </a:pPr>
            <a:r>
              <a:rPr lang="fr-FR" sz="2400" i="0" dirty="0">
                <a:solidFill>
                  <a:srgbClr val="1F011C"/>
                </a:solidFill>
                <a:effectLst/>
                <a:latin typeface="Arial" panose="020B0604020202020204" pitchFamily="34" charset="0"/>
                <a:ea typeface="宋体" panose="02010600030101010101" pitchFamily="2" charset="-122"/>
              </a:rPr>
              <a:t>Remarque</a:t>
            </a:r>
            <a:br>
              <a:rPr lang="fr-FR" sz="2400" i="0" dirty="0">
                <a:solidFill>
                  <a:srgbClr val="1F011C"/>
                </a:solidFill>
                <a:effectLst/>
                <a:latin typeface="Arial" panose="020B0604020202020204" pitchFamily="34" charset="0"/>
                <a:ea typeface="宋体" panose="02010600030101010101" pitchFamily="2" charset="-122"/>
              </a:rPr>
            </a:br>
            <a:r>
              <a:rPr lang="fr-FR" sz="2400" i="0" dirty="0">
                <a:solidFill>
                  <a:srgbClr val="1F011C"/>
                </a:solidFill>
                <a:effectLst/>
                <a:latin typeface="Arial" panose="020B0604020202020204" pitchFamily="34" charset="0"/>
                <a:ea typeface="宋体" panose="02010600030101010101" pitchFamily="2" charset="-122"/>
              </a:rPr>
              <a:t>L’adresse MAC est souvent gravée sur la carte d’interface réseau d’un ordinateur.</a:t>
            </a:r>
            <a:endParaRPr lang="fr-FR" sz="2400" dirty="0">
              <a:effectLst/>
              <a:latin typeface="Times New Roman" panose="02020603050405020304" pitchFamily="18" charset="0"/>
              <a:ea typeface="宋体" panose="02010600030101010101" pitchFamily="2" charset="-122"/>
            </a:endParaRPr>
          </a:p>
          <a:p>
            <a:endParaRPr lang="fr-FR" sz="2400" dirty="0"/>
          </a:p>
        </p:txBody>
      </p:sp>
    </p:spTree>
    <p:extLst>
      <p:ext uri="{BB962C8B-B14F-4D97-AF65-F5344CB8AC3E}">
        <p14:creationId xmlns:p14="http://schemas.microsoft.com/office/powerpoint/2010/main" val="120545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EA2C9C-1C32-8697-1EFD-CCE8FA043B91}"/>
              </a:ext>
            </a:extLst>
          </p:cNvPr>
          <p:cNvSpPr>
            <a:spLocks noGrp="1"/>
          </p:cNvSpPr>
          <p:nvPr>
            <p:ph type="title"/>
          </p:nvPr>
        </p:nvSpPr>
        <p:spPr>
          <a:xfrm>
            <a:off x="838200" y="365125"/>
            <a:ext cx="10515600" cy="686435"/>
          </a:xfrm>
        </p:spPr>
        <p:txBody>
          <a:bodyPr>
            <a:normAutofit fontScale="90000"/>
          </a:bodyPr>
          <a:lstStyle/>
          <a:p>
            <a:r>
              <a:rPr lang="fr-FR" b="1" dirty="0">
                <a:solidFill>
                  <a:srgbClr val="1F011C"/>
                </a:solidFill>
                <a:latin typeface="Arial" panose="020B0604020202020204" pitchFamily="34" charset="0"/>
                <a:ea typeface="宋体" panose="02010600030101010101" pitchFamily="2" charset="-122"/>
              </a:rPr>
              <a:t>Le protocole Ethernet</a:t>
            </a:r>
            <a:endParaRPr lang="fr-FR" dirty="0"/>
          </a:p>
        </p:txBody>
      </p:sp>
      <p:sp>
        <p:nvSpPr>
          <p:cNvPr id="3" name="Espace réservé du contenu 2">
            <a:extLst>
              <a:ext uri="{FF2B5EF4-FFF2-40B4-BE49-F238E27FC236}">
                <a16:creationId xmlns:a16="http://schemas.microsoft.com/office/drawing/2014/main" id="{1FB658FC-2E3D-35E2-3544-EFB919094B0A}"/>
              </a:ext>
            </a:extLst>
          </p:cNvPr>
          <p:cNvSpPr>
            <a:spLocks noGrp="1"/>
          </p:cNvSpPr>
          <p:nvPr>
            <p:ph idx="1"/>
          </p:nvPr>
        </p:nvSpPr>
        <p:spPr>
          <a:xfrm>
            <a:off x="472440" y="1051560"/>
            <a:ext cx="11551920" cy="5684520"/>
          </a:xfrm>
        </p:spPr>
        <p:txBody>
          <a:bodyPr>
            <a:normAutofit fontScale="92500" lnSpcReduction="20000"/>
          </a:bodyPr>
          <a:lstStyle/>
          <a:p>
            <a:pPr algn="l"/>
            <a:r>
              <a:rPr lang="fr-FR" i="0" dirty="0">
                <a:solidFill>
                  <a:srgbClr val="1F011C"/>
                </a:solidFill>
                <a:effectLst/>
                <a:latin typeface="Arial" panose="020B0604020202020204" pitchFamily="34" charset="0"/>
              </a:rPr>
              <a:t>Le protocole utilisé par la couche liaison dans le cas d’une liaison filaire est le protocole Ethernet.</a:t>
            </a:r>
            <a:endParaRPr lang="fr-FR" dirty="0">
              <a:effectLst/>
              <a:latin typeface="Times New Roman" panose="02020603050405020304" pitchFamily="18" charset="0"/>
            </a:endParaRPr>
          </a:p>
          <a:p>
            <a:pPr marL="0" marR="0" algn="l">
              <a:spcBef>
                <a:spcPts val="0"/>
              </a:spcBef>
              <a:spcAft>
                <a:spcPts val="0"/>
              </a:spcAft>
            </a:pPr>
            <a:r>
              <a:rPr lang="fr-FR" b="1" i="0" dirty="0">
                <a:solidFill>
                  <a:srgbClr val="1F011C"/>
                </a:solidFill>
                <a:effectLst/>
                <a:latin typeface="Arial" panose="020B0604020202020204" pitchFamily="34" charset="0"/>
                <a:ea typeface="宋体" panose="02010600030101010101" pitchFamily="2" charset="-122"/>
              </a:rPr>
              <a:t>La trame Ethernet</a:t>
            </a:r>
            <a:endParaRPr lang="fr-FR" dirty="0">
              <a:effectLst/>
              <a:latin typeface="Times New Roman" panose="02020603050405020304" pitchFamily="18" charset="0"/>
              <a:ea typeface="宋体" panose="02010600030101010101" pitchFamily="2" charset="-122"/>
            </a:endParaRPr>
          </a:p>
          <a:p>
            <a:pPr lvl="1"/>
            <a:r>
              <a:rPr lang="fr-FR" i="0" dirty="0">
                <a:solidFill>
                  <a:srgbClr val="1F011C"/>
                </a:solidFill>
                <a:effectLst/>
                <a:latin typeface="Arial" panose="020B0604020202020204" pitchFamily="34" charset="0"/>
              </a:rPr>
              <a:t>Le protocole Ethernet </a:t>
            </a:r>
            <a:r>
              <a:rPr lang="fr-FR" b="1" i="0" dirty="0">
                <a:solidFill>
                  <a:srgbClr val="1F011C"/>
                </a:solidFill>
                <a:effectLst/>
                <a:latin typeface="Arial" panose="020B0604020202020204" pitchFamily="34" charset="0"/>
              </a:rPr>
              <a:t>utilise l’adresse MAC</a:t>
            </a:r>
            <a:r>
              <a:rPr lang="fr-FR" i="0" dirty="0">
                <a:solidFill>
                  <a:srgbClr val="1F011C"/>
                </a:solidFill>
                <a:effectLst/>
                <a:latin typeface="Arial" panose="020B0604020202020204" pitchFamily="34" charset="0"/>
              </a:rPr>
              <a:t> d’un ordinateur qui est unique. Si l’ordinateur A envoie des données à l’ordinateur B, il envoie ainsi sur la couche physique (couche inférieure) une trame Ethernet qui est composée de la manière suivante.</a:t>
            </a:r>
          </a:p>
          <a:p>
            <a:pPr algn="l"/>
            <a:endParaRPr lang="fr-FR" dirty="0">
              <a:solidFill>
                <a:srgbClr val="1F011C"/>
              </a:solidFill>
              <a:latin typeface="Arial" panose="020B0604020202020204" pitchFamily="34" charset="0"/>
            </a:endParaRPr>
          </a:p>
          <a:p>
            <a:pPr algn="l"/>
            <a:endParaRPr lang="fr-FR" dirty="0">
              <a:solidFill>
                <a:srgbClr val="1F011C"/>
              </a:solidFill>
              <a:latin typeface="Arial" panose="020B0604020202020204" pitchFamily="34" charset="0"/>
            </a:endParaRPr>
          </a:p>
          <a:p>
            <a:pPr algn="l"/>
            <a:endParaRPr lang="fr-FR" dirty="0">
              <a:solidFill>
                <a:srgbClr val="1F011C"/>
              </a:solidFill>
              <a:latin typeface="Arial" panose="020B0604020202020204" pitchFamily="34" charset="0"/>
            </a:endParaRPr>
          </a:p>
          <a:p>
            <a:pPr algn="l"/>
            <a:endParaRPr lang="fr-FR" dirty="0">
              <a:solidFill>
                <a:srgbClr val="1F011C"/>
              </a:solidFill>
              <a:effectLst/>
              <a:latin typeface="Arial" panose="020B0604020202020204" pitchFamily="34" charset="0"/>
            </a:endParaRPr>
          </a:p>
          <a:p>
            <a:pPr algn="l"/>
            <a:endParaRPr lang="fr-FR" dirty="0">
              <a:solidFill>
                <a:srgbClr val="1F011C"/>
              </a:solidFill>
              <a:latin typeface="Arial" panose="020B0604020202020204" pitchFamily="34" charset="0"/>
            </a:endParaRPr>
          </a:p>
          <a:p>
            <a:pPr algn="l"/>
            <a:endParaRPr lang="fr-FR" dirty="0">
              <a:solidFill>
                <a:srgbClr val="1F011C"/>
              </a:solidFill>
              <a:effectLst/>
              <a:latin typeface="Arial" panose="020B0604020202020204" pitchFamily="34" charset="0"/>
            </a:endParaRPr>
          </a:p>
          <a:p>
            <a:pPr lvl="1"/>
            <a:r>
              <a:rPr lang="fr-FR" i="0" dirty="0">
                <a:solidFill>
                  <a:srgbClr val="1F011C"/>
                </a:solidFill>
                <a:effectLst/>
                <a:latin typeface="Arial" panose="020B0604020202020204" pitchFamily="34" charset="0"/>
              </a:rPr>
              <a:t>Tous les équipements reliés reçoivent la trame, mais le seul équipement qui accepte et reçoit la trame sera celui correspondant à l’adresse MAC de la destination.</a:t>
            </a:r>
            <a:endParaRPr lang="fr-FR" dirty="0">
              <a:effectLst/>
              <a:latin typeface="Times New Roman" panose="02020603050405020304" pitchFamily="18" charset="0"/>
            </a:endParaRPr>
          </a:p>
          <a:p>
            <a:pPr lvl="1"/>
            <a:r>
              <a:rPr lang="fr-FR" i="0" dirty="0">
                <a:solidFill>
                  <a:srgbClr val="1F011C"/>
                </a:solidFill>
                <a:effectLst/>
                <a:latin typeface="Arial" panose="020B0604020202020204" pitchFamily="34" charset="0"/>
              </a:rPr>
              <a:t>Une trame Ethernet aura </a:t>
            </a:r>
            <a:r>
              <a:rPr lang="fr-FR" b="1" i="0" dirty="0">
                <a:solidFill>
                  <a:srgbClr val="1F011C"/>
                </a:solidFill>
                <a:effectLst/>
                <a:latin typeface="Arial" panose="020B0604020202020204" pitchFamily="34" charset="0"/>
              </a:rPr>
              <a:t>une taille comprise entre 64 et 1518 octets</a:t>
            </a:r>
            <a:r>
              <a:rPr lang="fr-FR" i="0" dirty="0">
                <a:solidFill>
                  <a:srgbClr val="1F011C"/>
                </a:solidFill>
                <a:effectLst/>
                <a:latin typeface="Arial" panose="020B0604020202020204" pitchFamily="34" charset="0"/>
              </a:rPr>
              <a:t> pour respecter le modèle OSI. Il y a en effet une limite maximale de taille pour ne pas monopoliser la couche physique</a:t>
            </a:r>
            <a:endParaRPr lang="fr-FR" dirty="0">
              <a:effectLst/>
              <a:latin typeface="Times New Roman" panose="02020603050405020304" pitchFamily="18" charset="0"/>
            </a:endParaRPr>
          </a:p>
        </p:txBody>
      </p:sp>
      <p:pic>
        <p:nvPicPr>
          <p:cNvPr id="5" name="Image 4">
            <a:extLst>
              <a:ext uri="{FF2B5EF4-FFF2-40B4-BE49-F238E27FC236}">
                <a16:creationId xmlns:a16="http://schemas.microsoft.com/office/drawing/2014/main" id="{F12383ED-6BC4-2C1B-7229-4D75F86DD4C5}"/>
              </a:ext>
            </a:extLst>
          </p:cNvPr>
          <p:cNvPicPr>
            <a:picLocks noChangeAspect="1"/>
          </p:cNvPicPr>
          <p:nvPr/>
        </p:nvPicPr>
        <p:blipFill>
          <a:blip r:embed="rId2"/>
          <a:stretch>
            <a:fillRect/>
          </a:stretch>
        </p:blipFill>
        <p:spPr>
          <a:xfrm>
            <a:off x="838200" y="3013670"/>
            <a:ext cx="9898947" cy="2080340"/>
          </a:xfrm>
          <a:prstGeom prst="rect">
            <a:avLst/>
          </a:prstGeom>
        </p:spPr>
      </p:pic>
    </p:spTree>
    <p:extLst>
      <p:ext uri="{BB962C8B-B14F-4D97-AF65-F5344CB8AC3E}">
        <p14:creationId xmlns:p14="http://schemas.microsoft.com/office/powerpoint/2010/main" val="370916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 calcmode="lin" valueType="num">
                                      <p:cBhvr additive="base">
                                        <p:cTn id="2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 calcmode="lin" valueType="num">
                                      <p:cBhvr additive="base">
                                        <p:cTn id="2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2000"/>
                                        <p:tgtEl>
                                          <p:spTgt spid="5"/>
                                        </p:tgtEl>
                                      </p:cBhvr>
                                    </p:animEffect>
                                    <p:anim calcmode="lin" valueType="num">
                                      <p:cBhvr>
                                        <p:cTn id="32" dur="2000" fill="hold"/>
                                        <p:tgtEl>
                                          <p:spTgt spid="5"/>
                                        </p:tgtEl>
                                        <p:attrNameLst>
                                          <p:attrName>ppt_w</p:attrName>
                                        </p:attrNameLst>
                                      </p:cBhvr>
                                      <p:tavLst>
                                        <p:tav tm="0" fmla="#ppt_w*sin(2.5*pi*$)">
                                          <p:val>
                                            <p:fltVal val="0"/>
                                          </p:val>
                                        </p:tav>
                                        <p:tav tm="100000">
                                          <p:val>
                                            <p:fltVal val="1"/>
                                          </p:val>
                                        </p:tav>
                                      </p:tavLst>
                                    </p:anim>
                                    <p:anim calcmode="lin" valueType="num">
                                      <p:cBhvr>
                                        <p:cTn id="33"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67349C-6AD9-941B-3F93-6863EDA5C8FC}"/>
              </a:ext>
            </a:extLst>
          </p:cNvPr>
          <p:cNvSpPr>
            <a:spLocks noGrp="1"/>
          </p:cNvSpPr>
          <p:nvPr>
            <p:ph type="title"/>
          </p:nvPr>
        </p:nvSpPr>
        <p:spPr>
          <a:xfrm>
            <a:off x="838200" y="365125"/>
            <a:ext cx="10515600" cy="534035"/>
          </a:xfrm>
        </p:spPr>
        <p:txBody>
          <a:bodyPr>
            <a:normAutofit fontScale="90000"/>
          </a:bodyPr>
          <a:lstStyle/>
          <a:p>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protocole CSMA/CD</a:t>
            </a:r>
            <a:endParaRPr lang="fr-FR" dirty="0"/>
          </a:p>
        </p:txBody>
      </p:sp>
      <p:sp>
        <p:nvSpPr>
          <p:cNvPr id="3" name="Espace réservé du contenu 2">
            <a:extLst>
              <a:ext uri="{FF2B5EF4-FFF2-40B4-BE49-F238E27FC236}">
                <a16:creationId xmlns:a16="http://schemas.microsoft.com/office/drawing/2014/main" id="{B1D501A5-A464-3F73-BD35-E4B870FFB2A2}"/>
              </a:ext>
            </a:extLst>
          </p:cNvPr>
          <p:cNvSpPr>
            <a:spLocks noGrp="1"/>
          </p:cNvSpPr>
          <p:nvPr>
            <p:ph idx="1"/>
          </p:nvPr>
        </p:nvSpPr>
        <p:spPr>
          <a:xfrm>
            <a:off x="243840" y="1066800"/>
            <a:ext cx="11704320" cy="5577840"/>
          </a:xfrm>
        </p:spPr>
        <p:txBody>
          <a:bodyPr>
            <a:normAutofit/>
          </a:bodyPr>
          <a:lstStyle/>
          <a:p>
            <a:pPr algn="l"/>
            <a:r>
              <a:rPr lang="fr-FR" sz="2400" i="0" dirty="0">
                <a:solidFill>
                  <a:srgbClr val="1F011C"/>
                </a:solidFill>
                <a:effectLst/>
                <a:latin typeface="Arial" panose="020B0604020202020204" pitchFamily="34" charset="0"/>
              </a:rPr>
              <a:t>.Pour éviter d’éventuelles collisions, le protocole Ethernet utilise le protocole </a:t>
            </a:r>
            <a:r>
              <a:rPr lang="fr-FR" sz="2400" b="1" i="0" dirty="0">
                <a:solidFill>
                  <a:srgbClr val="1F011C"/>
                </a:solidFill>
                <a:effectLst/>
                <a:latin typeface="Arial" panose="020B0604020202020204" pitchFamily="34" charset="0"/>
              </a:rPr>
              <a:t>CSMA/CD</a:t>
            </a:r>
            <a:r>
              <a:rPr lang="fr-FR" sz="2400" i="0" dirty="0">
                <a:solidFill>
                  <a:srgbClr val="1F011C"/>
                </a:solidFill>
                <a:effectLst/>
                <a:latin typeface="Arial" panose="020B0604020202020204" pitchFamily="34" charset="0"/>
              </a:rPr>
              <a:t> (</a:t>
            </a:r>
            <a:r>
              <a:rPr lang="fr-FR" sz="2400" i="1" dirty="0">
                <a:solidFill>
                  <a:srgbClr val="1F011C"/>
                </a:solidFill>
                <a:effectLst/>
                <a:latin typeface="Arial" panose="020B0604020202020204" pitchFamily="34" charset="0"/>
              </a:rPr>
              <a:t>Carrier </a:t>
            </a:r>
            <a:r>
              <a:rPr lang="fr-FR" sz="2400" i="1" dirty="0" err="1">
                <a:solidFill>
                  <a:srgbClr val="1F011C"/>
                </a:solidFill>
                <a:effectLst/>
                <a:latin typeface="Arial" panose="020B0604020202020204" pitchFamily="34" charset="0"/>
              </a:rPr>
              <a:t>Sense</a:t>
            </a:r>
            <a:r>
              <a:rPr lang="fr-FR" sz="2400" i="1" dirty="0">
                <a:solidFill>
                  <a:srgbClr val="1F011C"/>
                </a:solidFill>
                <a:effectLst/>
                <a:latin typeface="Arial" panose="020B0604020202020204" pitchFamily="34" charset="0"/>
              </a:rPr>
              <a:t> Multiple Access </a:t>
            </a:r>
            <a:r>
              <a:rPr lang="fr-FR" sz="2400" i="1" dirty="0" err="1">
                <a:solidFill>
                  <a:srgbClr val="1F011C"/>
                </a:solidFill>
                <a:effectLst/>
                <a:latin typeface="Arial" panose="020B0604020202020204" pitchFamily="34" charset="0"/>
              </a:rPr>
              <a:t>with</a:t>
            </a:r>
            <a:r>
              <a:rPr lang="fr-FR" sz="2400" i="1" dirty="0">
                <a:solidFill>
                  <a:srgbClr val="1F011C"/>
                </a:solidFill>
                <a:effectLst/>
                <a:latin typeface="Arial" panose="020B0604020202020204" pitchFamily="34" charset="0"/>
              </a:rPr>
              <a:t> Collision </a:t>
            </a:r>
            <a:r>
              <a:rPr lang="fr-FR" sz="2400" i="1" dirty="0" err="1">
                <a:solidFill>
                  <a:srgbClr val="1F011C"/>
                </a:solidFill>
                <a:effectLst/>
                <a:latin typeface="Arial" panose="020B0604020202020204" pitchFamily="34" charset="0"/>
              </a:rPr>
              <a:t>Detection</a:t>
            </a:r>
            <a:r>
              <a:rPr lang="fr-FR" sz="2400" i="0" dirty="0">
                <a:solidFill>
                  <a:srgbClr val="1F011C"/>
                </a:solidFill>
                <a:effectLst/>
                <a:latin typeface="Arial" panose="020B0604020202020204" pitchFamily="34" charset="0"/>
              </a:rPr>
              <a:t>, qui signifie en français « écoute de porteuse avec accès multiples et détection de collision »).</a:t>
            </a:r>
            <a:endParaRPr lang="fr-FR" sz="2400" dirty="0">
              <a:effectLst/>
              <a:latin typeface="Times New Roman" panose="02020603050405020304" pitchFamily="18" charset="0"/>
            </a:endParaRPr>
          </a:p>
          <a:p>
            <a:pPr algn="l"/>
            <a:r>
              <a:rPr lang="fr-FR" sz="2400" i="0" dirty="0">
                <a:solidFill>
                  <a:srgbClr val="1F011C"/>
                </a:solidFill>
                <a:effectLst/>
                <a:latin typeface="Arial" panose="020B0604020202020204" pitchFamily="34" charset="0"/>
              </a:rPr>
              <a:t>Ce protocole permet de schématiser de manière algorithmique la trame en suivant une série de procédures.</a:t>
            </a:r>
            <a:endParaRPr lang="fr-FR" sz="2400" dirty="0">
              <a:effectLst/>
              <a:latin typeface="Times New Roman" panose="02020603050405020304" pitchFamily="18" charset="0"/>
            </a:endParaRPr>
          </a:p>
          <a:p>
            <a:pPr marL="0" marR="0" algn="l">
              <a:spcBef>
                <a:spcPts val="0"/>
              </a:spcBef>
              <a:spcAft>
                <a:spcPts val="0"/>
              </a:spcAft>
            </a:pPr>
            <a:r>
              <a:rPr lang="fr-FR" sz="24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Procédure principale du protocole CSMA/CD</a:t>
            </a:r>
            <a:endParaRPr lang="fr-FR" sz="24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trame est prête à être transmise via le protocole Ethernet.</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Si le support de communication n'est pas libre, le protocole CSMA/CD indique qu’il faut attendre jusqu'à ce que le support devienne libre, puis il faut attendre la durée </a:t>
            </a:r>
            <a:r>
              <a:rPr lang="fr-FR" sz="2000" i="0" dirty="0" err="1">
                <a:solidFill>
                  <a:srgbClr val="1F011C"/>
                </a:solidFill>
                <a:effectLst/>
                <a:latin typeface="Arial" panose="020B0604020202020204" pitchFamily="34" charset="0"/>
                <a:ea typeface="SimSun" panose="02010600030101010101" pitchFamily="2" charset="-122"/>
                <a:cs typeface="Times New Roman" panose="02020603050405020304" pitchFamily="18" charset="0"/>
              </a:rPr>
              <a:t>intertrame</a:t>
            </a: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(la durée entre deux trames) pour démarrer la transmission.</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Si une collision est détectée, le protocole CSMA/CD lance la </a:t>
            </a:r>
            <a:r>
              <a:rPr lang="fr-FR" sz="2000"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procédure de gestion des collisions</a:t>
            </a: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Sinon, la transmission est réussie.</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0" marR="0" algn="l">
              <a:spcBef>
                <a:spcPts val="0"/>
              </a:spcBef>
              <a:spcAft>
                <a:spcPts val="0"/>
              </a:spcAft>
            </a:pPr>
            <a:r>
              <a:rPr lang="fr-FR" sz="24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Procédure de gestion des collisions</a:t>
            </a:r>
            <a:endParaRPr lang="fr-FR" sz="24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Il faut continuer la transmission sur une durée au moins égale à la durée d'une trame de taille minimale (64 octets) pour s'assurer que tous les périphériques détectent la collision.</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Si le nombre maximal de transmissions (16) est atteint, la transmission est annulée.</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On attend un temps aléatoire qui dépend du nombre de tentatives de transmission.</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sz="20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procédure principale reprend.</a:t>
            </a:r>
            <a:endParaRPr lang="fr-FR" sz="20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260606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E59311-03BB-DC9A-E80B-3530BE46044D}"/>
              </a:ext>
            </a:extLst>
          </p:cNvPr>
          <p:cNvSpPr>
            <a:spLocks noGrp="1"/>
          </p:cNvSpPr>
          <p:nvPr>
            <p:ph type="title"/>
          </p:nvPr>
        </p:nvSpPr>
        <p:spPr/>
        <p:txBody>
          <a:bodyPr/>
          <a:lstStyle/>
          <a:p>
            <a:r>
              <a:rPr lang="fr-FR" b="1" i="0" dirty="0">
                <a:solidFill>
                  <a:srgbClr val="3B3B3B"/>
                </a:solidFill>
                <a:effectLst/>
                <a:latin typeface="Arial" panose="020B0604020202020204" pitchFamily="34" charset="0"/>
                <a:ea typeface="SimSun" panose="02010600030101010101" pitchFamily="2" charset="-122"/>
              </a:rPr>
              <a:t>Comprendre les protocoles de la couche transport</a:t>
            </a:r>
            <a:br>
              <a:rPr lang="fr-FR" b="1" dirty="0">
                <a:effectLst/>
                <a:latin typeface="SimSun" panose="02010600030101010101" pitchFamily="2" charset="-122"/>
                <a:ea typeface="SimSun" panose="02010600030101010101" pitchFamily="2" charset="-122"/>
              </a:rPr>
            </a:br>
            <a:endParaRPr lang="fr-FR" dirty="0"/>
          </a:p>
        </p:txBody>
      </p:sp>
      <p:sp>
        <p:nvSpPr>
          <p:cNvPr id="3" name="Espace réservé du texte 2">
            <a:extLst>
              <a:ext uri="{FF2B5EF4-FFF2-40B4-BE49-F238E27FC236}">
                <a16:creationId xmlns:a16="http://schemas.microsoft.com/office/drawing/2014/main" id="{8FF20C05-DB52-43AD-FC1D-A8A6C3F15284}"/>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40036178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A84D771-6C04-0DC6-4BE0-3CCF7230D930}"/>
              </a:ext>
            </a:extLst>
          </p:cNvPr>
          <p:cNvSpPr>
            <a:spLocks noGrp="1"/>
          </p:cNvSpPr>
          <p:nvPr>
            <p:ph idx="1"/>
          </p:nvPr>
        </p:nvSpPr>
        <p:spPr>
          <a:xfrm>
            <a:off x="533400" y="335280"/>
            <a:ext cx="11353800" cy="6416040"/>
          </a:xfrm>
        </p:spPr>
        <p:txBody>
          <a:bodyPr>
            <a:normAutofit fontScale="92500"/>
          </a:bodyPr>
          <a:lstStyle/>
          <a:p>
            <a:pPr marL="0" marR="0" algn="l">
              <a:spcBef>
                <a:spcPts val="0"/>
              </a:spcBef>
              <a:spcAft>
                <a:spcPts val="0"/>
              </a:spcAft>
            </a:pPr>
            <a:r>
              <a:rPr lang="fr-FR" sz="32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Objectif</a:t>
            </a:r>
            <a:endParaRPr lang="fr-FR" sz="3200" dirty="0">
              <a:effectLst/>
              <a:latin typeface="Calibri" panose="020F0502020204030204" pitchFamily="34" charset="0"/>
              <a:ea typeface="SimSun" panose="02010600030101010101" pitchFamily="2" charset="-122"/>
              <a:cs typeface="Times New Roman" panose="02020603050405020304" pitchFamily="18" charset="0"/>
            </a:endParaRPr>
          </a:p>
          <a:p>
            <a:pPr lvl="1"/>
            <a:r>
              <a:rPr lang="fr-FR" sz="2800" i="0" dirty="0">
                <a:solidFill>
                  <a:srgbClr val="1F011C"/>
                </a:solidFill>
                <a:effectLst/>
                <a:latin typeface="Arial" panose="020B0604020202020204" pitchFamily="34" charset="0"/>
              </a:rPr>
              <a:t>Comprendre les protocoles utilisés dans la couche transport : UDP et TCP.</a:t>
            </a:r>
            <a:endParaRPr lang="fr-FR" sz="2800" dirty="0">
              <a:effectLst/>
              <a:latin typeface="Times New Roman" panose="02020603050405020304" pitchFamily="18" charset="0"/>
            </a:endParaRPr>
          </a:p>
          <a:p>
            <a:pPr marL="0" marR="0" algn="l">
              <a:spcBef>
                <a:spcPts val="0"/>
              </a:spcBef>
              <a:spcAft>
                <a:spcPts val="0"/>
              </a:spcAft>
            </a:pPr>
            <a:r>
              <a:rPr lang="fr-FR" sz="32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Points clés</a:t>
            </a:r>
            <a:endParaRPr lang="fr-FR" sz="32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sz="28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La couche transport permet de choisir le destinataire et d’assurer ou pas la transmission de toutes les données à ce destinataire. Elle va pour cela utiliser le protocole TCP ou UDP.</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sz="28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protocole TCP permet d’indiquer à quel service ou application on veut se connecter, mais aussi de découper les données en segments numérotés avec un accusé de réception qui sera attendu par la source. Ainsi s’il manque un segment, la source le renverra.</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sz="28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protocole UDP permet d’envoyer des données à un destinataire sans vérifier si celui-ci a bien réceptionné ces données.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0" marR="0" algn="l">
              <a:spcBef>
                <a:spcPts val="0"/>
              </a:spcBef>
              <a:spcAft>
                <a:spcPts val="0"/>
              </a:spcAft>
            </a:pPr>
            <a:r>
              <a:rPr lang="fr-FR" sz="32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Pour bien comprendre</a:t>
            </a:r>
            <a:endParaRPr lang="fr-FR" sz="32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sz="28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modèle OSI avec les sept couches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sz="2800"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L’encapsulation et la décapsulation des données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endParaRPr lang="fr-FR" sz="3200" dirty="0"/>
          </a:p>
        </p:txBody>
      </p:sp>
    </p:spTree>
    <p:extLst>
      <p:ext uri="{BB962C8B-B14F-4D97-AF65-F5344CB8AC3E}">
        <p14:creationId xmlns:p14="http://schemas.microsoft.com/office/powerpoint/2010/main" val="4035906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14AF3F-B8AC-8905-D878-CCF1176AC6F4}"/>
              </a:ext>
            </a:extLst>
          </p:cNvPr>
          <p:cNvSpPr>
            <a:spLocks noGrp="1"/>
          </p:cNvSpPr>
          <p:nvPr>
            <p:ph type="title"/>
          </p:nvPr>
        </p:nvSpPr>
        <p:spPr>
          <a:xfrm>
            <a:off x="838200" y="365125"/>
            <a:ext cx="10515600" cy="716915"/>
          </a:xfrm>
        </p:spPr>
        <p:txBody>
          <a:bodyPr/>
          <a:lstStyle/>
          <a:p>
            <a:r>
              <a:rPr lang="fr-FR" b="1" dirty="0">
                <a:solidFill>
                  <a:srgbClr val="1F011C"/>
                </a:solidFill>
                <a:latin typeface="Arial" panose="020B0604020202020204" pitchFamily="34" charset="0"/>
                <a:ea typeface="宋体" panose="02010600030101010101" pitchFamily="2" charset="-122"/>
              </a:rPr>
              <a:t>Les rôles de la couche transport</a:t>
            </a:r>
            <a:endParaRPr lang="fr-FR" dirty="0"/>
          </a:p>
        </p:txBody>
      </p:sp>
      <p:sp>
        <p:nvSpPr>
          <p:cNvPr id="3" name="Espace réservé du contenu 2">
            <a:extLst>
              <a:ext uri="{FF2B5EF4-FFF2-40B4-BE49-F238E27FC236}">
                <a16:creationId xmlns:a16="http://schemas.microsoft.com/office/drawing/2014/main" id="{F089FEE4-15DD-3BC2-7BE1-94316A8FEA0C}"/>
              </a:ext>
            </a:extLst>
          </p:cNvPr>
          <p:cNvSpPr>
            <a:spLocks noGrp="1"/>
          </p:cNvSpPr>
          <p:nvPr>
            <p:ph idx="1"/>
          </p:nvPr>
        </p:nvSpPr>
        <p:spPr>
          <a:xfrm>
            <a:off x="502920" y="1234440"/>
            <a:ext cx="10850880" cy="5471160"/>
          </a:xfrm>
        </p:spPr>
        <p:txBody>
          <a:bodyPr>
            <a:normAutofit fontScale="92500" lnSpcReduction="20000"/>
          </a:bodyPr>
          <a:lstStyle/>
          <a:p>
            <a:pPr marL="0" marR="0" algn="l">
              <a:spcBef>
                <a:spcPts val="0"/>
              </a:spcBef>
              <a:spcAft>
                <a:spcPts val="0"/>
              </a:spcAft>
            </a:pPr>
            <a:r>
              <a:rPr lang="fr-FR" sz="3600" b="1" i="0" dirty="0">
                <a:solidFill>
                  <a:srgbClr val="1F011C"/>
                </a:solidFill>
                <a:effectLst/>
                <a:latin typeface="Arial" panose="020B0604020202020204" pitchFamily="34" charset="0"/>
                <a:ea typeface="宋体" panose="02010600030101010101" pitchFamily="2" charset="-122"/>
              </a:rPr>
              <a:t>Choisir le destinataire</a:t>
            </a:r>
            <a:endParaRPr lang="fr-FR" sz="3600" dirty="0">
              <a:effectLst/>
              <a:latin typeface="Times New Roman" panose="02020603050405020304" pitchFamily="18" charset="0"/>
              <a:ea typeface="宋体" panose="02010600030101010101" pitchFamily="2" charset="-122"/>
            </a:endParaRPr>
          </a:p>
          <a:p>
            <a:pPr marL="457200" lvl="1">
              <a:spcBef>
                <a:spcPts val="0"/>
              </a:spcBef>
            </a:pPr>
            <a:r>
              <a:rPr lang="fr-FR" sz="3200" i="0" dirty="0">
                <a:solidFill>
                  <a:srgbClr val="1F011C"/>
                </a:solidFill>
                <a:effectLst/>
                <a:latin typeface="Arial" panose="020B0604020202020204" pitchFamily="34" charset="0"/>
                <a:ea typeface="宋体" panose="02010600030101010101" pitchFamily="2" charset="-122"/>
              </a:rPr>
              <a:t>La couche transport permet de choisir avec quel service ou quelle application de l’ordinateur distant on veut communiquer.</a:t>
            </a:r>
            <a:endParaRPr lang="fr-FR" sz="3200" dirty="0">
              <a:effectLst/>
              <a:latin typeface="Times New Roman" panose="02020603050405020304" pitchFamily="18" charset="0"/>
              <a:ea typeface="宋体" panose="02010600030101010101" pitchFamily="2" charset="-122"/>
            </a:endParaRPr>
          </a:p>
          <a:p>
            <a:pPr lvl="1"/>
            <a:r>
              <a:rPr lang="fr-FR" sz="3200" i="0" dirty="0">
                <a:solidFill>
                  <a:srgbClr val="1F011C"/>
                </a:solidFill>
                <a:effectLst/>
                <a:latin typeface="Arial" panose="020B0604020202020204" pitchFamily="34" charset="0"/>
              </a:rPr>
              <a:t>La couche transport utilise pour cela le protocole TCP ou UDP.</a:t>
            </a:r>
            <a:endParaRPr lang="fr-FR" sz="3200" dirty="0">
              <a:effectLst/>
              <a:latin typeface="Times New Roman" panose="02020603050405020304" pitchFamily="18" charset="0"/>
            </a:endParaRPr>
          </a:p>
          <a:p>
            <a:pPr lvl="1"/>
            <a:r>
              <a:rPr lang="fr-FR" sz="3200" i="0" dirty="0">
                <a:solidFill>
                  <a:srgbClr val="1F011C"/>
                </a:solidFill>
                <a:effectLst/>
                <a:latin typeface="Arial" panose="020B0604020202020204" pitchFamily="34" charset="0"/>
              </a:rPr>
              <a:t>Pour déterminer le service ou l’application, on utilise la notion de </a:t>
            </a:r>
            <a:r>
              <a:rPr lang="fr-FR" sz="3200" b="1" i="0" dirty="0">
                <a:solidFill>
                  <a:srgbClr val="1F011C"/>
                </a:solidFill>
                <a:effectLst/>
                <a:latin typeface="Arial" panose="020B0604020202020204" pitchFamily="34" charset="0"/>
              </a:rPr>
              <a:t>port</a:t>
            </a:r>
            <a:r>
              <a:rPr lang="fr-FR" sz="3200" i="0" dirty="0">
                <a:solidFill>
                  <a:srgbClr val="1F011C"/>
                </a:solidFill>
                <a:effectLst/>
                <a:latin typeface="Arial" panose="020B0604020202020204" pitchFamily="34" charset="0"/>
              </a:rPr>
              <a:t> : c’est un nombre associé au service ou à l’application.</a:t>
            </a:r>
            <a:endParaRPr lang="fr-FR" sz="3200" dirty="0">
              <a:effectLst/>
              <a:latin typeface="Times New Roman" panose="02020603050405020304" pitchFamily="18" charset="0"/>
            </a:endParaRPr>
          </a:p>
          <a:p>
            <a:pPr marL="0" marR="0" algn="l">
              <a:spcBef>
                <a:spcPts val="0"/>
              </a:spcBef>
              <a:spcAft>
                <a:spcPts val="0"/>
              </a:spcAft>
            </a:pPr>
            <a:r>
              <a:rPr lang="fr-FR" sz="3600" b="1" i="0" dirty="0">
                <a:solidFill>
                  <a:srgbClr val="1F011C"/>
                </a:solidFill>
                <a:effectLst/>
                <a:latin typeface="Arial" panose="020B0604020202020204" pitchFamily="34" charset="0"/>
                <a:ea typeface="宋体" panose="02010600030101010101" pitchFamily="2" charset="-122"/>
              </a:rPr>
              <a:t>Assurer la transmission de toutes les données</a:t>
            </a:r>
            <a:endParaRPr lang="fr-FR" sz="3600" dirty="0">
              <a:effectLst/>
              <a:latin typeface="Times New Roman" panose="02020603050405020304" pitchFamily="18" charset="0"/>
              <a:ea typeface="宋体" panose="02010600030101010101" pitchFamily="2" charset="-122"/>
            </a:endParaRPr>
          </a:p>
          <a:p>
            <a:pPr marL="457200" lvl="1">
              <a:spcBef>
                <a:spcPts val="0"/>
              </a:spcBef>
            </a:pPr>
            <a:r>
              <a:rPr lang="fr-FR" sz="3200" i="0" dirty="0">
                <a:solidFill>
                  <a:srgbClr val="1F011C"/>
                </a:solidFill>
                <a:effectLst/>
                <a:latin typeface="Arial" panose="020B0604020202020204" pitchFamily="34" charset="0"/>
                <a:ea typeface="宋体" panose="02010600030101010101" pitchFamily="2" charset="-122"/>
              </a:rPr>
              <a:t>La couche transport permet aussi, via l’utilisation d’un protocole spécifique, de découper l’information en segments numérotés, d’envoyer ces segments avec des accusés de réception et de retransmettre les données manquantes si besoin.</a:t>
            </a:r>
            <a:endParaRPr lang="fr-FR" sz="3200" dirty="0">
              <a:effectLst/>
              <a:latin typeface="Times New Roman" panose="02020603050405020304" pitchFamily="18" charset="0"/>
              <a:ea typeface="宋体" panose="02010600030101010101" pitchFamily="2" charset="-122"/>
            </a:endParaRPr>
          </a:p>
          <a:p>
            <a:pPr lvl="1"/>
            <a:r>
              <a:rPr lang="fr-FR" sz="3200" i="0" dirty="0">
                <a:solidFill>
                  <a:srgbClr val="1F011C"/>
                </a:solidFill>
                <a:effectLst/>
                <a:latin typeface="Arial" panose="020B0604020202020204" pitchFamily="34" charset="0"/>
              </a:rPr>
              <a:t>La couche transport utilise pour cela le protocole </a:t>
            </a:r>
            <a:r>
              <a:rPr lang="fr-FR" sz="3200" b="1" i="0" dirty="0">
                <a:solidFill>
                  <a:srgbClr val="1F011C"/>
                </a:solidFill>
                <a:effectLst/>
                <a:latin typeface="Arial" panose="020B0604020202020204" pitchFamily="34" charset="0"/>
              </a:rPr>
              <a:t>TCP</a:t>
            </a:r>
            <a:r>
              <a:rPr lang="fr-FR" sz="3200" i="0" dirty="0">
                <a:solidFill>
                  <a:srgbClr val="1F011C"/>
                </a:solidFill>
                <a:effectLst/>
                <a:latin typeface="Arial" panose="020B0604020202020204" pitchFamily="34" charset="0"/>
              </a:rPr>
              <a:t>.</a:t>
            </a:r>
            <a:endParaRPr lang="fr-FR" sz="3200" dirty="0">
              <a:effectLst/>
              <a:latin typeface="Times New Roman" panose="02020603050405020304" pitchFamily="18" charset="0"/>
            </a:endParaRPr>
          </a:p>
          <a:p>
            <a:endParaRPr lang="fr-FR" sz="3600" dirty="0"/>
          </a:p>
        </p:txBody>
      </p:sp>
    </p:spTree>
    <p:extLst>
      <p:ext uri="{BB962C8B-B14F-4D97-AF65-F5344CB8AC3E}">
        <p14:creationId xmlns:p14="http://schemas.microsoft.com/office/powerpoint/2010/main" val="335265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8CF420-14D8-27B3-6166-E6D8B6AFC66A}"/>
              </a:ext>
            </a:extLst>
          </p:cNvPr>
          <p:cNvSpPr>
            <a:spLocks noGrp="1"/>
          </p:cNvSpPr>
          <p:nvPr>
            <p:ph type="title"/>
          </p:nvPr>
        </p:nvSpPr>
        <p:spPr>
          <a:xfrm>
            <a:off x="838200" y="365125"/>
            <a:ext cx="10515600" cy="640715"/>
          </a:xfrm>
        </p:spPr>
        <p:txBody>
          <a:bodyPr>
            <a:normAutofit fontScale="90000"/>
          </a:bodyPr>
          <a:lstStyle/>
          <a:p>
            <a:r>
              <a:rPr lang="fr-FR" b="1" dirty="0">
                <a:solidFill>
                  <a:srgbClr val="1F011C"/>
                </a:solidFill>
                <a:latin typeface="Arial" panose="020B0604020202020204" pitchFamily="34" charset="0"/>
                <a:ea typeface="宋体" panose="02010600030101010101" pitchFamily="2" charset="-122"/>
              </a:rPr>
              <a:t>Le protocole UDP</a:t>
            </a:r>
            <a:endParaRPr lang="fr-FR" dirty="0"/>
          </a:p>
        </p:txBody>
      </p:sp>
      <p:sp>
        <p:nvSpPr>
          <p:cNvPr id="3" name="Espace réservé du contenu 2">
            <a:extLst>
              <a:ext uri="{FF2B5EF4-FFF2-40B4-BE49-F238E27FC236}">
                <a16:creationId xmlns:a16="http://schemas.microsoft.com/office/drawing/2014/main" id="{84C3F6F0-7F1E-83AA-D815-4BEEC39A72EC}"/>
              </a:ext>
            </a:extLst>
          </p:cNvPr>
          <p:cNvSpPr>
            <a:spLocks noGrp="1"/>
          </p:cNvSpPr>
          <p:nvPr>
            <p:ph idx="1"/>
          </p:nvPr>
        </p:nvSpPr>
        <p:spPr>
          <a:xfrm>
            <a:off x="320040" y="1173480"/>
            <a:ext cx="11628120" cy="5003483"/>
          </a:xfrm>
        </p:spPr>
        <p:txBody>
          <a:bodyPr>
            <a:normAutofit/>
          </a:bodyPr>
          <a:lstStyle/>
          <a:p>
            <a:pPr marL="0" marR="0" algn="l">
              <a:spcBef>
                <a:spcPts val="0"/>
              </a:spcBef>
              <a:spcAft>
                <a:spcPts val="0"/>
              </a:spcAft>
            </a:pPr>
            <a:r>
              <a:rPr lang="fr-FR" b="1" i="0" dirty="0">
                <a:solidFill>
                  <a:srgbClr val="1F011C"/>
                </a:solidFill>
                <a:effectLst/>
                <a:latin typeface="Arial" panose="020B0604020202020204" pitchFamily="34" charset="0"/>
                <a:ea typeface="宋体" panose="02010600030101010101" pitchFamily="2" charset="-122"/>
              </a:rPr>
              <a:t>Rôle du protocole UDP</a:t>
            </a:r>
            <a:endParaRPr lang="fr-FR" dirty="0">
              <a:effectLst/>
              <a:latin typeface="Times New Roman" panose="02020603050405020304" pitchFamily="18" charset="0"/>
              <a:ea typeface="宋体" panose="02010600030101010101" pitchFamily="2" charset="-122"/>
            </a:endParaRPr>
          </a:p>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Le protocole </a:t>
            </a:r>
            <a:r>
              <a:rPr lang="fr-FR" b="1" i="0" dirty="0">
                <a:solidFill>
                  <a:srgbClr val="1F011C"/>
                </a:solidFill>
                <a:effectLst/>
                <a:latin typeface="Arial" panose="020B0604020202020204" pitchFamily="34" charset="0"/>
                <a:ea typeface="宋体" panose="02010600030101010101" pitchFamily="2" charset="-122"/>
              </a:rPr>
              <a:t>UDP</a:t>
            </a:r>
            <a:r>
              <a:rPr lang="fr-FR" i="0" dirty="0">
                <a:solidFill>
                  <a:srgbClr val="1F011C"/>
                </a:solidFill>
                <a:effectLst/>
                <a:latin typeface="Arial" panose="020B0604020202020204" pitchFamily="34" charset="0"/>
                <a:ea typeface="宋体" panose="02010600030101010101" pitchFamily="2" charset="-122"/>
              </a:rPr>
              <a:t> (pour </a:t>
            </a:r>
            <a:r>
              <a:rPr lang="fr-FR" i="1" dirty="0">
                <a:solidFill>
                  <a:srgbClr val="1F011C"/>
                </a:solidFill>
                <a:effectLst/>
                <a:latin typeface="Arial" panose="020B0604020202020204" pitchFamily="34" charset="0"/>
                <a:ea typeface="宋体" panose="02010600030101010101" pitchFamily="2" charset="-122"/>
              </a:rPr>
              <a:t>User </a:t>
            </a:r>
            <a:r>
              <a:rPr lang="fr-FR" i="1" dirty="0" err="1">
                <a:solidFill>
                  <a:srgbClr val="1F011C"/>
                </a:solidFill>
                <a:effectLst/>
                <a:latin typeface="Arial" panose="020B0604020202020204" pitchFamily="34" charset="0"/>
                <a:ea typeface="宋体" panose="02010600030101010101" pitchFamily="2" charset="-122"/>
              </a:rPr>
              <a:t>Datagram</a:t>
            </a:r>
            <a:r>
              <a:rPr lang="fr-FR" i="1" dirty="0">
                <a:solidFill>
                  <a:srgbClr val="1F011C"/>
                </a:solidFill>
                <a:effectLst/>
                <a:latin typeface="Arial" panose="020B0604020202020204" pitchFamily="34" charset="0"/>
                <a:ea typeface="宋体" panose="02010600030101010101" pitchFamily="2" charset="-122"/>
              </a:rPr>
              <a:t> Protocol</a:t>
            </a:r>
            <a:r>
              <a:rPr lang="fr-FR" i="0" dirty="0">
                <a:solidFill>
                  <a:srgbClr val="1F011C"/>
                </a:solidFill>
                <a:effectLst/>
                <a:latin typeface="Arial" panose="020B0604020202020204" pitchFamily="34" charset="0"/>
                <a:ea typeface="宋体" panose="02010600030101010101" pitchFamily="2" charset="-122"/>
              </a:rPr>
              <a:t> en anglais) est un protocole qui </a:t>
            </a:r>
            <a:r>
              <a:rPr lang="fr-FR" b="1" i="0" dirty="0">
                <a:solidFill>
                  <a:srgbClr val="1F011C"/>
                </a:solidFill>
                <a:effectLst/>
                <a:latin typeface="Arial" panose="020B0604020202020204" pitchFamily="34" charset="0"/>
                <a:ea typeface="宋体" panose="02010600030101010101" pitchFamily="2" charset="-122"/>
              </a:rPr>
              <a:t>n’offre pas le contrôle du bon acheminement</a:t>
            </a:r>
            <a:r>
              <a:rPr lang="fr-FR" i="0" dirty="0">
                <a:solidFill>
                  <a:srgbClr val="1F011C"/>
                </a:solidFill>
                <a:effectLst/>
                <a:latin typeface="Arial" panose="020B0604020202020204" pitchFamily="34" charset="0"/>
                <a:ea typeface="宋体" panose="02010600030101010101" pitchFamily="2" charset="-122"/>
              </a:rPr>
              <a:t> des données : il n’y a pas d’accusé de réception, ce qui permet d’économiser de la bande passante.</a:t>
            </a:r>
            <a:endParaRPr lang="fr-FR" dirty="0">
              <a:effectLst/>
              <a:latin typeface="Times New Roman" panose="02020603050405020304" pitchFamily="18" charset="0"/>
              <a:ea typeface="宋体" panose="02010600030101010101" pitchFamily="2" charset="-122"/>
            </a:endParaRPr>
          </a:p>
          <a:p>
            <a:pPr algn="l"/>
            <a:r>
              <a:rPr lang="fr-FR" i="0" dirty="0">
                <a:solidFill>
                  <a:srgbClr val="1F011C"/>
                </a:solidFill>
                <a:effectLst/>
                <a:latin typeface="Arial" panose="020B0604020202020204" pitchFamily="34" charset="0"/>
              </a:rPr>
              <a:t>C’est donc ce protocole qu’on utilise pour envoyer des données qui ne nécessitent aucun contrôle de qualité.</a:t>
            </a:r>
            <a:endParaRPr lang="fr-FR" dirty="0">
              <a:effectLst/>
              <a:latin typeface="Times New Roman" panose="02020603050405020304" pitchFamily="18" charset="0"/>
            </a:endParaRPr>
          </a:p>
          <a:p>
            <a:pPr marL="0" marR="0" algn="l">
              <a:spcBef>
                <a:spcPts val="0"/>
              </a:spcBef>
              <a:spcAft>
                <a:spcPts val="0"/>
              </a:spcAft>
            </a:pPr>
            <a:r>
              <a:rPr lang="fr-FR" b="1" i="0" dirty="0">
                <a:solidFill>
                  <a:srgbClr val="1F011C"/>
                </a:solidFill>
                <a:effectLst/>
                <a:latin typeface="Arial" panose="020B0604020202020204" pitchFamily="34" charset="0"/>
                <a:ea typeface="宋体" panose="02010600030101010101" pitchFamily="2" charset="-122"/>
              </a:rPr>
              <a:t>Création d’un datagramme</a:t>
            </a:r>
            <a:endParaRPr lang="fr-FR" dirty="0">
              <a:effectLst/>
              <a:latin typeface="Times New Roman" panose="02020603050405020304" pitchFamily="18" charset="0"/>
              <a:ea typeface="宋体" panose="02010600030101010101" pitchFamily="2" charset="-122"/>
            </a:endParaRPr>
          </a:p>
          <a:p>
            <a:pPr marL="0" marR="0" algn="just">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Ce protocole va permettre de définir sur quel port la communication va arriver, il va </a:t>
            </a:r>
            <a:r>
              <a:rPr lang="fr-FR" b="1" i="0" dirty="0">
                <a:solidFill>
                  <a:srgbClr val="1F011C"/>
                </a:solidFill>
                <a:effectLst/>
                <a:latin typeface="Arial" panose="020B0604020202020204" pitchFamily="34" charset="0"/>
                <a:ea typeface="宋体" panose="02010600030101010101" pitchFamily="2" charset="-122"/>
              </a:rPr>
              <a:t>encapsuler</a:t>
            </a:r>
            <a:r>
              <a:rPr lang="fr-FR" i="0" dirty="0">
                <a:solidFill>
                  <a:srgbClr val="1F011C"/>
                </a:solidFill>
                <a:effectLst/>
                <a:latin typeface="Arial" panose="020B0604020202020204" pitchFamily="34" charset="0"/>
                <a:ea typeface="宋体" panose="02010600030101010101" pitchFamily="2" charset="-122"/>
              </a:rPr>
              <a:t> les données de la manière suivante.</a:t>
            </a:r>
            <a:endParaRPr lang="fr-FR" dirty="0">
              <a:effectLst/>
              <a:latin typeface="Times New Roman" panose="02020603050405020304" pitchFamily="18" charset="0"/>
              <a:ea typeface="宋体" panose="02010600030101010101" pitchFamily="2" charset="-122"/>
            </a:endParaRPr>
          </a:p>
          <a:p>
            <a:endParaRPr lang="fr-FR" dirty="0"/>
          </a:p>
        </p:txBody>
      </p:sp>
      <p:pic>
        <p:nvPicPr>
          <p:cNvPr id="5" name="Image 4">
            <a:extLst>
              <a:ext uri="{FF2B5EF4-FFF2-40B4-BE49-F238E27FC236}">
                <a16:creationId xmlns:a16="http://schemas.microsoft.com/office/drawing/2014/main" id="{D7D35DC4-472E-C7E9-CFFF-ECCF5D1DF06E}"/>
              </a:ext>
            </a:extLst>
          </p:cNvPr>
          <p:cNvPicPr>
            <a:picLocks noChangeAspect="1"/>
          </p:cNvPicPr>
          <p:nvPr/>
        </p:nvPicPr>
        <p:blipFill>
          <a:blip r:embed="rId2"/>
          <a:stretch>
            <a:fillRect/>
          </a:stretch>
        </p:blipFill>
        <p:spPr>
          <a:xfrm>
            <a:off x="5971424" y="5375309"/>
            <a:ext cx="5382376" cy="895475"/>
          </a:xfrm>
          <a:prstGeom prst="rect">
            <a:avLst/>
          </a:prstGeom>
        </p:spPr>
      </p:pic>
      <p:sp>
        <p:nvSpPr>
          <p:cNvPr id="7" name="ZoneTexte 6">
            <a:extLst>
              <a:ext uri="{FF2B5EF4-FFF2-40B4-BE49-F238E27FC236}">
                <a16:creationId xmlns:a16="http://schemas.microsoft.com/office/drawing/2014/main" id="{ABC93F0D-EBEA-8074-EF25-345368F6FBF1}"/>
              </a:ext>
            </a:extLst>
          </p:cNvPr>
          <p:cNvSpPr txBox="1"/>
          <p:nvPr/>
        </p:nvSpPr>
        <p:spPr>
          <a:xfrm>
            <a:off x="426720" y="5624453"/>
            <a:ext cx="3627120" cy="646331"/>
          </a:xfrm>
          <a:prstGeom prst="rect">
            <a:avLst/>
          </a:prstGeom>
          <a:noFill/>
        </p:spPr>
        <p:txBody>
          <a:bodyPr wrap="square">
            <a:spAutoFit/>
          </a:bodyPr>
          <a:lstStyle/>
          <a:p>
            <a:pPr algn="l"/>
            <a:r>
              <a:rPr lang="fr-FR" i="0" dirty="0">
                <a:solidFill>
                  <a:srgbClr val="1F011C"/>
                </a:solidFill>
                <a:effectLst/>
                <a:latin typeface="Arial" panose="020B0604020202020204" pitchFamily="34" charset="0"/>
              </a:rPr>
              <a:t>On appelle cela un </a:t>
            </a:r>
            <a:r>
              <a:rPr lang="fr-FR" b="1" i="0" dirty="0">
                <a:solidFill>
                  <a:srgbClr val="1F011C"/>
                </a:solidFill>
                <a:effectLst/>
                <a:latin typeface="Arial" panose="020B0604020202020204" pitchFamily="34" charset="0"/>
              </a:rPr>
              <a:t>datagramme</a:t>
            </a:r>
            <a:r>
              <a:rPr lang="fr-FR" i="0" dirty="0">
                <a:solidFill>
                  <a:srgbClr val="1F011C"/>
                </a:solidFill>
                <a:effectLst/>
                <a:latin typeface="Arial" panose="020B0604020202020204" pitchFamily="34" charset="0"/>
              </a:rPr>
              <a:t> plutôt qu’un paquet UDP.</a:t>
            </a:r>
            <a:endParaRPr lang="fr-FR" dirty="0">
              <a:effectLst/>
              <a:latin typeface="Times New Roman" panose="02020603050405020304" pitchFamily="18" charset="0"/>
            </a:endParaRPr>
          </a:p>
        </p:txBody>
      </p:sp>
    </p:spTree>
    <p:extLst>
      <p:ext uri="{BB962C8B-B14F-4D97-AF65-F5344CB8AC3E}">
        <p14:creationId xmlns:p14="http://schemas.microsoft.com/office/powerpoint/2010/main" val="3821882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622093-FB97-5E35-A804-660EF2FDA04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900EACB-FA4A-135B-63B1-6B5C226ED05A}"/>
              </a:ext>
            </a:extLst>
          </p:cNvPr>
          <p:cNvSpPr>
            <a:spLocks noGrp="1"/>
          </p:cNvSpPr>
          <p:nvPr>
            <p:ph idx="1"/>
          </p:nvPr>
        </p:nvSpPr>
        <p:spPr/>
        <p:txBody>
          <a:bodyPr/>
          <a:lstStyle/>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Remarque</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Ce datagramme est lui-même encapsulé dans un paquet IP (dans la couche réseau), qui est lui-même encapsulé dans une trame (dans la couche liaison).</a:t>
            </a:r>
            <a:endParaRPr lang="fr-FR" dirty="0">
              <a:effectLst/>
              <a:latin typeface="Times New Roman" panose="02020603050405020304" pitchFamily="18" charset="0"/>
              <a:ea typeface="宋体" panose="02010600030101010101" pitchFamily="2" charset="-122"/>
            </a:endParaRPr>
          </a:p>
          <a:p>
            <a:pPr marL="0" marR="0" algn="just">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Exemple</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Le protocole UDP est utilisé par le streaming. Il faut en effet que cela soit rapide et le fait de perdre quelques images n’influe pas sur le rendu visuel.</a:t>
            </a:r>
            <a:endParaRPr lang="fr-FR" dirty="0">
              <a:effectLst/>
              <a:latin typeface="Times New Roman" panose="02020603050405020304" pitchFamily="18" charset="0"/>
              <a:ea typeface="宋体" panose="02010600030101010101" pitchFamily="2" charset="-122"/>
            </a:endParaRPr>
          </a:p>
          <a:p>
            <a:endParaRPr lang="fr-FR" dirty="0"/>
          </a:p>
        </p:txBody>
      </p:sp>
    </p:spTree>
    <p:extLst>
      <p:ext uri="{BB962C8B-B14F-4D97-AF65-F5344CB8AC3E}">
        <p14:creationId xmlns:p14="http://schemas.microsoft.com/office/powerpoint/2010/main" val="13199994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BD10F-5158-2D48-2586-6D6CC39F12F8}"/>
              </a:ext>
            </a:extLst>
          </p:cNvPr>
          <p:cNvSpPr>
            <a:spLocks noGrp="1"/>
          </p:cNvSpPr>
          <p:nvPr>
            <p:ph type="title"/>
          </p:nvPr>
        </p:nvSpPr>
        <p:spPr>
          <a:xfrm>
            <a:off x="838200" y="365125"/>
            <a:ext cx="10515600" cy="549275"/>
          </a:xfrm>
        </p:spPr>
        <p:txBody>
          <a:bodyPr>
            <a:normAutofit fontScale="90000"/>
          </a:bodyPr>
          <a:lstStyle/>
          <a:p>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protocole TCP</a:t>
            </a:r>
            <a:endParaRPr lang="fr-FR" dirty="0"/>
          </a:p>
        </p:txBody>
      </p:sp>
      <p:sp>
        <p:nvSpPr>
          <p:cNvPr id="3" name="Espace réservé du contenu 2">
            <a:extLst>
              <a:ext uri="{FF2B5EF4-FFF2-40B4-BE49-F238E27FC236}">
                <a16:creationId xmlns:a16="http://schemas.microsoft.com/office/drawing/2014/main" id="{DB9DA41D-A927-DD20-DA63-D19DCA822568}"/>
              </a:ext>
            </a:extLst>
          </p:cNvPr>
          <p:cNvSpPr>
            <a:spLocks noGrp="1"/>
          </p:cNvSpPr>
          <p:nvPr>
            <p:ph idx="1"/>
          </p:nvPr>
        </p:nvSpPr>
        <p:spPr>
          <a:xfrm>
            <a:off x="838200" y="1173480"/>
            <a:ext cx="10515600" cy="5003483"/>
          </a:xfrm>
        </p:spPr>
        <p:txBody>
          <a:bodyPr>
            <a:normAutofit/>
          </a:bodyPr>
          <a:lstStyle/>
          <a:p>
            <a:pPr marL="0" marR="0" algn="l">
              <a:spcBef>
                <a:spcPts val="0"/>
              </a:spcBef>
              <a:spcAft>
                <a:spcPts val="0"/>
              </a:spcAft>
            </a:pP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 Rôle du protocole TCP</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0" marR="0" algn="l">
              <a:spcBef>
                <a:spcPts val="0"/>
              </a:spcBef>
              <a:spcAft>
                <a:spcPts val="0"/>
              </a:spcAft>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protocole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TCP</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(Transport Control Protocol en anglais) est un protocole de communication qui permet l’ouverture d’une connexion que l’on peut qualifier de sécurisée en ce qui concerne le transport.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Il va préciser le port comme le protocole UDP, mais il pallie à tous les défauts d’UDP.</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220660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B83DF5-09E2-2E71-0D75-DA9774DF4515}"/>
              </a:ext>
            </a:extLst>
          </p:cNvPr>
          <p:cNvSpPr>
            <a:spLocks noGrp="1"/>
          </p:cNvSpPr>
          <p:nvPr>
            <p:ph type="title"/>
          </p:nvPr>
        </p:nvSpPr>
        <p:spPr>
          <a:xfrm>
            <a:off x="838200" y="365125"/>
            <a:ext cx="10515600" cy="701675"/>
          </a:xfrm>
        </p:spPr>
        <p:txBody>
          <a:bodyPr/>
          <a:lstStyle/>
          <a:p>
            <a:pPr algn="ctr"/>
            <a:r>
              <a:rPr lang="fr-FR" b="1" dirty="0">
                <a:solidFill>
                  <a:srgbClr val="1F011C"/>
                </a:solidFill>
                <a:highlight>
                  <a:srgbClr val="FFFFFF"/>
                </a:highlight>
                <a:latin typeface="Arial" panose="020B0604020202020204" pitchFamily="34" charset="0"/>
                <a:ea typeface="SimSun" panose="02010600030101010101" pitchFamily="2" charset="-122"/>
                <a:cs typeface="Times New Roman" panose="02020603050405020304" pitchFamily="18" charset="0"/>
              </a:rPr>
              <a:t>Le vocabulaire spécifique</a:t>
            </a:r>
            <a:endParaRPr lang="fr-FR" dirty="0"/>
          </a:p>
        </p:txBody>
      </p:sp>
      <p:sp>
        <p:nvSpPr>
          <p:cNvPr id="3" name="Espace réservé du contenu 2">
            <a:extLst>
              <a:ext uri="{FF2B5EF4-FFF2-40B4-BE49-F238E27FC236}">
                <a16:creationId xmlns:a16="http://schemas.microsoft.com/office/drawing/2014/main" id="{0A79600A-7CC7-2E37-1859-D2DB8821385B}"/>
              </a:ext>
            </a:extLst>
          </p:cNvPr>
          <p:cNvSpPr>
            <a:spLocks noGrp="1"/>
          </p:cNvSpPr>
          <p:nvPr>
            <p:ph idx="1"/>
          </p:nvPr>
        </p:nvSpPr>
        <p:spPr>
          <a:xfrm>
            <a:off x="655320" y="1234440"/>
            <a:ext cx="11186160" cy="5379720"/>
          </a:xfrm>
        </p:spPr>
        <p:txBody>
          <a:bodyPr>
            <a:normAutofit/>
          </a:bodyPr>
          <a:lstStyle/>
          <a:p>
            <a:pPr algn="l"/>
            <a:r>
              <a:rPr lang="fr-FR" i="0" dirty="0">
                <a:solidFill>
                  <a:srgbClr val="1F011C"/>
                </a:solidFill>
                <a:effectLst/>
                <a:highlight>
                  <a:srgbClr val="FFFFFF"/>
                </a:highlight>
                <a:latin typeface="Arial" panose="020B0604020202020204" pitchFamily="34" charset="0"/>
              </a:rPr>
              <a:t>Lors du transport d’un bit, il peut se produire différents phénomènes, il y a un vocabulaire spécifique.</a:t>
            </a:r>
            <a:endParaRPr lang="fr-FR" dirty="0">
              <a:effectLst/>
              <a:latin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Propagation</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le temps que met un bit pour se déplacer.</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Atténuation</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la perte d’amplitude du signal.</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Bruit</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l’ajout d’énergie à cause de sources d’énergie proches (par exemple les néons d’un éclairage).</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Dispersion</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l’étalement des impulsions.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Latence</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le retard de transmission dû au temps de déplacement d’un bit.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a:t>
            </a:r>
            <a:r>
              <a:rPr lang="fr-FR" b="1"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Collisions</a:t>
            </a: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 : c’est lorsque des trains de bits se rencontrent, par exemple lorsque deux ordinateurs émettent en même temps.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Pour éviter d’avoir des problèmes lors du transport, on utilise dans la couche supérieure (couche de liaison) des protocoles spécifiques au support physique utilisé.</a:t>
            </a:r>
            <a:endParaRPr lang="fr-FR" dirty="0">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426253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FEECC5-4E5D-1993-F27D-231A42FEE556}"/>
              </a:ext>
            </a:extLst>
          </p:cNvPr>
          <p:cNvSpPr>
            <a:spLocks noGrp="1"/>
          </p:cNvSpPr>
          <p:nvPr>
            <p:ph type="title"/>
          </p:nvPr>
        </p:nvSpPr>
        <p:spPr>
          <a:xfrm>
            <a:off x="838200" y="365125"/>
            <a:ext cx="10515600" cy="610235"/>
          </a:xfrm>
        </p:spPr>
        <p:txBody>
          <a:bodyPr>
            <a:normAutofit fontScale="90000"/>
          </a:bodyPr>
          <a:lstStyle/>
          <a:p>
            <a:r>
              <a:rPr lang="fr-FR" b="1" dirty="0">
                <a:solidFill>
                  <a:srgbClr val="1F011C"/>
                </a:solidFill>
                <a:latin typeface="Arial" panose="020B0604020202020204" pitchFamily="34" charset="0"/>
                <a:ea typeface="SimSun" panose="02010600030101010101" pitchFamily="2" charset="-122"/>
                <a:cs typeface="Times New Roman" panose="02020603050405020304" pitchFamily="18" charset="0"/>
              </a:rPr>
              <a:t>Le protocole TCP</a:t>
            </a:r>
            <a:endParaRPr lang="fr-FR" dirty="0"/>
          </a:p>
        </p:txBody>
      </p:sp>
      <p:sp>
        <p:nvSpPr>
          <p:cNvPr id="3" name="Espace réservé du contenu 2">
            <a:extLst>
              <a:ext uri="{FF2B5EF4-FFF2-40B4-BE49-F238E27FC236}">
                <a16:creationId xmlns:a16="http://schemas.microsoft.com/office/drawing/2014/main" id="{EBE28E70-3E05-4B6B-19F9-449DBBB5A0F1}"/>
              </a:ext>
            </a:extLst>
          </p:cNvPr>
          <p:cNvSpPr>
            <a:spLocks noGrp="1"/>
          </p:cNvSpPr>
          <p:nvPr>
            <p:ph idx="1"/>
          </p:nvPr>
        </p:nvSpPr>
        <p:spPr>
          <a:xfrm>
            <a:off x="320040" y="975360"/>
            <a:ext cx="11673840" cy="5669280"/>
          </a:xfrm>
        </p:spPr>
        <p:txBody>
          <a:bodyPr>
            <a:normAutofit fontScale="92500"/>
          </a:bodyPr>
          <a:lstStyle/>
          <a:p>
            <a:pPr marL="0" marR="0" algn="l">
              <a:spcBef>
                <a:spcPts val="0"/>
              </a:spcBef>
              <a:spcAft>
                <a:spcPts val="0"/>
              </a:spcAft>
            </a:pP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Fonctionnement simplifié du protocole TCP</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latin typeface="Arial" panose="020B0604020202020204" pitchFamily="34" charset="0"/>
              </a:rPr>
              <a:t>Un client veut communiquer avec un serveur en utilisant le protocole TCP.</a:t>
            </a:r>
            <a:endParaRPr lang="fr-FR" dirty="0">
              <a:effectLst/>
              <a:latin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client, via le protocole TCP, demande une synchronisation au serveur : il envoie un paquet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SYN</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(pour </a:t>
            </a:r>
            <a:r>
              <a:rPr lang="fr-FR" i="1" dirty="0" err="1">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synchronised</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 suivi d’un numéro d’identification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0</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serveur envoie un accusé de réception en envoyant un paquet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SYN ACK</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(pour </a:t>
            </a:r>
            <a:r>
              <a:rPr lang="fr-FR" i="1" dirty="0" err="1">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synchronised</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a:t>
            </a:r>
            <a:r>
              <a:rPr lang="fr-FR" i="1" dirty="0" err="1">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acknowledgment</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en anglais), suivi du numéro d’identification +1 (donc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0</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+ 1) et suivi d’un numéro de serveur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0</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client est considéré comme connecté. Il envoie alors un paquet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ACK</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qui contient le nouveau numéro d’identification +1 (donc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0</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+ 2) et du numéro de serveur +1 (donc </a:t>
            </a:r>
            <a:r>
              <a:rPr lang="fr-FR" i="1"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0</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+ 1).</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serveur est maintenant connecté. Les échanges peuvent commencer.</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Le protocole TCP découpe des segments de données d</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1</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d</a:t>
            </a:r>
            <a:r>
              <a:rPr lang="fr-FR" i="0" baseline="-2500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2</a:t>
            </a:r>
            <a:r>
              <a:rPr lang="fr-FR" i="0" dirty="0">
                <a:solidFill>
                  <a:srgbClr val="1F011C"/>
                </a:solidFill>
                <a:effectLst/>
                <a:latin typeface="sans-serif"/>
                <a:ea typeface="SimSun" panose="02010600030101010101" pitchFamily="2" charset="-122"/>
                <a:cs typeface="Times New Roman" panose="02020603050405020304" pitchFamily="18" charset="0"/>
              </a:rPr>
              <a:t>… en par exemple</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1000 octets, puis il va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numéroter</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 ces segments à partir du numéro d’identification en ajoutant ensuite 1000 pour chaque partie. Le numéro de serveur ne change pas.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De son côté, le serveur envoie un accusé de réception ACK dès réception d’un paquet, suivi de son numéro d’identification.</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Times New Roman" panose="02020603050405020304" pitchFamily="18" charset="0"/>
              <a:buAutoNum type="arabicPeriod"/>
            </a:pP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S’il manque un accusé de réception, le serveur </a:t>
            </a:r>
            <a:r>
              <a:rPr lang="fr-FR" b="1"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renvoie le paquet</a:t>
            </a:r>
            <a:r>
              <a:rPr lang="fr-FR" i="0" dirty="0">
                <a:solidFill>
                  <a:srgbClr val="1F011C"/>
                </a:solidFill>
                <a:effectLst/>
                <a:latin typeface="Arial" panose="020B0604020202020204" pitchFamily="34" charset="0"/>
                <a:ea typeface="SimSun" panose="02010600030101010101" pitchFamily="2" charset="-122"/>
                <a:cs typeface="Times New Roman" panose="02020603050405020304" pitchFamily="18" charset="0"/>
              </a:rPr>
              <a:t>.</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endParaRPr lang="fr-FR" dirty="0"/>
          </a:p>
        </p:txBody>
      </p:sp>
    </p:spTree>
    <p:extLst>
      <p:ext uri="{BB962C8B-B14F-4D97-AF65-F5344CB8AC3E}">
        <p14:creationId xmlns:p14="http://schemas.microsoft.com/office/powerpoint/2010/main" val="2394737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7A89B5-23B0-BF06-84C6-96EBF1E3C9EA}"/>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CC0509AA-FD89-25A6-7ECA-9F645C79D5F7}"/>
              </a:ext>
            </a:extLst>
          </p:cNvPr>
          <p:cNvPicPr>
            <a:picLocks noGrp="1" noChangeAspect="1"/>
          </p:cNvPicPr>
          <p:nvPr>
            <p:ph idx="1"/>
          </p:nvPr>
        </p:nvPicPr>
        <p:blipFill>
          <a:blip r:embed="rId2"/>
          <a:stretch>
            <a:fillRect/>
          </a:stretch>
        </p:blipFill>
        <p:spPr>
          <a:xfrm>
            <a:off x="1245630" y="2697480"/>
            <a:ext cx="7181416" cy="3050817"/>
          </a:xfrm>
        </p:spPr>
      </p:pic>
      <p:sp>
        <p:nvSpPr>
          <p:cNvPr id="7" name="ZoneTexte 6">
            <a:extLst>
              <a:ext uri="{FF2B5EF4-FFF2-40B4-BE49-F238E27FC236}">
                <a16:creationId xmlns:a16="http://schemas.microsoft.com/office/drawing/2014/main" id="{5B041B71-61B7-91D3-54B5-01EE7D284DB1}"/>
              </a:ext>
            </a:extLst>
          </p:cNvPr>
          <p:cNvSpPr txBox="1"/>
          <p:nvPr/>
        </p:nvSpPr>
        <p:spPr>
          <a:xfrm>
            <a:off x="838200" y="1870918"/>
            <a:ext cx="10515600" cy="523220"/>
          </a:xfrm>
          <a:prstGeom prst="rect">
            <a:avLst/>
          </a:prstGeom>
          <a:noFill/>
        </p:spPr>
        <p:txBody>
          <a:bodyPr wrap="square">
            <a:spAutoFit/>
          </a:bodyPr>
          <a:lstStyle/>
          <a:p>
            <a:pPr algn="l"/>
            <a:r>
              <a:rPr lang="fr-FR" sz="2800" i="0" dirty="0">
                <a:solidFill>
                  <a:srgbClr val="1F011C"/>
                </a:solidFill>
                <a:effectLst/>
                <a:latin typeface="Arial" panose="020B0604020202020204" pitchFamily="34" charset="0"/>
              </a:rPr>
              <a:t>Le protocole TCP encapsule les données de la manière suivante.</a:t>
            </a:r>
            <a:endParaRPr lang="fr-FR" sz="2800" dirty="0">
              <a:effectLst/>
              <a:latin typeface="Times New Roman" panose="02020603050405020304" pitchFamily="18" charset="0"/>
            </a:endParaRPr>
          </a:p>
        </p:txBody>
      </p:sp>
      <p:sp>
        <p:nvSpPr>
          <p:cNvPr id="9" name="ZoneTexte 8">
            <a:extLst>
              <a:ext uri="{FF2B5EF4-FFF2-40B4-BE49-F238E27FC236}">
                <a16:creationId xmlns:a16="http://schemas.microsoft.com/office/drawing/2014/main" id="{6C5E7A2D-3B25-F343-61AC-F36458BF363D}"/>
              </a:ext>
            </a:extLst>
          </p:cNvPr>
          <p:cNvSpPr txBox="1"/>
          <p:nvPr/>
        </p:nvSpPr>
        <p:spPr>
          <a:xfrm>
            <a:off x="1245630" y="5748297"/>
            <a:ext cx="10108170" cy="830997"/>
          </a:xfrm>
          <a:prstGeom prst="rect">
            <a:avLst/>
          </a:prstGeom>
          <a:noFill/>
        </p:spPr>
        <p:txBody>
          <a:bodyPr wrap="square">
            <a:spAutoFit/>
          </a:bodyPr>
          <a:lstStyle/>
          <a:p>
            <a:pPr algn="l"/>
            <a:r>
              <a:rPr lang="fr-FR" sz="2400" i="0" dirty="0">
                <a:solidFill>
                  <a:srgbClr val="1F011C"/>
                </a:solidFill>
                <a:effectLst/>
                <a:latin typeface="Arial" panose="020B0604020202020204" pitchFamily="34" charset="0"/>
              </a:rPr>
              <a:t>On appelle cela un </a:t>
            </a:r>
            <a:r>
              <a:rPr lang="fr-FR" sz="2400" b="1" i="0" dirty="0">
                <a:solidFill>
                  <a:srgbClr val="1F011C"/>
                </a:solidFill>
                <a:effectLst/>
                <a:latin typeface="Arial" panose="020B0604020202020204" pitchFamily="34" charset="0"/>
              </a:rPr>
              <a:t>datagramme</a:t>
            </a:r>
            <a:r>
              <a:rPr lang="fr-FR" sz="2400" i="0" dirty="0">
                <a:solidFill>
                  <a:srgbClr val="1F011C"/>
                </a:solidFill>
                <a:effectLst/>
                <a:latin typeface="Arial" panose="020B0604020202020204" pitchFamily="34" charset="0"/>
              </a:rPr>
              <a:t> plutôt qu’un paquet TCP. Pour TCP, on utilise aussi le terme de </a:t>
            </a:r>
            <a:r>
              <a:rPr lang="fr-FR" sz="2400" b="1" i="0" dirty="0">
                <a:solidFill>
                  <a:srgbClr val="1F011C"/>
                </a:solidFill>
                <a:effectLst/>
                <a:latin typeface="Arial" panose="020B0604020202020204" pitchFamily="34" charset="0"/>
              </a:rPr>
              <a:t>segment</a:t>
            </a:r>
            <a:r>
              <a:rPr lang="fr-FR" sz="2400" i="0" dirty="0">
                <a:solidFill>
                  <a:srgbClr val="1F011C"/>
                </a:solidFill>
                <a:effectLst/>
                <a:latin typeface="Arial" panose="020B0604020202020204" pitchFamily="34" charset="0"/>
              </a:rPr>
              <a:t>.</a:t>
            </a:r>
            <a:endParaRPr lang="fr-FR" sz="2400" dirty="0">
              <a:effectLst/>
              <a:latin typeface="Times New Roman" panose="02020603050405020304" pitchFamily="18" charset="0"/>
            </a:endParaRPr>
          </a:p>
        </p:txBody>
      </p:sp>
      <p:sp>
        <p:nvSpPr>
          <p:cNvPr id="11" name="ZoneTexte 10">
            <a:extLst>
              <a:ext uri="{FF2B5EF4-FFF2-40B4-BE49-F238E27FC236}">
                <a16:creationId xmlns:a16="http://schemas.microsoft.com/office/drawing/2014/main" id="{14ECC3A8-66D7-9B85-81CC-1D0E9B9CB0C6}"/>
              </a:ext>
            </a:extLst>
          </p:cNvPr>
          <p:cNvSpPr txBox="1"/>
          <p:nvPr/>
        </p:nvSpPr>
        <p:spPr>
          <a:xfrm>
            <a:off x="8641080" y="3967627"/>
            <a:ext cx="3352800" cy="1477328"/>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marL="0" marR="0" algn="l">
              <a:spcBef>
                <a:spcPts val="0"/>
              </a:spcBef>
              <a:spcAft>
                <a:spcPts val="0"/>
              </a:spcAft>
            </a:pPr>
            <a:r>
              <a:rPr lang="fr-FR" i="0" dirty="0">
                <a:solidFill>
                  <a:srgbClr val="1F011C"/>
                </a:solidFill>
                <a:effectLst/>
                <a:latin typeface="Arial" panose="020B0604020202020204" pitchFamily="34" charset="0"/>
                <a:ea typeface="宋体" panose="02010600030101010101" pitchFamily="2" charset="-122"/>
              </a:rPr>
              <a:t>Exemple</a:t>
            </a:r>
            <a:br>
              <a:rPr lang="fr-FR" i="0" dirty="0">
                <a:solidFill>
                  <a:srgbClr val="1F011C"/>
                </a:solidFill>
                <a:effectLst/>
                <a:latin typeface="Arial" panose="020B0604020202020204" pitchFamily="34" charset="0"/>
                <a:ea typeface="宋体" panose="02010600030101010101" pitchFamily="2" charset="-122"/>
              </a:rPr>
            </a:br>
            <a:r>
              <a:rPr lang="fr-FR" i="0" dirty="0">
                <a:solidFill>
                  <a:srgbClr val="1F011C"/>
                </a:solidFill>
                <a:effectLst/>
                <a:latin typeface="Arial" panose="020B0604020202020204" pitchFamily="34" charset="0"/>
                <a:ea typeface="宋体" panose="02010600030101010101" pitchFamily="2" charset="-122"/>
              </a:rPr>
              <a:t>Le protocole TCP est utilisé par le protocole HTTP car on veut que tous les éléments d’une page soient affichés.</a:t>
            </a:r>
            <a:endParaRPr lang="fr-FR" dirty="0">
              <a:effectLst/>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19888520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E8D7FB-17CE-5DA4-B3E1-35DF055BF1CC}"/>
              </a:ext>
            </a:extLst>
          </p:cNvPr>
          <p:cNvSpPr>
            <a:spLocks noGrp="1"/>
          </p:cNvSpPr>
          <p:nvPr>
            <p:ph type="title"/>
          </p:nvPr>
        </p:nvSpPr>
        <p:spPr/>
        <p:txBody>
          <a:bodyPr/>
          <a:lstStyle/>
          <a:p>
            <a:r>
              <a:rPr lang="fr-FR" sz="6000" dirty="0">
                <a:latin typeface="Arial"/>
                <a:cs typeface="Arial"/>
              </a:rPr>
              <a:t>Couche</a:t>
            </a:r>
            <a:r>
              <a:rPr lang="fr-FR" sz="6000" spc="-20" dirty="0">
                <a:latin typeface="Arial"/>
                <a:cs typeface="Arial"/>
              </a:rPr>
              <a:t> </a:t>
            </a:r>
            <a:r>
              <a:rPr lang="fr-FR" sz="6000" spc="-10" dirty="0">
                <a:latin typeface="Arial"/>
                <a:cs typeface="Arial"/>
              </a:rPr>
              <a:t>application</a:t>
            </a:r>
            <a:r>
              <a:rPr lang="fr-FR" sz="6000" spc="-25" dirty="0">
                <a:latin typeface="Arial"/>
                <a:cs typeface="Arial"/>
              </a:rPr>
              <a:t> (HTTP,</a:t>
            </a:r>
            <a:r>
              <a:rPr lang="fr-FR" sz="6000" spc="-20" dirty="0">
                <a:latin typeface="Arial"/>
                <a:cs typeface="Arial"/>
              </a:rPr>
              <a:t> </a:t>
            </a:r>
            <a:r>
              <a:rPr lang="fr-FR" sz="6000" dirty="0">
                <a:latin typeface="Arial"/>
                <a:cs typeface="Arial"/>
              </a:rPr>
              <a:t>DNS,</a:t>
            </a:r>
            <a:r>
              <a:rPr lang="fr-FR" sz="6000" spc="-20" dirty="0">
                <a:latin typeface="Arial"/>
                <a:cs typeface="Arial"/>
              </a:rPr>
              <a:t> </a:t>
            </a:r>
            <a:r>
              <a:rPr lang="fr-FR" sz="6000" spc="-40" dirty="0">
                <a:latin typeface="Arial"/>
                <a:cs typeface="Arial"/>
              </a:rPr>
              <a:t>SMTP,</a:t>
            </a:r>
            <a:r>
              <a:rPr lang="fr-FR" sz="6000" spc="-25" dirty="0">
                <a:latin typeface="Arial"/>
                <a:cs typeface="Arial"/>
              </a:rPr>
              <a:t> </a:t>
            </a:r>
            <a:r>
              <a:rPr lang="fr-FR" sz="6000" spc="-10" dirty="0">
                <a:latin typeface="Arial"/>
                <a:cs typeface="Arial"/>
              </a:rPr>
              <a:t>FTP...)</a:t>
            </a:r>
            <a:br>
              <a:rPr lang="fr-FR" sz="6000" dirty="0">
                <a:latin typeface="Arial"/>
                <a:cs typeface="Arial"/>
              </a:rPr>
            </a:br>
            <a:endParaRPr lang="fr-FR" dirty="0"/>
          </a:p>
        </p:txBody>
      </p:sp>
      <p:sp>
        <p:nvSpPr>
          <p:cNvPr id="3" name="Espace réservé du texte 2">
            <a:extLst>
              <a:ext uri="{FF2B5EF4-FFF2-40B4-BE49-F238E27FC236}">
                <a16:creationId xmlns:a16="http://schemas.microsoft.com/office/drawing/2014/main" id="{5CAA802D-A23B-B133-90BD-B85393F17F5E}"/>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7915220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0437" y="1090555"/>
            <a:ext cx="9748445" cy="5437986"/>
          </a:xfrm>
          <a:prstGeom prst="rect">
            <a:avLst/>
          </a:prstGeom>
        </p:spPr>
        <p:txBody>
          <a:bodyPr vert="horz" wrap="square" lIns="0" tIns="139849" rIns="0" bIns="0" rtlCol="0">
            <a:spAutoFit/>
          </a:bodyPr>
          <a:lstStyle/>
          <a:p>
            <a:pPr marL="244731" indent="-190944">
              <a:spcBef>
                <a:spcPts val="1101"/>
              </a:spcBef>
              <a:buClr>
                <a:srgbClr val="00007F"/>
              </a:buClr>
              <a:buSzPct val="80555"/>
              <a:buFont typeface="Segoe UI Symbol"/>
              <a:buChar char="■"/>
              <a:tabLst>
                <a:tab pos="244731" algn="l"/>
              </a:tabLst>
            </a:pPr>
            <a:r>
              <a:rPr sz="1906" dirty="0">
                <a:solidFill>
                  <a:srgbClr val="00007F"/>
                </a:solidFill>
                <a:latin typeface="Verdana"/>
                <a:cs typeface="Verdana"/>
              </a:rPr>
              <a:t>Les</a:t>
            </a:r>
            <a:r>
              <a:rPr sz="1906" spc="-64" dirty="0">
                <a:solidFill>
                  <a:srgbClr val="00007F"/>
                </a:solidFill>
                <a:latin typeface="Verdana"/>
                <a:cs typeface="Verdana"/>
              </a:rPr>
              <a:t> </a:t>
            </a:r>
            <a:r>
              <a:rPr sz="1906" dirty="0">
                <a:solidFill>
                  <a:srgbClr val="00007F"/>
                </a:solidFill>
                <a:latin typeface="Verdana"/>
                <a:cs typeface="Verdana"/>
              </a:rPr>
              <a:t>adresses</a:t>
            </a:r>
            <a:r>
              <a:rPr sz="1906" spc="-64" dirty="0">
                <a:solidFill>
                  <a:srgbClr val="00007F"/>
                </a:solidFill>
                <a:latin typeface="Verdana"/>
                <a:cs typeface="Verdana"/>
              </a:rPr>
              <a:t> </a:t>
            </a:r>
            <a:r>
              <a:rPr sz="1906" dirty="0">
                <a:solidFill>
                  <a:srgbClr val="00007F"/>
                </a:solidFill>
                <a:latin typeface="Verdana"/>
                <a:cs typeface="Verdana"/>
              </a:rPr>
              <a:t>IP</a:t>
            </a:r>
            <a:r>
              <a:rPr sz="1906" spc="-53" dirty="0">
                <a:solidFill>
                  <a:srgbClr val="00007F"/>
                </a:solidFill>
                <a:latin typeface="Verdana"/>
                <a:cs typeface="Verdana"/>
              </a:rPr>
              <a:t> </a:t>
            </a:r>
            <a:r>
              <a:rPr sz="1906" dirty="0">
                <a:solidFill>
                  <a:srgbClr val="00007F"/>
                </a:solidFill>
                <a:latin typeface="Verdana"/>
                <a:cs typeface="Verdana"/>
              </a:rPr>
              <a:t>représentent</a:t>
            </a:r>
            <a:r>
              <a:rPr sz="1906" spc="-64" dirty="0">
                <a:solidFill>
                  <a:srgbClr val="00007F"/>
                </a:solidFill>
                <a:latin typeface="Verdana"/>
                <a:cs typeface="Verdana"/>
              </a:rPr>
              <a:t> </a:t>
            </a:r>
            <a:r>
              <a:rPr sz="1906" dirty="0">
                <a:solidFill>
                  <a:srgbClr val="00007F"/>
                </a:solidFill>
                <a:latin typeface="Verdana"/>
                <a:cs typeface="Verdana"/>
              </a:rPr>
              <a:t>une</a:t>
            </a:r>
            <a:r>
              <a:rPr sz="1906" spc="-64" dirty="0">
                <a:solidFill>
                  <a:srgbClr val="00007F"/>
                </a:solidFill>
                <a:latin typeface="Verdana"/>
                <a:cs typeface="Verdana"/>
              </a:rPr>
              <a:t> </a:t>
            </a:r>
            <a:r>
              <a:rPr sz="1906" dirty="0">
                <a:solidFill>
                  <a:srgbClr val="00007F"/>
                </a:solidFill>
                <a:latin typeface="Verdana"/>
                <a:cs typeface="Verdana"/>
              </a:rPr>
              <a:t>partie</a:t>
            </a:r>
            <a:r>
              <a:rPr sz="1906" spc="-69" dirty="0">
                <a:solidFill>
                  <a:srgbClr val="00007F"/>
                </a:solidFill>
                <a:latin typeface="Verdana"/>
                <a:cs typeface="Verdana"/>
              </a:rPr>
              <a:t> </a:t>
            </a:r>
            <a:r>
              <a:rPr sz="1906" dirty="0">
                <a:solidFill>
                  <a:srgbClr val="00007F"/>
                </a:solidFill>
                <a:latin typeface="Verdana"/>
                <a:cs typeface="Verdana"/>
              </a:rPr>
              <a:t>fondamentale</a:t>
            </a:r>
            <a:r>
              <a:rPr sz="1906" spc="-64" dirty="0">
                <a:solidFill>
                  <a:srgbClr val="00007F"/>
                </a:solidFill>
                <a:latin typeface="Verdana"/>
                <a:cs typeface="Verdana"/>
              </a:rPr>
              <a:t> </a:t>
            </a:r>
            <a:r>
              <a:rPr sz="1906" dirty="0">
                <a:solidFill>
                  <a:srgbClr val="00007F"/>
                </a:solidFill>
                <a:latin typeface="Verdana"/>
                <a:cs typeface="Verdana"/>
              </a:rPr>
              <a:t>de</a:t>
            </a:r>
            <a:r>
              <a:rPr sz="1906" spc="-64" dirty="0">
                <a:solidFill>
                  <a:srgbClr val="00007F"/>
                </a:solidFill>
                <a:latin typeface="Verdana"/>
                <a:cs typeface="Verdana"/>
              </a:rPr>
              <a:t> </a:t>
            </a:r>
            <a:r>
              <a:rPr sz="1906" spc="-11" dirty="0">
                <a:solidFill>
                  <a:srgbClr val="00007F"/>
                </a:solidFill>
                <a:latin typeface="Verdana"/>
                <a:cs typeface="Verdana"/>
              </a:rPr>
              <a:t>l’Internet</a:t>
            </a:r>
            <a:endParaRPr sz="1906">
              <a:latin typeface="Verdana"/>
              <a:cs typeface="Verdana"/>
            </a:endParaRPr>
          </a:p>
          <a:p>
            <a:pPr marL="728814" lvl="1" indent="-190944">
              <a:spcBef>
                <a:spcPts val="995"/>
              </a:spcBef>
              <a:buSzPct val="80555"/>
              <a:buFont typeface="Segoe UI Symbol"/>
              <a:buChar char="■"/>
              <a:tabLst>
                <a:tab pos="728814" algn="l"/>
              </a:tabLst>
            </a:pPr>
            <a:r>
              <a:rPr sz="1906" dirty="0">
                <a:solidFill>
                  <a:srgbClr val="00007F"/>
                </a:solidFill>
                <a:latin typeface="Verdana"/>
                <a:cs typeface="Verdana"/>
              </a:rPr>
              <a:t>Adressage</a:t>
            </a:r>
            <a:r>
              <a:rPr sz="1906" spc="-64" dirty="0">
                <a:solidFill>
                  <a:srgbClr val="00007F"/>
                </a:solidFill>
                <a:latin typeface="Verdana"/>
                <a:cs typeface="Verdana"/>
              </a:rPr>
              <a:t> </a:t>
            </a:r>
            <a:r>
              <a:rPr sz="1906" spc="-26" dirty="0">
                <a:solidFill>
                  <a:srgbClr val="00007F"/>
                </a:solidFill>
                <a:latin typeface="Verdana"/>
                <a:cs typeface="Verdana"/>
              </a:rPr>
              <a:t>IP</a:t>
            </a:r>
            <a:endParaRPr sz="1906">
              <a:latin typeface="Verdana"/>
              <a:cs typeface="Verdana"/>
            </a:endParaRPr>
          </a:p>
          <a:p>
            <a:pPr marL="728814" lvl="1" indent="-190944">
              <a:spcBef>
                <a:spcPts val="995"/>
              </a:spcBef>
              <a:buSzPct val="80555"/>
              <a:buFont typeface="Segoe UI Symbol"/>
              <a:buChar char="■"/>
              <a:tabLst>
                <a:tab pos="728814" algn="l"/>
              </a:tabLst>
            </a:pPr>
            <a:r>
              <a:rPr sz="1906" dirty="0">
                <a:solidFill>
                  <a:srgbClr val="00007F"/>
                </a:solidFill>
                <a:latin typeface="Verdana"/>
                <a:cs typeface="Verdana"/>
              </a:rPr>
              <a:t>Routage</a:t>
            </a:r>
            <a:r>
              <a:rPr sz="1906" spc="-48" dirty="0">
                <a:solidFill>
                  <a:srgbClr val="00007F"/>
                </a:solidFill>
                <a:latin typeface="Verdana"/>
                <a:cs typeface="Verdana"/>
              </a:rPr>
              <a:t> </a:t>
            </a:r>
            <a:r>
              <a:rPr sz="1906" dirty="0">
                <a:solidFill>
                  <a:srgbClr val="00007F"/>
                </a:solidFill>
                <a:latin typeface="Verdana"/>
                <a:cs typeface="Verdana"/>
              </a:rPr>
              <a:t>IP</a:t>
            </a:r>
            <a:r>
              <a:rPr sz="1906" spc="-37" dirty="0">
                <a:solidFill>
                  <a:srgbClr val="00007F"/>
                </a:solidFill>
                <a:latin typeface="Verdana"/>
                <a:cs typeface="Verdana"/>
              </a:rPr>
              <a:t> </a:t>
            </a:r>
            <a:r>
              <a:rPr sz="1906" dirty="0">
                <a:solidFill>
                  <a:srgbClr val="00007F"/>
                </a:solidFill>
                <a:latin typeface="Verdana"/>
                <a:cs typeface="Verdana"/>
              </a:rPr>
              <a:t>(le</a:t>
            </a:r>
            <a:r>
              <a:rPr sz="1906" spc="-42" dirty="0">
                <a:solidFill>
                  <a:srgbClr val="00007F"/>
                </a:solidFill>
                <a:latin typeface="Verdana"/>
                <a:cs typeface="Verdana"/>
              </a:rPr>
              <a:t> </a:t>
            </a:r>
            <a:r>
              <a:rPr sz="1906" dirty="0">
                <a:solidFill>
                  <a:srgbClr val="00007F"/>
                </a:solidFill>
                <a:latin typeface="Verdana"/>
                <a:cs typeface="Verdana"/>
              </a:rPr>
              <a:t>paquet</a:t>
            </a:r>
            <a:r>
              <a:rPr sz="1906" spc="-42" dirty="0">
                <a:solidFill>
                  <a:srgbClr val="00007F"/>
                </a:solidFill>
                <a:latin typeface="Verdana"/>
                <a:cs typeface="Verdana"/>
              </a:rPr>
              <a:t> </a:t>
            </a:r>
            <a:r>
              <a:rPr sz="1906" dirty="0">
                <a:solidFill>
                  <a:srgbClr val="00007F"/>
                </a:solidFill>
                <a:latin typeface="Verdana"/>
                <a:cs typeface="Verdana"/>
              </a:rPr>
              <a:t>est</a:t>
            </a:r>
            <a:r>
              <a:rPr sz="1906" spc="-42" dirty="0">
                <a:solidFill>
                  <a:srgbClr val="00007F"/>
                </a:solidFill>
                <a:latin typeface="Verdana"/>
                <a:cs typeface="Verdana"/>
              </a:rPr>
              <a:t> </a:t>
            </a:r>
            <a:r>
              <a:rPr sz="1906" dirty="0">
                <a:solidFill>
                  <a:srgbClr val="00007F"/>
                </a:solidFill>
                <a:latin typeface="Verdana"/>
                <a:cs typeface="Verdana"/>
              </a:rPr>
              <a:t>routé</a:t>
            </a:r>
            <a:r>
              <a:rPr sz="1906" spc="-42" dirty="0">
                <a:solidFill>
                  <a:srgbClr val="00007F"/>
                </a:solidFill>
                <a:latin typeface="Verdana"/>
                <a:cs typeface="Verdana"/>
              </a:rPr>
              <a:t> </a:t>
            </a:r>
            <a:r>
              <a:rPr sz="1906" dirty="0">
                <a:solidFill>
                  <a:srgbClr val="00007F"/>
                </a:solidFill>
                <a:latin typeface="Verdana"/>
                <a:cs typeface="Verdana"/>
              </a:rPr>
              <a:t>selon</a:t>
            </a:r>
            <a:r>
              <a:rPr sz="1906" spc="-42" dirty="0">
                <a:solidFill>
                  <a:srgbClr val="00007F"/>
                </a:solidFill>
                <a:latin typeface="Verdana"/>
                <a:cs typeface="Verdana"/>
              </a:rPr>
              <a:t> </a:t>
            </a:r>
            <a:r>
              <a:rPr sz="1906" dirty="0">
                <a:solidFill>
                  <a:srgbClr val="00007F"/>
                </a:solidFill>
                <a:latin typeface="Verdana"/>
                <a:cs typeface="Verdana"/>
              </a:rPr>
              <a:t>sa</a:t>
            </a:r>
            <a:r>
              <a:rPr sz="1906" spc="-37" dirty="0">
                <a:solidFill>
                  <a:srgbClr val="00007F"/>
                </a:solidFill>
                <a:latin typeface="Verdana"/>
                <a:cs typeface="Verdana"/>
              </a:rPr>
              <a:t> </a:t>
            </a:r>
            <a:r>
              <a:rPr sz="1906" spc="-11" dirty="0">
                <a:solidFill>
                  <a:srgbClr val="00007F"/>
                </a:solidFill>
                <a:latin typeface="Verdana"/>
                <a:cs typeface="Verdana"/>
              </a:rPr>
              <a:t>destination)</a:t>
            </a:r>
            <a:endParaRPr sz="1906">
              <a:latin typeface="Verdana"/>
              <a:cs typeface="Verdana"/>
            </a:endParaRPr>
          </a:p>
          <a:p>
            <a:pPr marL="709989" lvl="1" indent="-190944">
              <a:spcBef>
                <a:spcPts val="889"/>
              </a:spcBef>
              <a:buSzPct val="80555"/>
              <a:buFont typeface="Segoe UI Symbol"/>
              <a:buChar char="■"/>
              <a:tabLst>
                <a:tab pos="709989" algn="l"/>
              </a:tabLst>
            </a:pPr>
            <a:r>
              <a:rPr sz="1906" dirty="0">
                <a:solidFill>
                  <a:srgbClr val="00007F"/>
                </a:solidFill>
                <a:latin typeface="Verdana"/>
                <a:cs typeface="Verdana"/>
              </a:rPr>
              <a:t>Les</a:t>
            </a:r>
            <a:r>
              <a:rPr sz="1906" spc="-69" dirty="0">
                <a:solidFill>
                  <a:srgbClr val="00007F"/>
                </a:solidFill>
                <a:latin typeface="Verdana"/>
                <a:cs typeface="Verdana"/>
              </a:rPr>
              <a:t> </a:t>
            </a:r>
            <a:r>
              <a:rPr sz="1906" dirty="0">
                <a:solidFill>
                  <a:srgbClr val="00007F"/>
                </a:solidFill>
                <a:latin typeface="Verdana"/>
                <a:cs typeface="Verdana"/>
              </a:rPr>
              <a:t>utilisateurs</a:t>
            </a:r>
            <a:r>
              <a:rPr sz="1906" spc="-64" dirty="0">
                <a:solidFill>
                  <a:srgbClr val="00007F"/>
                </a:solidFill>
                <a:latin typeface="Verdana"/>
                <a:cs typeface="Verdana"/>
              </a:rPr>
              <a:t> </a:t>
            </a:r>
            <a:r>
              <a:rPr sz="1906" dirty="0">
                <a:solidFill>
                  <a:srgbClr val="00007F"/>
                </a:solidFill>
                <a:latin typeface="Verdana"/>
                <a:cs typeface="Verdana"/>
              </a:rPr>
              <a:t>préfèrent</a:t>
            </a:r>
            <a:r>
              <a:rPr sz="1906" spc="-64" dirty="0">
                <a:solidFill>
                  <a:srgbClr val="00007F"/>
                </a:solidFill>
                <a:latin typeface="Verdana"/>
                <a:cs typeface="Verdana"/>
              </a:rPr>
              <a:t> </a:t>
            </a:r>
            <a:r>
              <a:rPr sz="1906" dirty="0">
                <a:solidFill>
                  <a:srgbClr val="00007F"/>
                </a:solidFill>
                <a:latin typeface="Verdana"/>
                <a:cs typeface="Verdana"/>
              </a:rPr>
              <a:t>des</a:t>
            </a:r>
            <a:r>
              <a:rPr sz="1906" spc="-11" dirty="0">
                <a:solidFill>
                  <a:srgbClr val="00007F"/>
                </a:solidFill>
                <a:latin typeface="Verdana"/>
                <a:cs typeface="Verdana"/>
              </a:rPr>
              <a:t> </a:t>
            </a:r>
            <a:r>
              <a:rPr sz="1906" b="1" dirty="0">
                <a:solidFill>
                  <a:srgbClr val="00007F"/>
                </a:solidFill>
                <a:latin typeface="Verdana"/>
                <a:cs typeface="Verdana"/>
              </a:rPr>
              <a:t>noms</a:t>
            </a:r>
            <a:r>
              <a:rPr sz="1906" b="1" spc="-53" dirty="0">
                <a:solidFill>
                  <a:srgbClr val="00007F"/>
                </a:solidFill>
                <a:latin typeface="Verdana"/>
                <a:cs typeface="Verdana"/>
              </a:rPr>
              <a:t> </a:t>
            </a:r>
            <a:r>
              <a:rPr sz="1906" b="1" dirty="0">
                <a:solidFill>
                  <a:srgbClr val="00007F"/>
                </a:solidFill>
                <a:latin typeface="Verdana"/>
                <a:cs typeface="Verdana"/>
              </a:rPr>
              <a:t>symboliques</a:t>
            </a:r>
            <a:r>
              <a:rPr sz="1906" b="1" spc="-48" dirty="0">
                <a:solidFill>
                  <a:srgbClr val="00007F"/>
                </a:solidFill>
                <a:latin typeface="Verdana"/>
                <a:cs typeface="Verdana"/>
              </a:rPr>
              <a:t> </a:t>
            </a:r>
            <a:r>
              <a:rPr sz="1906" dirty="0">
                <a:solidFill>
                  <a:srgbClr val="00007F"/>
                </a:solidFill>
                <a:latin typeface="Verdana"/>
                <a:cs typeface="Verdana"/>
              </a:rPr>
              <a:t>que</a:t>
            </a:r>
            <a:r>
              <a:rPr sz="1906" spc="-69" dirty="0">
                <a:solidFill>
                  <a:srgbClr val="00007F"/>
                </a:solidFill>
                <a:latin typeface="Verdana"/>
                <a:cs typeface="Verdana"/>
              </a:rPr>
              <a:t> </a:t>
            </a:r>
            <a:r>
              <a:rPr sz="1906" dirty="0">
                <a:solidFill>
                  <a:srgbClr val="00007F"/>
                </a:solidFill>
                <a:latin typeface="Verdana"/>
                <a:cs typeface="Verdana"/>
              </a:rPr>
              <a:t>des</a:t>
            </a:r>
            <a:r>
              <a:rPr sz="1906" spc="-64" dirty="0">
                <a:solidFill>
                  <a:srgbClr val="00007F"/>
                </a:solidFill>
                <a:latin typeface="Verdana"/>
                <a:cs typeface="Verdana"/>
              </a:rPr>
              <a:t> </a:t>
            </a:r>
            <a:r>
              <a:rPr sz="1906" spc="-11" dirty="0">
                <a:solidFill>
                  <a:srgbClr val="00007F"/>
                </a:solidFill>
                <a:latin typeface="Verdana"/>
                <a:cs typeface="Verdana"/>
              </a:rPr>
              <a:t>nombres</a:t>
            </a:r>
            <a:endParaRPr sz="1906">
              <a:latin typeface="Verdana"/>
              <a:cs typeface="Verdana"/>
            </a:endParaRPr>
          </a:p>
          <a:p>
            <a:pPr marL="724780" lvl="1" indent="-190944">
              <a:spcBef>
                <a:spcPts val="1080"/>
              </a:spcBef>
              <a:buSzPct val="80555"/>
              <a:buFont typeface="Segoe UI Symbol"/>
              <a:buChar char="■"/>
              <a:tabLst>
                <a:tab pos="724780" algn="l"/>
              </a:tabLst>
            </a:pPr>
            <a:r>
              <a:rPr sz="1906" dirty="0">
                <a:solidFill>
                  <a:srgbClr val="00007F"/>
                </a:solidFill>
                <a:latin typeface="Verdana"/>
                <a:cs typeface="Verdana"/>
              </a:rPr>
              <a:t>Comment</a:t>
            </a:r>
            <a:r>
              <a:rPr sz="1906" spc="-69" dirty="0">
                <a:solidFill>
                  <a:srgbClr val="00007F"/>
                </a:solidFill>
                <a:latin typeface="Verdana"/>
                <a:cs typeface="Verdana"/>
              </a:rPr>
              <a:t> </a:t>
            </a:r>
            <a:r>
              <a:rPr sz="1906" dirty="0">
                <a:solidFill>
                  <a:srgbClr val="00007F"/>
                </a:solidFill>
                <a:latin typeface="Verdana"/>
                <a:cs typeface="Verdana"/>
              </a:rPr>
              <a:t>joindre</a:t>
            </a:r>
            <a:r>
              <a:rPr sz="1906" spc="-69" dirty="0">
                <a:solidFill>
                  <a:srgbClr val="00007F"/>
                </a:solidFill>
                <a:latin typeface="Verdana"/>
                <a:cs typeface="Verdana"/>
              </a:rPr>
              <a:t> </a:t>
            </a:r>
            <a:r>
              <a:rPr sz="1906" dirty="0">
                <a:solidFill>
                  <a:srgbClr val="00007F"/>
                </a:solidFill>
                <a:latin typeface="Verdana"/>
                <a:cs typeface="Verdana"/>
              </a:rPr>
              <a:t>des</a:t>
            </a:r>
            <a:r>
              <a:rPr sz="1906" spc="-64" dirty="0">
                <a:solidFill>
                  <a:srgbClr val="00007F"/>
                </a:solidFill>
                <a:latin typeface="Verdana"/>
                <a:cs typeface="Verdana"/>
              </a:rPr>
              <a:t> </a:t>
            </a:r>
            <a:r>
              <a:rPr sz="1906" dirty="0">
                <a:solidFill>
                  <a:srgbClr val="00007F"/>
                </a:solidFill>
                <a:latin typeface="Verdana"/>
                <a:cs typeface="Verdana"/>
              </a:rPr>
              <a:t>sites</a:t>
            </a:r>
            <a:r>
              <a:rPr sz="1906" spc="-69" dirty="0">
                <a:solidFill>
                  <a:srgbClr val="00007F"/>
                </a:solidFill>
                <a:latin typeface="Verdana"/>
                <a:cs typeface="Verdana"/>
              </a:rPr>
              <a:t> </a:t>
            </a:r>
            <a:r>
              <a:rPr sz="1906" dirty="0">
                <a:solidFill>
                  <a:srgbClr val="00007F"/>
                </a:solidFill>
                <a:latin typeface="Verdana"/>
                <a:cs typeface="Verdana"/>
              </a:rPr>
              <a:t>Web</a:t>
            </a:r>
            <a:r>
              <a:rPr sz="1906" spc="-64" dirty="0">
                <a:solidFill>
                  <a:srgbClr val="00007F"/>
                </a:solidFill>
                <a:latin typeface="Verdana"/>
                <a:cs typeface="Verdana"/>
              </a:rPr>
              <a:t> </a:t>
            </a:r>
            <a:r>
              <a:rPr sz="1906" dirty="0">
                <a:solidFill>
                  <a:srgbClr val="00007F"/>
                </a:solidFill>
                <a:latin typeface="Verdana"/>
                <a:cs typeface="Verdana"/>
              </a:rPr>
              <a:t>(URL)</a:t>
            </a:r>
            <a:r>
              <a:rPr sz="1906" spc="-64"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a:p>
            <a:pPr marL="724780" lvl="1" indent="-190944">
              <a:spcBef>
                <a:spcPts val="392"/>
              </a:spcBef>
              <a:buSzPct val="80555"/>
              <a:buFont typeface="Segoe UI Symbol"/>
              <a:buChar char="■"/>
              <a:tabLst>
                <a:tab pos="724780" algn="l"/>
              </a:tabLst>
            </a:pPr>
            <a:r>
              <a:rPr sz="1906" dirty="0">
                <a:solidFill>
                  <a:srgbClr val="00007F"/>
                </a:solidFill>
                <a:latin typeface="Verdana"/>
                <a:cs typeface="Verdana"/>
              </a:rPr>
              <a:t>Comment</a:t>
            </a:r>
            <a:r>
              <a:rPr sz="1906" spc="-64" dirty="0">
                <a:solidFill>
                  <a:srgbClr val="00007F"/>
                </a:solidFill>
                <a:latin typeface="Verdana"/>
                <a:cs typeface="Verdana"/>
              </a:rPr>
              <a:t> </a:t>
            </a:r>
            <a:r>
              <a:rPr sz="1906" dirty="0">
                <a:solidFill>
                  <a:srgbClr val="00007F"/>
                </a:solidFill>
                <a:latin typeface="Verdana"/>
                <a:cs typeface="Verdana"/>
              </a:rPr>
              <a:t>échanger</a:t>
            </a:r>
            <a:r>
              <a:rPr sz="1906" spc="-64" dirty="0">
                <a:solidFill>
                  <a:srgbClr val="00007F"/>
                </a:solidFill>
                <a:latin typeface="Verdana"/>
                <a:cs typeface="Verdana"/>
              </a:rPr>
              <a:t> </a:t>
            </a:r>
            <a:r>
              <a:rPr sz="1906" dirty="0">
                <a:solidFill>
                  <a:srgbClr val="00007F"/>
                </a:solidFill>
                <a:latin typeface="Verdana"/>
                <a:cs typeface="Verdana"/>
              </a:rPr>
              <a:t>du</a:t>
            </a:r>
            <a:r>
              <a:rPr sz="1906" spc="-64" dirty="0">
                <a:solidFill>
                  <a:srgbClr val="00007F"/>
                </a:solidFill>
                <a:latin typeface="Verdana"/>
                <a:cs typeface="Verdana"/>
              </a:rPr>
              <a:t> </a:t>
            </a:r>
            <a:r>
              <a:rPr sz="1906" dirty="0">
                <a:solidFill>
                  <a:srgbClr val="00007F"/>
                </a:solidFill>
                <a:latin typeface="Verdana"/>
                <a:cs typeface="Verdana"/>
              </a:rPr>
              <a:t>courrier</a:t>
            </a:r>
            <a:r>
              <a:rPr sz="1906" spc="-64" dirty="0">
                <a:solidFill>
                  <a:srgbClr val="00007F"/>
                </a:solidFill>
                <a:latin typeface="Verdana"/>
                <a:cs typeface="Verdana"/>
              </a:rPr>
              <a:t> </a:t>
            </a:r>
            <a:r>
              <a:rPr sz="1906" dirty="0">
                <a:solidFill>
                  <a:srgbClr val="00007F"/>
                </a:solidFill>
                <a:latin typeface="Verdana"/>
                <a:cs typeface="Verdana"/>
              </a:rPr>
              <a:t>électronique</a:t>
            </a:r>
            <a:r>
              <a:rPr sz="1906" spc="-69"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a:p>
            <a:pPr marL="724780" lvl="1" indent="-190944">
              <a:spcBef>
                <a:spcPts val="392"/>
              </a:spcBef>
              <a:buSzPct val="80555"/>
              <a:buFont typeface="Segoe UI Symbol"/>
              <a:buChar char="■"/>
              <a:tabLst>
                <a:tab pos="724780" algn="l"/>
              </a:tabLst>
            </a:pPr>
            <a:r>
              <a:rPr sz="1906" dirty="0">
                <a:solidFill>
                  <a:srgbClr val="00007F"/>
                </a:solidFill>
                <a:latin typeface="Verdana"/>
                <a:cs typeface="Verdana"/>
              </a:rPr>
              <a:t>Comment</a:t>
            </a:r>
            <a:r>
              <a:rPr sz="1906" spc="-53" dirty="0">
                <a:solidFill>
                  <a:srgbClr val="00007F"/>
                </a:solidFill>
                <a:latin typeface="Verdana"/>
                <a:cs typeface="Verdana"/>
              </a:rPr>
              <a:t> </a:t>
            </a:r>
            <a:r>
              <a:rPr sz="1906" dirty="0">
                <a:solidFill>
                  <a:srgbClr val="00007F"/>
                </a:solidFill>
                <a:latin typeface="Verdana"/>
                <a:cs typeface="Verdana"/>
              </a:rPr>
              <a:t>mémoriser</a:t>
            </a:r>
            <a:r>
              <a:rPr sz="1906" spc="-53" dirty="0">
                <a:solidFill>
                  <a:srgbClr val="00007F"/>
                </a:solidFill>
                <a:latin typeface="Verdana"/>
                <a:cs typeface="Verdana"/>
              </a:rPr>
              <a:t> </a:t>
            </a:r>
            <a:r>
              <a:rPr sz="1906" dirty="0">
                <a:solidFill>
                  <a:srgbClr val="00007F"/>
                </a:solidFill>
                <a:latin typeface="Verdana"/>
                <a:cs typeface="Verdana"/>
              </a:rPr>
              <a:t>les</a:t>
            </a:r>
            <a:r>
              <a:rPr sz="1906" spc="-48" dirty="0">
                <a:solidFill>
                  <a:srgbClr val="00007F"/>
                </a:solidFill>
                <a:latin typeface="Verdana"/>
                <a:cs typeface="Verdana"/>
              </a:rPr>
              <a:t> </a:t>
            </a:r>
            <a:r>
              <a:rPr sz="1906" dirty="0">
                <a:solidFill>
                  <a:srgbClr val="00007F"/>
                </a:solidFill>
                <a:latin typeface="Verdana"/>
                <a:cs typeface="Verdana"/>
              </a:rPr>
              <a:t>adresses</a:t>
            </a:r>
            <a:r>
              <a:rPr sz="1906" spc="-53" dirty="0">
                <a:solidFill>
                  <a:srgbClr val="00007F"/>
                </a:solidFill>
                <a:latin typeface="Verdana"/>
                <a:cs typeface="Verdana"/>
              </a:rPr>
              <a:t> </a:t>
            </a:r>
            <a:r>
              <a:rPr sz="1906" dirty="0">
                <a:solidFill>
                  <a:srgbClr val="00007F"/>
                </a:solidFill>
                <a:latin typeface="Verdana"/>
                <a:cs typeface="Verdana"/>
              </a:rPr>
              <a:t>IP</a:t>
            </a:r>
            <a:r>
              <a:rPr sz="1906" spc="-42" dirty="0">
                <a:solidFill>
                  <a:srgbClr val="00007F"/>
                </a:solidFill>
                <a:latin typeface="Verdana"/>
                <a:cs typeface="Verdana"/>
              </a:rPr>
              <a:t> </a:t>
            </a:r>
            <a:r>
              <a:rPr sz="1906" dirty="0">
                <a:solidFill>
                  <a:srgbClr val="00007F"/>
                </a:solidFill>
                <a:latin typeface="Verdana"/>
                <a:cs typeface="Verdana"/>
              </a:rPr>
              <a:t>de</a:t>
            </a:r>
            <a:r>
              <a:rPr sz="1906" spc="-58" dirty="0">
                <a:solidFill>
                  <a:srgbClr val="00007F"/>
                </a:solidFill>
                <a:latin typeface="Verdana"/>
                <a:cs typeface="Verdana"/>
              </a:rPr>
              <a:t> </a:t>
            </a:r>
            <a:r>
              <a:rPr sz="1906" dirty="0">
                <a:solidFill>
                  <a:srgbClr val="00007F"/>
                </a:solidFill>
                <a:latin typeface="Verdana"/>
                <a:cs typeface="Verdana"/>
              </a:rPr>
              <a:t>tous</a:t>
            </a:r>
            <a:r>
              <a:rPr sz="1906" spc="-48" dirty="0">
                <a:solidFill>
                  <a:srgbClr val="00007F"/>
                </a:solidFill>
                <a:latin typeface="Verdana"/>
                <a:cs typeface="Verdana"/>
              </a:rPr>
              <a:t> </a:t>
            </a:r>
            <a:r>
              <a:rPr sz="1906" dirty="0">
                <a:solidFill>
                  <a:srgbClr val="00007F"/>
                </a:solidFill>
                <a:latin typeface="Verdana"/>
                <a:cs typeface="Verdana"/>
              </a:rPr>
              <a:t>les</a:t>
            </a:r>
            <a:r>
              <a:rPr sz="1906" spc="-53" dirty="0">
                <a:solidFill>
                  <a:srgbClr val="00007F"/>
                </a:solidFill>
                <a:latin typeface="Verdana"/>
                <a:cs typeface="Verdana"/>
              </a:rPr>
              <a:t> </a:t>
            </a:r>
            <a:r>
              <a:rPr sz="1906" dirty="0">
                <a:solidFill>
                  <a:srgbClr val="00007F"/>
                </a:solidFill>
                <a:latin typeface="Verdana"/>
                <a:cs typeface="Verdana"/>
              </a:rPr>
              <a:t>sites</a:t>
            </a:r>
            <a:r>
              <a:rPr sz="1906" spc="-53" dirty="0">
                <a:solidFill>
                  <a:srgbClr val="00007F"/>
                </a:solidFill>
                <a:latin typeface="Verdana"/>
                <a:cs typeface="Verdana"/>
              </a:rPr>
              <a:t> </a:t>
            </a:r>
            <a:r>
              <a:rPr sz="1906" dirty="0">
                <a:solidFill>
                  <a:srgbClr val="00007F"/>
                </a:solidFill>
                <a:latin typeface="Verdana"/>
                <a:cs typeface="Verdana"/>
              </a:rPr>
              <a:t>Internet</a:t>
            </a:r>
            <a:r>
              <a:rPr sz="1906" spc="-48" dirty="0">
                <a:solidFill>
                  <a:srgbClr val="00007F"/>
                </a:solidFill>
                <a:latin typeface="Verdana"/>
                <a:cs typeface="Verdana"/>
              </a:rPr>
              <a:t> </a:t>
            </a:r>
            <a:r>
              <a:rPr sz="1906" dirty="0">
                <a:solidFill>
                  <a:srgbClr val="00007F"/>
                </a:solidFill>
                <a:latin typeface="Verdana"/>
                <a:cs typeface="Verdana"/>
              </a:rPr>
              <a:t>à</a:t>
            </a:r>
            <a:r>
              <a:rPr sz="1906" spc="-53" dirty="0">
                <a:solidFill>
                  <a:srgbClr val="00007F"/>
                </a:solidFill>
                <a:latin typeface="Verdana"/>
                <a:cs typeface="Verdana"/>
              </a:rPr>
              <a:t> </a:t>
            </a:r>
            <a:r>
              <a:rPr sz="1906" dirty="0">
                <a:solidFill>
                  <a:srgbClr val="00007F"/>
                </a:solidFill>
                <a:latin typeface="Verdana"/>
                <a:cs typeface="Verdana"/>
              </a:rPr>
              <a:t>joindre</a:t>
            </a:r>
            <a:r>
              <a:rPr sz="1906" spc="-53" dirty="0">
                <a:solidFill>
                  <a:srgbClr val="00007F"/>
                </a:solidFill>
                <a:latin typeface="Verdana"/>
                <a:cs typeface="Verdana"/>
              </a:rPr>
              <a:t> ?</a:t>
            </a:r>
            <a:endParaRPr sz="1906">
              <a:latin typeface="Verdana"/>
              <a:cs typeface="Verdana"/>
            </a:endParaRPr>
          </a:p>
          <a:p>
            <a:pPr marL="724780" lvl="1" indent="-190944">
              <a:spcBef>
                <a:spcPts val="392"/>
              </a:spcBef>
              <a:buSzPct val="80555"/>
              <a:buFont typeface="Segoe UI Symbol"/>
              <a:buChar char="■"/>
              <a:tabLst>
                <a:tab pos="724780" algn="l"/>
              </a:tabLst>
            </a:pPr>
            <a:r>
              <a:rPr sz="1906" dirty="0">
                <a:solidFill>
                  <a:srgbClr val="00007F"/>
                </a:solidFill>
                <a:latin typeface="Verdana"/>
                <a:cs typeface="Verdana"/>
              </a:rPr>
              <a:t>Comment</a:t>
            </a:r>
            <a:r>
              <a:rPr sz="1906" spc="-69" dirty="0">
                <a:solidFill>
                  <a:srgbClr val="00007F"/>
                </a:solidFill>
                <a:latin typeface="Verdana"/>
                <a:cs typeface="Verdana"/>
              </a:rPr>
              <a:t> </a:t>
            </a:r>
            <a:r>
              <a:rPr sz="1906" dirty="0">
                <a:solidFill>
                  <a:srgbClr val="00007F"/>
                </a:solidFill>
                <a:latin typeface="Verdana"/>
                <a:cs typeface="Verdana"/>
              </a:rPr>
              <a:t>gérer</a:t>
            </a:r>
            <a:r>
              <a:rPr sz="1906" spc="-64" dirty="0">
                <a:solidFill>
                  <a:srgbClr val="00007F"/>
                </a:solidFill>
                <a:latin typeface="Verdana"/>
                <a:cs typeface="Verdana"/>
              </a:rPr>
              <a:t> </a:t>
            </a:r>
            <a:r>
              <a:rPr sz="1906" dirty="0">
                <a:solidFill>
                  <a:srgbClr val="00007F"/>
                </a:solidFill>
                <a:latin typeface="Verdana"/>
                <a:cs typeface="Verdana"/>
              </a:rPr>
              <a:t>les</a:t>
            </a:r>
            <a:r>
              <a:rPr sz="1906" spc="-64" dirty="0">
                <a:solidFill>
                  <a:srgbClr val="00007F"/>
                </a:solidFill>
                <a:latin typeface="Verdana"/>
                <a:cs typeface="Verdana"/>
              </a:rPr>
              <a:t> </a:t>
            </a:r>
            <a:r>
              <a:rPr sz="1906" dirty="0">
                <a:solidFill>
                  <a:srgbClr val="00007F"/>
                </a:solidFill>
                <a:latin typeface="Verdana"/>
                <a:cs typeface="Verdana"/>
              </a:rPr>
              <a:t>changements</a:t>
            </a:r>
            <a:r>
              <a:rPr sz="1906" spc="-64" dirty="0">
                <a:solidFill>
                  <a:srgbClr val="00007F"/>
                </a:solidFill>
                <a:latin typeface="Verdana"/>
                <a:cs typeface="Verdana"/>
              </a:rPr>
              <a:t> </a:t>
            </a:r>
            <a:r>
              <a:rPr sz="1906" dirty="0">
                <a:solidFill>
                  <a:srgbClr val="00007F"/>
                </a:solidFill>
                <a:latin typeface="Verdana"/>
                <a:cs typeface="Verdana"/>
              </a:rPr>
              <a:t>d’adresses</a:t>
            </a:r>
            <a:r>
              <a:rPr sz="1906" spc="-64" dirty="0">
                <a:solidFill>
                  <a:srgbClr val="00007F"/>
                </a:solidFill>
                <a:latin typeface="Verdana"/>
                <a:cs typeface="Verdana"/>
              </a:rPr>
              <a:t> </a:t>
            </a:r>
            <a:r>
              <a:rPr sz="1906" dirty="0">
                <a:solidFill>
                  <a:srgbClr val="00007F"/>
                </a:solidFill>
                <a:latin typeface="Verdana"/>
                <a:cs typeface="Verdana"/>
              </a:rPr>
              <a:t>IP</a:t>
            </a:r>
            <a:r>
              <a:rPr sz="1906" spc="-58"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a:p>
            <a:pPr>
              <a:spcBef>
                <a:spcPts val="64"/>
              </a:spcBef>
            </a:pPr>
            <a:endParaRPr sz="1906">
              <a:latin typeface="Verdana"/>
              <a:cs typeface="Verdana"/>
            </a:endParaRPr>
          </a:p>
          <a:p>
            <a:pPr marL="562075"/>
            <a:r>
              <a:rPr sz="1906" b="1" spc="-11" dirty="0">
                <a:solidFill>
                  <a:srgbClr val="00007F"/>
                </a:solidFill>
                <a:latin typeface="Verdana"/>
                <a:cs typeface="Verdana"/>
              </a:rPr>
              <a:t>Solution</a:t>
            </a:r>
            <a:endParaRPr sz="1906">
              <a:latin typeface="Verdana"/>
              <a:cs typeface="Verdana"/>
            </a:endParaRPr>
          </a:p>
          <a:p>
            <a:pPr marL="549972">
              <a:spcBef>
                <a:spcPts val="720"/>
              </a:spcBef>
            </a:pPr>
            <a:r>
              <a:rPr sz="1906" dirty="0">
                <a:solidFill>
                  <a:srgbClr val="00007F"/>
                </a:solidFill>
                <a:latin typeface="Verdana"/>
                <a:cs typeface="Verdana"/>
              </a:rPr>
              <a:t>Fichier</a:t>
            </a:r>
            <a:r>
              <a:rPr sz="1906" spc="-42" dirty="0">
                <a:solidFill>
                  <a:srgbClr val="00007F"/>
                </a:solidFill>
                <a:latin typeface="Verdana"/>
                <a:cs typeface="Verdana"/>
              </a:rPr>
              <a:t> </a:t>
            </a:r>
            <a:r>
              <a:rPr sz="1906" i="1" dirty="0">
                <a:solidFill>
                  <a:srgbClr val="00007F"/>
                </a:solidFill>
                <a:latin typeface="Verdana"/>
                <a:cs typeface="Verdana"/>
              </a:rPr>
              <a:t>/etc/hosts</a:t>
            </a:r>
            <a:r>
              <a:rPr sz="1906" i="1" spc="-42" dirty="0">
                <a:solidFill>
                  <a:srgbClr val="00007F"/>
                </a:solidFill>
                <a:latin typeface="Verdana"/>
                <a:cs typeface="Verdana"/>
              </a:rPr>
              <a:t> </a:t>
            </a:r>
            <a:r>
              <a:rPr sz="1906" dirty="0">
                <a:solidFill>
                  <a:srgbClr val="00007F"/>
                </a:solidFill>
                <a:latin typeface="Verdana"/>
                <a:cs typeface="Verdana"/>
              </a:rPr>
              <a:t>pour</a:t>
            </a:r>
            <a:r>
              <a:rPr sz="1906" spc="-58" dirty="0">
                <a:solidFill>
                  <a:srgbClr val="00007F"/>
                </a:solidFill>
                <a:latin typeface="Verdana"/>
                <a:cs typeface="Verdana"/>
              </a:rPr>
              <a:t> </a:t>
            </a:r>
            <a:r>
              <a:rPr sz="1906" dirty="0">
                <a:solidFill>
                  <a:srgbClr val="00007F"/>
                </a:solidFill>
                <a:latin typeface="Verdana"/>
                <a:cs typeface="Verdana"/>
              </a:rPr>
              <a:t>faire</a:t>
            </a:r>
            <a:r>
              <a:rPr sz="1906" spc="-58" dirty="0">
                <a:solidFill>
                  <a:srgbClr val="00007F"/>
                </a:solidFill>
                <a:latin typeface="Verdana"/>
                <a:cs typeface="Verdana"/>
              </a:rPr>
              <a:t> </a:t>
            </a:r>
            <a:r>
              <a:rPr sz="1906" dirty="0">
                <a:solidFill>
                  <a:srgbClr val="00007F"/>
                </a:solidFill>
                <a:latin typeface="Verdana"/>
                <a:cs typeface="Verdana"/>
              </a:rPr>
              <a:t>la</a:t>
            </a:r>
            <a:r>
              <a:rPr sz="1906" spc="-58" dirty="0">
                <a:solidFill>
                  <a:srgbClr val="00007F"/>
                </a:solidFill>
                <a:latin typeface="Verdana"/>
                <a:cs typeface="Verdana"/>
              </a:rPr>
              <a:t> </a:t>
            </a:r>
            <a:r>
              <a:rPr sz="1906" dirty="0">
                <a:solidFill>
                  <a:srgbClr val="00007F"/>
                </a:solidFill>
                <a:latin typeface="Verdana"/>
                <a:cs typeface="Verdana"/>
              </a:rPr>
              <a:t>correspondance</a:t>
            </a:r>
            <a:r>
              <a:rPr sz="1906" spc="-58" dirty="0">
                <a:solidFill>
                  <a:srgbClr val="00007F"/>
                </a:solidFill>
                <a:latin typeface="Verdana"/>
                <a:cs typeface="Verdana"/>
              </a:rPr>
              <a:t> </a:t>
            </a:r>
            <a:r>
              <a:rPr sz="1906" spc="-11" dirty="0">
                <a:solidFill>
                  <a:srgbClr val="00007F"/>
                </a:solidFill>
                <a:latin typeface="Verdana"/>
                <a:cs typeface="Verdana"/>
              </a:rPr>
              <a:t>noms/adresses</a:t>
            </a:r>
            <a:endParaRPr sz="1906">
              <a:latin typeface="Verdana"/>
              <a:cs typeface="Verdana"/>
            </a:endParaRPr>
          </a:p>
          <a:p>
            <a:pPr marL="1272736">
              <a:lnSpc>
                <a:spcPts val="2118"/>
              </a:lnSpc>
              <a:spcBef>
                <a:spcPts val="74"/>
              </a:spcBef>
            </a:pPr>
            <a:r>
              <a:rPr sz="1906" i="1" dirty="0">
                <a:solidFill>
                  <a:srgbClr val="00007F"/>
                </a:solidFill>
                <a:latin typeface="Courier New"/>
                <a:cs typeface="Courier New"/>
              </a:rPr>
              <a:t>#</a:t>
            </a:r>
            <a:r>
              <a:rPr sz="1906" i="1" spc="-37" dirty="0">
                <a:solidFill>
                  <a:srgbClr val="00007F"/>
                </a:solidFill>
                <a:latin typeface="Courier New"/>
                <a:cs typeface="Courier New"/>
              </a:rPr>
              <a:t> </a:t>
            </a:r>
            <a:r>
              <a:rPr sz="1906" i="1" dirty="0">
                <a:solidFill>
                  <a:srgbClr val="00007F"/>
                </a:solidFill>
                <a:latin typeface="Courier New"/>
                <a:cs typeface="Courier New"/>
              </a:rPr>
              <a:t>Exemple</a:t>
            </a:r>
            <a:r>
              <a:rPr sz="1906" i="1" spc="-21" dirty="0">
                <a:solidFill>
                  <a:srgbClr val="00007F"/>
                </a:solidFill>
                <a:latin typeface="Courier New"/>
                <a:cs typeface="Courier New"/>
              </a:rPr>
              <a:t> </a:t>
            </a:r>
            <a:r>
              <a:rPr sz="1906" i="1" dirty="0">
                <a:solidFill>
                  <a:srgbClr val="00007F"/>
                </a:solidFill>
                <a:latin typeface="Courier New"/>
                <a:cs typeface="Courier New"/>
              </a:rPr>
              <a:t>de</a:t>
            </a:r>
            <a:r>
              <a:rPr sz="1906" i="1" spc="-21" dirty="0">
                <a:solidFill>
                  <a:srgbClr val="00007F"/>
                </a:solidFill>
                <a:latin typeface="Courier New"/>
                <a:cs typeface="Courier New"/>
              </a:rPr>
              <a:t> </a:t>
            </a:r>
            <a:r>
              <a:rPr sz="1906" i="1" dirty="0">
                <a:solidFill>
                  <a:srgbClr val="00007F"/>
                </a:solidFill>
                <a:latin typeface="Courier New"/>
                <a:cs typeface="Courier New"/>
              </a:rPr>
              <a:t>fichier</a:t>
            </a:r>
            <a:r>
              <a:rPr sz="1906" i="1" spc="-21" dirty="0">
                <a:solidFill>
                  <a:srgbClr val="00007F"/>
                </a:solidFill>
                <a:latin typeface="Courier New"/>
                <a:cs typeface="Courier New"/>
              </a:rPr>
              <a:t> </a:t>
            </a:r>
            <a:r>
              <a:rPr sz="1906" i="1" spc="-11" dirty="0">
                <a:solidFill>
                  <a:srgbClr val="00007F"/>
                </a:solidFill>
                <a:latin typeface="Courier New"/>
                <a:cs typeface="Courier New"/>
              </a:rPr>
              <a:t>/etc/hosts</a:t>
            </a:r>
            <a:endParaRPr sz="1906">
              <a:latin typeface="Courier New"/>
              <a:cs typeface="Courier New"/>
            </a:endParaRPr>
          </a:p>
          <a:p>
            <a:pPr marL="1272736" marR="914380">
              <a:lnSpc>
                <a:spcPts val="1938"/>
              </a:lnSpc>
              <a:spcBef>
                <a:spcPts val="185"/>
              </a:spcBef>
            </a:pPr>
            <a:r>
              <a:rPr sz="1906" i="1" dirty="0">
                <a:solidFill>
                  <a:srgbClr val="00007F"/>
                </a:solidFill>
                <a:latin typeface="Courier New"/>
                <a:cs typeface="Courier New"/>
              </a:rPr>
              <a:t>#</a:t>
            </a:r>
            <a:r>
              <a:rPr sz="1906" i="1" spc="-37" dirty="0">
                <a:solidFill>
                  <a:srgbClr val="00007F"/>
                </a:solidFill>
                <a:latin typeface="Courier New"/>
                <a:cs typeface="Courier New"/>
              </a:rPr>
              <a:t> </a:t>
            </a:r>
            <a:r>
              <a:rPr sz="1906" i="1" dirty="0">
                <a:solidFill>
                  <a:srgbClr val="00007F"/>
                </a:solidFill>
                <a:latin typeface="Courier New"/>
                <a:cs typeface="Courier New"/>
              </a:rPr>
              <a:t>This</a:t>
            </a:r>
            <a:r>
              <a:rPr sz="1906" i="1" spc="-26" dirty="0">
                <a:solidFill>
                  <a:srgbClr val="00007F"/>
                </a:solidFill>
                <a:latin typeface="Courier New"/>
                <a:cs typeface="Courier New"/>
              </a:rPr>
              <a:t> </a:t>
            </a:r>
            <a:r>
              <a:rPr sz="1906" i="1" dirty="0">
                <a:solidFill>
                  <a:srgbClr val="00007F"/>
                </a:solidFill>
                <a:latin typeface="Courier New"/>
                <a:cs typeface="Courier New"/>
              </a:rPr>
              <a:t>file</a:t>
            </a:r>
            <a:r>
              <a:rPr sz="1906" i="1" spc="-21" dirty="0">
                <a:solidFill>
                  <a:srgbClr val="00007F"/>
                </a:solidFill>
                <a:latin typeface="Courier New"/>
                <a:cs typeface="Courier New"/>
              </a:rPr>
              <a:t> </a:t>
            </a:r>
            <a:r>
              <a:rPr sz="1906" i="1" dirty="0">
                <a:solidFill>
                  <a:srgbClr val="00007F"/>
                </a:solidFill>
                <a:latin typeface="Courier New"/>
                <a:cs typeface="Courier New"/>
              </a:rPr>
              <a:t>should</a:t>
            </a:r>
            <a:r>
              <a:rPr sz="1906" i="1" spc="-26" dirty="0">
                <a:solidFill>
                  <a:srgbClr val="00007F"/>
                </a:solidFill>
                <a:latin typeface="Courier New"/>
                <a:cs typeface="Courier New"/>
              </a:rPr>
              <a:t> </a:t>
            </a:r>
            <a:r>
              <a:rPr sz="1906" i="1" dirty="0">
                <a:solidFill>
                  <a:srgbClr val="00007F"/>
                </a:solidFill>
                <a:latin typeface="Courier New"/>
                <a:cs typeface="Courier New"/>
              </a:rPr>
              <a:t>contain</a:t>
            </a:r>
            <a:r>
              <a:rPr sz="1906" i="1" spc="-26" dirty="0">
                <a:solidFill>
                  <a:srgbClr val="00007F"/>
                </a:solidFill>
                <a:latin typeface="Courier New"/>
                <a:cs typeface="Courier New"/>
              </a:rPr>
              <a:t> </a:t>
            </a:r>
            <a:r>
              <a:rPr sz="1906" i="1" dirty="0">
                <a:solidFill>
                  <a:srgbClr val="00007F"/>
                </a:solidFill>
                <a:latin typeface="Courier New"/>
                <a:cs typeface="Courier New"/>
              </a:rPr>
              <a:t>the</a:t>
            </a:r>
            <a:r>
              <a:rPr sz="1906" i="1" spc="-21" dirty="0">
                <a:solidFill>
                  <a:srgbClr val="00007F"/>
                </a:solidFill>
                <a:latin typeface="Courier New"/>
                <a:cs typeface="Courier New"/>
              </a:rPr>
              <a:t> </a:t>
            </a:r>
            <a:r>
              <a:rPr sz="1906" i="1" dirty="0">
                <a:solidFill>
                  <a:srgbClr val="00007F"/>
                </a:solidFill>
                <a:latin typeface="Courier New"/>
                <a:cs typeface="Courier New"/>
              </a:rPr>
              <a:t>addresses</a:t>
            </a:r>
            <a:r>
              <a:rPr sz="1906" i="1" spc="-26" dirty="0">
                <a:solidFill>
                  <a:srgbClr val="00007F"/>
                </a:solidFill>
                <a:latin typeface="Courier New"/>
                <a:cs typeface="Courier New"/>
              </a:rPr>
              <a:t> </a:t>
            </a:r>
            <a:r>
              <a:rPr sz="1906" i="1" dirty="0">
                <a:solidFill>
                  <a:srgbClr val="00007F"/>
                </a:solidFill>
                <a:latin typeface="Courier New"/>
                <a:cs typeface="Courier New"/>
              </a:rPr>
              <a:t>and</a:t>
            </a:r>
            <a:r>
              <a:rPr sz="1906" i="1" spc="-21" dirty="0">
                <a:solidFill>
                  <a:srgbClr val="00007F"/>
                </a:solidFill>
                <a:latin typeface="Courier New"/>
                <a:cs typeface="Courier New"/>
              </a:rPr>
              <a:t> </a:t>
            </a:r>
            <a:r>
              <a:rPr sz="1906" i="1" spc="-11" dirty="0">
                <a:solidFill>
                  <a:srgbClr val="00007F"/>
                </a:solidFill>
                <a:latin typeface="Courier New"/>
                <a:cs typeface="Courier New"/>
              </a:rPr>
              <a:t>aliases </a:t>
            </a:r>
            <a:r>
              <a:rPr sz="1906" i="1" dirty="0">
                <a:solidFill>
                  <a:srgbClr val="00007F"/>
                </a:solidFill>
                <a:latin typeface="Courier New"/>
                <a:cs typeface="Courier New"/>
              </a:rPr>
              <a:t>#</a:t>
            </a:r>
            <a:r>
              <a:rPr sz="1906" i="1" spc="-32" dirty="0">
                <a:solidFill>
                  <a:srgbClr val="00007F"/>
                </a:solidFill>
                <a:latin typeface="Courier New"/>
                <a:cs typeface="Courier New"/>
              </a:rPr>
              <a:t> </a:t>
            </a:r>
            <a:r>
              <a:rPr sz="1906" i="1" dirty="0">
                <a:solidFill>
                  <a:srgbClr val="00007F"/>
                </a:solidFill>
                <a:latin typeface="Courier New"/>
                <a:cs typeface="Courier New"/>
              </a:rPr>
              <a:t>for</a:t>
            </a:r>
            <a:r>
              <a:rPr sz="1906" i="1" spc="-21" dirty="0">
                <a:solidFill>
                  <a:srgbClr val="00007F"/>
                </a:solidFill>
                <a:latin typeface="Courier New"/>
                <a:cs typeface="Courier New"/>
              </a:rPr>
              <a:t> </a:t>
            </a:r>
            <a:r>
              <a:rPr sz="1906" i="1" dirty="0">
                <a:solidFill>
                  <a:srgbClr val="00007F"/>
                </a:solidFill>
                <a:latin typeface="Courier New"/>
                <a:cs typeface="Courier New"/>
              </a:rPr>
              <a:t>local</a:t>
            </a:r>
            <a:r>
              <a:rPr sz="1906" i="1" spc="-21" dirty="0">
                <a:solidFill>
                  <a:srgbClr val="00007F"/>
                </a:solidFill>
                <a:latin typeface="Courier New"/>
                <a:cs typeface="Courier New"/>
              </a:rPr>
              <a:t> </a:t>
            </a:r>
            <a:r>
              <a:rPr sz="1906" i="1" dirty="0">
                <a:solidFill>
                  <a:srgbClr val="00007F"/>
                </a:solidFill>
                <a:latin typeface="Courier New"/>
                <a:cs typeface="Courier New"/>
              </a:rPr>
              <a:t>hosts</a:t>
            </a:r>
            <a:r>
              <a:rPr sz="1906" i="1" spc="-21" dirty="0">
                <a:solidFill>
                  <a:srgbClr val="00007F"/>
                </a:solidFill>
                <a:latin typeface="Courier New"/>
                <a:cs typeface="Courier New"/>
              </a:rPr>
              <a:t> </a:t>
            </a:r>
            <a:r>
              <a:rPr sz="1906" i="1" dirty="0">
                <a:solidFill>
                  <a:srgbClr val="00007F"/>
                </a:solidFill>
                <a:latin typeface="Courier New"/>
                <a:cs typeface="Courier New"/>
              </a:rPr>
              <a:t>that</a:t>
            </a:r>
            <a:r>
              <a:rPr sz="1906" i="1" spc="-21" dirty="0">
                <a:solidFill>
                  <a:srgbClr val="00007F"/>
                </a:solidFill>
                <a:latin typeface="Courier New"/>
                <a:cs typeface="Courier New"/>
              </a:rPr>
              <a:t> </a:t>
            </a:r>
            <a:r>
              <a:rPr sz="1906" i="1" dirty="0">
                <a:solidFill>
                  <a:srgbClr val="00007F"/>
                </a:solidFill>
                <a:latin typeface="Courier New"/>
                <a:cs typeface="Courier New"/>
              </a:rPr>
              <a:t>share</a:t>
            </a:r>
            <a:r>
              <a:rPr sz="1906" i="1" spc="-21" dirty="0">
                <a:solidFill>
                  <a:srgbClr val="00007F"/>
                </a:solidFill>
                <a:latin typeface="Courier New"/>
                <a:cs typeface="Courier New"/>
              </a:rPr>
              <a:t> </a:t>
            </a:r>
            <a:r>
              <a:rPr sz="1906" i="1" dirty="0">
                <a:solidFill>
                  <a:srgbClr val="00007F"/>
                </a:solidFill>
                <a:latin typeface="Courier New"/>
                <a:cs typeface="Courier New"/>
              </a:rPr>
              <a:t>this</a:t>
            </a:r>
            <a:r>
              <a:rPr sz="1906" i="1" spc="-16" dirty="0">
                <a:solidFill>
                  <a:srgbClr val="00007F"/>
                </a:solidFill>
                <a:latin typeface="Courier New"/>
                <a:cs typeface="Courier New"/>
              </a:rPr>
              <a:t> </a:t>
            </a:r>
            <a:r>
              <a:rPr sz="1906" i="1" spc="-11" dirty="0">
                <a:solidFill>
                  <a:srgbClr val="00007F"/>
                </a:solidFill>
                <a:latin typeface="Courier New"/>
                <a:cs typeface="Courier New"/>
              </a:rPr>
              <a:t>file.</a:t>
            </a:r>
            <a:endParaRPr sz="1906">
              <a:latin typeface="Courier New"/>
              <a:cs typeface="Courier New"/>
            </a:endParaRPr>
          </a:p>
          <a:p>
            <a:pPr marL="1272736">
              <a:lnSpc>
                <a:spcPts val="1773"/>
              </a:lnSpc>
            </a:pPr>
            <a:r>
              <a:rPr sz="1906" i="1" dirty="0">
                <a:solidFill>
                  <a:srgbClr val="00007F"/>
                </a:solidFill>
                <a:latin typeface="Courier New"/>
                <a:cs typeface="Courier New"/>
              </a:rPr>
              <a:t>132.214.1.3</a:t>
            </a:r>
            <a:r>
              <a:rPr sz="1906" i="1" spc="-58" dirty="0">
                <a:solidFill>
                  <a:srgbClr val="00007F"/>
                </a:solidFill>
                <a:latin typeface="Courier New"/>
                <a:cs typeface="Courier New"/>
              </a:rPr>
              <a:t> </a:t>
            </a:r>
            <a:r>
              <a:rPr sz="1906" i="1" spc="-11" dirty="0">
                <a:solidFill>
                  <a:srgbClr val="00007F"/>
                </a:solidFill>
                <a:latin typeface="Courier New"/>
                <a:cs typeface="Courier New"/>
              </a:rPr>
              <a:t>routerquebec</a:t>
            </a:r>
            <a:endParaRPr sz="1906">
              <a:latin typeface="Courier New"/>
              <a:cs typeface="Courier New"/>
            </a:endParaRPr>
          </a:p>
          <a:p>
            <a:pPr marL="1272736">
              <a:lnSpc>
                <a:spcPts val="2118"/>
              </a:lnSpc>
            </a:pPr>
            <a:r>
              <a:rPr sz="1906" i="1" dirty="0">
                <a:solidFill>
                  <a:srgbClr val="00007F"/>
                </a:solidFill>
                <a:latin typeface="Courier New"/>
                <a:cs typeface="Courier New"/>
              </a:rPr>
              <a:t>132.212.1.5</a:t>
            </a:r>
            <a:r>
              <a:rPr sz="1906" i="1" spc="-58" dirty="0">
                <a:solidFill>
                  <a:srgbClr val="00007F"/>
                </a:solidFill>
                <a:latin typeface="Courier New"/>
                <a:cs typeface="Courier New"/>
              </a:rPr>
              <a:t> </a:t>
            </a:r>
            <a:r>
              <a:rPr sz="1906" i="1" spc="-11" dirty="0">
                <a:solidFill>
                  <a:srgbClr val="00007F"/>
                </a:solidFill>
                <a:latin typeface="Courier New"/>
                <a:cs typeface="Courier New"/>
              </a:rPr>
              <a:t>routermontreal</a:t>
            </a:r>
            <a:endParaRPr sz="1906">
              <a:latin typeface="Courier New"/>
              <a:cs typeface="Courier New"/>
            </a:endParaRPr>
          </a:p>
        </p:txBody>
      </p:sp>
      <p:sp>
        <p:nvSpPr>
          <p:cNvPr id="4" name="object 4"/>
          <p:cNvSpPr txBox="1">
            <a:spLocks noGrp="1"/>
          </p:cNvSpPr>
          <p:nvPr>
            <p:ph type="title"/>
          </p:nvPr>
        </p:nvSpPr>
        <p:spPr>
          <a:xfrm>
            <a:off x="528917" y="329459"/>
            <a:ext cx="11134165" cy="690687"/>
          </a:xfrm>
          <a:prstGeom prst="rect">
            <a:avLst/>
          </a:prstGeom>
        </p:spPr>
        <p:txBody>
          <a:bodyPr vert="horz" wrap="square" lIns="0" tIns="13447" rIns="0" bIns="0" rtlCol="0" anchor="ctr">
            <a:spAutoFit/>
          </a:bodyPr>
          <a:lstStyle/>
          <a:p>
            <a:pPr marL="2962321">
              <a:lnSpc>
                <a:spcPct val="100000"/>
              </a:lnSpc>
              <a:spcBef>
                <a:spcPts val="106"/>
              </a:spcBef>
            </a:pPr>
            <a:r>
              <a:rPr dirty="0"/>
              <a:t>Protocole</a:t>
            </a:r>
            <a:r>
              <a:rPr spc="-58" dirty="0"/>
              <a:t> </a:t>
            </a:r>
            <a:r>
              <a:rPr spc="-26" dirty="0"/>
              <a:t>DNS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0437" y="1128207"/>
            <a:ext cx="8717727" cy="4865789"/>
          </a:xfrm>
          <a:prstGeom prst="rect">
            <a:avLst/>
          </a:prstGeom>
        </p:spPr>
        <p:txBody>
          <a:bodyPr vert="horz" wrap="square" lIns="0" tIns="141194" rIns="0" bIns="0" rtlCol="0">
            <a:spAutoFit/>
          </a:bodyPr>
          <a:lstStyle/>
          <a:p>
            <a:pPr marL="53787">
              <a:spcBef>
                <a:spcPts val="1112"/>
              </a:spcBef>
            </a:pPr>
            <a:r>
              <a:rPr sz="1906" dirty="0">
                <a:solidFill>
                  <a:srgbClr val="00007F"/>
                </a:solidFill>
                <a:latin typeface="Verdana"/>
                <a:cs typeface="Verdana"/>
              </a:rPr>
              <a:t>Fichier</a:t>
            </a:r>
            <a:r>
              <a:rPr sz="1906" spc="-32" dirty="0">
                <a:solidFill>
                  <a:srgbClr val="00007F"/>
                </a:solidFill>
                <a:latin typeface="Verdana"/>
                <a:cs typeface="Verdana"/>
              </a:rPr>
              <a:t> </a:t>
            </a:r>
            <a:r>
              <a:rPr sz="1906" i="1" dirty="0">
                <a:solidFill>
                  <a:srgbClr val="00007F"/>
                </a:solidFill>
                <a:latin typeface="Verdana"/>
                <a:cs typeface="Verdana"/>
              </a:rPr>
              <a:t>/etc/hosts</a:t>
            </a:r>
            <a:r>
              <a:rPr sz="1906" i="1" spc="-53" dirty="0">
                <a:solidFill>
                  <a:srgbClr val="00007F"/>
                </a:solidFill>
                <a:latin typeface="Verdana"/>
                <a:cs typeface="Verdana"/>
              </a:rPr>
              <a:t> </a:t>
            </a:r>
            <a:r>
              <a:rPr sz="1906" dirty="0">
                <a:solidFill>
                  <a:srgbClr val="00007F"/>
                </a:solidFill>
                <a:latin typeface="Verdana"/>
                <a:cs typeface="Verdana"/>
              </a:rPr>
              <a:t>pour</a:t>
            </a:r>
            <a:r>
              <a:rPr sz="1906" spc="-58" dirty="0">
                <a:solidFill>
                  <a:srgbClr val="00007F"/>
                </a:solidFill>
                <a:latin typeface="Verdana"/>
                <a:cs typeface="Verdana"/>
              </a:rPr>
              <a:t> </a:t>
            </a:r>
            <a:r>
              <a:rPr sz="1906" dirty="0">
                <a:solidFill>
                  <a:srgbClr val="00007F"/>
                </a:solidFill>
                <a:latin typeface="Verdana"/>
                <a:cs typeface="Verdana"/>
              </a:rPr>
              <a:t>faire</a:t>
            </a:r>
            <a:r>
              <a:rPr sz="1906" spc="-58" dirty="0">
                <a:solidFill>
                  <a:srgbClr val="00007F"/>
                </a:solidFill>
                <a:latin typeface="Verdana"/>
                <a:cs typeface="Verdana"/>
              </a:rPr>
              <a:t> </a:t>
            </a:r>
            <a:r>
              <a:rPr sz="1906" dirty="0">
                <a:solidFill>
                  <a:srgbClr val="00007F"/>
                </a:solidFill>
                <a:latin typeface="Verdana"/>
                <a:cs typeface="Verdana"/>
              </a:rPr>
              <a:t>la</a:t>
            </a:r>
            <a:r>
              <a:rPr sz="1906" spc="-58" dirty="0">
                <a:solidFill>
                  <a:srgbClr val="00007F"/>
                </a:solidFill>
                <a:latin typeface="Verdana"/>
                <a:cs typeface="Verdana"/>
              </a:rPr>
              <a:t> </a:t>
            </a:r>
            <a:r>
              <a:rPr sz="1906" dirty="0">
                <a:solidFill>
                  <a:srgbClr val="00007F"/>
                </a:solidFill>
                <a:latin typeface="Verdana"/>
                <a:cs typeface="Verdana"/>
              </a:rPr>
              <a:t>correspondance</a:t>
            </a:r>
            <a:r>
              <a:rPr sz="1906" spc="-58" dirty="0">
                <a:solidFill>
                  <a:srgbClr val="00007F"/>
                </a:solidFill>
                <a:latin typeface="Verdana"/>
                <a:cs typeface="Verdana"/>
              </a:rPr>
              <a:t> </a:t>
            </a:r>
            <a:r>
              <a:rPr sz="1906" spc="-11" dirty="0">
                <a:solidFill>
                  <a:srgbClr val="00007F"/>
                </a:solidFill>
                <a:latin typeface="Verdana"/>
                <a:cs typeface="Verdana"/>
              </a:rPr>
              <a:t>noms/adresses</a:t>
            </a:r>
            <a:endParaRPr sz="1906">
              <a:latin typeface="Verdana"/>
              <a:cs typeface="Verdana"/>
            </a:endParaRPr>
          </a:p>
          <a:p>
            <a:pPr marL="244731">
              <a:spcBef>
                <a:spcPts val="1006"/>
              </a:spcBef>
            </a:pPr>
            <a:r>
              <a:rPr sz="1906" b="1" spc="-11" dirty="0">
                <a:solidFill>
                  <a:srgbClr val="00007F"/>
                </a:solidFill>
                <a:latin typeface="Verdana"/>
                <a:cs typeface="Verdana"/>
              </a:rPr>
              <a:t>Problèmes</a:t>
            </a:r>
            <a:endParaRPr sz="1906">
              <a:latin typeface="Verdana"/>
              <a:cs typeface="Verdana"/>
            </a:endParaRPr>
          </a:p>
          <a:p>
            <a:pPr marL="928499" indent="-200357">
              <a:spcBef>
                <a:spcPts val="402"/>
              </a:spcBef>
              <a:buSzPct val="80555"/>
              <a:buFont typeface="Segoe UI Symbol"/>
              <a:buChar char="■"/>
              <a:tabLst>
                <a:tab pos="928499" algn="l"/>
              </a:tabLst>
            </a:pPr>
            <a:r>
              <a:rPr sz="1906" dirty="0">
                <a:solidFill>
                  <a:srgbClr val="00007F"/>
                </a:solidFill>
                <a:latin typeface="Verdana"/>
                <a:cs typeface="Verdana"/>
              </a:rPr>
              <a:t>collision</a:t>
            </a:r>
            <a:r>
              <a:rPr sz="1906" spc="-64" dirty="0">
                <a:solidFill>
                  <a:srgbClr val="00007F"/>
                </a:solidFill>
                <a:latin typeface="Verdana"/>
                <a:cs typeface="Verdana"/>
              </a:rPr>
              <a:t> </a:t>
            </a:r>
            <a:r>
              <a:rPr sz="1906" dirty="0">
                <a:solidFill>
                  <a:srgbClr val="00007F"/>
                </a:solidFill>
                <a:latin typeface="Verdana"/>
                <a:cs typeface="Verdana"/>
              </a:rPr>
              <a:t>des</a:t>
            </a:r>
            <a:r>
              <a:rPr sz="1906" spc="-64" dirty="0">
                <a:solidFill>
                  <a:srgbClr val="00007F"/>
                </a:solidFill>
                <a:latin typeface="Verdana"/>
                <a:cs typeface="Verdana"/>
              </a:rPr>
              <a:t> </a:t>
            </a:r>
            <a:r>
              <a:rPr sz="1906" spc="-21" dirty="0">
                <a:solidFill>
                  <a:srgbClr val="00007F"/>
                </a:solidFill>
                <a:latin typeface="Verdana"/>
                <a:cs typeface="Verdana"/>
              </a:rPr>
              <a:t>noms</a:t>
            </a:r>
            <a:endParaRPr sz="1906">
              <a:latin typeface="Verdana"/>
              <a:cs typeface="Verdana"/>
            </a:endParaRPr>
          </a:p>
          <a:p>
            <a:pPr marL="928499" indent="-200357">
              <a:spcBef>
                <a:spcPts val="392"/>
              </a:spcBef>
              <a:buSzPct val="80555"/>
              <a:buFont typeface="Segoe UI Symbol"/>
              <a:buChar char="■"/>
              <a:tabLst>
                <a:tab pos="928499" algn="l"/>
              </a:tabLst>
            </a:pPr>
            <a:r>
              <a:rPr sz="1906" spc="-11" dirty="0">
                <a:solidFill>
                  <a:srgbClr val="00007F"/>
                </a:solidFill>
                <a:latin typeface="Verdana"/>
                <a:cs typeface="Verdana"/>
              </a:rPr>
              <a:t>déploiement</a:t>
            </a:r>
            <a:r>
              <a:rPr sz="1906" spc="-53" dirty="0">
                <a:solidFill>
                  <a:srgbClr val="00007F"/>
                </a:solidFill>
                <a:latin typeface="Verdana"/>
                <a:cs typeface="Verdana"/>
              </a:rPr>
              <a:t> </a:t>
            </a:r>
            <a:r>
              <a:rPr sz="1906" dirty="0">
                <a:solidFill>
                  <a:srgbClr val="00007F"/>
                </a:solidFill>
                <a:latin typeface="Verdana"/>
                <a:cs typeface="Verdana"/>
              </a:rPr>
              <a:t>à</a:t>
            </a:r>
            <a:r>
              <a:rPr sz="1906" spc="-53" dirty="0">
                <a:solidFill>
                  <a:srgbClr val="00007F"/>
                </a:solidFill>
                <a:latin typeface="Verdana"/>
                <a:cs typeface="Verdana"/>
              </a:rPr>
              <a:t> </a:t>
            </a:r>
            <a:r>
              <a:rPr sz="1906" dirty="0">
                <a:solidFill>
                  <a:srgbClr val="00007F"/>
                </a:solidFill>
                <a:latin typeface="Verdana"/>
                <a:cs typeface="Verdana"/>
              </a:rPr>
              <a:t>grande</a:t>
            </a:r>
            <a:r>
              <a:rPr sz="1906" spc="-53" dirty="0">
                <a:solidFill>
                  <a:srgbClr val="00007F"/>
                </a:solidFill>
                <a:latin typeface="Verdana"/>
                <a:cs typeface="Verdana"/>
              </a:rPr>
              <a:t> </a:t>
            </a:r>
            <a:r>
              <a:rPr sz="1906" spc="-11" dirty="0">
                <a:solidFill>
                  <a:srgbClr val="00007F"/>
                </a:solidFill>
                <a:latin typeface="Verdana"/>
                <a:cs typeface="Verdana"/>
              </a:rPr>
              <a:t>échelle</a:t>
            </a:r>
            <a:endParaRPr sz="1906">
              <a:latin typeface="Verdana"/>
              <a:cs typeface="Verdana"/>
            </a:endParaRPr>
          </a:p>
          <a:p>
            <a:pPr marL="928499" indent="-200357">
              <a:spcBef>
                <a:spcPts val="392"/>
              </a:spcBef>
              <a:buSzPct val="80555"/>
              <a:buFont typeface="Segoe UI Symbol"/>
              <a:buChar char="■"/>
              <a:tabLst>
                <a:tab pos="928499" algn="l"/>
              </a:tabLst>
            </a:pPr>
            <a:r>
              <a:rPr sz="1906" dirty="0">
                <a:solidFill>
                  <a:srgbClr val="00007F"/>
                </a:solidFill>
                <a:latin typeface="Verdana"/>
                <a:cs typeface="Verdana"/>
              </a:rPr>
              <a:t>changements</a:t>
            </a:r>
            <a:r>
              <a:rPr sz="1906" spc="-58" dirty="0">
                <a:solidFill>
                  <a:srgbClr val="00007F"/>
                </a:solidFill>
                <a:latin typeface="Verdana"/>
                <a:cs typeface="Verdana"/>
              </a:rPr>
              <a:t> </a:t>
            </a:r>
            <a:r>
              <a:rPr sz="1906" dirty="0">
                <a:solidFill>
                  <a:srgbClr val="00007F"/>
                </a:solidFill>
                <a:latin typeface="Verdana"/>
                <a:cs typeface="Verdana"/>
              </a:rPr>
              <a:t>d’adresses</a:t>
            </a:r>
            <a:r>
              <a:rPr sz="1906" spc="-58" dirty="0">
                <a:solidFill>
                  <a:srgbClr val="00007F"/>
                </a:solidFill>
                <a:latin typeface="Verdana"/>
                <a:cs typeface="Verdana"/>
              </a:rPr>
              <a:t> </a:t>
            </a:r>
            <a:r>
              <a:rPr sz="1906" dirty="0">
                <a:solidFill>
                  <a:srgbClr val="00007F"/>
                </a:solidFill>
                <a:latin typeface="Verdana"/>
                <a:cs typeface="Verdana"/>
              </a:rPr>
              <a:t>et</a:t>
            </a:r>
            <a:r>
              <a:rPr sz="1906" spc="-58" dirty="0">
                <a:solidFill>
                  <a:srgbClr val="00007F"/>
                </a:solidFill>
                <a:latin typeface="Verdana"/>
                <a:cs typeface="Verdana"/>
              </a:rPr>
              <a:t> </a:t>
            </a:r>
            <a:r>
              <a:rPr sz="1906" dirty="0">
                <a:solidFill>
                  <a:srgbClr val="00007F"/>
                </a:solidFill>
                <a:latin typeface="Verdana"/>
                <a:cs typeface="Verdana"/>
              </a:rPr>
              <a:t>mise</a:t>
            </a:r>
            <a:r>
              <a:rPr sz="1906" spc="-64" dirty="0">
                <a:solidFill>
                  <a:srgbClr val="00007F"/>
                </a:solidFill>
                <a:latin typeface="Verdana"/>
                <a:cs typeface="Verdana"/>
              </a:rPr>
              <a:t> </a:t>
            </a:r>
            <a:r>
              <a:rPr sz="1906" dirty="0">
                <a:solidFill>
                  <a:srgbClr val="00007F"/>
                </a:solidFill>
                <a:latin typeface="Verdana"/>
                <a:cs typeface="Verdana"/>
              </a:rPr>
              <a:t>à</a:t>
            </a:r>
            <a:r>
              <a:rPr sz="1906" spc="-58" dirty="0">
                <a:solidFill>
                  <a:srgbClr val="00007F"/>
                </a:solidFill>
                <a:latin typeface="Verdana"/>
                <a:cs typeface="Verdana"/>
              </a:rPr>
              <a:t> </a:t>
            </a:r>
            <a:r>
              <a:rPr sz="1906" spc="-21" dirty="0">
                <a:solidFill>
                  <a:srgbClr val="00007F"/>
                </a:solidFill>
                <a:latin typeface="Verdana"/>
                <a:cs typeface="Verdana"/>
              </a:rPr>
              <a:t>jour</a:t>
            </a:r>
            <a:endParaRPr sz="1906">
              <a:latin typeface="Verdana"/>
              <a:cs typeface="Verdana"/>
            </a:endParaRPr>
          </a:p>
          <a:p>
            <a:pPr>
              <a:spcBef>
                <a:spcPts val="508"/>
              </a:spcBef>
            </a:pPr>
            <a:endParaRPr sz="1906">
              <a:latin typeface="Verdana"/>
              <a:cs typeface="Verdana"/>
            </a:endParaRPr>
          </a:p>
          <a:p>
            <a:pPr marL="53787"/>
            <a:r>
              <a:rPr sz="1906" b="1" dirty="0">
                <a:solidFill>
                  <a:srgbClr val="00007F"/>
                </a:solidFill>
                <a:latin typeface="Verdana"/>
                <a:cs typeface="Verdana"/>
              </a:rPr>
              <a:t>DNS</a:t>
            </a:r>
            <a:r>
              <a:rPr sz="1906" b="1" spc="-53" dirty="0">
                <a:solidFill>
                  <a:srgbClr val="00007F"/>
                </a:solidFill>
                <a:latin typeface="Verdana"/>
                <a:cs typeface="Verdana"/>
              </a:rPr>
              <a:t> </a:t>
            </a:r>
            <a:r>
              <a:rPr sz="1906" b="1" dirty="0">
                <a:solidFill>
                  <a:srgbClr val="00007F"/>
                </a:solidFill>
                <a:latin typeface="Verdana"/>
                <a:cs typeface="Verdana"/>
              </a:rPr>
              <a:t>-</a:t>
            </a:r>
            <a:r>
              <a:rPr sz="1906" b="1" spc="-37" dirty="0">
                <a:solidFill>
                  <a:srgbClr val="00007F"/>
                </a:solidFill>
                <a:latin typeface="Verdana"/>
                <a:cs typeface="Verdana"/>
              </a:rPr>
              <a:t> </a:t>
            </a:r>
            <a:r>
              <a:rPr sz="1906" b="1" i="1" dirty="0">
                <a:solidFill>
                  <a:srgbClr val="00007F"/>
                </a:solidFill>
                <a:latin typeface="Verdana"/>
                <a:cs typeface="Verdana"/>
              </a:rPr>
              <a:t>Domain</a:t>
            </a:r>
            <a:r>
              <a:rPr sz="1906" b="1" i="1" spc="-53" dirty="0">
                <a:solidFill>
                  <a:srgbClr val="00007F"/>
                </a:solidFill>
                <a:latin typeface="Verdana"/>
                <a:cs typeface="Verdana"/>
              </a:rPr>
              <a:t> </a:t>
            </a:r>
            <a:r>
              <a:rPr sz="1906" b="1" i="1" dirty="0">
                <a:solidFill>
                  <a:srgbClr val="00007F"/>
                </a:solidFill>
                <a:latin typeface="Verdana"/>
                <a:cs typeface="Verdana"/>
              </a:rPr>
              <a:t>Name</a:t>
            </a:r>
            <a:r>
              <a:rPr sz="1906" b="1" i="1" spc="-42" dirty="0">
                <a:solidFill>
                  <a:srgbClr val="00007F"/>
                </a:solidFill>
                <a:latin typeface="Verdana"/>
                <a:cs typeface="Verdana"/>
              </a:rPr>
              <a:t> </a:t>
            </a:r>
            <a:r>
              <a:rPr sz="1906" b="1" i="1" dirty="0">
                <a:solidFill>
                  <a:srgbClr val="00007F"/>
                </a:solidFill>
                <a:latin typeface="Verdana"/>
                <a:cs typeface="Verdana"/>
              </a:rPr>
              <a:t>System</a:t>
            </a:r>
            <a:r>
              <a:rPr sz="1906" b="1" i="1" spc="-58" dirty="0">
                <a:solidFill>
                  <a:srgbClr val="00007F"/>
                </a:solidFill>
                <a:latin typeface="Verdana"/>
                <a:cs typeface="Verdana"/>
              </a:rPr>
              <a:t> </a:t>
            </a:r>
            <a:r>
              <a:rPr sz="1906" b="1" i="1" dirty="0">
                <a:solidFill>
                  <a:srgbClr val="00007F"/>
                </a:solidFill>
                <a:latin typeface="Verdana"/>
                <a:cs typeface="Verdana"/>
              </a:rPr>
              <a:t>(résolution</a:t>
            </a:r>
            <a:r>
              <a:rPr sz="1906" b="1" i="1" spc="-53" dirty="0">
                <a:solidFill>
                  <a:srgbClr val="00007F"/>
                </a:solidFill>
                <a:latin typeface="Verdana"/>
                <a:cs typeface="Verdana"/>
              </a:rPr>
              <a:t> </a:t>
            </a:r>
            <a:r>
              <a:rPr sz="1906" b="1" i="1" dirty="0">
                <a:solidFill>
                  <a:srgbClr val="00007F"/>
                </a:solidFill>
                <a:latin typeface="Verdana"/>
                <a:cs typeface="Verdana"/>
              </a:rPr>
              <a:t>de</a:t>
            </a:r>
            <a:r>
              <a:rPr sz="1906" b="1" i="1" spc="-48" dirty="0">
                <a:solidFill>
                  <a:srgbClr val="00007F"/>
                </a:solidFill>
                <a:latin typeface="Verdana"/>
                <a:cs typeface="Verdana"/>
              </a:rPr>
              <a:t> </a:t>
            </a:r>
            <a:r>
              <a:rPr sz="1906" b="1" i="1" dirty="0">
                <a:solidFill>
                  <a:srgbClr val="00007F"/>
                </a:solidFill>
                <a:latin typeface="Verdana"/>
                <a:cs typeface="Verdana"/>
              </a:rPr>
              <a:t>noms</a:t>
            </a:r>
            <a:r>
              <a:rPr sz="1906" b="1" i="1" spc="-48" dirty="0">
                <a:solidFill>
                  <a:srgbClr val="00007F"/>
                </a:solidFill>
                <a:latin typeface="Verdana"/>
                <a:cs typeface="Verdana"/>
              </a:rPr>
              <a:t> </a:t>
            </a:r>
            <a:r>
              <a:rPr sz="1906" b="1" i="1" dirty="0">
                <a:solidFill>
                  <a:srgbClr val="00007F"/>
                </a:solidFill>
                <a:latin typeface="Verdana"/>
                <a:cs typeface="Verdana"/>
              </a:rPr>
              <a:t>de</a:t>
            </a:r>
            <a:r>
              <a:rPr sz="1906" b="1" i="1" spc="-48" dirty="0">
                <a:solidFill>
                  <a:srgbClr val="00007F"/>
                </a:solidFill>
                <a:latin typeface="Verdana"/>
                <a:cs typeface="Verdana"/>
              </a:rPr>
              <a:t> </a:t>
            </a:r>
            <a:r>
              <a:rPr sz="1906" b="1" i="1" spc="-11" dirty="0">
                <a:solidFill>
                  <a:srgbClr val="00007F"/>
                </a:solidFill>
                <a:latin typeface="Verdana"/>
                <a:cs typeface="Verdana"/>
              </a:rPr>
              <a:t>domaines)</a:t>
            </a:r>
            <a:endParaRPr sz="1906">
              <a:latin typeface="Verdana"/>
              <a:cs typeface="Verdana"/>
            </a:endParaRPr>
          </a:p>
          <a:p>
            <a:pPr marL="461223" indent="-190944">
              <a:spcBef>
                <a:spcPts val="920"/>
              </a:spcBef>
              <a:buSzPct val="80555"/>
              <a:buFont typeface="Segoe UI Symbol"/>
              <a:buChar char="■"/>
              <a:tabLst>
                <a:tab pos="461223" algn="l"/>
              </a:tabLst>
            </a:pPr>
            <a:r>
              <a:rPr sz="1906" dirty="0">
                <a:solidFill>
                  <a:srgbClr val="00007F"/>
                </a:solidFill>
                <a:latin typeface="Verdana"/>
                <a:cs typeface="Verdana"/>
              </a:rPr>
              <a:t>Base</a:t>
            </a:r>
            <a:r>
              <a:rPr sz="1906" spc="-74" dirty="0">
                <a:solidFill>
                  <a:srgbClr val="00007F"/>
                </a:solidFill>
                <a:latin typeface="Verdana"/>
                <a:cs typeface="Verdana"/>
              </a:rPr>
              <a:t> </a:t>
            </a:r>
            <a:r>
              <a:rPr sz="1906" dirty="0">
                <a:solidFill>
                  <a:srgbClr val="00007F"/>
                </a:solidFill>
                <a:latin typeface="Verdana"/>
                <a:cs typeface="Verdana"/>
              </a:rPr>
              <a:t>de</a:t>
            </a:r>
            <a:r>
              <a:rPr sz="1906" spc="-74" dirty="0">
                <a:solidFill>
                  <a:srgbClr val="00007F"/>
                </a:solidFill>
                <a:latin typeface="Verdana"/>
                <a:cs typeface="Verdana"/>
              </a:rPr>
              <a:t> </a:t>
            </a:r>
            <a:r>
              <a:rPr sz="1906" dirty="0">
                <a:solidFill>
                  <a:srgbClr val="00007F"/>
                </a:solidFill>
                <a:latin typeface="Verdana"/>
                <a:cs typeface="Verdana"/>
              </a:rPr>
              <a:t>données</a:t>
            </a:r>
            <a:r>
              <a:rPr sz="1906" spc="-69" dirty="0">
                <a:solidFill>
                  <a:srgbClr val="00007F"/>
                </a:solidFill>
                <a:latin typeface="Verdana"/>
                <a:cs typeface="Verdana"/>
              </a:rPr>
              <a:t> </a:t>
            </a:r>
            <a:r>
              <a:rPr sz="1906" dirty="0">
                <a:solidFill>
                  <a:srgbClr val="00007F"/>
                </a:solidFill>
                <a:latin typeface="Verdana"/>
                <a:cs typeface="Verdana"/>
              </a:rPr>
              <a:t>hiérarchique</a:t>
            </a:r>
            <a:r>
              <a:rPr sz="1906" spc="-74" dirty="0">
                <a:solidFill>
                  <a:srgbClr val="00007F"/>
                </a:solidFill>
                <a:latin typeface="Verdana"/>
                <a:cs typeface="Verdana"/>
              </a:rPr>
              <a:t> </a:t>
            </a:r>
            <a:r>
              <a:rPr sz="1906" dirty="0">
                <a:solidFill>
                  <a:srgbClr val="00007F"/>
                </a:solidFill>
                <a:latin typeface="Verdana"/>
                <a:cs typeface="Verdana"/>
              </a:rPr>
              <a:t>et</a:t>
            </a:r>
            <a:r>
              <a:rPr sz="1906" spc="-69" dirty="0">
                <a:solidFill>
                  <a:srgbClr val="00007F"/>
                </a:solidFill>
                <a:latin typeface="Verdana"/>
                <a:cs typeface="Verdana"/>
              </a:rPr>
              <a:t> </a:t>
            </a:r>
            <a:r>
              <a:rPr sz="1906" dirty="0">
                <a:solidFill>
                  <a:srgbClr val="00007F"/>
                </a:solidFill>
                <a:latin typeface="Verdana"/>
                <a:cs typeface="Verdana"/>
              </a:rPr>
              <a:t>distribuée</a:t>
            </a:r>
            <a:r>
              <a:rPr sz="1906" spc="-74" dirty="0">
                <a:solidFill>
                  <a:srgbClr val="00007F"/>
                </a:solidFill>
                <a:latin typeface="Verdana"/>
                <a:cs typeface="Verdana"/>
              </a:rPr>
              <a:t> </a:t>
            </a:r>
            <a:r>
              <a:rPr sz="1906" dirty="0">
                <a:solidFill>
                  <a:srgbClr val="00007F"/>
                </a:solidFill>
                <a:latin typeface="Verdana"/>
                <a:cs typeface="Verdana"/>
              </a:rPr>
              <a:t>dans</a:t>
            </a:r>
            <a:r>
              <a:rPr sz="1906" spc="-69" dirty="0">
                <a:solidFill>
                  <a:srgbClr val="00007F"/>
                </a:solidFill>
                <a:latin typeface="Verdana"/>
                <a:cs typeface="Verdana"/>
              </a:rPr>
              <a:t> </a:t>
            </a:r>
            <a:r>
              <a:rPr sz="1906" spc="-11" dirty="0">
                <a:solidFill>
                  <a:srgbClr val="00007F"/>
                </a:solidFill>
                <a:latin typeface="Verdana"/>
                <a:cs typeface="Verdana"/>
              </a:rPr>
              <a:t>Internet</a:t>
            </a:r>
            <a:endParaRPr sz="1906">
              <a:latin typeface="Verdana"/>
              <a:cs typeface="Verdana"/>
            </a:endParaRPr>
          </a:p>
          <a:p>
            <a:pPr marL="461223" indent="-190944">
              <a:spcBef>
                <a:spcPts val="688"/>
              </a:spcBef>
              <a:buSzPct val="80555"/>
              <a:buFont typeface="Segoe UI Symbol"/>
              <a:buChar char="■"/>
              <a:tabLst>
                <a:tab pos="461223" algn="l"/>
              </a:tabLst>
            </a:pPr>
            <a:r>
              <a:rPr sz="1906" dirty="0">
                <a:solidFill>
                  <a:srgbClr val="00007F"/>
                </a:solidFill>
                <a:latin typeface="Verdana"/>
                <a:cs typeface="Verdana"/>
              </a:rPr>
              <a:t>Contient</a:t>
            </a:r>
            <a:r>
              <a:rPr sz="1906" spc="-74" dirty="0">
                <a:solidFill>
                  <a:srgbClr val="00007F"/>
                </a:solidFill>
                <a:latin typeface="Verdana"/>
                <a:cs typeface="Verdana"/>
              </a:rPr>
              <a:t> </a:t>
            </a:r>
            <a:r>
              <a:rPr sz="1906" dirty="0">
                <a:solidFill>
                  <a:srgbClr val="00007F"/>
                </a:solidFill>
                <a:latin typeface="Verdana"/>
                <a:cs typeface="Verdana"/>
              </a:rPr>
              <a:t>des</a:t>
            </a:r>
            <a:r>
              <a:rPr sz="1906" spc="-74" dirty="0">
                <a:solidFill>
                  <a:srgbClr val="00007F"/>
                </a:solidFill>
                <a:latin typeface="Verdana"/>
                <a:cs typeface="Verdana"/>
              </a:rPr>
              <a:t> </a:t>
            </a:r>
            <a:r>
              <a:rPr sz="1906" dirty="0">
                <a:solidFill>
                  <a:srgbClr val="00007F"/>
                </a:solidFill>
                <a:latin typeface="Verdana"/>
                <a:cs typeface="Verdana"/>
              </a:rPr>
              <a:t>correspondances</a:t>
            </a:r>
            <a:r>
              <a:rPr sz="1906" spc="-69" dirty="0">
                <a:solidFill>
                  <a:srgbClr val="00007F"/>
                </a:solidFill>
                <a:latin typeface="Verdana"/>
                <a:cs typeface="Verdana"/>
              </a:rPr>
              <a:t> </a:t>
            </a:r>
            <a:r>
              <a:rPr sz="1906" dirty="0">
                <a:solidFill>
                  <a:srgbClr val="00007F"/>
                </a:solidFill>
                <a:latin typeface="Verdana"/>
                <a:cs typeface="Verdana"/>
              </a:rPr>
              <a:t>entre</a:t>
            </a:r>
            <a:r>
              <a:rPr sz="1906" spc="-79"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a:p>
            <a:pPr marL="945307" lvl="1" indent="-190944">
              <a:spcBef>
                <a:spcPts val="699"/>
              </a:spcBef>
              <a:buSzPct val="80555"/>
              <a:buFont typeface="Segoe UI Symbol"/>
              <a:buChar char="■"/>
              <a:tabLst>
                <a:tab pos="945307" algn="l"/>
              </a:tabLst>
            </a:pPr>
            <a:r>
              <a:rPr sz="1906" dirty="0">
                <a:solidFill>
                  <a:srgbClr val="00007F"/>
                </a:solidFill>
                <a:latin typeface="Verdana"/>
                <a:cs typeface="Verdana"/>
              </a:rPr>
              <a:t>Nom</a:t>
            </a:r>
            <a:r>
              <a:rPr sz="1906" spc="-42" dirty="0">
                <a:solidFill>
                  <a:srgbClr val="00007F"/>
                </a:solidFill>
                <a:latin typeface="Verdana"/>
                <a:cs typeface="Verdana"/>
              </a:rPr>
              <a:t> </a:t>
            </a:r>
            <a:r>
              <a:rPr sz="1906" dirty="0">
                <a:solidFill>
                  <a:srgbClr val="00007F"/>
                </a:solidFill>
                <a:latin typeface="Verdana"/>
                <a:cs typeface="Verdana"/>
              </a:rPr>
              <a:t>ordinateur</a:t>
            </a:r>
            <a:r>
              <a:rPr sz="1906" spc="-42" dirty="0">
                <a:solidFill>
                  <a:srgbClr val="00007F"/>
                </a:solidFill>
                <a:latin typeface="Verdana"/>
                <a:cs typeface="Verdana"/>
              </a:rPr>
              <a:t> </a:t>
            </a:r>
            <a:r>
              <a:rPr sz="1906" dirty="0">
                <a:solidFill>
                  <a:srgbClr val="00007F"/>
                </a:solidFill>
                <a:latin typeface="Verdana"/>
                <a:cs typeface="Verdana"/>
              </a:rPr>
              <a:t>-&gt;</a:t>
            </a:r>
            <a:r>
              <a:rPr sz="1906" spc="-42" dirty="0">
                <a:solidFill>
                  <a:srgbClr val="00007F"/>
                </a:solidFill>
                <a:latin typeface="Verdana"/>
                <a:cs typeface="Verdana"/>
              </a:rPr>
              <a:t> </a:t>
            </a:r>
            <a:r>
              <a:rPr sz="1906" dirty="0">
                <a:solidFill>
                  <a:srgbClr val="00007F"/>
                </a:solidFill>
                <a:latin typeface="Verdana"/>
                <a:cs typeface="Verdana"/>
              </a:rPr>
              <a:t>adresse</a:t>
            </a:r>
            <a:r>
              <a:rPr sz="1906" spc="-48" dirty="0">
                <a:solidFill>
                  <a:srgbClr val="00007F"/>
                </a:solidFill>
                <a:latin typeface="Verdana"/>
                <a:cs typeface="Verdana"/>
              </a:rPr>
              <a:t> </a:t>
            </a:r>
            <a:r>
              <a:rPr sz="1906" spc="-37" dirty="0">
                <a:solidFill>
                  <a:srgbClr val="00007F"/>
                </a:solidFill>
                <a:latin typeface="Verdana"/>
                <a:cs typeface="Verdana"/>
              </a:rPr>
              <a:t>IP</a:t>
            </a:r>
            <a:endParaRPr sz="1906">
              <a:latin typeface="Verdana"/>
              <a:cs typeface="Verdana"/>
            </a:endParaRPr>
          </a:p>
          <a:p>
            <a:pPr marL="945307" lvl="1" indent="-190944">
              <a:spcBef>
                <a:spcPts val="688"/>
              </a:spcBef>
              <a:buSzPct val="80555"/>
              <a:buFont typeface="Segoe UI Symbol"/>
              <a:buChar char="■"/>
              <a:tabLst>
                <a:tab pos="945307" algn="l"/>
              </a:tabLst>
            </a:pPr>
            <a:r>
              <a:rPr sz="1906" dirty="0">
                <a:solidFill>
                  <a:srgbClr val="00007F"/>
                </a:solidFill>
                <a:latin typeface="Verdana"/>
                <a:cs typeface="Verdana"/>
              </a:rPr>
              <a:t>Passerelle</a:t>
            </a:r>
            <a:r>
              <a:rPr sz="1906" spc="-64" dirty="0">
                <a:solidFill>
                  <a:srgbClr val="00007F"/>
                </a:solidFill>
                <a:latin typeface="Verdana"/>
                <a:cs typeface="Verdana"/>
              </a:rPr>
              <a:t> </a:t>
            </a:r>
            <a:r>
              <a:rPr sz="1906" dirty="0">
                <a:solidFill>
                  <a:srgbClr val="00007F"/>
                </a:solidFill>
                <a:latin typeface="Verdana"/>
                <a:cs typeface="Verdana"/>
              </a:rPr>
              <a:t>de</a:t>
            </a:r>
            <a:r>
              <a:rPr sz="1906" spc="-64" dirty="0">
                <a:solidFill>
                  <a:srgbClr val="00007F"/>
                </a:solidFill>
                <a:latin typeface="Verdana"/>
                <a:cs typeface="Verdana"/>
              </a:rPr>
              <a:t> </a:t>
            </a:r>
            <a:r>
              <a:rPr sz="1906" dirty="0">
                <a:solidFill>
                  <a:srgbClr val="00007F"/>
                </a:solidFill>
                <a:latin typeface="Verdana"/>
                <a:cs typeface="Verdana"/>
              </a:rPr>
              <a:t>courrier</a:t>
            </a:r>
            <a:r>
              <a:rPr sz="1906" spc="-58" dirty="0">
                <a:solidFill>
                  <a:srgbClr val="00007F"/>
                </a:solidFill>
                <a:latin typeface="Verdana"/>
                <a:cs typeface="Verdana"/>
              </a:rPr>
              <a:t> </a:t>
            </a:r>
            <a:r>
              <a:rPr sz="1906" dirty="0">
                <a:solidFill>
                  <a:srgbClr val="00007F"/>
                </a:solidFill>
                <a:latin typeface="Verdana"/>
                <a:cs typeface="Verdana"/>
              </a:rPr>
              <a:t>d’un</a:t>
            </a:r>
            <a:r>
              <a:rPr sz="1906" spc="-58" dirty="0">
                <a:solidFill>
                  <a:srgbClr val="00007F"/>
                </a:solidFill>
                <a:latin typeface="Verdana"/>
                <a:cs typeface="Verdana"/>
              </a:rPr>
              <a:t> </a:t>
            </a:r>
            <a:r>
              <a:rPr sz="1906" dirty="0">
                <a:solidFill>
                  <a:srgbClr val="00007F"/>
                </a:solidFill>
                <a:latin typeface="Verdana"/>
                <a:cs typeface="Verdana"/>
              </a:rPr>
              <a:t>domaine</a:t>
            </a:r>
            <a:r>
              <a:rPr sz="1906" spc="-64" dirty="0">
                <a:solidFill>
                  <a:srgbClr val="00007F"/>
                </a:solidFill>
                <a:latin typeface="Verdana"/>
                <a:cs typeface="Verdana"/>
              </a:rPr>
              <a:t> </a:t>
            </a:r>
            <a:r>
              <a:rPr sz="1906" dirty="0">
                <a:solidFill>
                  <a:srgbClr val="00007F"/>
                </a:solidFill>
                <a:latin typeface="Verdana"/>
                <a:cs typeface="Verdana"/>
              </a:rPr>
              <a:t>-&gt;</a:t>
            </a:r>
            <a:r>
              <a:rPr sz="1906" spc="-64" dirty="0">
                <a:solidFill>
                  <a:srgbClr val="00007F"/>
                </a:solidFill>
                <a:latin typeface="Verdana"/>
                <a:cs typeface="Verdana"/>
              </a:rPr>
              <a:t> </a:t>
            </a:r>
            <a:r>
              <a:rPr sz="1906" dirty="0">
                <a:solidFill>
                  <a:srgbClr val="00007F"/>
                </a:solidFill>
                <a:latin typeface="Verdana"/>
                <a:cs typeface="Verdana"/>
              </a:rPr>
              <a:t>adresse</a:t>
            </a:r>
            <a:r>
              <a:rPr sz="1906" spc="-64" dirty="0">
                <a:solidFill>
                  <a:srgbClr val="00007F"/>
                </a:solidFill>
                <a:latin typeface="Verdana"/>
                <a:cs typeface="Verdana"/>
              </a:rPr>
              <a:t> </a:t>
            </a:r>
            <a:r>
              <a:rPr sz="1906" spc="-26" dirty="0">
                <a:solidFill>
                  <a:srgbClr val="00007F"/>
                </a:solidFill>
                <a:latin typeface="Verdana"/>
                <a:cs typeface="Verdana"/>
              </a:rPr>
              <a:t>IP</a:t>
            </a:r>
            <a:endParaRPr sz="1906">
              <a:latin typeface="Verdana"/>
              <a:cs typeface="Verdana"/>
            </a:endParaRPr>
          </a:p>
          <a:p>
            <a:pPr marL="945307" lvl="1" indent="-190944">
              <a:spcBef>
                <a:spcPts val="699"/>
              </a:spcBef>
              <a:buSzPct val="80555"/>
              <a:buFont typeface="Segoe UI Symbol"/>
              <a:buChar char="■"/>
              <a:tabLst>
                <a:tab pos="945307" algn="l"/>
              </a:tabLst>
            </a:pPr>
            <a:r>
              <a:rPr sz="1906" spc="-21" dirty="0">
                <a:solidFill>
                  <a:srgbClr val="00007F"/>
                </a:solidFill>
                <a:latin typeface="Verdana"/>
                <a:cs typeface="Verdana"/>
              </a:rPr>
              <a:t>Traduction</a:t>
            </a:r>
            <a:r>
              <a:rPr sz="1906" spc="-42" dirty="0">
                <a:solidFill>
                  <a:srgbClr val="00007F"/>
                </a:solidFill>
                <a:latin typeface="Verdana"/>
                <a:cs typeface="Verdana"/>
              </a:rPr>
              <a:t> </a:t>
            </a:r>
            <a:r>
              <a:rPr sz="1906" dirty="0">
                <a:solidFill>
                  <a:srgbClr val="00007F"/>
                </a:solidFill>
                <a:latin typeface="Verdana"/>
                <a:cs typeface="Verdana"/>
              </a:rPr>
              <a:t>inverse</a:t>
            </a:r>
            <a:r>
              <a:rPr sz="1906" spc="-42" dirty="0">
                <a:solidFill>
                  <a:srgbClr val="00007F"/>
                </a:solidFill>
                <a:latin typeface="Verdana"/>
                <a:cs typeface="Verdana"/>
              </a:rPr>
              <a:t> </a:t>
            </a:r>
            <a:r>
              <a:rPr sz="1906" dirty="0">
                <a:solidFill>
                  <a:srgbClr val="00007F"/>
                </a:solidFill>
                <a:latin typeface="Verdana"/>
                <a:cs typeface="Verdana"/>
              </a:rPr>
              <a:t>:</a:t>
            </a:r>
            <a:r>
              <a:rPr sz="1906" spc="-37" dirty="0">
                <a:solidFill>
                  <a:srgbClr val="00007F"/>
                </a:solidFill>
                <a:latin typeface="Verdana"/>
                <a:cs typeface="Verdana"/>
              </a:rPr>
              <a:t> </a:t>
            </a:r>
            <a:r>
              <a:rPr sz="1906" dirty="0">
                <a:solidFill>
                  <a:srgbClr val="00007F"/>
                </a:solidFill>
                <a:latin typeface="Verdana"/>
                <a:cs typeface="Verdana"/>
              </a:rPr>
              <a:t>IP</a:t>
            </a:r>
            <a:r>
              <a:rPr sz="1906" spc="-37" dirty="0">
                <a:solidFill>
                  <a:srgbClr val="00007F"/>
                </a:solidFill>
                <a:latin typeface="Verdana"/>
                <a:cs typeface="Verdana"/>
              </a:rPr>
              <a:t> </a:t>
            </a:r>
            <a:r>
              <a:rPr sz="1906" dirty="0">
                <a:solidFill>
                  <a:srgbClr val="00007F"/>
                </a:solidFill>
                <a:latin typeface="Verdana"/>
                <a:cs typeface="Verdana"/>
              </a:rPr>
              <a:t>-&gt;</a:t>
            </a:r>
            <a:r>
              <a:rPr sz="1906" spc="-42" dirty="0">
                <a:solidFill>
                  <a:srgbClr val="00007F"/>
                </a:solidFill>
                <a:latin typeface="Verdana"/>
                <a:cs typeface="Verdana"/>
              </a:rPr>
              <a:t> </a:t>
            </a:r>
            <a:r>
              <a:rPr sz="1906" dirty="0">
                <a:solidFill>
                  <a:srgbClr val="00007F"/>
                </a:solidFill>
                <a:latin typeface="Verdana"/>
                <a:cs typeface="Verdana"/>
              </a:rPr>
              <a:t>nom</a:t>
            </a:r>
            <a:r>
              <a:rPr sz="1906" spc="-37" dirty="0">
                <a:solidFill>
                  <a:srgbClr val="00007F"/>
                </a:solidFill>
                <a:latin typeface="Verdana"/>
                <a:cs typeface="Verdana"/>
              </a:rPr>
              <a:t> </a:t>
            </a:r>
            <a:r>
              <a:rPr sz="1906" spc="-11" dirty="0">
                <a:solidFill>
                  <a:srgbClr val="00007F"/>
                </a:solidFill>
                <a:latin typeface="Verdana"/>
                <a:cs typeface="Verdana"/>
              </a:rPr>
              <a:t>ordinateur</a:t>
            </a:r>
            <a:endParaRPr sz="1906">
              <a:latin typeface="Verdana"/>
              <a:cs typeface="Verdana"/>
            </a:endParaRPr>
          </a:p>
          <a:p>
            <a:pPr marL="945307" lvl="1" indent="-190944">
              <a:spcBef>
                <a:spcPts val="688"/>
              </a:spcBef>
              <a:buSzPct val="80555"/>
              <a:buFont typeface="Segoe UI Symbol"/>
              <a:buChar char="■"/>
              <a:tabLst>
                <a:tab pos="945307" algn="l"/>
              </a:tabLst>
            </a:pPr>
            <a:r>
              <a:rPr sz="1906" dirty="0">
                <a:solidFill>
                  <a:srgbClr val="00007F"/>
                </a:solidFill>
                <a:latin typeface="Verdana"/>
                <a:cs typeface="Verdana"/>
              </a:rPr>
              <a:t>...,</a:t>
            </a:r>
            <a:r>
              <a:rPr sz="1906" spc="-90" dirty="0">
                <a:solidFill>
                  <a:srgbClr val="00007F"/>
                </a:solidFill>
                <a:latin typeface="Verdana"/>
                <a:cs typeface="Verdana"/>
              </a:rPr>
              <a:t> </a:t>
            </a:r>
            <a:r>
              <a:rPr sz="1906" dirty="0">
                <a:solidFill>
                  <a:srgbClr val="00007F"/>
                </a:solidFill>
                <a:latin typeface="Verdana"/>
                <a:cs typeface="Verdana"/>
              </a:rPr>
              <a:t>bien</a:t>
            </a:r>
            <a:r>
              <a:rPr sz="1906" spc="-79" dirty="0">
                <a:solidFill>
                  <a:srgbClr val="00007F"/>
                </a:solidFill>
                <a:latin typeface="Verdana"/>
                <a:cs typeface="Verdana"/>
              </a:rPr>
              <a:t> </a:t>
            </a:r>
            <a:r>
              <a:rPr sz="1906" dirty="0">
                <a:solidFill>
                  <a:srgbClr val="00007F"/>
                </a:solidFill>
                <a:latin typeface="Verdana"/>
                <a:cs typeface="Verdana"/>
              </a:rPr>
              <a:t>plus</a:t>
            </a:r>
            <a:r>
              <a:rPr sz="1906" spc="-79" dirty="0">
                <a:solidFill>
                  <a:srgbClr val="00007F"/>
                </a:solidFill>
                <a:latin typeface="Verdana"/>
                <a:cs typeface="Verdana"/>
              </a:rPr>
              <a:t> </a:t>
            </a:r>
            <a:r>
              <a:rPr sz="1906" dirty="0">
                <a:solidFill>
                  <a:srgbClr val="00007F"/>
                </a:solidFill>
                <a:latin typeface="Verdana"/>
                <a:cs typeface="Verdana"/>
              </a:rPr>
              <a:t>que</a:t>
            </a:r>
            <a:r>
              <a:rPr sz="1906" spc="-85" dirty="0">
                <a:solidFill>
                  <a:srgbClr val="00007F"/>
                </a:solidFill>
                <a:latin typeface="Verdana"/>
                <a:cs typeface="Verdana"/>
              </a:rPr>
              <a:t> </a:t>
            </a:r>
            <a:r>
              <a:rPr sz="1906" dirty="0">
                <a:solidFill>
                  <a:srgbClr val="00007F"/>
                </a:solidFill>
                <a:latin typeface="Verdana"/>
                <a:cs typeface="Verdana"/>
              </a:rPr>
              <a:t>seulement</a:t>
            </a:r>
            <a:r>
              <a:rPr sz="1906" spc="-79" dirty="0">
                <a:solidFill>
                  <a:srgbClr val="00007F"/>
                </a:solidFill>
                <a:latin typeface="Verdana"/>
                <a:cs typeface="Verdana"/>
              </a:rPr>
              <a:t> </a:t>
            </a:r>
            <a:r>
              <a:rPr sz="1906" dirty="0">
                <a:solidFill>
                  <a:srgbClr val="00007F"/>
                </a:solidFill>
                <a:latin typeface="Verdana"/>
                <a:cs typeface="Verdana"/>
              </a:rPr>
              <a:t>nom/adresse</a:t>
            </a:r>
            <a:r>
              <a:rPr sz="1906" spc="-85" dirty="0">
                <a:solidFill>
                  <a:srgbClr val="00007F"/>
                </a:solidFill>
                <a:latin typeface="Verdana"/>
                <a:cs typeface="Verdana"/>
              </a:rPr>
              <a:t> </a:t>
            </a:r>
            <a:r>
              <a:rPr sz="1906" spc="-26" dirty="0">
                <a:solidFill>
                  <a:srgbClr val="00007F"/>
                </a:solidFill>
                <a:latin typeface="Verdana"/>
                <a:cs typeface="Verdana"/>
              </a:rPr>
              <a:t>IP</a:t>
            </a:r>
            <a:endParaRPr sz="1906">
              <a:latin typeface="Verdana"/>
              <a:cs typeface="Verdana"/>
            </a:endParaRPr>
          </a:p>
        </p:txBody>
      </p:sp>
      <p:sp>
        <p:nvSpPr>
          <p:cNvPr id="4" name="object 4"/>
          <p:cNvSpPr txBox="1">
            <a:spLocks noGrp="1"/>
          </p:cNvSpPr>
          <p:nvPr>
            <p:ph type="title"/>
          </p:nvPr>
        </p:nvSpPr>
        <p:spPr>
          <a:xfrm>
            <a:off x="864646" y="316307"/>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73884" y="1082488"/>
            <a:ext cx="9506398" cy="3781329"/>
          </a:xfrm>
          <a:prstGeom prst="rect">
            <a:avLst/>
          </a:prstGeom>
        </p:spPr>
        <p:txBody>
          <a:bodyPr vert="horz" wrap="square" lIns="0" tIns="217842" rIns="0" bIns="0" rtlCol="0">
            <a:spAutoFit/>
          </a:bodyPr>
          <a:lstStyle/>
          <a:p>
            <a:pPr marL="40340">
              <a:spcBef>
                <a:spcPts val="1715"/>
              </a:spcBef>
              <a:tabLst>
                <a:tab pos="4009824" algn="l"/>
              </a:tabLst>
            </a:pPr>
            <a:r>
              <a:rPr sz="2541" b="1" dirty="0">
                <a:solidFill>
                  <a:srgbClr val="7F0000"/>
                </a:solidFill>
                <a:latin typeface="Verdana"/>
                <a:cs typeface="Verdana"/>
              </a:rPr>
              <a:t>Le</a:t>
            </a:r>
            <a:r>
              <a:rPr sz="2541" b="1" spc="-58" dirty="0">
                <a:solidFill>
                  <a:srgbClr val="7F0000"/>
                </a:solidFill>
                <a:latin typeface="Verdana"/>
                <a:cs typeface="Verdana"/>
              </a:rPr>
              <a:t> </a:t>
            </a:r>
            <a:r>
              <a:rPr sz="2541" b="1" dirty="0">
                <a:solidFill>
                  <a:srgbClr val="7F0000"/>
                </a:solidFill>
                <a:latin typeface="Verdana"/>
                <a:cs typeface="Verdana"/>
              </a:rPr>
              <a:t>DNS</a:t>
            </a:r>
            <a:r>
              <a:rPr sz="2541" b="1" spc="-42" dirty="0">
                <a:solidFill>
                  <a:srgbClr val="7F0000"/>
                </a:solidFill>
                <a:latin typeface="Verdana"/>
                <a:cs typeface="Verdana"/>
              </a:rPr>
              <a:t> </a:t>
            </a:r>
            <a:r>
              <a:rPr sz="2541" b="1" dirty="0">
                <a:solidFill>
                  <a:srgbClr val="7F0000"/>
                </a:solidFill>
                <a:latin typeface="Verdana"/>
                <a:cs typeface="Verdana"/>
              </a:rPr>
              <a:t>est</a:t>
            </a:r>
            <a:r>
              <a:rPr sz="2541" b="1" spc="-53" dirty="0">
                <a:solidFill>
                  <a:srgbClr val="7F0000"/>
                </a:solidFill>
                <a:latin typeface="Verdana"/>
                <a:cs typeface="Verdana"/>
              </a:rPr>
              <a:t> </a:t>
            </a:r>
            <a:r>
              <a:rPr sz="2541" b="1" spc="-11" dirty="0">
                <a:solidFill>
                  <a:srgbClr val="7F0000"/>
                </a:solidFill>
                <a:latin typeface="Verdana"/>
                <a:cs typeface="Verdana"/>
              </a:rPr>
              <a:t>constitué</a:t>
            </a:r>
            <a:r>
              <a:rPr sz="2541" b="1" dirty="0">
                <a:solidFill>
                  <a:srgbClr val="7F0000"/>
                </a:solidFill>
                <a:latin typeface="Verdana"/>
                <a:cs typeface="Verdana"/>
              </a:rPr>
              <a:t>	</a:t>
            </a:r>
            <a:r>
              <a:rPr sz="2541" b="1" spc="-26" dirty="0">
                <a:solidFill>
                  <a:srgbClr val="7F0000"/>
                </a:solidFill>
                <a:latin typeface="Verdana"/>
                <a:cs typeface="Verdana"/>
              </a:rPr>
              <a:t>de</a:t>
            </a:r>
            <a:endParaRPr sz="2541">
              <a:latin typeface="Verdana"/>
              <a:cs typeface="Verdana"/>
            </a:endParaRPr>
          </a:p>
          <a:p>
            <a:pPr marL="192289">
              <a:spcBef>
                <a:spcPts val="1207"/>
              </a:spcBef>
            </a:pPr>
            <a:r>
              <a:rPr sz="1906" b="1" dirty="0">
                <a:solidFill>
                  <a:srgbClr val="00007F"/>
                </a:solidFill>
                <a:latin typeface="Verdana"/>
                <a:cs typeface="Verdana"/>
              </a:rPr>
              <a:t>Espace</a:t>
            </a:r>
            <a:r>
              <a:rPr sz="1906" b="1" spc="-26" dirty="0">
                <a:solidFill>
                  <a:srgbClr val="00007F"/>
                </a:solidFill>
                <a:latin typeface="Verdana"/>
                <a:cs typeface="Verdana"/>
              </a:rPr>
              <a:t> </a:t>
            </a:r>
            <a:r>
              <a:rPr sz="1906" b="1" dirty="0">
                <a:solidFill>
                  <a:srgbClr val="00007F"/>
                </a:solidFill>
                <a:latin typeface="Verdana"/>
                <a:cs typeface="Verdana"/>
              </a:rPr>
              <a:t>de</a:t>
            </a:r>
            <a:r>
              <a:rPr sz="1906" b="1" spc="-26" dirty="0">
                <a:solidFill>
                  <a:srgbClr val="00007F"/>
                </a:solidFill>
                <a:latin typeface="Verdana"/>
                <a:cs typeface="Verdana"/>
              </a:rPr>
              <a:t> </a:t>
            </a:r>
            <a:r>
              <a:rPr sz="1906" b="1" dirty="0">
                <a:solidFill>
                  <a:srgbClr val="00007F"/>
                </a:solidFill>
                <a:latin typeface="Verdana"/>
                <a:cs typeface="Verdana"/>
              </a:rPr>
              <a:t>noms</a:t>
            </a:r>
            <a:r>
              <a:rPr sz="1906" b="1" spc="-32" dirty="0">
                <a:solidFill>
                  <a:srgbClr val="00007F"/>
                </a:solidFill>
                <a:latin typeface="Verdana"/>
                <a:cs typeface="Verdana"/>
              </a:rPr>
              <a:t> </a:t>
            </a:r>
            <a:r>
              <a:rPr sz="1906" b="1" dirty="0">
                <a:solidFill>
                  <a:srgbClr val="00007F"/>
                </a:solidFill>
                <a:latin typeface="Verdana"/>
                <a:cs typeface="Verdana"/>
              </a:rPr>
              <a:t>de</a:t>
            </a:r>
            <a:r>
              <a:rPr sz="1906" b="1" spc="-26" dirty="0">
                <a:solidFill>
                  <a:srgbClr val="00007F"/>
                </a:solidFill>
                <a:latin typeface="Verdana"/>
                <a:cs typeface="Verdana"/>
              </a:rPr>
              <a:t> </a:t>
            </a:r>
            <a:r>
              <a:rPr sz="1906" b="1" spc="-11" dirty="0">
                <a:solidFill>
                  <a:srgbClr val="00007F"/>
                </a:solidFill>
                <a:latin typeface="Verdana"/>
                <a:cs typeface="Verdana"/>
              </a:rPr>
              <a:t>domaines</a:t>
            </a:r>
            <a:endParaRPr sz="1906">
              <a:latin typeface="Verdana"/>
              <a:cs typeface="Verdana"/>
            </a:endParaRPr>
          </a:p>
          <a:p>
            <a:pPr marL="544594" indent="-199012">
              <a:spcBef>
                <a:spcPts val="688"/>
              </a:spcBef>
              <a:buSzPct val="80555"/>
              <a:buFont typeface="Segoe UI Symbol"/>
              <a:buChar char="■"/>
              <a:tabLst>
                <a:tab pos="544594" algn="l"/>
              </a:tabLst>
            </a:pPr>
            <a:r>
              <a:rPr sz="1906" dirty="0">
                <a:solidFill>
                  <a:srgbClr val="00007F"/>
                </a:solidFill>
                <a:latin typeface="Verdana"/>
                <a:cs typeface="Verdana"/>
              </a:rPr>
              <a:t>base</a:t>
            </a:r>
            <a:r>
              <a:rPr sz="1906" spc="-48" dirty="0">
                <a:solidFill>
                  <a:srgbClr val="00007F"/>
                </a:solidFill>
                <a:latin typeface="Verdana"/>
                <a:cs typeface="Verdana"/>
              </a:rPr>
              <a:t> </a:t>
            </a:r>
            <a:r>
              <a:rPr sz="1906" dirty="0">
                <a:solidFill>
                  <a:srgbClr val="00007F"/>
                </a:solidFill>
                <a:latin typeface="Verdana"/>
                <a:cs typeface="Verdana"/>
              </a:rPr>
              <a:t>de</a:t>
            </a:r>
            <a:r>
              <a:rPr sz="1906" spc="-42" dirty="0">
                <a:solidFill>
                  <a:srgbClr val="00007F"/>
                </a:solidFill>
                <a:latin typeface="Verdana"/>
                <a:cs typeface="Verdana"/>
              </a:rPr>
              <a:t> </a:t>
            </a:r>
            <a:r>
              <a:rPr sz="1906" dirty="0">
                <a:solidFill>
                  <a:srgbClr val="00007F"/>
                </a:solidFill>
                <a:latin typeface="Verdana"/>
                <a:cs typeface="Verdana"/>
              </a:rPr>
              <a:t>données</a:t>
            </a:r>
            <a:r>
              <a:rPr sz="1906" spc="-37" dirty="0">
                <a:solidFill>
                  <a:srgbClr val="00007F"/>
                </a:solidFill>
                <a:latin typeface="Verdana"/>
                <a:cs typeface="Verdana"/>
              </a:rPr>
              <a:t> </a:t>
            </a:r>
            <a:r>
              <a:rPr sz="1906" dirty="0">
                <a:solidFill>
                  <a:srgbClr val="00007F"/>
                </a:solidFill>
                <a:latin typeface="Verdana"/>
                <a:cs typeface="Verdana"/>
              </a:rPr>
              <a:t>qui</a:t>
            </a:r>
            <a:r>
              <a:rPr sz="1906" spc="-48" dirty="0">
                <a:solidFill>
                  <a:srgbClr val="00007F"/>
                </a:solidFill>
                <a:latin typeface="Verdana"/>
                <a:cs typeface="Verdana"/>
              </a:rPr>
              <a:t> </a:t>
            </a:r>
            <a:r>
              <a:rPr sz="1906" dirty="0">
                <a:solidFill>
                  <a:srgbClr val="00007F"/>
                </a:solidFill>
                <a:latin typeface="Verdana"/>
                <a:cs typeface="Verdana"/>
              </a:rPr>
              <a:t>associe</a:t>
            </a:r>
            <a:r>
              <a:rPr sz="1906" spc="-42" dirty="0">
                <a:solidFill>
                  <a:srgbClr val="00007F"/>
                </a:solidFill>
                <a:latin typeface="Verdana"/>
                <a:cs typeface="Verdana"/>
              </a:rPr>
              <a:t> </a:t>
            </a:r>
            <a:r>
              <a:rPr sz="1906" dirty="0">
                <a:solidFill>
                  <a:srgbClr val="00007F"/>
                </a:solidFill>
                <a:latin typeface="Verdana"/>
                <a:cs typeface="Verdana"/>
              </a:rPr>
              <a:t>de</a:t>
            </a:r>
            <a:r>
              <a:rPr sz="1906" spc="-42" dirty="0">
                <a:solidFill>
                  <a:srgbClr val="00007F"/>
                </a:solidFill>
                <a:latin typeface="Verdana"/>
                <a:cs typeface="Verdana"/>
              </a:rPr>
              <a:t> </a:t>
            </a:r>
            <a:r>
              <a:rPr sz="1906" dirty="0">
                <a:solidFill>
                  <a:srgbClr val="00007F"/>
                </a:solidFill>
                <a:latin typeface="Verdana"/>
                <a:cs typeface="Verdana"/>
              </a:rPr>
              <a:t>manière</a:t>
            </a:r>
            <a:r>
              <a:rPr sz="1906" spc="37" dirty="0">
                <a:solidFill>
                  <a:srgbClr val="00007F"/>
                </a:solidFill>
                <a:latin typeface="Verdana"/>
                <a:cs typeface="Verdana"/>
              </a:rPr>
              <a:t> </a:t>
            </a:r>
            <a:r>
              <a:rPr sz="1906" dirty="0">
                <a:solidFill>
                  <a:srgbClr val="00007F"/>
                </a:solidFill>
                <a:latin typeface="Verdana"/>
                <a:cs typeface="Verdana"/>
              </a:rPr>
              <a:t>structurée</a:t>
            </a:r>
            <a:r>
              <a:rPr sz="1906" spc="-48" dirty="0">
                <a:solidFill>
                  <a:srgbClr val="00007F"/>
                </a:solidFill>
                <a:latin typeface="Verdana"/>
                <a:cs typeface="Verdana"/>
              </a:rPr>
              <a:t> </a:t>
            </a:r>
            <a:r>
              <a:rPr sz="1906" dirty="0">
                <a:solidFill>
                  <a:srgbClr val="00007F"/>
                </a:solidFill>
                <a:latin typeface="Verdana"/>
                <a:cs typeface="Verdana"/>
              </a:rPr>
              <a:t>des</a:t>
            </a:r>
            <a:r>
              <a:rPr sz="1906" spc="-37" dirty="0">
                <a:solidFill>
                  <a:srgbClr val="00007F"/>
                </a:solidFill>
                <a:latin typeface="Verdana"/>
                <a:cs typeface="Verdana"/>
              </a:rPr>
              <a:t> </a:t>
            </a:r>
            <a:r>
              <a:rPr sz="1906" dirty="0">
                <a:solidFill>
                  <a:srgbClr val="00007F"/>
                </a:solidFill>
                <a:latin typeface="Verdana"/>
                <a:cs typeface="Verdana"/>
              </a:rPr>
              <a:t>noms</a:t>
            </a:r>
            <a:r>
              <a:rPr sz="1906" spc="-37" dirty="0">
                <a:solidFill>
                  <a:srgbClr val="00007F"/>
                </a:solidFill>
                <a:latin typeface="Verdana"/>
                <a:cs typeface="Verdana"/>
              </a:rPr>
              <a:t> </a:t>
            </a:r>
            <a:r>
              <a:rPr sz="1906" dirty="0">
                <a:solidFill>
                  <a:srgbClr val="00007F"/>
                </a:solidFill>
                <a:latin typeface="Verdana"/>
                <a:cs typeface="Verdana"/>
              </a:rPr>
              <a:t>à</a:t>
            </a:r>
            <a:r>
              <a:rPr sz="1906" spc="-42" dirty="0">
                <a:solidFill>
                  <a:srgbClr val="00007F"/>
                </a:solidFill>
                <a:latin typeface="Verdana"/>
                <a:cs typeface="Verdana"/>
              </a:rPr>
              <a:t> </a:t>
            </a:r>
            <a:r>
              <a:rPr sz="1906" dirty="0">
                <a:solidFill>
                  <a:srgbClr val="00007F"/>
                </a:solidFill>
                <a:latin typeface="Verdana"/>
                <a:cs typeface="Verdana"/>
              </a:rPr>
              <a:t>des</a:t>
            </a:r>
            <a:r>
              <a:rPr sz="1906" spc="-37" dirty="0">
                <a:solidFill>
                  <a:srgbClr val="00007F"/>
                </a:solidFill>
                <a:latin typeface="Verdana"/>
                <a:cs typeface="Verdana"/>
              </a:rPr>
              <a:t> </a:t>
            </a:r>
            <a:r>
              <a:rPr sz="1906" spc="-26" dirty="0">
                <a:solidFill>
                  <a:srgbClr val="00007F"/>
                </a:solidFill>
                <a:latin typeface="Verdana"/>
                <a:cs typeface="Verdana"/>
              </a:rPr>
              <a:t>@IP</a:t>
            </a:r>
            <a:endParaRPr sz="1906">
              <a:latin typeface="Verdana"/>
              <a:cs typeface="Verdana"/>
            </a:endParaRPr>
          </a:p>
          <a:p>
            <a:pPr marL="192289">
              <a:spcBef>
                <a:spcPts val="1302"/>
              </a:spcBef>
            </a:pPr>
            <a:r>
              <a:rPr sz="1906" b="1" dirty="0">
                <a:solidFill>
                  <a:srgbClr val="00007F"/>
                </a:solidFill>
                <a:latin typeface="Verdana"/>
                <a:cs typeface="Verdana"/>
              </a:rPr>
              <a:t>Serveurs</a:t>
            </a:r>
            <a:r>
              <a:rPr sz="1906" b="1" spc="-79" dirty="0">
                <a:solidFill>
                  <a:srgbClr val="00007F"/>
                </a:solidFill>
                <a:latin typeface="Verdana"/>
                <a:cs typeface="Verdana"/>
              </a:rPr>
              <a:t> </a:t>
            </a:r>
            <a:r>
              <a:rPr sz="1906" b="1" dirty="0">
                <a:solidFill>
                  <a:srgbClr val="00007F"/>
                </a:solidFill>
                <a:latin typeface="Verdana"/>
                <a:cs typeface="Verdana"/>
              </a:rPr>
              <a:t>de</a:t>
            </a:r>
            <a:r>
              <a:rPr sz="1906" b="1" spc="-69" dirty="0">
                <a:solidFill>
                  <a:srgbClr val="00007F"/>
                </a:solidFill>
                <a:latin typeface="Verdana"/>
                <a:cs typeface="Verdana"/>
              </a:rPr>
              <a:t> </a:t>
            </a:r>
            <a:r>
              <a:rPr sz="1906" b="1" spc="-21" dirty="0">
                <a:solidFill>
                  <a:srgbClr val="00007F"/>
                </a:solidFill>
                <a:latin typeface="Verdana"/>
                <a:cs typeface="Verdana"/>
              </a:rPr>
              <a:t>noms</a:t>
            </a:r>
            <a:endParaRPr sz="1906">
              <a:latin typeface="Verdana"/>
              <a:cs typeface="Verdana"/>
            </a:endParaRPr>
          </a:p>
          <a:p>
            <a:pPr marL="537870" indent="-192289">
              <a:spcBef>
                <a:spcPts val="688"/>
              </a:spcBef>
              <a:buSzPct val="80555"/>
              <a:buFont typeface="Segoe UI Symbol"/>
              <a:buChar char="■"/>
              <a:tabLst>
                <a:tab pos="537870" algn="l"/>
              </a:tabLst>
            </a:pPr>
            <a:r>
              <a:rPr sz="1906" dirty="0">
                <a:solidFill>
                  <a:srgbClr val="00007F"/>
                </a:solidFill>
                <a:latin typeface="Verdana"/>
                <a:cs typeface="Verdana"/>
              </a:rPr>
              <a:t>hôtes</a:t>
            </a:r>
            <a:r>
              <a:rPr sz="1906" spc="-48" dirty="0">
                <a:solidFill>
                  <a:srgbClr val="00007F"/>
                </a:solidFill>
                <a:latin typeface="Verdana"/>
                <a:cs typeface="Verdana"/>
              </a:rPr>
              <a:t> </a:t>
            </a:r>
            <a:r>
              <a:rPr sz="1906" dirty="0">
                <a:solidFill>
                  <a:srgbClr val="00007F"/>
                </a:solidFill>
                <a:latin typeface="Verdana"/>
                <a:cs typeface="Verdana"/>
              </a:rPr>
              <a:t>sur</a:t>
            </a:r>
            <a:r>
              <a:rPr sz="1906" spc="-42" dirty="0">
                <a:solidFill>
                  <a:srgbClr val="00007F"/>
                </a:solidFill>
                <a:latin typeface="Verdana"/>
                <a:cs typeface="Verdana"/>
              </a:rPr>
              <a:t> </a:t>
            </a:r>
            <a:r>
              <a:rPr sz="1906" dirty="0">
                <a:solidFill>
                  <a:srgbClr val="00007F"/>
                </a:solidFill>
                <a:latin typeface="Verdana"/>
                <a:cs typeface="Verdana"/>
              </a:rPr>
              <a:t>lesquels</a:t>
            </a:r>
            <a:r>
              <a:rPr sz="1906" spc="-48" dirty="0">
                <a:solidFill>
                  <a:srgbClr val="00007F"/>
                </a:solidFill>
                <a:latin typeface="Verdana"/>
                <a:cs typeface="Verdana"/>
              </a:rPr>
              <a:t> </a:t>
            </a:r>
            <a:r>
              <a:rPr sz="1906" dirty="0">
                <a:solidFill>
                  <a:srgbClr val="00007F"/>
                </a:solidFill>
                <a:latin typeface="Verdana"/>
                <a:cs typeface="Verdana"/>
              </a:rPr>
              <a:t>tournent</a:t>
            </a:r>
            <a:r>
              <a:rPr sz="1906" spc="-42" dirty="0">
                <a:solidFill>
                  <a:srgbClr val="00007F"/>
                </a:solidFill>
                <a:latin typeface="Verdana"/>
                <a:cs typeface="Verdana"/>
              </a:rPr>
              <a:t> </a:t>
            </a:r>
            <a:r>
              <a:rPr sz="1906" dirty="0">
                <a:solidFill>
                  <a:srgbClr val="00007F"/>
                </a:solidFill>
                <a:latin typeface="Verdana"/>
                <a:cs typeface="Verdana"/>
              </a:rPr>
              <a:t>un</a:t>
            </a:r>
            <a:r>
              <a:rPr sz="1906" spc="-48" dirty="0">
                <a:solidFill>
                  <a:srgbClr val="00007F"/>
                </a:solidFill>
                <a:latin typeface="Verdana"/>
                <a:cs typeface="Verdana"/>
              </a:rPr>
              <a:t> </a:t>
            </a:r>
            <a:r>
              <a:rPr sz="1906" dirty="0">
                <a:solidFill>
                  <a:srgbClr val="00007F"/>
                </a:solidFill>
                <a:latin typeface="Verdana"/>
                <a:cs typeface="Verdana"/>
              </a:rPr>
              <a:t>daemon</a:t>
            </a:r>
            <a:r>
              <a:rPr sz="1906" spc="-42" dirty="0">
                <a:solidFill>
                  <a:srgbClr val="00007F"/>
                </a:solidFill>
                <a:latin typeface="Verdana"/>
                <a:cs typeface="Verdana"/>
              </a:rPr>
              <a:t> </a:t>
            </a:r>
            <a:r>
              <a:rPr sz="1906" dirty="0">
                <a:solidFill>
                  <a:srgbClr val="00007F"/>
                </a:solidFill>
                <a:latin typeface="Verdana"/>
                <a:cs typeface="Verdana"/>
              </a:rPr>
              <a:t>(port</a:t>
            </a:r>
            <a:r>
              <a:rPr sz="1906" spc="-42" dirty="0">
                <a:solidFill>
                  <a:srgbClr val="00007F"/>
                </a:solidFill>
                <a:latin typeface="Verdana"/>
                <a:cs typeface="Verdana"/>
              </a:rPr>
              <a:t> </a:t>
            </a:r>
            <a:r>
              <a:rPr sz="1906" spc="-26" dirty="0">
                <a:solidFill>
                  <a:srgbClr val="00007F"/>
                </a:solidFill>
                <a:latin typeface="Verdana"/>
                <a:cs typeface="Verdana"/>
              </a:rPr>
              <a:t>53)</a:t>
            </a:r>
            <a:endParaRPr sz="1906">
              <a:latin typeface="Verdana"/>
              <a:cs typeface="Verdana"/>
            </a:endParaRPr>
          </a:p>
          <a:p>
            <a:pPr marL="537870" indent="-192289">
              <a:spcBef>
                <a:spcPts val="688"/>
              </a:spcBef>
              <a:buSzPct val="80555"/>
              <a:buFont typeface="Segoe UI Symbol"/>
              <a:buChar char="■"/>
              <a:tabLst>
                <a:tab pos="537870" algn="l"/>
              </a:tabLst>
            </a:pPr>
            <a:r>
              <a:rPr sz="1906" dirty="0">
                <a:solidFill>
                  <a:srgbClr val="00007F"/>
                </a:solidFill>
                <a:latin typeface="Verdana"/>
                <a:cs typeface="Verdana"/>
              </a:rPr>
              <a:t>Hôtes</a:t>
            </a:r>
            <a:r>
              <a:rPr sz="1906" spc="-48" dirty="0">
                <a:solidFill>
                  <a:srgbClr val="00007F"/>
                </a:solidFill>
                <a:latin typeface="Verdana"/>
                <a:cs typeface="Verdana"/>
              </a:rPr>
              <a:t> </a:t>
            </a:r>
            <a:r>
              <a:rPr sz="1906" dirty="0">
                <a:solidFill>
                  <a:srgbClr val="00007F"/>
                </a:solidFill>
                <a:latin typeface="Verdana"/>
                <a:cs typeface="Verdana"/>
              </a:rPr>
              <a:t>compétents</a:t>
            </a:r>
            <a:r>
              <a:rPr sz="1906" spc="-48" dirty="0">
                <a:solidFill>
                  <a:srgbClr val="00007F"/>
                </a:solidFill>
                <a:latin typeface="Verdana"/>
                <a:cs typeface="Verdana"/>
              </a:rPr>
              <a:t> </a:t>
            </a:r>
            <a:r>
              <a:rPr sz="1906" dirty="0">
                <a:solidFill>
                  <a:srgbClr val="00007F"/>
                </a:solidFill>
                <a:latin typeface="Verdana"/>
                <a:cs typeface="Verdana"/>
              </a:rPr>
              <a:t>pour</a:t>
            </a:r>
            <a:r>
              <a:rPr sz="1906" spc="-48" dirty="0">
                <a:solidFill>
                  <a:srgbClr val="00007F"/>
                </a:solidFill>
                <a:latin typeface="Verdana"/>
                <a:cs typeface="Verdana"/>
              </a:rPr>
              <a:t> </a:t>
            </a:r>
            <a:r>
              <a:rPr sz="1906" dirty="0">
                <a:solidFill>
                  <a:srgbClr val="00007F"/>
                </a:solidFill>
                <a:latin typeface="Verdana"/>
                <a:cs typeface="Verdana"/>
              </a:rPr>
              <a:t>répondre</a:t>
            </a:r>
            <a:r>
              <a:rPr sz="1906" spc="-53" dirty="0">
                <a:solidFill>
                  <a:srgbClr val="00007F"/>
                </a:solidFill>
                <a:latin typeface="Verdana"/>
                <a:cs typeface="Verdana"/>
              </a:rPr>
              <a:t> </a:t>
            </a:r>
            <a:r>
              <a:rPr sz="1906" dirty="0">
                <a:solidFill>
                  <a:srgbClr val="00007F"/>
                </a:solidFill>
                <a:latin typeface="Verdana"/>
                <a:cs typeface="Verdana"/>
              </a:rPr>
              <a:t>sur</a:t>
            </a:r>
            <a:r>
              <a:rPr sz="1906" spc="-48" dirty="0">
                <a:solidFill>
                  <a:srgbClr val="00007F"/>
                </a:solidFill>
                <a:latin typeface="Verdana"/>
                <a:cs typeface="Verdana"/>
              </a:rPr>
              <a:t> </a:t>
            </a:r>
            <a:r>
              <a:rPr sz="1906" dirty="0">
                <a:solidFill>
                  <a:srgbClr val="00007F"/>
                </a:solidFill>
                <a:latin typeface="Verdana"/>
                <a:cs typeface="Verdana"/>
              </a:rPr>
              <a:t>une</a:t>
            </a:r>
            <a:r>
              <a:rPr sz="1906" spc="-53" dirty="0">
                <a:solidFill>
                  <a:srgbClr val="00007F"/>
                </a:solidFill>
                <a:latin typeface="Verdana"/>
                <a:cs typeface="Verdana"/>
              </a:rPr>
              <a:t> </a:t>
            </a:r>
            <a:r>
              <a:rPr sz="1906" dirty="0">
                <a:solidFill>
                  <a:srgbClr val="00007F"/>
                </a:solidFill>
                <a:latin typeface="Verdana"/>
                <a:cs typeface="Verdana"/>
              </a:rPr>
              <a:t>ou</a:t>
            </a:r>
            <a:r>
              <a:rPr sz="1906" spc="11" dirty="0">
                <a:solidFill>
                  <a:srgbClr val="00007F"/>
                </a:solidFill>
                <a:latin typeface="Verdana"/>
                <a:cs typeface="Verdana"/>
              </a:rPr>
              <a:t> </a:t>
            </a:r>
            <a:r>
              <a:rPr sz="1906" dirty="0">
                <a:solidFill>
                  <a:srgbClr val="00007F"/>
                </a:solidFill>
                <a:latin typeface="Verdana"/>
                <a:cs typeface="Verdana"/>
              </a:rPr>
              <a:t>plusieurs</a:t>
            </a:r>
            <a:r>
              <a:rPr sz="1906" spc="-48" dirty="0">
                <a:solidFill>
                  <a:srgbClr val="00007F"/>
                </a:solidFill>
                <a:latin typeface="Verdana"/>
                <a:cs typeface="Verdana"/>
              </a:rPr>
              <a:t> </a:t>
            </a:r>
            <a:r>
              <a:rPr sz="1906" spc="-11" dirty="0">
                <a:solidFill>
                  <a:srgbClr val="00007F"/>
                </a:solidFill>
                <a:latin typeface="Verdana"/>
                <a:cs typeface="Verdana"/>
              </a:rPr>
              <a:t>zones</a:t>
            </a:r>
            <a:endParaRPr sz="1906">
              <a:latin typeface="Verdana"/>
              <a:cs typeface="Verdana"/>
            </a:endParaRPr>
          </a:p>
          <a:p>
            <a:pPr marL="192289">
              <a:spcBef>
                <a:spcPts val="1302"/>
              </a:spcBef>
            </a:pPr>
            <a:r>
              <a:rPr sz="1906" b="1" spc="-11" dirty="0">
                <a:solidFill>
                  <a:srgbClr val="00007F"/>
                </a:solidFill>
                <a:latin typeface="Verdana"/>
                <a:cs typeface="Verdana"/>
              </a:rPr>
              <a:t>Resolvers</a:t>
            </a:r>
            <a:endParaRPr sz="1906">
              <a:latin typeface="Verdana"/>
              <a:cs typeface="Verdana"/>
            </a:endParaRPr>
          </a:p>
          <a:p>
            <a:pPr marL="536526" marR="32272" indent="-190944">
              <a:lnSpc>
                <a:spcPts val="2086"/>
              </a:lnSpc>
              <a:spcBef>
                <a:spcPts val="920"/>
              </a:spcBef>
              <a:buSzPct val="80555"/>
              <a:buFont typeface="Segoe UI Symbol"/>
              <a:buChar char="■"/>
              <a:tabLst>
                <a:tab pos="536526" algn="l"/>
              </a:tabLst>
            </a:pPr>
            <a:r>
              <a:rPr sz="1906" dirty="0">
                <a:solidFill>
                  <a:srgbClr val="00007F"/>
                </a:solidFill>
                <a:latin typeface="Verdana"/>
                <a:cs typeface="Verdana"/>
              </a:rPr>
              <a:t>fonctions</a:t>
            </a:r>
            <a:r>
              <a:rPr sz="1906" spc="-79" dirty="0">
                <a:solidFill>
                  <a:srgbClr val="00007F"/>
                </a:solidFill>
                <a:latin typeface="Verdana"/>
                <a:cs typeface="Verdana"/>
              </a:rPr>
              <a:t> </a:t>
            </a:r>
            <a:r>
              <a:rPr sz="1906" dirty="0">
                <a:solidFill>
                  <a:srgbClr val="00007F"/>
                </a:solidFill>
                <a:latin typeface="Verdana"/>
                <a:cs typeface="Verdana"/>
              </a:rPr>
              <a:t>applicatives</a:t>
            </a:r>
            <a:r>
              <a:rPr sz="1906" spc="-74" dirty="0">
                <a:solidFill>
                  <a:srgbClr val="00007F"/>
                </a:solidFill>
                <a:latin typeface="Verdana"/>
                <a:cs typeface="Verdana"/>
              </a:rPr>
              <a:t> </a:t>
            </a:r>
            <a:r>
              <a:rPr sz="1906" dirty="0">
                <a:solidFill>
                  <a:srgbClr val="00007F"/>
                </a:solidFill>
                <a:latin typeface="Verdana"/>
                <a:cs typeface="Verdana"/>
              </a:rPr>
              <a:t>qui</a:t>
            </a:r>
            <a:r>
              <a:rPr sz="1906" spc="-69" dirty="0">
                <a:solidFill>
                  <a:srgbClr val="00007F"/>
                </a:solidFill>
                <a:latin typeface="Verdana"/>
                <a:cs typeface="Verdana"/>
              </a:rPr>
              <a:t> </a:t>
            </a:r>
            <a:r>
              <a:rPr sz="1906" dirty="0">
                <a:solidFill>
                  <a:srgbClr val="00007F"/>
                </a:solidFill>
                <a:latin typeface="Verdana"/>
                <a:cs typeface="Verdana"/>
              </a:rPr>
              <a:t>sollicitent</a:t>
            </a:r>
            <a:r>
              <a:rPr sz="1906" spc="-74" dirty="0">
                <a:solidFill>
                  <a:srgbClr val="00007F"/>
                </a:solidFill>
                <a:latin typeface="Verdana"/>
                <a:cs typeface="Verdana"/>
              </a:rPr>
              <a:t> </a:t>
            </a:r>
            <a:r>
              <a:rPr sz="1906" dirty="0">
                <a:solidFill>
                  <a:srgbClr val="00007F"/>
                </a:solidFill>
                <a:latin typeface="Verdana"/>
                <a:cs typeface="Verdana"/>
              </a:rPr>
              <a:t>la</a:t>
            </a:r>
            <a:r>
              <a:rPr sz="1906" spc="-79" dirty="0">
                <a:solidFill>
                  <a:srgbClr val="00007F"/>
                </a:solidFill>
                <a:latin typeface="Verdana"/>
                <a:cs typeface="Verdana"/>
              </a:rPr>
              <a:t> </a:t>
            </a:r>
            <a:r>
              <a:rPr sz="1906" dirty="0">
                <a:solidFill>
                  <a:srgbClr val="00007F"/>
                </a:solidFill>
                <a:latin typeface="Verdana"/>
                <a:cs typeface="Verdana"/>
              </a:rPr>
              <a:t>résolution</a:t>
            </a:r>
            <a:r>
              <a:rPr sz="1906" spc="-74" dirty="0">
                <a:solidFill>
                  <a:srgbClr val="00007F"/>
                </a:solidFill>
                <a:latin typeface="Verdana"/>
                <a:cs typeface="Verdana"/>
              </a:rPr>
              <a:t> </a:t>
            </a:r>
            <a:r>
              <a:rPr sz="1906" dirty="0">
                <a:solidFill>
                  <a:srgbClr val="00007F"/>
                </a:solidFill>
                <a:latin typeface="Verdana"/>
                <a:cs typeface="Verdana"/>
              </a:rPr>
              <a:t>d’une</a:t>
            </a:r>
            <a:r>
              <a:rPr sz="1906" spc="-69" dirty="0">
                <a:solidFill>
                  <a:srgbClr val="00007F"/>
                </a:solidFill>
                <a:latin typeface="Verdana"/>
                <a:cs typeface="Verdana"/>
              </a:rPr>
              <a:t> </a:t>
            </a:r>
            <a:r>
              <a:rPr sz="1906" dirty="0">
                <a:solidFill>
                  <a:srgbClr val="00007F"/>
                </a:solidFill>
                <a:latin typeface="Verdana"/>
                <a:cs typeface="Verdana"/>
              </a:rPr>
              <a:t>information</a:t>
            </a:r>
            <a:r>
              <a:rPr sz="1906" spc="-74" dirty="0">
                <a:solidFill>
                  <a:srgbClr val="00007F"/>
                </a:solidFill>
                <a:latin typeface="Verdana"/>
                <a:cs typeface="Verdana"/>
              </a:rPr>
              <a:t> </a:t>
            </a:r>
            <a:r>
              <a:rPr sz="1906" spc="-11" dirty="0">
                <a:solidFill>
                  <a:srgbClr val="00007F"/>
                </a:solidFill>
                <a:latin typeface="Verdana"/>
                <a:cs typeface="Verdana"/>
              </a:rPr>
              <a:t>(nom, </a:t>
            </a:r>
            <a:r>
              <a:rPr sz="1906" dirty="0">
                <a:solidFill>
                  <a:srgbClr val="00007F"/>
                </a:solidFill>
                <a:latin typeface="Verdana"/>
                <a:cs typeface="Verdana"/>
              </a:rPr>
              <a:t>adresse)</a:t>
            </a:r>
            <a:r>
              <a:rPr sz="1906" spc="-48" dirty="0">
                <a:solidFill>
                  <a:srgbClr val="00007F"/>
                </a:solidFill>
                <a:latin typeface="Verdana"/>
                <a:cs typeface="Verdana"/>
              </a:rPr>
              <a:t> </a:t>
            </a:r>
            <a:r>
              <a:rPr sz="1906" dirty="0">
                <a:solidFill>
                  <a:srgbClr val="00007F"/>
                </a:solidFill>
                <a:latin typeface="Verdana"/>
                <a:cs typeface="Verdana"/>
              </a:rPr>
              <a:t>auprès</a:t>
            </a:r>
            <a:r>
              <a:rPr sz="1906" spc="-42" dirty="0">
                <a:solidFill>
                  <a:srgbClr val="00007F"/>
                </a:solidFill>
                <a:latin typeface="Verdana"/>
                <a:cs typeface="Verdana"/>
              </a:rPr>
              <a:t> </a:t>
            </a:r>
            <a:r>
              <a:rPr sz="1906" dirty="0">
                <a:solidFill>
                  <a:srgbClr val="00007F"/>
                </a:solidFill>
                <a:latin typeface="Verdana"/>
                <a:cs typeface="Verdana"/>
              </a:rPr>
              <a:t>d’un</a:t>
            </a:r>
            <a:r>
              <a:rPr sz="1906" spc="-48" dirty="0">
                <a:solidFill>
                  <a:srgbClr val="00007F"/>
                </a:solidFill>
                <a:latin typeface="Verdana"/>
                <a:cs typeface="Verdana"/>
              </a:rPr>
              <a:t> </a:t>
            </a:r>
            <a:r>
              <a:rPr sz="1906" dirty="0">
                <a:solidFill>
                  <a:srgbClr val="00007F"/>
                </a:solidFill>
                <a:latin typeface="Verdana"/>
                <a:cs typeface="Verdana"/>
              </a:rPr>
              <a:t>serveur</a:t>
            </a:r>
            <a:r>
              <a:rPr sz="1906" spc="-42"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spc="-26" dirty="0">
                <a:solidFill>
                  <a:srgbClr val="00007F"/>
                </a:solidFill>
                <a:latin typeface="Verdana"/>
                <a:cs typeface="Verdana"/>
              </a:rPr>
              <a:t>nom</a:t>
            </a:r>
            <a:endParaRPr sz="1906">
              <a:latin typeface="Verdana"/>
              <a:cs typeface="Verdana"/>
            </a:endParaRPr>
          </a:p>
        </p:txBody>
      </p:sp>
      <p:sp>
        <p:nvSpPr>
          <p:cNvPr id="4" name="object 4"/>
          <p:cNvSpPr txBox="1">
            <a:spLocks noGrp="1"/>
          </p:cNvSpPr>
          <p:nvPr>
            <p:ph type="title"/>
          </p:nvPr>
        </p:nvSpPr>
        <p:spPr>
          <a:xfrm>
            <a:off x="528917" y="391801"/>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00778" y="1122830"/>
            <a:ext cx="2926080" cy="404583"/>
          </a:xfrm>
          <a:prstGeom prst="rect">
            <a:avLst/>
          </a:prstGeom>
        </p:spPr>
        <p:txBody>
          <a:bodyPr vert="horz" wrap="square" lIns="0" tIns="13447" rIns="0" bIns="0" rtlCol="0">
            <a:spAutoFit/>
          </a:bodyPr>
          <a:lstStyle/>
          <a:p>
            <a:pPr marL="13447">
              <a:spcBef>
                <a:spcPts val="106"/>
              </a:spcBef>
            </a:pPr>
            <a:r>
              <a:rPr sz="2541" b="1" dirty="0">
                <a:solidFill>
                  <a:srgbClr val="7F0000"/>
                </a:solidFill>
                <a:latin typeface="Verdana"/>
                <a:cs typeface="Verdana"/>
              </a:rPr>
              <a:t>Espace</a:t>
            </a:r>
            <a:r>
              <a:rPr sz="2541" b="1" spc="-53" dirty="0">
                <a:solidFill>
                  <a:srgbClr val="7F0000"/>
                </a:solidFill>
                <a:latin typeface="Verdana"/>
                <a:cs typeface="Verdana"/>
              </a:rPr>
              <a:t> </a:t>
            </a:r>
            <a:r>
              <a:rPr sz="2541" b="1" dirty="0">
                <a:solidFill>
                  <a:srgbClr val="7F0000"/>
                </a:solidFill>
                <a:latin typeface="Verdana"/>
                <a:cs typeface="Verdana"/>
              </a:rPr>
              <a:t>de</a:t>
            </a:r>
            <a:r>
              <a:rPr sz="2541" b="1" spc="-53" dirty="0">
                <a:solidFill>
                  <a:srgbClr val="7F0000"/>
                </a:solidFill>
                <a:latin typeface="Verdana"/>
                <a:cs typeface="Verdana"/>
              </a:rPr>
              <a:t> </a:t>
            </a:r>
            <a:r>
              <a:rPr sz="2541" b="1" spc="-21" dirty="0">
                <a:solidFill>
                  <a:srgbClr val="7F0000"/>
                </a:solidFill>
                <a:latin typeface="Verdana"/>
                <a:cs typeface="Verdana"/>
              </a:rPr>
              <a:t>noms</a:t>
            </a:r>
            <a:endParaRPr sz="2541">
              <a:latin typeface="Verdana"/>
              <a:cs typeface="Verdana"/>
            </a:endParaRPr>
          </a:p>
        </p:txBody>
      </p:sp>
      <p:pic>
        <p:nvPicPr>
          <p:cNvPr id="3" name="object 3"/>
          <p:cNvPicPr/>
          <p:nvPr/>
        </p:nvPicPr>
        <p:blipFill>
          <a:blip r:embed="rId2" cstate="print"/>
          <a:stretch>
            <a:fillRect/>
          </a:stretch>
        </p:blipFill>
        <p:spPr>
          <a:xfrm>
            <a:off x="4790694" y="1081875"/>
            <a:ext cx="5937146" cy="2535968"/>
          </a:xfrm>
          <a:prstGeom prst="rect">
            <a:avLst/>
          </a:prstGeom>
        </p:spPr>
      </p:pic>
      <p:sp>
        <p:nvSpPr>
          <p:cNvPr id="5" name="object 5"/>
          <p:cNvSpPr txBox="1"/>
          <p:nvPr/>
        </p:nvSpPr>
        <p:spPr>
          <a:xfrm>
            <a:off x="1312880" y="3496235"/>
            <a:ext cx="8291456" cy="3040048"/>
          </a:xfrm>
          <a:prstGeom prst="rect">
            <a:avLst/>
          </a:prstGeom>
        </p:spPr>
        <p:txBody>
          <a:bodyPr vert="horz" wrap="square" lIns="0" tIns="13447" rIns="0" bIns="0" rtlCol="0">
            <a:spAutoFit/>
          </a:bodyPr>
          <a:lstStyle/>
          <a:p>
            <a:pPr marL="40340">
              <a:lnSpc>
                <a:spcPts val="1821"/>
              </a:lnSpc>
              <a:spcBef>
                <a:spcPts val="106"/>
              </a:spcBef>
            </a:pPr>
            <a:r>
              <a:rPr sz="1588" b="1" dirty="0">
                <a:solidFill>
                  <a:srgbClr val="00007F"/>
                </a:solidFill>
                <a:latin typeface="Verdana"/>
                <a:cs typeface="Verdana"/>
              </a:rPr>
              <a:t>Domaines</a:t>
            </a:r>
            <a:r>
              <a:rPr sz="1588" b="1" spc="-37" dirty="0">
                <a:solidFill>
                  <a:srgbClr val="00007F"/>
                </a:solidFill>
                <a:latin typeface="Verdana"/>
                <a:cs typeface="Verdana"/>
              </a:rPr>
              <a:t> </a:t>
            </a:r>
            <a:r>
              <a:rPr sz="1588" b="1" dirty="0">
                <a:solidFill>
                  <a:srgbClr val="00007F"/>
                </a:solidFill>
                <a:latin typeface="Verdana"/>
                <a:cs typeface="Verdana"/>
              </a:rPr>
              <a:t>de</a:t>
            </a:r>
            <a:r>
              <a:rPr sz="1588" b="1" spc="-32" dirty="0">
                <a:solidFill>
                  <a:srgbClr val="00007F"/>
                </a:solidFill>
                <a:latin typeface="Verdana"/>
                <a:cs typeface="Verdana"/>
              </a:rPr>
              <a:t> </a:t>
            </a:r>
            <a:r>
              <a:rPr sz="1588" b="1" dirty="0">
                <a:solidFill>
                  <a:srgbClr val="00007F"/>
                </a:solidFill>
                <a:latin typeface="Verdana"/>
                <a:cs typeface="Verdana"/>
              </a:rPr>
              <a:t>plus</a:t>
            </a:r>
            <a:r>
              <a:rPr sz="1588" b="1" spc="-32" dirty="0">
                <a:solidFill>
                  <a:srgbClr val="00007F"/>
                </a:solidFill>
                <a:latin typeface="Verdana"/>
                <a:cs typeface="Verdana"/>
              </a:rPr>
              <a:t> </a:t>
            </a:r>
            <a:r>
              <a:rPr sz="1588" b="1" dirty="0">
                <a:solidFill>
                  <a:srgbClr val="00007F"/>
                </a:solidFill>
                <a:latin typeface="Verdana"/>
                <a:cs typeface="Verdana"/>
              </a:rPr>
              <a:t>haut</a:t>
            </a:r>
            <a:r>
              <a:rPr sz="1588" b="1" spc="-42" dirty="0">
                <a:solidFill>
                  <a:srgbClr val="00007F"/>
                </a:solidFill>
                <a:latin typeface="Verdana"/>
                <a:cs typeface="Verdana"/>
              </a:rPr>
              <a:t> </a:t>
            </a:r>
            <a:r>
              <a:rPr sz="1588" b="1" dirty="0">
                <a:solidFill>
                  <a:srgbClr val="00007F"/>
                </a:solidFill>
                <a:latin typeface="Verdana"/>
                <a:cs typeface="Verdana"/>
              </a:rPr>
              <a:t>niveau</a:t>
            </a:r>
            <a:r>
              <a:rPr sz="1588" b="1" spc="-37" dirty="0">
                <a:solidFill>
                  <a:srgbClr val="00007F"/>
                </a:solidFill>
                <a:latin typeface="Verdana"/>
                <a:cs typeface="Verdana"/>
              </a:rPr>
              <a:t> </a:t>
            </a:r>
            <a:r>
              <a:rPr sz="1588" b="1" dirty="0">
                <a:solidFill>
                  <a:srgbClr val="00007F"/>
                </a:solidFill>
                <a:latin typeface="Verdana"/>
                <a:cs typeface="Verdana"/>
              </a:rPr>
              <a:t>(TLD</a:t>
            </a:r>
            <a:r>
              <a:rPr sz="1588" b="1" spc="-37" dirty="0">
                <a:solidFill>
                  <a:srgbClr val="00007F"/>
                </a:solidFill>
                <a:latin typeface="Verdana"/>
                <a:cs typeface="Verdana"/>
              </a:rPr>
              <a:t> </a:t>
            </a:r>
            <a:r>
              <a:rPr sz="1588" b="1" dirty="0">
                <a:solidFill>
                  <a:srgbClr val="00007F"/>
                </a:solidFill>
                <a:latin typeface="Verdana"/>
                <a:cs typeface="Verdana"/>
              </a:rPr>
              <a:t>-</a:t>
            </a:r>
            <a:r>
              <a:rPr sz="1588" b="1" spc="5" dirty="0">
                <a:solidFill>
                  <a:srgbClr val="00007F"/>
                </a:solidFill>
                <a:latin typeface="Verdana"/>
                <a:cs typeface="Verdana"/>
              </a:rPr>
              <a:t> </a:t>
            </a:r>
            <a:r>
              <a:rPr sz="1588" b="1" i="1" dirty="0">
                <a:solidFill>
                  <a:srgbClr val="00007F"/>
                </a:solidFill>
                <a:latin typeface="Verdana"/>
                <a:cs typeface="Verdana"/>
              </a:rPr>
              <a:t>Top</a:t>
            </a:r>
            <a:r>
              <a:rPr sz="1588" b="1" i="1" spc="-37" dirty="0">
                <a:solidFill>
                  <a:srgbClr val="00007F"/>
                </a:solidFill>
                <a:latin typeface="Verdana"/>
                <a:cs typeface="Verdana"/>
              </a:rPr>
              <a:t> </a:t>
            </a:r>
            <a:r>
              <a:rPr sz="1588" b="1" i="1" dirty="0">
                <a:solidFill>
                  <a:srgbClr val="00007F"/>
                </a:solidFill>
                <a:latin typeface="Verdana"/>
                <a:cs typeface="Verdana"/>
              </a:rPr>
              <a:t>Level</a:t>
            </a:r>
            <a:r>
              <a:rPr sz="1588" b="1" i="1" spc="-37" dirty="0">
                <a:solidFill>
                  <a:srgbClr val="00007F"/>
                </a:solidFill>
                <a:latin typeface="Verdana"/>
                <a:cs typeface="Verdana"/>
              </a:rPr>
              <a:t> </a:t>
            </a:r>
            <a:r>
              <a:rPr sz="1588" b="1" i="1" spc="-11" dirty="0">
                <a:solidFill>
                  <a:srgbClr val="00007F"/>
                </a:solidFill>
                <a:latin typeface="Verdana"/>
                <a:cs typeface="Verdana"/>
              </a:rPr>
              <a:t>Domains</a:t>
            </a:r>
            <a:r>
              <a:rPr sz="1588" b="1" spc="-11" dirty="0">
                <a:solidFill>
                  <a:srgbClr val="00007F"/>
                </a:solidFill>
                <a:latin typeface="Verdana"/>
                <a:cs typeface="Verdana"/>
              </a:rPr>
              <a:t>)</a:t>
            </a:r>
            <a:endParaRPr sz="1588">
              <a:latin typeface="Verdana"/>
              <a:cs typeface="Verdana"/>
            </a:endParaRPr>
          </a:p>
          <a:p>
            <a:pPr marL="342220" indent="-153293">
              <a:lnSpc>
                <a:spcPts val="1821"/>
              </a:lnSpc>
              <a:buSzPct val="80000"/>
              <a:buFont typeface="Segoe UI Symbol"/>
              <a:buChar char="■"/>
              <a:tabLst>
                <a:tab pos="342220" algn="l"/>
              </a:tabLst>
            </a:pPr>
            <a:r>
              <a:rPr sz="1588" dirty="0">
                <a:solidFill>
                  <a:srgbClr val="00007F"/>
                </a:solidFill>
                <a:latin typeface="Verdana"/>
                <a:cs typeface="Verdana"/>
              </a:rPr>
              <a:t>rattachés</a:t>
            </a:r>
            <a:r>
              <a:rPr sz="1588" spc="-48" dirty="0">
                <a:solidFill>
                  <a:srgbClr val="00007F"/>
                </a:solidFill>
                <a:latin typeface="Verdana"/>
                <a:cs typeface="Verdana"/>
              </a:rPr>
              <a:t> </a:t>
            </a:r>
            <a:r>
              <a:rPr sz="1588" dirty="0">
                <a:solidFill>
                  <a:srgbClr val="00007F"/>
                </a:solidFill>
                <a:latin typeface="Verdana"/>
                <a:cs typeface="Verdana"/>
              </a:rPr>
              <a:t>à</a:t>
            </a:r>
            <a:r>
              <a:rPr sz="1588" spc="-48" dirty="0">
                <a:solidFill>
                  <a:srgbClr val="00007F"/>
                </a:solidFill>
                <a:latin typeface="Verdana"/>
                <a:cs typeface="Verdana"/>
              </a:rPr>
              <a:t> </a:t>
            </a:r>
            <a:r>
              <a:rPr sz="1588" dirty="0">
                <a:solidFill>
                  <a:srgbClr val="00007F"/>
                </a:solidFill>
                <a:latin typeface="Verdana"/>
                <a:cs typeface="Verdana"/>
              </a:rPr>
              <a:t>un</a:t>
            </a:r>
            <a:r>
              <a:rPr sz="1588" spc="-42" dirty="0">
                <a:solidFill>
                  <a:srgbClr val="00007F"/>
                </a:solidFill>
                <a:latin typeface="Verdana"/>
                <a:cs typeface="Verdana"/>
              </a:rPr>
              <a:t> </a:t>
            </a:r>
            <a:r>
              <a:rPr sz="1588" dirty="0">
                <a:solidFill>
                  <a:srgbClr val="00007F"/>
                </a:solidFill>
                <a:latin typeface="Verdana"/>
                <a:cs typeface="Verdana"/>
              </a:rPr>
              <a:t>noeud</a:t>
            </a:r>
            <a:r>
              <a:rPr sz="1588" spc="-48" dirty="0">
                <a:solidFill>
                  <a:srgbClr val="00007F"/>
                </a:solidFill>
                <a:latin typeface="Verdana"/>
                <a:cs typeface="Verdana"/>
              </a:rPr>
              <a:t> </a:t>
            </a:r>
            <a:r>
              <a:rPr sz="1588" dirty="0">
                <a:solidFill>
                  <a:srgbClr val="00007F"/>
                </a:solidFill>
                <a:latin typeface="Verdana"/>
                <a:cs typeface="Verdana"/>
              </a:rPr>
              <a:t>racine</a:t>
            </a:r>
            <a:r>
              <a:rPr sz="1588" spc="-48" dirty="0">
                <a:solidFill>
                  <a:srgbClr val="00007F"/>
                </a:solidFill>
                <a:latin typeface="Verdana"/>
                <a:cs typeface="Verdana"/>
              </a:rPr>
              <a:t> </a:t>
            </a:r>
            <a:r>
              <a:rPr sz="1588" dirty="0">
                <a:solidFill>
                  <a:srgbClr val="00007F"/>
                </a:solidFill>
                <a:latin typeface="Verdana"/>
                <a:cs typeface="Verdana"/>
              </a:rPr>
              <a:t>représenté</a:t>
            </a:r>
            <a:r>
              <a:rPr sz="1588" spc="-42" dirty="0">
                <a:solidFill>
                  <a:srgbClr val="00007F"/>
                </a:solidFill>
                <a:latin typeface="Verdana"/>
                <a:cs typeface="Verdana"/>
              </a:rPr>
              <a:t> </a:t>
            </a:r>
            <a:r>
              <a:rPr sz="1588" dirty="0">
                <a:solidFill>
                  <a:srgbClr val="00007F"/>
                </a:solidFill>
                <a:latin typeface="Verdana"/>
                <a:cs typeface="Verdana"/>
              </a:rPr>
              <a:t>par</a:t>
            </a:r>
            <a:r>
              <a:rPr sz="1588" spc="-48" dirty="0">
                <a:solidFill>
                  <a:srgbClr val="00007F"/>
                </a:solidFill>
                <a:latin typeface="Verdana"/>
                <a:cs typeface="Verdana"/>
              </a:rPr>
              <a:t> </a:t>
            </a:r>
            <a:r>
              <a:rPr sz="1588" dirty="0">
                <a:solidFill>
                  <a:srgbClr val="00007F"/>
                </a:solidFill>
                <a:latin typeface="Verdana"/>
                <a:cs typeface="Verdana"/>
              </a:rPr>
              <a:t>un</a:t>
            </a:r>
            <a:r>
              <a:rPr sz="1588" spc="-42" dirty="0">
                <a:solidFill>
                  <a:srgbClr val="00007F"/>
                </a:solidFill>
                <a:latin typeface="Verdana"/>
                <a:cs typeface="Verdana"/>
              </a:rPr>
              <a:t> </a:t>
            </a:r>
            <a:r>
              <a:rPr sz="1588" spc="-11" dirty="0">
                <a:solidFill>
                  <a:srgbClr val="00007F"/>
                </a:solidFill>
                <a:latin typeface="Verdana"/>
                <a:cs typeface="Verdana"/>
              </a:rPr>
              <a:t>point</a:t>
            </a:r>
            <a:endParaRPr sz="1588">
              <a:latin typeface="Verdana"/>
              <a:cs typeface="Verdana"/>
            </a:endParaRPr>
          </a:p>
          <a:p>
            <a:pPr marL="40340">
              <a:lnSpc>
                <a:spcPts val="1821"/>
              </a:lnSpc>
              <a:spcBef>
                <a:spcPts val="433"/>
              </a:spcBef>
            </a:pPr>
            <a:r>
              <a:rPr sz="1588" b="1" dirty="0">
                <a:solidFill>
                  <a:srgbClr val="00007F"/>
                </a:solidFill>
                <a:latin typeface="Verdana"/>
                <a:cs typeface="Verdana"/>
              </a:rPr>
              <a:t>Nom</a:t>
            </a:r>
            <a:r>
              <a:rPr sz="1588" b="1" spc="-48" dirty="0">
                <a:solidFill>
                  <a:srgbClr val="00007F"/>
                </a:solidFill>
                <a:latin typeface="Verdana"/>
                <a:cs typeface="Verdana"/>
              </a:rPr>
              <a:t> </a:t>
            </a:r>
            <a:r>
              <a:rPr sz="1588" b="1" dirty="0">
                <a:solidFill>
                  <a:srgbClr val="00007F"/>
                </a:solidFill>
                <a:latin typeface="Verdana"/>
                <a:cs typeface="Verdana"/>
              </a:rPr>
              <a:t>de</a:t>
            </a:r>
            <a:r>
              <a:rPr sz="1588" b="1" spc="-37" dirty="0">
                <a:solidFill>
                  <a:srgbClr val="00007F"/>
                </a:solidFill>
                <a:latin typeface="Verdana"/>
                <a:cs typeface="Verdana"/>
              </a:rPr>
              <a:t> </a:t>
            </a:r>
            <a:r>
              <a:rPr sz="1588" b="1" spc="-11" dirty="0">
                <a:solidFill>
                  <a:srgbClr val="00007F"/>
                </a:solidFill>
                <a:latin typeface="Verdana"/>
                <a:cs typeface="Verdana"/>
              </a:rPr>
              <a:t>domaine</a:t>
            </a:r>
            <a:endParaRPr sz="1588">
              <a:latin typeface="Verdana"/>
              <a:cs typeface="Verdana"/>
            </a:endParaRPr>
          </a:p>
          <a:p>
            <a:pPr marL="342220" indent="-153293">
              <a:lnSpc>
                <a:spcPts val="1821"/>
              </a:lnSpc>
              <a:buSzPct val="80000"/>
              <a:buFont typeface="Segoe UI Symbol"/>
              <a:buChar char="■"/>
              <a:tabLst>
                <a:tab pos="342220" algn="l"/>
              </a:tabLst>
            </a:pPr>
            <a:r>
              <a:rPr sz="1588" dirty="0">
                <a:solidFill>
                  <a:srgbClr val="00007F"/>
                </a:solidFill>
                <a:latin typeface="Verdana"/>
                <a:cs typeface="Verdana"/>
              </a:rPr>
              <a:t>chaque</a:t>
            </a:r>
            <a:r>
              <a:rPr sz="1588" spc="-37" dirty="0">
                <a:solidFill>
                  <a:srgbClr val="00007F"/>
                </a:solidFill>
                <a:latin typeface="Verdana"/>
                <a:cs typeface="Verdana"/>
              </a:rPr>
              <a:t> </a:t>
            </a:r>
            <a:r>
              <a:rPr sz="1588" dirty="0">
                <a:solidFill>
                  <a:srgbClr val="00007F"/>
                </a:solidFill>
                <a:latin typeface="Verdana"/>
                <a:cs typeface="Verdana"/>
              </a:rPr>
              <a:t>noeud</a:t>
            </a:r>
            <a:r>
              <a:rPr sz="1588" spc="-32" dirty="0">
                <a:solidFill>
                  <a:srgbClr val="00007F"/>
                </a:solidFill>
                <a:latin typeface="Verdana"/>
                <a:cs typeface="Verdana"/>
              </a:rPr>
              <a:t> </a:t>
            </a:r>
            <a:r>
              <a:rPr sz="1588" dirty="0">
                <a:solidFill>
                  <a:srgbClr val="00007F"/>
                </a:solidFill>
                <a:latin typeface="Verdana"/>
                <a:cs typeface="Verdana"/>
              </a:rPr>
              <a:t>de</a:t>
            </a:r>
            <a:r>
              <a:rPr sz="1588" spc="-32" dirty="0">
                <a:solidFill>
                  <a:srgbClr val="00007F"/>
                </a:solidFill>
                <a:latin typeface="Verdana"/>
                <a:cs typeface="Verdana"/>
              </a:rPr>
              <a:t> </a:t>
            </a:r>
            <a:r>
              <a:rPr sz="1588" dirty="0">
                <a:solidFill>
                  <a:srgbClr val="00007F"/>
                </a:solidFill>
                <a:latin typeface="Verdana"/>
                <a:cs typeface="Verdana"/>
              </a:rPr>
              <a:t>l'arbre,</a:t>
            </a:r>
            <a:r>
              <a:rPr sz="1588" spc="-32" dirty="0">
                <a:solidFill>
                  <a:srgbClr val="00007F"/>
                </a:solidFill>
                <a:latin typeface="Verdana"/>
                <a:cs typeface="Verdana"/>
              </a:rPr>
              <a:t> </a:t>
            </a:r>
            <a:r>
              <a:rPr sz="1588" dirty="0">
                <a:solidFill>
                  <a:srgbClr val="00007F"/>
                </a:solidFill>
                <a:latin typeface="Verdana"/>
                <a:cs typeface="Verdana"/>
              </a:rPr>
              <a:t>ex</a:t>
            </a:r>
            <a:r>
              <a:rPr sz="1588" spc="-26" dirty="0">
                <a:solidFill>
                  <a:srgbClr val="00007F"/>
                </a:solidFill>
                <a:latin typeface="Verdana"/>
                <a:cs typeface="Verdana"/>
              </a:rPr>
              <a:t> </a:t>
            </a:r>
            <a:r>
              <a:rPr sz="1588" dirty="0">
                <a:solidFill>
                  <a:srgbClr val="00007F"/>
                </a:solidFill>
                <a:latin typeface="Verdana"/>
                <a:cs typeface="Verdana"/>
              </a:rPr>
              <a:t>:</a:t>
            </a:r>
            <a:r>
              <a:rPr sz="1588" spc="-32" dirty="0">
                <a:solidFill>
                  <a:srgbClr val="00007F"/>
                </a:solidFill>
                <a:latin typeface="Verdana"/>
                <a:cs typeface="Verdana"/>
              </a:rPr>
              <a:t> </a:t>
            </a:r>
            <a:r>
              <a:rPr sz="1588" spc="-21" dirty="0">
                <a:solidFill>
                  <a:srgbClr val="00007F"/>
                </a:solidFill>
                <a:latin typeface="Verdana"/>
                <a:cs typeface="Verdana"/>
              </a:rPr>
              <a:t>univ-</a:t>
            </a:r>
            <a:r>
              <a:rPr sz="1588" dirty="0">
                <a:solidFill>
                  <a:srgbClr val="00007F"/>
                </a:solidFill>
                <a:latin typeface="Verdana"/>
                <a:cs typeface="Verdana"/>
              </a:rPr>
              <a:t>lyon2,</a:t>
            </a:r>
            <a:r>
              <a:rPr sz="1588" spc="-32" dirty="0">
                <a:solidFill>
                  <a:srgbClr val="00007F"/>
                </a:solidFill>
                <a:latin typeface="Verdana"/>
                <a:cs typeface="Verdana"/>
              </a:rPr>
              <a:t> </a:t>
            </a:r>
            <a:r>
              <a:rPr sz="1588" spc="-11" dirty="0">
                <a:solidFill>
                  <a:srgbClr val="00007F"/>
                </a:solidFill>
                <a:latin typeface="Verdana"/>
                <a:cs typeface="Verdana"/>
              </a:rPr>
              <a:t>liris...</a:t>
            </a:r>
            <a:endParaRPr sz="1588">
              <a:latin typeface="Verdana"/>
              <a:cs typeface="Verdana"/>
            </a:endParaRPr>
          </a:p>
          <a:p>
            <a:pPr marL="40340">
              <a:lnSpc>
                <a:spcPts val="1821"/>
              </a:lnSpc>
              <a:spcBef>
                <a:spcPts val="424"/>
              </a:spcBef>
            </a:pPr>
            <a:r>
              <a:rPr sz="1588" b="1" spc="-11" dirty="0">
                <a:solidFill>
                  <a:srgbClr val="00007F"/>
                </a:solidFill>
                <a:latin typeface="Verdana"/>
                <a:cs typeface="Verdana"/>
              </a:rPr>
              <a:t>Domaine</a:t>
            </a:r>
            <a:endParaRPr sz="1588">
              <a:latin typeface="Verdana"/>
              <a:cs typeface="Verdana"/>
            </a:endParaRPr>
          </a:p>
          <a:p>
            <a:pPr marL="342220" indent="-153293">
              <a:lnSpc>
                <a:spcPts val="1821"/>
              </a:lnSpc>
              <a:buSzPct val="80000"/>
              <a:buFont typeface="Segoe UI Symbol"/>
              <a:buChar char="■"/>
              <a:tabLst>
                <a:tab pos="342220" algn="l"/>
              </a:tabLst>
            </a:pPr>
            <a:r>
              <a:rPr sz="1588" dirty="0">
                <a:solidFill>
                  <a:srgbClr val="00007F"/>
                </a:solidFill>
                <a:latin typeface="Verdana"/>
                <a:cs typeface="Verdana"/>
              </a:rPr>
              <a:t>ensemble</a:t>
            </a:r>
            <a:r>
              <a:rPr sz="1588" spc="-69" dirty="0">
                <a:solidFill>
                  <a:srgbClr val="00007F"/>
                </a:solidFill>
                <a:latin typeface="Verdana"/>
                <a:cs typeface="Verdana"/>
              </a:rPr>
              <a:t> </a:t>
            </a:r>
            <a:r>
              <a:rPr sz="1588" dirty="0">
                <a:solidFill>
                  <a:srgbClr val="00007F"/>
                </a:solidFill>
                <a:latin typeface="Verdana"/>
                <a:cs typeface="Verdana"/>
              </a:rPr>
              <a:t>des</a:t>
            </a:r>
            <a:r>
              <a:rPr sz="1588" spc="-58" dirty="0">
                <a:solidFill>
                  <a:srgbClr val="00007F"/>
                </a:solidFill>
                <a:latin typeface="Verdana"/>
                <a:cs typeface="Verdana"/>
              </a:rPr>
              <a:t> </a:t>
            </a:r>
            <a:r>
              <a:rPr sz="1588" dirty="0">
                <a:solidFill>
                  <a:srgbClr val="00007F"/>
                </a:solidFill>
                <a:latin typeface="Verdana"/>
                <a:cs typeface="Verdana"/>
              </a:rPr>
              <a:t>étiquettes</a:t>
            </a:r>
            <a:r>
              <a:rPr sz="1588" spc="-58" dirty="0">
                <a:solidFill>
                  <a:srgbClr val="00007F"/>
                </a:solidFill>
                <a:latin typeface="Verdana"/>
                <a:cs typeface="Verdana"/>
              </a:rPr>
              <a:t> </a:t>
            </a:r>
            <a:r>
              <a:rPr sz="1588" dirty="0">
                <a:solidFill>
                  <a:srgbClr val="00007F"/>
                </a:solidFill>
                <a:latin typeface="Verdana"/>
                <a:cs typeface="Verdana"/>
              </a:rPr>
              <a:t>de</a:t>
            </a:r>
            <a:r>
              <a:rPr sz="1588" spc="-58" dirty="0">
                <a:solidFill>
                  <a:srgbClr val="00007F"/>
                </a:solidFill>
                <a:latin typeface="Verdana"/>
                <a:cs typeface="Verdana"/>
              </a:rPr>
              <a:t> </a:t>
            </a:r>
            <a:r>
              <a:rPr sz="1588" dirty="0">
                <a:solidFill>
                  <a:srgbClr val="00007F"/>
                </a:solidFill>
                <a:latin typeface="Verdana"/>
                <a:cs typeface="Verdana"/>
              </a:rPr>
              <a:t>noeuds</a:t>
            </a:r>
            <a:r>
              <a:rPr sz="1588" spc="-58" dirty="0">
                <a:solidFill>
                  <a:srgbClr val="00007F"/>
                </a:solidFill>
                <a:latin typeface="Verdana"/>
                <a:cs typeface="Verdana"/>
              </a:rPr>
              <a:t> </a:t>
            </a:r>
            <a:r>
              <a:rPr sz="1588" dirty="0">
                <a:solidFill>
                  <a:srgbClr val="00007F"/>
                </a:solidFill>
                <a:latin typeface="Verdana"/>
                <a:cs typeface="Verdana"/>
              </a:rPr>
              <a:t>d'une</a:t>
            </a:r>
            <a:r>
              <a:rPr sz="1588" spc="-58" dirty="0">
                <a:solidFill>
                  <a:srgbClr val="00007F"/>
                </a:solidFill>
                <a:latin typeface="Verdana"/>
                <a:cs typeface="Verdana"/>
              </a:rPr>
              <a:t> </a:t>
            </a:r>
            <a:r>
              <a:rPr sz="1588" dirty="0">
                <a:solidFill>
                  <a:srgbClr val="00007F"/>
                </a:solidFill>
                <a:latin typeface="Verdana"/>
                <a:cs typeface="Verdana"/>
              </a:rPr>
              <a:t>arborescence</a:t>
            </a:r>
            <a:r>
              <a:rPr sz="1588" spc="-58" dirty="0">
                <a:solidFill>
                  <a:srgbClr val="00007F"/>
                </a:solidFill>
                <a:latin typeface="Verdana"/>
                <a:cs typeface="Verdana"/>
              </a:rPr>
              <a:t> </a:t>
            </a:r>
            <a:r>
              <a:rPr sz="1588" dirty="0">
                <a:solidFill>
                  <a:srgbClr val="00007F"/>
                </a:solidFill>
                <a:latin typeface="Verdana"/>
                <a:cs typeface="Verdana"/>
              </a:rPr>
              <a:t>à</a:t>
            </a:r>
            <a:r>
              <a:rPr sz="1588" spc="-58" dirty="0">
                <a:solidFill>
                  <a:srgbClr val="00007F"/>
                </a:solidFill>
                <a:latin typeface="Verdana"/>
                <a:cs typeface="Verdana"/>
              </a:rPr>
              <a:t> </a:t>
            </a:r>
            <a:r>
              <a:rPr sz="1588" dirty="0">
                <a:solidFill>
                  <a:srgbClr val="00007F"/>
                </a:solidFill>
                <a:latin typeface="Verdana"/>
                <a:cs typeface="Verdana"/>
              </a:rPr>
              <a:t>l'exception</a:t>
            </a:r>
            <a:r>
              <a:rPr sz="1588" spc="-58" dirty="0">
                <a:solidFill>
                  <a:srgbClr val="00007F"/>
                </a:solidFill>
                <a:latin typeface="Verdana"/>
                <a:cs typeface="Verdana"/>
              </a:rPr>
              <a:t> </a:t>
            </a:r>
            <a:r>
              <a:rPr sz="1588" dirty="0">
                <a:solidFill>
                  <a:srgbClr val="00007F"/>
                </a:solidFill>
                <a:latin typeface="Verdana"/>
                <a:cs typeface="Verdana"/>
              </a:rPr>
              <a:t>de</a:t>
            </a:r>
            <a:r>
              <a:rPr sz="1588" spc="-58" dirty="0">
                <a:solidFill>
                  <a:srgbClr val="00007F"/>
                </a:solidFill>
                <a:latin typeface="Verdana"/>
                <a:cs typeface="Verdana"/>
              </a:rPr>
              <a:t> </a:t>
            </a:r>
            <a:r>
              <a:rPr sz="1588" spc="-11" dirty="0">
                <a:solidFill>
                  <a:srgbClr val="00007F"/>
                </a:solidFill>
                <a:latin typeface="Verdana"/>
                <a:cs typeface="Verdana"/>
              </a:rPr>
              <a:t>l'hôte</a:t>
            </a:r>
            <a:endParaRPr sz="1588">
              <a:latin typeface="Verdana"/>
              <a:cs typeface="Verdana"/>
            </a:endParaRPr>
          </a:p>
          <a:p>
            <a:pPr marL="40340">
              <a:lnSpc>
                <a:spcPts val="1815"/>
              </a:lnSpc>
              <a:spcBef>
                <a:spcPts val="433"/>
              </a:spcBef>
            </a:pPr>
            <a:r>
              <a:rPr sz="1588" b="1" spc="-21" dirty="0">
                <a:solidFill>
                  <a:srgbClr val="00007F"/>
                </a:solidFill>
                <a:latin typeface="Verdana"/>
                <a:cs typeface="Verdana"/>
              </a:rPr>
              <a:t>Hôte</a:t>
            </a:r>
            <a:endParaRPr sz="1588">
              <a:latin typeface="Verdana"/>
              <a:cs typeface="Verdana"/>
            </a:endParaRPr>
          </a:p>
          <a:p>
            <a:pPr marL="342220" indent="-153293">
              <a:lnSpc>
                <a:spcPts val="1815"/>
              </a:lnSpc>
              <a:buSzPct val="80000"/>
              <a:buFont typeface="Segoe UI Symbol"/>
              <a:buChar char="■"/>
              <a:tabLst>
                <a:tab pos="342220" algn="l"/>
              </a:tabLst>
            </a:pPr>
            <a:r>
              <a:rPr sz="1588" dirty="0">
                <a:solidFill>
                  <a:srgbClr val="00007F"/>
                </a:solidFill>
                <a:latin typeface="Verdana"/>
                <a:cs typeface="Verdana"/>
              </a:rPr>
              <a:t>extrémité</a:t>
            </a:r>
            <a:r>
              <a:rPr sz="1588" spc="-53" dirty="0">
                <a:solidFill>
                  <a:srgbClr val="00007F"/>
                </a:solidFill>
                <a:latin typeface="Verdana"/>
                <a:cs typeface="Verdana"/>
              </a:rPr>
              <a:t> </a:t>
            </a:r>
            <a:r>
              <a:rPr sz="1588" dirty="0">
                <a:solidFill>
                  <a:srgbClr val="00007F"/>
                </a:solidFill>
                <a:latin typeface="Verdana"/>
                <a:cs typeface="Verdana"/>
              </a:rPr>
              <a:t>d'une</a:t>
            </a:r>
            <a:r>
              <a:rPr sz="1588" spc="-48" dirty="0">
                <a:solidFill>
                  <a:srgbClr val="00007F"/>
                </a:solidFill>
                <a:latin typeface="Verdana"/>
                <a:cs typeface="Verdana"/>
              </a:rPr>
              <a:t> </a:t>
            </a:r>
            <a:r>
              <a:rPr sz="1588" dirty="0">
                <a:solidFill>
                  <a:srgbClr val="00007F"/>
                </a:solidFill>
                <a:latin typeface="Verdana"/>
                <a:cs typeface="Verdana"/>
              </a:rPr>
              <a:t>branche,</a:t>
            </a:r>
            <a:r>
              <a:rPr sz="1588" spc="-48" dirty="0">
                <a:solidFill>
                  <a:srgbClr val="00007F"/>
                </a:solidFill>
                <a:latin typeface="Verdana"/>
                <a:cs typeface="Verdana"/>
              </a:rPr>
              <a:t> </a:t>
            </a:r>
            <a:r>
              <a:rPr sz="1588" dirty="0">
                <a:solidFill>
                  <a:srgbClr val="00007F"/>
                </a:solidFill>
                <a:latin typeface="Verdana"/>
                <a:cs typeface="Verdana"/>
              </a:rPr>
              <a:t>correspond</a:t>
            </a:r>
            <a:r>
              <a:rPr sz="1588" spc="-48" dirty="0">
                <a:solidFill>
                  <a:srgbClr val="00007F"/>
                </a:solidFill>
                <a:latin typeface="Verdana"/>
                <a:cs typeface="Verdana"/>
              </a:rPr>
              <a:t> </a:t>
            </a:r>
            <a:r>
              <a:rPr sz="1588" dirty="0">
                <a:solidFill>
                  <a:srgbClr val="00007F"/>
                </a:solidFill>
                <a:latin typeface="Verdana"/>
                <a:cs typeface="Verdana"/>
              </a:rPr>
              <a:t>à</a:t>
            </a:r>
            <a:r>
              <a:rPr sz="1588" spc="-53" dirty="0">
                <a:solidFill>
                  <a:srgbClr val="00007F"/>
                </a:solidFill>
                <a:latin typeface="Verdana"/>
                <a:cs typeface="Verdana"/>
              </a:rPr>
              <a:t> </a:t>
            </a:r>
            <a:r>
              <a:rPr sz="1588" dirty="0">
                <a:solidFill>
                  <a:srgbClr val="00007F"/>
                </a:solidFill>
                <a:latin typeface="Verdana"/>
                <a:cs typeface="Verdana"/>
              </a:rPr>
              <a:t>une</a:t>
            </a:r>
            <a:r>
              <a:rPr sz="1588" spc="-48" dirty="0">
                <a:solidFill>
                  <a:srgbClr val="00007F"/>
                </a:solidFill>
                <a:latin typeface="Verdana"/>
                <a:cs typeface="Verdana"/>
              </a:rPr>
              <a:t> </a:t>
            </a:r>
            <a:r>
              <a:rPr sz="1588" dirty="0">
                <a:solidFill>
                  <a:srgbClr val="00007F"/>
                </a:solidFill>
                <a:latin typeface="Verdana"/>
                <a:cs typeface="Verdana"/>
              </a:rPr>
              <a:t>machine</a:t>
            </a:r>
            <a:r>
              <a:rPr sz="1588" spc="-53" dirty="0">
                <a:solidFill>
                  <a:srgbClr val="00007F"/>
                </a:solidFill>
                <a:latin typeface="Verdana"/>
                <a:cs typeface="Verdana"/>
              </a:rPr>
              <a:t> </a:t>
            </a:r>
            <a:r>
              <a:rPr sz="1588" dirty="0">
                <a:solidFill>
                  <a:srgbClr val="00007F"/>
                </a:solidFill>
                <a:latin typeface="Verdana"/>
                <a:cs typeface="Verdana"/>
              </a:rPr>
              <a:t>ou</a:t>
            </a:r>
            <a:r>
              <a:rPr sz="1588" spc="-48" dirty="0">
                <a:solidFill>
                  <a:srgbClr val="00007F"/>
                </a:solidFill>
                <a:latin typeface="Verdana"/>
                <a:cs typeface="Verdana"/>
              </a:rPr>
              <a:t> </a:t>
            </a:r>
            <a:r>
              <a:rPr sz="1588" dirty="0">
                <a:solidFill>
                  <a:srgbClr val="00007F"/>
                </a:solidFill>
                <a:latin typeface="Verdana"/>
                <a:cs typeface="Verdana"/>
              </a:rPr>
              <a:t>une</a:t>
            </a:r>
            <a:r>
              <a:rPr sz="1588" spc="-53" dirty="0">
                <a:solidFill>
                  <a:srgbClr val="00007F"/>
                </a:solidFill>
                <a:latin typeface="Verdana"/>
                <a:cs typeface="Verdana"/>
              </a:rPr>
              <a:t> </a:t>
            </a:r>
            <a:r>
              <a:rPr sz="1588" dirty="0">
                <a:solidFill>
                  <a:srgbClr val="00007F"/>
                </a:solidFill>
                <a:latin typeface="Verdana"/>
                <a:cs typeface="Verdana"/>
              </a:rPr>
              <a:t>entité</a:t>
            </a:r>
            <a:r>
              <a:rPr sz="1588" spc="-48" dirty="0">
                <a:solidFill>
                  <a:srgbClr val="00007F"/>
                </a:solidFill>
                <a:latin typeface="Verdana"/>
                <a:cs typeface="Verdana"/>
              </a:rPr>
              <a:t> </a:t>
            </a:r>
            <a:r>
              <a:rPr sz="1588" dirty="0">
                <a:solidFill>
                  <a:srgbClr val="00007F"/>
                </a:solidFill>
                <a:latin typeface="Verdana"/>
                <a:cs typeface="Verdana"/>
              </a:rPr>
              <a:t>du</a:t>
            </a:r>
            <a:r>
              <a:rPr sz="1588" spc="-48" dirty="0">
                <a:solidFill>
                  <a:srgbClr val="00007F"/>
                </a:solidFill>
                <a:latin typeface="Verdana"/>
                <a:cs typeface="Verdana"/>
              </a:rPr>
              <a:t> </a:t>
            </a:r>
            <a:r>
              <a:rPr sz="1588" spc="-11" dirty="0">
                <a:solidFill>
                  <a:srgbClr val="00007F"/>
                </a:solidFill>
                <a:latin typeface="Verdana"/>
                <a:cs typeface="Verdana"/>
              </a:rPr>
              <a:t>réseau</a:t>
            </a:r>
            <a:endParaRPr sz="1588">
              <a:latin typeface="Verdana"/>
              <a:cs typeface="Verdana"/>
            </a:endParaRPr>
          </a:p>
          <a:p>
            <a:pPr marL="40340">
              <a:lnSpc>
                <a:spcPts val="1821"/>
              </a:lnSpc>
              <a:spcBef>
                <a:spcPts val="433"/>
              </a:spcBef>
            </a:pPr>
            <a:r>
              <a:rPr sz="1588" b="1" dirty="0">
                <a:solidFill>
                  <a:srgbClr val="00007F"/>
                </a:solidFill>
                <a:latin typeface="Verdana"/>
                <a:cs typeface="Verdana"/>
              </a:rPr>
              <a:t>Adresse</a:t>
            </a:r>
            <a:r>
              <a:rPr sz="1588" b="1" spc="-48" dirty="0">
                <a:solidFill>
                  <a:srgbClr val="00007F"/>
                </a:solidFill>
                <a:latin typeface="Verdana"/>
                <a:cs typeface="Verdana"/>
              </a:rPr>
              <a:t> </a:t>
            </a:r>
            <a:r>
              <a:rPr sz="1588" b="1" dirty="0">
                <a:solidFill>
                  <a:srgbClr val="00007F"/>
                </a:solidFill>
                <a:latin typeface="Verdana"/>
                <a:cs typeface="Verdana"/>
              </a:rPr>
              <a:t>FQDN</a:t>
            </a:r>
            <a:r>
              <a:rPr sz="1588" b="1" spc="-48" dirty="0">
                <a:solidFill>
                  <a:srgbClr val="00007F"/>
                </a:solidFill>
                <a:latin typeface="Verdana"/>
                <a:cs typeface="Verdana"/>
              </a:rPr>
              <a:t> </a:t>
            </a:r>
            <a:r>
              <a:rPr sz="1588" b="1" dirty="0">
                <a:solidFill>
                  <a:srgbClr val="00007F"/>
                </a:solidFill>
                <a:latin typeface="Verdana"/>
                <a:cs typeface="Verdana"/>
              </a:rPr>
              <a:t>(</a:t>
            </a:r>
            <a:r>
              <a:rPr sz="1588" b="1" i="1" dirty="0">
                <a:solidFill>
                  <a:srgbClr val="00007F"/>
                </a:solidFill>
                <a:latin typeface="Verdana"/>
                <a:cs typeface="Verdana"/>
              </a:rPr>
              <a:t>Fully</a:t>
            </a:r>
            <a:r>
              <a:rPr sz="1588" b="1" i="1" spc="-53" dirty="0">
                <a:solidFill>
                  <a:srgbClr val="00007F"/>
                </a:solidFill>
                <a:latin typeface="Verdana"/>
                <a:cs typeface="Verdana"/>
              </a:rPr>
              <a:t> </a:t>
            </a:r>
            <a:r>
              <a:rPr sz="1588" b="1" i="1" dirty="0">
                <a:solidFill>
                  <a:srgbClr val="00007F"/>
                </a:solidFill>
                <a:latin typeface="Verdana"/>
                <a:cs typeface="Verdana"/>
              </a:rPr>
              <a:t>Qualified</a:t>
            </a:r>
            <a:r>
              <a:rPr sz="1588" b="1" i="1" spc="-48" dirty="0">
                <a:solidFill>
                  <a:srgbClr val="00007F"/>
                </a:solidFill>
                <a:latin typeface="Verdana"/>
                <a:cs typeface="Verdana"/>
              </a:rPr>
              <a:t> </a:t>
            </a:r>
            <a:r>
              <a:rPr sz="1588" b="1" i="1" dirty="0">
                <a:solidFill>
                  <a:srgbClr val="00007F"/>
                </a:solidFill>
                <a:latin typeface="Verdana"/>
                <a:cs typeface="Verdana"/>
              </a:rPr>
              <a:t>Domain</a:t>
            </a:r>
            <a:r>
              <a:rPr sz="1588" b="1" i="1" spc="-53" dirty="0">
                <a:solidFill>
                  <a:srgbClr val="00007F"/>
                </a:solidFill>
                <a:latin typeface="Verdana"/>
                <a:cs typeface="Verdana"/>
              </a:rPr>
              <a:t> </a:t>
            </a:r>
            <a:r>
              <a:rPr sz="1588" b="1" i="1" dirty="0">
                <a:solidFill>
                  <a:srgbClr val="00007F"/>
                </a:solidFill>
                <a:latin typeface="Verdana"/>
                <a:cs typeface="Verdana"/>
              </a:rPr>
              <a:t>Name</a:t>
            </a:r>
            <a:r>
              <a:rPr sz="1588" b="1" dirty="0">
                <a:solidFill>
                  <a:srgbClr val="00007F"/>
                </a:solidFill>
                <a:latin typeface="Verdana"/>
                <a:cs typeface="Verdana"/>
              </a:rPr>
              <a:t>)</a:t>
            </a:r>
            <a:r>
              <a:rPr sz="1588" b="1" spc="-53" dirty="0">
                <a:solidFill>
                  <a:srgbClr val="00007F"/>
                </a:solidFill>
                <a:latin typeface="Verdana"/>
                <a:cs typeface="Verdana"/>
              </a:rPr>
              <a:t> :</a:t>
            </a:r>
            <a:endParaRPr sz="1588">
              <a:latin typeface="Verdana"/>
              <a:cs typeface="Verdana"/>
            </a:endParaRPr>
          </a:p>
          <a:p>
            <a:pPr marL="342220" indent="-153293">
              <a:lnSpc>
                <a:spcPts val="1821"/>
              </a:lnSpc>
              <a:buSzPct val="80000"/>
              <a:buFont typeface="Segoe UI Symbol"/>
              <a:buChar char="■"/>
              <a:tabLst>
                <a:tab pos="342220" algn="l"/>
              </a:tabLst>
            </a:pPr>
            <a:r>
              <a:rPr sz="1588" dirty="0">
                <a:solidFill>
                  <a:srgbClr val="00007F"/>
                </a:solidFill>
                <a:latin typeface="Verdana"/>
                <a:cs typeface="Verdana"/>
              </a:rPr>
              <a:t>ensemble</a:t>
            </a:r>
            <a:r>
              <a:rPr sz="1588" spc="-58" dirty="0">
                <a:solidFill>
                  <a:srgbClr val="00007F"/>
                </a:solidFill>
                <a:latin typeface="Verdana"/>
                <a:cs typeface="Verdana"/>
              </a:rPr>
              <a:t> </a:t>
            </a:r>
            <a:r>
              <a:rPr sz="1588" dirty="0">
                <a:solidFill>
                  <a:srgbClr val="00007F"/>
                </a:solidFill>
                <a:latin typeface="Verdana"/>
                <a:cs typeface="Verdana"/>
              </a:rPr>
              <a:t>des</a:t>
            </a:r>
            <a:r>
              <a:rPr sz="1588" spc="-58" dirty="0">
                <a:solidFill>
                  <a:srgbClr val="00007F"/>
                </a:solidFill>
                <a:latin typeface="Verdana"/>
                <a:cs typeface="Verdana"/>
              </a:rPr>
              <a:t> </a:t>
            </a:r>
            <a:r>
              <a:rPr sz="1588" dirty="0">
                <a:solidFill>
                  <a:srgbClr val="00007F"/>
                </a:solidFill>
                <a:latin typeface="Verdana"/>
                <a:cs typeface="Verdana"/>
              </a:rPr>
              <a:t>étiquettes</a:t>
            </a:r>
            <a:r>
              <a:rPr sz="1588" spc="-58" dirty="0">
                <a:solidFill>
                  <a:srgbClr val="00007F"/>
                </a:solidFill>
                <a:latin typeface="Verdana"/>
                <a:cs typeface="Verdana"/>
              </a:rPr>
              <a:t> </a:t>
            </a:r>
            <a:r>
              <a:rPr sz="1588" dirty="0">
                <a:solidFill>
                  <a:srgbClr val="00007F"/>
                </a:solidFill>
                <a:latin typeface="Verdana"/>
                <a:cs typeface="Verdana"/>
              </a:rPr>
              <a:t>des</a:t>
            </a:r>
            <a:r>
              <a:rPr sz="1588" spc="-53" dirty="0">
                <a:solidFill>
                  <a:srgbClr val="00007F"/>
                </a:solidFill>
                <a:latin typeface="Verdana"/>
                <a:cs typeface="Verdana"/>
              </a:rPr>
              <a:t> </a:t>
            </a:r>
            <a:r>
              <a:rPr sz="1588" dirty="0">
                <a:solidFill>
                  <a:srgbClr val="00007F"/>
                </a:solidFill>
                <a:latin typeface="Verdana"/>
                <a:cs typeface="Verdana"/>
              </a:rPr>
              <a:t>noeuds</a:t>
            </a:r>
            <a:r>
              <a:rPr sz="1588" spc="-58" dirty="0">
                <a:solidFill>
                  <a:srgbClr val="00007F"/>
                </a:solidFill>
                <a:latin typeface="Verdana"/>
                <a:cs typeface="Verdana"/>
              </a:rPr>
              <a:t> </a:t>
            </a:r>
            <a:r>
              <a:rPr sz="1588" dirty="0">
                <a:solidFill>
                  <a:srgbClr val="00007F"/>
                </a:solidFill>
                <a:latin typeface="Verdana"/>
                <a:cs typeface="Verdana"/>
              </a:rPr>
              <a:t>d'une</a:t>
            </a:r>
            <a:r>
              <a:rPr sz="1588" spc="-58" dirty="0">
                <a:solidFill>
                  <a:srgbClr val="00007F"/>
                </a:solidFill>
                <a:latin typeface="Verdana"/>
                <a:cs typeface="Verdana"/>
              </a:rPr>
              <a:t> </a:t>
            </a:r>
            <a:r>
              <a:rPr sz="1588" spc="-11" dirty="0">
                <a:solidFill>
                  <a:srgbClr val="00007F"/>
                </a:solidFill>
                <a:latin typeface="Verdana"/>
                <a:cs typeface="Verdana"/>
              </a:rPr>
              <a:t>arborescence</a:t>
            </a:r>
            <a:endParaRPr sz="1588">
              <a:latin typeface="Verdana"/>
              <a:cs typeface="Verdana"/>
            </a:endParaRPr>
          </a:p>
          <a:p>
            <a:pPr marL="40340">
              <a:lnSpc>
                <a:spcPts val="1821"/>
              </a:lnSpc>
              <a:spcBef>
                <a:spcPts val="424"/>
              </a:spcBef>
            </a:pPr>
            <a:r>
              <a:rPr sz="1588" b="1" spc="-21" dirty="0">
                <a:solidFill>
                  <a:srgbClr val="00007F"/>
                </a:solidFill>
                <a:latin typeface="Verdana"/>
                <a:cs typeface="Verdana"/>
              </a:rPr>
              <a:t>Zone</a:t>
            </a:r>
            <a:endParaRPr sz="1588">
              <a:latin typeface="Verdana"/>
              <a:cs typeface="Verdana"/>
            </a:endParaRPr>
          </a:p>
          <a:p>
            <a:pPr marL="342220" indent="-153293">
              <a:lnSpc>
                <a:spcPts val="1821"/>
              </a:lnSpc>
              <a:buSzPct val="80000"/>
              <a:buFont typeface="Segoe UI Symbol"/>
              <a:buChar char="■"/>
              <a:tabLst>
                <a:tab pos="342220" algn="l"/>
              </a:tabLst>
            </a:pPr>
            <a:r>
              <a:rPr sz="1588" dirty="0">
                <a:solidFill>
                  <a:srgbClr val="00007F"/>
                </a:solidFill>
                <a:latin typeface="Verdana"/>
                <a:cs typeface="Verdana"/>
              </a:rPr>
              <a:t>ensemble</a:t>
            </a:r>
            <a:r>
              <a:rPr sz="1588" spc="-58" dirty="0">
                <a:solidFill>
                  <a:srgbClr val="00007F"/>
                </a:solidFill>
                <a:latin typeface="Verdana"/>
                <a:cs typeface="Verdana"/>
              </a:rPr>
              <a:t> </a:t>
            </a:r>
            <a:r>
              <a:rPr sz="1588" dirty="0">
                <a:solidFill>
                  <a:srgbClr val="00007F"/>
                </a:solidFill>
                <a:latin typeface="Verdana"/>
                <a:cs typeface="Verdana"/>
              </a:rPr>
              <a:t>de</a:t>
            </a:r>
            <a:r>
              <a:rPr sz="1588" spc="-58" dirty="0">
                <a:solidFill>
                  <a:srgbClr val="00007F"/>
                </a:solidFill>
                <a:latin typeface="Verdana"/>
                <a:cs typeface="Verdana"/>
              </a:rPr>
              <a:t> </a:t>
            </a:r>
            <a:r>
              <a:rPr sz="1588" dirty="0">
                <a:solidFill>
                  <a:srgbClr val="00007F"/>
                </a:solidFill>
                <a:latin typeface="Verdana"/>
                <a:cs typeface="Verdana"/>
              </a:rPr>
              <a:t>domaine</a:t>
            </a:r>
            <a:r>
              <a:rPr sz="1588" spc="-53" dirty="0">
                <a:solidFill>
                  <a:srgbClr val="00007F"/>
                </a:solidFill>
                <a:latin typeface="Verdana"/>
                <a:cs typeface="Verdana"/>
              </a:rPr>
              <a:t> </a:t>
            </a:r>
            <a:r>
              <a:rPr sz="1588" dirty="0">
                <a:solidFill>
                  <a:srgbClr val="00007F"/>
                </a:solidFill>
                <a:latin typeface="Verdana"/>
                <a:cs typeface="Verdana"/>
              </a:rPr>
              <a:t>(concerne</a:t>
            </a:r>
            <a:r>
              <a:rPr sz="1588" spc="-58" dirty="0">
                <a:solidFill>
                  <a:srgbClr val="00007F"/>
                </a:solidFill>
                <a:latin typeface="Verdana"/>
                <a:cs typeface="Verdana"/>
              </a:rPr>
              <a:t> </a:t>
            </a:r>
            <a:r>
              <a:rPr sz="1588" dirty="0">
                <a:solidFill>
                  <a:srgbClr val="00007F"/>
                </a:solidFill>
                <a:latin typeface="Verdana"/>
                <a:cs typeface="Verdana"/>
              </a:rPr>
              <a:t>un</a:t>
            </a:r>
            <a:r>
              <a:rPr sz="1588" spc="-53" dirty="0">
                <a:solidFill>
                  <a:srgbClr val="00007F"/>
                </a:solidFill>
                <a:latin typeface="Verdana"/>
                <a:cs typeface="Verdana"/>
              </a:rPr>
              <a:t> </a:t>
            </a:r>
            <a:r>
              <a:rPr sz="1588" dirty="0">
                <a:solidFill>
                  <a:srgbClr val="00007F"/>
                </a:solidFill>
                <a:latin typeface="Verdana"/>
                <a:cs typeface="Verdana"/>
              </a:rPr>
              <a:t>sous</a:t>
            </a:r>
            <a:r>
              <a:rPr sz="1588" spc="-58" dirty="0">
                <a:solidFill>
                  <a:srgbClr val="00007F"/>
                </a:solidFill>
                <a:latin typeface="Verdana"/>
                <a:cs typeface="Verdana"/>
              </a:rPr>
              <a:t> </a:t>
            </a:r>
            <a:r>
              <a:rPr sz="1588" dirty="0">
                <a:solidFill>
                  <a:srgbClr val="00007F"/>
                </a:solidFill>
                <a:latin typeface="Verdana"/>
                <a:cs typeface="Verdana"/>
              </a:rPr>
              <a:t>arbre</a:t>
            </a:r>
            <a:r>
              <a:rPr sz="1588" spc="-53" dirty="0">
                <a:solidFill>
                  <a:srgbClr val="00007F"/>
                </a:solidFill>
                <a:latin typeface="Verdana"/>
                <a:cs typeface="Verdana"/>
              </a:rPr>
              <a:t> </a:t>
            </a:r>
            <a:r>
              <a:rPr sz="1588" dirty="0">
                <a:solidFill>
                  <a:srgbClr val="00007F"/>
                </a:solidFill>
                <a:latin typeface="Verdana"/>
                <a:cs typeface="Verdana"/>
              </a:rPr>
              <a:t>du</a:t>
            </a:r>
            <a:r>
              <a:rPr sz="1588" spc="-58" dirty="0">
                <a:solidFill>
                  <a:srgbClr val="00007F"/>
                </a:solidFill>
                <a:latin typeface="Verdana"/>
                <a:cs typeface="Verdana"/>
              </a:rPr>
              <a:t> </a:t>
            </a:r>
            <a:r>
              <a:rPr sz="1588" spc="-21" dirty="0">
                <a:solidFill>
                  <a:srgbClr val="00007F"/>
                </a:solidFill>
                <a:latin typeface="Verdana"/>
                <a:cs typeface="Verdana"/>
              </a:rPr>
              <a:t>DNS)</a:t>
            </a:r>
            <a:endParaRPr sz="1588">
              <a:latin typeface="Verdana"/>
              <a:cs typeface="Verdana"/>
            </a:endParaRPr>
          </a:p>
        </p:txBody>
      </p:sp>
      <p:sp>
        <p:nvSpPr>
          <p:cNvPr id="6" name="object 6"/>
          <p:cNvSpPr txBox="1">
            <a:spLocks noGrp="1"/>
          </p:cNvSpPr>
          <p:nvPr>
            <p:ph type="title"/>
          </p:nvPr>
        </p:nvSpPr>
        <p:spPr>
          <a:xfrm>
            <a:off x="528917" y="321717"/>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33543" y="1070834"/>
            <a:ext cx="9514466" cy="5492019"/>
          </a:xfrm>
          <a:prstGeom prst="rect">
            <a:avLst/>
          </a:prstGeom>
        </p:spPr>
        <p:txBody>
          <a:bodyPr vert="horz" wrap="square" lIns="0" tIns="65217" rIns="0" bIns="0" rtlCol="0">
            <a:spAutoFit/>
          </a:bodyPr>
          <a:lstStyle/>
          <a:p>
            <a:pPr marL="80681">
              <a:spcBef>
                <a:spcPts val="512"/>
              </a:spcBef>
            </a:pPr>
            <a:r>
              <a:rPr sz="2541" b="1" dirty="0">
                <a:solidFill>
                  <a:srgbClr val="7F0000"/>
                </a:solidFill>
                <a:latin typeface="Verdana"/>
                <a:cs typeface="Verdana"/>
              </a:rPr>
              <a:t>Serveurs</a:t>
            </a:r>
            <a:r>
              <a:rPr sz="2541" b="1" spc="-74" dirty="0">
                <a:solidFill>
                  <a:srgbClr val="7F0000"/>
                </a:solidFill>
                <a:latin typeface="Verdana"/>
                <a:cs typeface="Verdana"/>
              </a:rPr>
              <a:t> </a:t>
            </a:r>
            <a:r>
              <a:rPr sz="2541" b="1" dirty="0">
                <a:solidFill>
                  <a:srgbClr val="7F0000"/>
                </a:solidFill>
                <a:latin typeface="Verdana"/>
                <a:cs typeface="Verdana"/>
              </a:rPr>
              <a:t>de</a:t>
            </a:r>
            <a:r>
              <a:rPr sz="2541" b="1" spc="-79" dirty="0">
                <a:solidFill>
                  <a:srgbClr val="7F0000"/>
                </a:solidFill>
                <a:latin typeface="Verdana"/>
                <a:cs typeface="Verdana"/>
              </a:rPr>
              <a:t> </a:t>
            </a:r>
            <a:r>
              <a:rPr sz="2541" b="1" spc="-21" dirty="0">
                <a:solidFill>
                  <a:srgbClr val="7F0000"/>
                </a:solidFill>
                <a:latin typeface="Verdana"/>
                <a:cs typeface="Verdana"/>
              </a:rPr>
              <a:t>noms</a:t>
            </a:r>
            <a:endParaRPr sz="2541">
              <a:latin typeface="Verdana"/>
              <a:cs typeface="Verdana"/>
            </a:endParaRPr>
          </a:p>
          <a:p>
            <a:pPr marL="537870" indent="-189599">
              <a:spcBef>
                <a:spcPts val="307"/>
              </a:spcBef>
              <a:buSzPct val="80555"/>
              <a:buFont typeface="Segoe UI Symbol"/>
              <a:buChar char="■"/>
              <a:tabLst>
                <a:tab pos="537870" algn="l"/>
              </a:tabLst>
            </a:pPr>
            <a:r>
              <a:rPr sz="1906" dirty="0">
                <a:solidFill>
                  <a:srgbClr val="00007F"/>
                </a:solidFill>
                <a:latin typeface="Verdana"/>
                <a:cs typeface="Verdana"/>
              </a:rPr>
              <a:t>La</a:t>
            </a:r>
            <a:r>
              <a:rPr sz="1906" spc="-53" dirty="0">
                <a:solidFill>
                  <a:srgbClr val="00007F"/>
                </a:solidFill>
                <a:latin typeface="Verdana"/>
                <a:cs typeface="Verdana"/>
              </a:rPr>
              <a:t> </a:t>
            </a:r>
            <a:r>
              <a:rPr sz="1906" dirty="0">
                <a:solidFill>
                  <a:srgbClr val="00007F"/>
                </a:solidFill>
                <a:latin typeface="Verdana"/>
                <a:cs typeface="Verdana"/>
              </a:rPr>
              <a:t>hiérarchie</a:t>
            </a:r>
            <a:r>
              <a:rPr sz="1906" spc="-53" dirty="0">
                <a:solidFill>
                  <a:srgbClr val="00007F"/>
                </a:solidFill>
                <a:latin typeface="Verdana"/>
                <a:cs typeface="Verdana"/>
              </a:rPr>
              <a:t> </a:t>
            </a:r>
            <a:r>
              <a:rPr sz="1906" dirty="0">
                <a:solidFill>
                  <a:srgbClr val="00007F"/>
                </a:solidFill>
                <a:latin typeface="Verdana"/>
                <a:cs typeface="Verdana"/>
              </a:rPr>
              <a:t>du</a:t>
            </a:r>
            <a:r>
              <a:rPr sz="1906" spc="-53" dirty="0">
                <a:solidFill>
                  <a:srgbClr val="00007F"/>
                </a:solidFill>
                <a:latin typeface="Verdana"/>
                <a:cs typeface="Verdana"/>
              </a:rPr>
              <a:t> </a:t>
            </a:r>
            <a:r>
              <a:rPr sz="1906" dirty="0">
                <a:solidFill>
                  <a:srgbClr val="00007F"/>
                </a:solidFill>
                <a:latin typeface="Verdana"/>
                <a:cs typeface="Verdana"/>
              </a:rPr>
              <a:t>DNS</a:t>
            </a:r>
            <a:r>
              <a:rPr sz="1906" spc="-48" dirty="0">
                <a:solidFill>
                  <a:srgbClr val="00007F"/>
                </a:solidFill>
                <a:latin typeface="Verdana"/>
                <a:cs typeface="Verdana"/>
              </a:rPr>
              <a:t> </a:t>
            </a:r>
            <a:r>
              <a:rPr sz="1906" dirty="0">
                <a:solidFill>
                  <a:srgbClr val="00007F"/>
                </a:solidFill>
                <a:latin typeface="Verdana"/>
                <a:cs typeface="Verdana"/>
              </a:rPr>
              <a:t>est</a:t>
            </a:r>
            <a:r>
              <a:rPr sz="1906" spc="-48" dirty="0">
                <a:solidFill>
                  <a:srgbClr val="00007F"/>
                </a:solidFill>
                <a:latin typeface="Verdana"/>
                <a:cs typeface="Verdana"/>
              </a:rPr>
              <a:t> </a:t>
            </a:r>
            <a:r>
              <a:rPr sz="1906" dirty="0">
                <a:solidFill>
                  <a:srgbClr val="00007F"/>
                </a:solidFill>
                <a:latin typeface="Verdana"/>
                <a:cs typeface="Verdana"/>
              </a:rPr>
              <a:t>partagée</a:t>
            </a:r>
            <a:r>
              <a:rPr sz="1906" spc="-58" dirty="0">
                <a:solidFill>
                  <a:srgbClr val="00007F"/>
                </a:solidFill>
                <a:latin typeface="Verdana"/>
                <a:cs typeface="Verdana"/>
              </a:rPr>
              <a:t> </a:t>
            </a:r>
            <a:r>
              <a:rPr sz="1906" dirty="0">
                <a:solidFill>
                  <a:srgbClr val="00007F"/>
                </a:solidFill>
                <a:latin typeface="Verdana"/>
                <a:cs typeface="Verdana"/>
              </a:rPr>
              <a:t>en</a:t>
            </a:r>
            <a:r>
              <a:rPr sz="1906" spc="-48" dirty="0">
                <a:solidFill>
                  <a:srgbClr val="00007F"/>
                </a:solidFill>
                <a:latin typeface="Verdana"/>
                <a:cs typeface="Verdana"/>
              </a:rPr>
              <a:t> </a:t>
            </a:r>
            <a:r>
              <a:rPr sz="1906" spc="-21" dirty="0">
                <a:solidFill>
                  <a:srgbClr val="00007F"/>
                </a:solidFill>
                <a:latin typeface="Verdana"/>
                <a:cs typeface="Verdana"/>
              </a:rPr>
              <a:t>zone</a:t>
            </a:r>
            <a:endParaRPr sz="1906">
              <a:latin typeface="Verdana"/>
              <a:cs typeface="Verdana"/>
            </a:endParaRPr>
          </a:p>
          <a:p>
            <a:pPr marL="537870" marR="72613" indent="-189599">
              <a:lnSpc>
                <a:spcPts val="2086"/>
              </a:lnSpc>
              <a:spcBef>
                <a:spcPts val="630"/>
              </a:spcBef>
              <a:buSzPct val="80555"/>
              <a:buFont typeface="Segoe UI Symbol"/>
              <a:buChar char="■"/>
              <a:tabLst>
                <a:tab pos="537870" algn="l"/>
              </a:tabLst>
            </a:pPr>
            <a:r>
              <a:rPr sz="1906" spc="-11" dirty="0">
                <a:solidFill>
                  <a:srgbClr val="00007F"/>
                </a:solidFill>
                <a:latin typeface="Verdana"/>
                <a:cs typeface="Verdana"/>
              </a:rPr>
              <a:t>L’information</a:t>
            </a:r>
            <a:r>
              <a:rPr sz="1906" spc="-48" dirty="0">
                <a:solidFill>
                  <a:srgbClr val="00007F"/>
                </a:solidFill>
                <a:latin typeface="Verdana"/>
                <a:cs typeface="Verdana"/>
              </a:rPr>
              <a:t> </a:t>
            </a:r>
            <a:r>
              <a:rPr sz="1906" dirty="0">
                <a:solidFill>
                  <a:srgbClr val="00007F"/>
                </a:solidFill>
                <a:latin typeface="Verdana"/>
                <a:cs typeface="Verdana"/>
              </a:rPr>
              <a:t>contenue</a:t>
            </a:r>
            <a:r>
              <a:rPr sz="1906" spc="-53" dirty="0">
                <a:solidFill>
                  <a:srgbClr val="00007F"/>
                </a:solidFill>
                <a:latin typeface="Verdana"/>
                <a:cs typeface="Verdana"/>
              </a:rPr>
              <a:t> </a:t>
            </a:r>
            <a:r>
              <a:rPr sz="1906" dirty="0">
                <a:solidFill>
                  <a:srgbClr val="00007F"/>
                </a:solidFill>
                <a:latin typeface="Verdana"/>
                <a:cs typeface="Verdana"/>
              </a:rPr>
              <a:t>dans</a:t>
            </a:r>
            <a:r>
              <a:rPr sz="1906" spc="-48" dirty="0">
                <a:solidFill>
                  <a:srgbClr val="00007F"/>
                </a:solidFill>
                <a:latin typeface="Verdana"/>
                <a:cs typeface="Verdana"/>
              </a:rPr>
              <a:t> </a:t>
            </a:r>
            <a:r>
              <a:rPr sz="1906" dirty="0">
                <a:solidFill>
                  <a:srgbClr val="00007F"/>
                </a:solidFill>
                <a:latin typeface="Verdana"/>
                <a:cs typeface="Verdana"/>
              </a:rPr>
              <a:t>une</a:t>
            </a:r>
            <a:r>
              <a:rPr sz="1906" spc="-53" dirty="0">
                <a:solidFill>
                  <a:srgbClr val="00007F"/>
                </a:solidFill>
                <a:latin typeface="Verdana"/>
                <a:cs typeface="Verdana"/>
              </a:rPr>
              <a:t> </a:t>
            </a:r>
            <a:r>
              <a:rPr sz="1906" dirty="0">
                <a:solidFill>
                  <a:srgbClr val="00007F"/>
                </a:solidFill>
                <a:latin typeface="Verdana"/>
                <a:cs typeface="Verdana"/>
              </a:rPr>
              <a:t>zone</a:t>
            </a:r>
            <a:r>
              <a:rPr sz="1906" spc="-42" dirty="0">
                <a:solidFill>
                  <a:srgbClr val="00007F"/>
                </a:solidFill>
                <a:latin typeface="Verdana"/>
                <a:cs typeface="Verdana"/>
              </a:rPr>
              <a:t> </a:t>
            </a:r>
            <a:r>
              <a:rPr sz="1906" dirty="0">
                <a:solidFill>
                  <a:srgbClr val="00007F"/>
                </a:solidFill>
                <a:latin typeface="Verdana"/>
                <a:cs typeface="Verdana"/>
              </a:rPr>
              <a:t>est</a:t>
            </a:r>
            <a:r>
              <a:rPr sz="1906" spc="-48" dirty="0">
                <a:solidFill>
                  <a:srgbClr val="00007F"/>
                </a:solidFill>
                <a:latin typeface="Verdana"/>
                <a:cs typeface="Verdana"/>
              </a:rPr>
              <a:t> </a:t>
            </a:r>
            <a:r>
              <a:rPr sz="1906" dirty="0">
                <a:solidFill>
                  <a:srgbClr val="00007F"/>
                </a:solidFill>
                <a:latin typeface="Verdana"/>
                <a:cs typeface="Verdana"/>
              </a:rPr>
              <a:t>implantée</a:t>
            </a:r>
            <a:r>
              <a:rPr sz="1906" spc="-42" dirty="0">
                <a:solidFill>
                  <a:srgbClr val="00007F"/>
                </a:solidFill>
                <a:latin typeface="Verdana"/>
                <a:cs typeface="Verdana"/>
              </a:rPr>
              <a:t> </a:t>
            </a:r>
            <a:r>
              <a:rPr sz="1906" dirty="0">
                <a:solidFill>
                  <a:srgbClr val="00007F"/>
                </a:solidFill>
                <a:latin typeface="Verdana"/>
                <a:cs typeface="Verdana"/>
              </a:rPr>
              <a:t>dans</a:t>
            </a:r>
            <a:r>
              <a:rPr sz="1906" spc="-48" dirty="0">
                <a:solidFill>
                  <a:srgbClr val="00007F"/>
                </a:solidFill>
                <a:latin typeface="Verdana"/>
                <a:cs typeface="Verdana"/>
              </a:rPr>
              <a:t> </a:t>
            </a:r>
            <a:r>
              <a:rPr sz="1906" dirty="0">
                <a:solidFill>
                  <a:srgbClr val="00007F"/>
                </a:solidFill>
                <a:latin typeface="Verdana"/>
                <a:cs typeface="Verdana"/>
              </a:rPr>
              <a:t>au</a:t>
            </a:r>
            <a:r>
              <a:rPr sz="1906" spc="-42" dirty="0">
                <a:solidFill>
                  <a:srgbClr val="00007F"/>
                </a:solidFill>
                <a:latin typeface="Verdana"/>
                <a:cs typeface="Verdana"/>
              </a:rPr>
              <a:t> </a:t>
            </a:r>
            <a:r>
              <a:rPr sz="1906" dirty="0">
                <a:solidFill>
                  <a:srgbClr val="00007F"/>
                </a:solidFill>
                <a:latin typeface="Verdana"/>
                <a:cs typeface="Verdana"/>
              </a:rPr>
              <a:t>moins</a:t>
            </a:r>
            <a:r>
              <a:rPr sz="1906" spc="-37" dirty="0">
                <a:solidFill>
                  <a:srgbClr val="00007F"/>
                </a:solidFill>
                <a:latin typeface="Verdana"/>
                <a:cs typeface="Verdana"/>
              </a:rPr>
              <a:t> </a:t>
            </a:r>
            <a:r>
              <a:rPr sz="1906" spc="-21" dirty="0">
                <a:solidFill>
                  <a:srgbClr val="00007F"/>
                </a:solidFill>
                <a:latin typeface="Verdana"/>
                <a:cs typeface="Verdana"/>
              </a:rPr>
              <a:t>deux </a:t>
            </a:r>
            <a:r>
              <a:rPr sz="1906" dirty="0">
                <a:solidFill>
                  <a:srgbClr val="00007F"/>
                </a:solidFill>
                <a:latin typeface="Verdana"/>
                <a:cs typeface="Verdana"/>
              </a:rPr>
              <a:t>serveurs</a:t>
            </a:r>
            <a:r>
              <a:rPr sz="1906" spc="-53"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spc="-26" dirty="0">
                <a:solidFill>
                  <a:srgbClr val="00007F"/>
                </a:solidFill>
                <a:latin typeface="Verdana"/>
                <a:cs typeface="Verdana"/>
              </a:rPr>
              <a:t>nom</a:t>
            </a:r>
            <a:endParaRPr sz="1906">
              <a:latin typeface="Verdana"/>
              <a:cs typeface="Verdana"/>
            </a:endParaRPr>
          </a:p>
          <a:p>
            <a:pPr marL="80681">
              <a:lnSpc>
                <a:spcPts val="2472"/>
              </a:lnSpc>
              <a:spcBef>
                <a:spcPts val="2313"/>
              </a:spcBef>
            </a:pPr>
            <a:r>
              <a:rPr sz="2118" b="1" dirty="0">
                <a:solidFill>
                  <a:srgbClr val="00007F"/>
                </a:solidFill>
                <a:latin typeface="Verdana"/>
                <a:cs typeface="Verdana"/>
              </a:rPr>
              <a:t>DNS</a:t>
            </a:r>
            <a:r>
              <a:rPr sz="2118" b="1" spc="-58" dirty="0">
                <a:solidFill>
                  <a:srgbClr val="00007F"/>
                </a:solidFill>
                <a:latin typeface="Verdana"/>
                <a:cs typeface="Verdana"/>
              </a:rPr>
              <a:t> </a:t>
            </a:r>
            <a:r>
              <a:rPr sz="2118" b="1" dirty="0">
                <a:solidFill>
                  <a:srgbClr val="00007F"/>
                </a:solidFill>
                <a:latin typeface="Verdana"/>
                <a:cs typeface="Verdana"/>
              </a:rPr>
              <a:t>Serveur</a:t>
            </a:r>
            <a:r>
              <a:rPr sz="2118" b="1" spc="-64" dirty="0">
                <a:solidFill>
                  <a:srgbClr val="00007F"/>
                </a:solidFill>
                <a:latin typeface="Verdana"/>
                <a:cs typeface="Verdana"/>
              </a:rPr>
              <a:t> </a:t>
            </a:r>
            <a:r>
              <a:rPr sz="2118" b="1" spc="-11" dirty="0">
                <a:solidFill>
                  <a:srgbClr val="00007F"/>
                </a:solidFill>
                <a:latin typeface="Verdana"/>
                <a:cs typeface="Verdana"/>
              </a:rPr>
              <a:t>Primaire</a:t>
            </a:r>
            <a:endParaRPr sz="2118">
              <a:latin typeface="Verdana"/>
              <a:cs typeface="Verdana"/>
            </a:endParaRPr>
          </a:p>
          <a:p>
            <a:pPr marL="423573" indent="-181531">
              <a:lnSpc>
                <a:spcPts val="2218"/>
              </a:lnSpc>
              <a:buSzPct val="80555"/>
              <a:buFont typeface="Segoe UI Symbol"/>
              <a:buChar char="■"/>
              <a:tabLst>
                <a:tab pos="423573" algn="l"/>
              </a:tabLst>
            </a:pPr>
            <a:r>
              <a:rPr sz="1906" dirty="0">
                <a:solidFill>
                  <a:srgbClr val="00007F"/>
                </a:solidFill>
                <a:latin typeface="Verdana"/>
                <a:cs typeface="Verdana"/>
              </a:rPr>
              <a:t>définit</a:t>
            </a:r>
            <a:r>
              <a:rPr sz="1906" spc="-58" dirty="0">
                <a:solidFill>
                  <a:srgbClr val="00007F"/>
                </a:solidFill>
                <a:latin typeface="Verdana"/>
                <a:cs typeface="Verdana"/>
              </a:rPr>
              <a:t> </a:t>
            </a:r>
            <a:r>
              <a:rPr sz="1906" dirty="0">
                <a:solidFill>
                  <a:srgbClr val="00007F"/>
                </a:solidFill>
                <a:latin typeface="Verdana"/>
                <a:cs typeface="Verdana"/>
              </a:rPr>
              <a:t>une</a:t>
            </a:r>
            <a:r>
              <a:rPr sz="1906" spc="-58" dirty="0">
                <a:solidFill>
                  <a:srgbClr val="00007F"/>
                </a:solidFill>
                <a:latin typeface="Verdana"/>
                <a:cs typeface="Verdana"/>
              </a:rPr>
              <a:t> </a:t>
            </a:r>
            <a:r>
              <a:rPr sz="1906" dirty="0">
                <a:solidFill>
                  <a:srgbClr val="00007F"/>
                </a:solidFill>
                <a:latin typeface="Verdana"/>
                <a:cs typeface="Verdana"/>
              </a:rPr>
              <a:t>zone,</a:t>
            </a:r>
            <a:r>
              <a:rPr sz="1906" spc="-58" dirty="0">
                <a:solidFill>
                  <a:srgbClr val="00007F"/>
                </a:solidFill>
                <a:latin typeface="Verdana"/>
                <a:cs typeface="Verdana"/>
              </a:rPr>
              <a:t> </a:t>
            </a:r>
            <a:r>
              <a:rPr sz="1906" dirty="0">
                <a:solidFill>
                  <a:srgbClr val="00007F"/>
                </a:solidFill>
                <a:latin typeface="Verdana"/>
                <a:cs typeface="Verdana"/>
              </a:rPr>
              <a:t>ensemble</a:t>
            </a:r>
            <a:r>
              <a:rPr sz="1906" spc="-58" dirty="0">
                <a:solidFill>
                  <a:srgbClr val="00007F"/>
                </a:solidFill>
                <a:latin typeface="Verdana"/>
                <a:cs typeface="Verdana"/>
              </a:rPr>
              <a:t> </a:t>
            </a:r>
            <a:r>
              <a:rPr sz="1906" dirty="0">
                <a:solidFill>
                  <a:srgbClr val="00007F"/>
                </a:solidFill>
                <a:latin typeface="Verdana"/>
                <a:cs typeface="Verdana"/>
              </a:rPr>
              <a:t>de</a:t>
            </a:r>
            <a:r>
              <a:rPr sz="1906" spc="-64" dirty="0">
                <a:solidFill>
                  <a:srgbClr val="00007F"/>
                </a:solidFill>
                <a:latin typeface="Verdana"/>
                <a:cs typeface="Verdana"/>
              </a:rPr>
              <a:t> </a:t>
            </a:r>
            <a:r>
              <a:rPr sz="1906" dirty="0">
                <a:solidFill>
                  <a:srgbClr val="00007F"/>
                </a:solidFill>
                <a:latin typeface="Verdana"/>
                <a:cs typeface="Verdana"/>
              </a:rPr>
              <a:t>domaines</a:t>
            </a:r>
            <a:r>
              <a:rPr sz="1906" spc="-53" dirty="0">
                <a:solidFill>
                  <a:srgbClr val="00007F"/>
                </a:solidFill>
                <a:latin typeface="Verdana"/>
                <a:cs typeface="Verdana"/>
              </a:rPr>
              <a:t> </a:t>
            </a:r>
            <a:r>
              <a:rPr sz="1906" dirty="0">
                <a:solidFill>
                  <a:srgbClr val="00007F"/>
                </a:solidFill>
                <a:latin typeface="Verdana"/>
                <a:cs typeface="Verdana"/>
              </a:rPr>
              <a:t>sur</a:t>
            </a:r>
            <a:r>
              <a:rPr sz="1906" spc="-53" dirty="0">
                <a:solidFill>
                  <a:srgbClr val="00007F"/>
                </a:solidFill>
                <a:latin typeface="Verdana"/>
                <a:cs typeface="Verdana"/>
              </a:rPr>
              <a:t> </a:t>
            </a:r>
            <a:r>
              <a:rPr sz="1906" dirty="0">
                <a:solidFill>
                  <a:srgbClr val="00007F"/>
                </a:solidFill>
                <a:latin typeface="Verdana"/>
                <a:cs typeface="Verdana"/>
              </a:rPr>
              <a:t>lequel</a:t>
            </a:r>
            <a:r>
              <a:rPr sz="1906" spc="-58" dirty="0">
                <a:solidFill>
                  <a:srgbClr val="00007F"/>
                </a:solidFill>
                <a:latin typeface="Verdana"/>
                <a:cs typeface="Verdana"/>
              </a:rPr>
              <a:t> </a:t>
            </a:r>
            <a:r>
              <a:rPr sz="1906" dirty="0">
                <a:solidFill>
                  <a:srgbClr val="00007F"/>
                </a:solidFill>
                <a:latin typeface="Verdana"/>
                <a:cs typeface="Verdana"/>
              </a:rPr>
              <a:t>le</a:t>
            </a:r>
            <a:r>
              <a:rPr sz="1906" spc="-64" dirty="0">
                <a:solidFill>
                  <a:srgbClr val="00007F"/>
                </a:solidFill>
                <a:latin typeface="Verdana"/>
                <a:cs typeface="Verdana"/>
              </a:rPr>
              <a:t> </a:t>
            </a:r>
            <a:r>
              <a:rPr sz="1906" dirty="0">
                <a:solidFill>
                  <a:srgbClr val="00007F"/>
                </a:solidFill>
                <a:latin typeface="Verdana"/>
                <a:cs typeface="Verdana"/>
              </a:rPr>
              <a:t>serveur</a:t>
            </a:r>
            <a:r>
              <a:rPr sz="1906" spc="-53" dirty="0">
                <a:solidFill>
                  <a:srgbClr val="00007F"/>
                </a:solidFill>
                <a:latin typeface="Verdana"/>
                <a:cs typeface="Verdana"/>
              </a:rPr>
              <a:t> </a:t>
            </a:r>
            <a:r>
              <a:rPr sz="1906" dirty="0">
                <a:solidFill>
                  <a:srgbClr val="00007F"/>
                </a:solidFill>
                <a:latin typeface="Verdana"/>
                <a:cs typeface="Verdana"/>
              </a:rPr>
              <a:t>a</a:t>
            </a:r>
            <a:r>
              <a:rPr sz="1906" spc="-53" dirty="0">
                <a:solidFill>
                  <a:srgbClr val="00007F"/>
                </a:solidFill>
                <a:latin typeface="Verdana"/>
                <a:cs typeface="Verdana"/>
              </a:rPr>
              <a:t> </a:t>
            </a:r>
            <a:r>
              <a:rPr sz="1906" spc="-11" dirty="0">
                <a:solidFill>
                  <a:srgbClr val="00007F"/>
                </a:solidFill>
                <a:latin typeface="Verdana"/>
                <a:cs typeface="Verdana"/>
              </a:rPr>
              <a:t>autorité</a:t>
            </a:r>
            <a:endParaRPr sz="1906">
              <a:latin typeface="Verdana"/>
              <a:cs typeface="Verdana"/>
            </a:endParaRPr>
          </a:p>
          <a:p>
            <a:pPr marL="423573" indent="-181531">
              <a:spcBef>
                <a:spcPts val="392"/>
              </a:spcBef>
              <a:buSzPct val="80555"/>
              <a:buFont typeface="Segoe UI Symbol"/>
              <a:buChar char="■"/>
              <a:tabLst>
                <a:tab pos="423573" algn="l"/>
              </a:tabLst>
            </a:pPr>
            <a:r>
              <a:rPr sz="1906" dirty="0">
                <a:solidFill>
                  <a:srgbClr val="00007F"/>
                </a:solidFill>
                <a:latin typeface="Verdana"/>
                <a:cs typeface="Verdana"/>
              </a:rPr>
              <a:t>il</a:t>
            </a:r>
            <a:r>
              <a:rPr sz="1906" spc="-53" dirty="0">
                <a:solidFill>
                  <a:srgbClr val="00007F"/>
                </a:solidFill>
                <a:latin typeface="Verdana"/>
                <a:cs typeface="Verdana"/>
              </a:rPr>
              <a:t> </a:t>
            </a:r>
            <a:r>
              <a:rPr sz="1906" dirty="0">
                <a:solidFill>
                  <a:srgbClr val="00007F"/>
                </a:solidFill>
                <a:latin typeface="Verdana"/>
                <a:cs typeface="Verdana"/>
              </a:rPr>
              <a:t>est</a:t>
            </a:r>
            <a:r>
              <a:rPr sz="1906" spc="-48" dirty="0">
                <a:solidFill>
                  <a:srgbClr val="00007F"/>
                </a:solidFill>
                <a:latin typeface="Verdana"/>
                <a:cs typeface="Verdana"/>
              </a:rPr>
              <a:t> </a:t>
            </a:r>
            <a:r>
              <a:rPr sz="1906" dirty="0">
                <a:solidFill>
                  <a:srgbClr val="00007F"/>
                </a:solidFill>
                <a:latin typeface="Verdana"/>
                <a:cs typeface="Verdana"/>
              </a:rPr>
              <a:t>mis</a:t>
            </a:r>
            <a:r>
              <a:rPr sz="1906" spc="-42" dirty="0">
                <a:solidFill>
                  <a:srgbClr val="00007F"/>
                </a:solidFill>
                <a:latin typeface="Verdana"/>
                <a:cs typeface="Verdana"/>
              </a:rPr>
              <a:t> </a:t>
            </a:r>
            <a:r>
              <a:rPr sz="1906" dirty="0">
                <a:solidFill>
                  <a:srgbClr val="00007F"/>
                </a:solidFill>
                <a:latin typeface="Verdana"/>
                <a:cs typeface="Verdana"/>
              </a:rPr>
              <a:t>à</a:t>
            </a:r>
            <a:r>
              <a:rPr sz="1906" spc="-48" dirty="0">
                <a:solidFill>
                  <a:srgbClr val="00007F"/>
                </a:solidFill>
                <a:latin typeface="Verdana"/>
                <a:cs typeface="Verdana"/>
              </a:rPr>
              <a:t> </a:t>
            </a:r>
            <a:r>
              <a:rPr sz="1906" dirty="0">
                <a:solidFill>
                  <a:srgbClr val="00007F"/>
                </a:solidFill>
                <a:latin typeface="Verdana"/>
                <a:cs typeface="Verdana"/>
              </a:rPr>
              <a:t>jour</a:t>
            </a:r>
            <a:r>
              <a:rPr sz="1906" spc="-42" dirty="0">
                <a:solidFill>
                  <a:srgbClr val="00007F"/>
                </a:solidFill>
                <a:latin typeface="Verdana"/>
                <a:cs typeface="Verdana"/>
              </a:rPr>
              <a:t> </a:t>
            </a:r>
            <a:r>
              <a:rPr sz="1906" dirty="0">
                <a:solidFill>
                  <a:srgbClr val="00007F"/>
                </a:solidFill>
                <a:latin typeface="Verdana"/>
                <a:cs typeface="Verdana"/>
              </a:rPr>
              <a:t>par</a:t>
            </a:r>
            <a:r>
              <a:rPr sz="1906" spc="-48" dirty="0">
                <a:solidFill>
                  <a:srgbClr val="00007F"/>
                </a:solidFill>
                <a:latin typeface="Verdana"/>
                <a:cs typeface="Verdana"/>
              </a:rPr>
              <a:t> </a:t>
            </a:r>
            <a:r>
              <a:rPr sz="1906" dirty="0">
                <a:solidFill>
                  <a:srgbClr val="00007F"/>
                </a:solidFill>
                <a:latin typeface="Verdana"/>
                <a:cs typeface="Verdana"/>
              </a:rPr>
              <a:t>l’administrateur</a:t>
            </a:r>
            <a:r>
              <a:rPr sz="1906" spc="-48" dirty="0">
                <a:solidFill>
                  <a:srgbClr val="00007F"/>
                </a:solidFill>
                <a:latin typeface="Verdana"/>
                <a:cs typeface="Verdana"/>
              </a:rPr>
              <a:t> </a:t>
            </a:r>
            <a:r>
              <a:rPr sz="1906" spc="-11" dirty="0">
                <a:solidFill>
                  <a:srgbClr val="00007F"/>
                </a:solidFill>
                <a:latin typeface="Verdana"/>
                <a:cs typeface="Verdana"/>
              </a:rPr>
              <a:t>système/réseaux</a:t>
            </a:r>
            <a:endParaRPr sz="1906">
              <a:latin typeface="Verdana"/>
              <a:cs typeface="Verdana"/>
            </a:endParaRPr>
          </a:p>
          <a:p>
            <a:pPr marL="80681">
              <a:spcBef>
                <a:spcPts val="2234"/>
              </a:spcBef>
            </a:pPr>
            <a:r>
              <a:rPr sz="2118" b="1" dirty="0">
                <a:solidFill>
                  <a:srgbClr val="00007F"/>
                </a:solidFill>
                <a:latin typeface="Verdana"/>
                <a:cs typeface="Verdana"/>
              </a:rPr>
              <a:t>DNS</a:t>
            </a:r>
            <a:r>
              <a:rPr sz="2118" b="1" spc="-58" dirty="0">
                <a:solidFill>
                  <a:srgbClr val="00007F"/>
                </a:solidFill>
                <a:latin typeface="Verdana"/>
                <a:cs typeface="Verdana"/>
              </a:rPr>
              <a:t> </a:t>
            </a:r>
            <a:r>
              <a:rPr sz="2118" b="1" dirty="0">
                <a:solidFill>
                  <a:srgbClr val="00007F"/>
                </a:solidFill>
                <a:latin typeface="Verdana"/>
                <a:cs typeface="Verdana"/>
              </a:rPr>
              <a:t>Serveur</a:t>
            </a:r>
            <a:r>
              <a:rPr sz="2118" b="1" spc="-64" dirty="0">
                <a:solidFill>
                  <a:srgbClr val="00007F"/>
                </a:solidFill>
                <a:latin typeface="Verdana"/>
                <a:cs typeface="Verdana"/>
              </a:rPr>
              <a:t> </a:t>
            </a:r>
            <a:r>
              <a:rPr sz="2118" b="1" spc="-11" dirty="0">
                <a:solidFill>
                  <a:srgbClr val="00007F"/>
                </a:solidFill>
                <a:latin typeface="Verdana"/>
                <a:cs typeface="Verdana"/>
              </a:rPr>
              <a:t>Secondaire</a:t>
            </a:r>
            <a:endParaRPr sz="2118">
              <a:latin typeface="Verdana"/>
              <a:cs typeface="Verdana"/>
            </a:endParaRPr>
          </a:p>
          <a:p>
            <a:pPr marL="423573" indent="-181531">
              <a:spcBef>
                <a:spcPts val="148"/>
              </a:spcBef>
              <a:buSzPct val="80555"/>
              <a:buFont typeface="Segoe UI Symbol"/>
              <a:buChar char="■"/>
              <a:tabLst>
                <a:tab pos="423573" algn="l"/>
              </a:tabLst>
            </a:pPr>
            <a:r>
              <a:rPr sz="1906" dirty="0">
                <a:solidFill>
                  <a:srgbClr val="00007F"/>
                </a:solidFill>
                <a:latin typeface="Verdana"/>
                <a:cs typeface="Verdana"/>
              </a:rPr>
              <a:t>Pour</a:t>
            </a:r>
            <a:r>
              <a:rPr sz="1906" spc="-53" dirty="0">
                <a:solidFill>
                  <a:srgbClr val="00007F"/>
                </a:solidFill>
                <a:latin typeface="Verdana"/>
                <a:cs typeface="Verdana"/>
              </a:rPr>
              <a:t> </a:t>
            </a:r>
            <a:r>
              <a:rPr sz="1906" dirty="0">
                <a:solidFill>
                  <a:srgbClr val="00007F"/>
                </a:solidFill>
                <a:latin typeface="Verdana"/>
                <a:cs typeface="Verdana"/>
              </a:rPr>
              <a:t>des</a:t>
            </a:r>
            <a:r>
              <a:rPr sz="1906" spc="-53" dirty="0">
                <a:solidFill>
                  <a:srgbClr val="00007F"/>
                </a:solidFill>
                <a:latin typeface="Verdana"/>
                <a:cs typeface="Verdana"/>
              </a:rPr>
              <a:t> </a:t>
            </a:r>
            <a:r>
              <a:rPr sz="1906" dirty="0">
                <a:solidFill>
                  <a:srgbClr val="00007F"/>
                </a:solidFill>
                <a:latin typeface="Verdana"/>
                <a:cs typeface="Verdana"/>
              </a:rPr>
              <a:t>raisons</a:t>
            </a:r>
            <a:r>
              <a:rPr sz="1906" spc="-53"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spc="-11" dirty="0">
                <a:solidFill>
                  <a:srgbClr val="00007F"/>
                </a:solidFill>
                <a:latin typeface="Verdana"/>
                <a:cs typeface="Verdana"/>
              </a:rPr>
              <a:t>fiabilité</a:t>
            </a:r>
            <a:endParaRPr sz="1906">
              <a:latin typeface="Verdana"/>
              <a:cs typeface="Verdana"/>
            </a:endParaRPr>
          </a:p>
          <a:p>
            <a:pPr marL="423573" indent="-181531">
              <a:spcBef>
                <a:spcPts val="402"/>
              </a:spcBef>
              <a:buSzPct val="80555"/>
              <a:buFont typeface="Segoe UI Symbol"/>
              <a:buChar char="■"/>
              <a:tabLst>
                <a:tab pos="423573" algn="l"/>
              </a:tabLst>
            </a:pPr>
            <a:r>
              <a:rPr sz="1906" dirty="0">
                <a:solidFill>
                  <a:srgbClr val="00007F"/>
                </a:solidFill>
                <a:latin typeface="Verdana"/>
                <a:cs typeface="Verdana"/>
              </a:rPr>
              <a:t>Il</a:t>
            </a:r>
            <a:r>
              <a:rPr sz="1906" spc="-64" dirty="0">
                <a:solidFill>
                  <a:srgbClr val="00007F"/>
                </a:solidFill>
                <a:latin typeface="Verdana"/>
                <a:cs typeface="Verdana"/>
              </a:rPr>
              <a:t> </a:t>
            </a:r>
            <a:r>
              <a:rPr sz="1906" dirty="0">
                <a:solidFill>
                  <a:srgbClr val="00007F"/>
                </a:solidFill>
                <a:latin typeface="Verdana"/>
                <a:cs typeface="Verdana"/>
              </a:rPr>
              <a:t>recopie</a:t>
            </a:r>
            <a:r>
              <a:rPr sz="1906" spc="-58" dirty="0">
                <a:solidFill>
                  <a:srgbClr val="00007F"/>
                </a:solidFill>
                <a:latin typeface="Verdana"/>
                <a:cs typeface="Verdana"/>
              </a:rPr>
              <a:t> </a:t>
            </a:r>
            <a:r>
              <a:rPr sz="1906" spc="-11" dirty="0">
                <a:solidFill>
                  <a:srgbClr val="00007F"/>
                </a:solidFill>
                <a:latin typeface="Verdana"/>
                <a:cs typeface="Verdana"/>
              </a:rPr>
              <a:t>périodiquement</a:t>
            </a:r>
            <a:r>
              <a:rPr sz="1906" spc="-58" dirty="0">
                <a:solidFill>
                  <a:srgbClr val="00007F"/>
                </a:solidFill>
                <a:latin typeface="Verdana"/>
                <a:cs typeface="Verdana"/>
              </a:rPr>
              <a:t> </a:t>
            </a:r>
            <a:r>
              <a:rPr sz="1906" dirty="0">
                <a:solidFill>
                  <a:srgbClr val="00007F"/>
                </a:solidFill>
                <a:latin typeface="Verdana"/>
                <a:cs typeface="Verdana"/>
              </a:rPr>
              <a:t>ses</a:t>
            </a:r>
            <a:r>
              <a:rPr sz="1906" spc="-53" dirty="0">
                <a:solidFill>
                  <a:srgbClr val="00007F"/>
                </a:solidFill>
                <a:latin typeface="Verdana"/>
                <a:cs typeface="Verdana"/>
              </a:rPr>
              <a:t> </a:t>
            </a:r>
            <a:r>
              <a:rPr sz="1906" dirty="0">
                <a:solidFill>
                  <a:srgbClr val="00007F"/>
                </a:solidFill>
                <a:latin typeface="Verdana"/>
                <a:cs typeface="Verdana"/>
              </a:rPr>
              <a:t>informations</a:t>
            </a:r>
            <a:r>
              <a:rPr sz="1906" spc="-58" dirty="0">
                <a:solidFill>
                  <a:srgbClr val="00007F"/>
                </a:solidFill>
                <a:latin typeface="Verdana"/>
                <a:cs typeface="Verdana"/>
              </a:rPr>
              <a:t> </a:t>
            </a:r>
            <a:r>
              <a:rPr sz="1906" dirty="0">
                <a:solidFill>
                  <a:srgbClr val="00007F"/>
                </a:solidFill>
                <a:latin typeface="Verdana"/>
                <a:cs typeface="Verdana"/>
              </a:rPr>
              <a:t>d'un</a:t>
            </a:r>
            <a:r>
              <a:rPr sz="1906" spc="-58" dirty="0">
                <a:solidFill>
                  <a:srgbClr val="00007F"/>
                </a:solidFill>
                <a:latin typeface="Verdana"/>
                <a:cs typeface="Verdana"/>
              </a:rPr>
              <a:t> </a:t>
            </a:r>
            <a:r>
              <a:rPr sz="1906" dirty="0">
                <a:solidFill>
                  <a:srgbClr val="00007F"/>
                </a:solidFill>
                <a:latin typeface="Verdana"/>
                <a:cs typeface="Verdana"/>
              </a:rPr>
              <a:t>serveur</a:t>
            </a:r>
            <a:r>
              <a:rPr sz="1906" spc="-53" dirty="0">
                <a:solidFill>
                  <a:srgbClr val="00007F"/>
                </a:solidFill>
                <a:latin typeface="Verdana"/>
                <a:cs typeface="Verdana"/>
              </a:rPr>
              <a:t> </a:t>
            </a:r>
            <a:r>
              <a:rPr sz="1906" spc="-11" dirty="0">
                <a:solidFill>
                  <a:srgbClr val="00007F"/>
                </a:solidFill>
                <a:latin typeface="Verdana"/>
                <a:cs typeface="Verdana"/>
              </a:rPr>
              <a:t>primaire</a:t>
            </a:r>
            <a:endParaRPr sz="1906">
              <a:latin typeface="Verdana"/>
              <a:cs typeface="Verdana"/>
            </a:endParaRPr>
          </a:p>
          <a:p>
            <a:pPr marL="423573" indent="-181531">
              <a:spcBef>
                <a:spcPts val="392"/>
              </a:spcBef>
              <a:buSzPct val="80555"/>
              <a:buFont typeface="Segoe UI Symbol"/>
              <a:buChar char="■"/>
              <a:tabLst>
                <a:tab pos="423573" algn="l"/>
              </a:tabLst>
            </a:pPr>
            <a:r>
              <a:rPr sz="1906" i="1" dirty="0">
                <a:solidFill>
                  <a:srgbClr val="00007F"/>
                </a:solidFill>
                <a:latin typeface="Verdana"/>
                <a:cs typeface="Verdana"/>
              </a:rPr>
              <a:t>Recommandation</a:t>
            </a:r>
            <a:r>
              <a:rPr sz="1906" dirty="0">
                <a:solidFill>
                  <a:srgbClr val="00007F"/>
                </a:solidFill>
                <a:latin typeface="Verdana"/>
                <a:cs typeface="Verdana"/>
              </a:rPr>
              <a:t>:</a:t>
            </a:r>
            <a:r>
              <a:rPr sz="1906" spc="-53" dirty="0">
                <a:solidFill>
                  <a:srgbClr val="00007F"/>
                </a:solidFill>
                <a:latin typeface="Verdana"/>
                <a:cs typeface="Verdana"/>
              </a:rPr>
              <a:t> </a:t>
            </a:r>
            <a:r>
              <a:rPr sz="1906" dirty="0">
                <a:solidFill>
                  <a:srgbClr val="00007F"/>
                </a:solidFill>
                <a:latin typeface="Verdana"/>
                <a:cs typeface="Verdana"/>
              </a:rPr>
              <a:t>serveur</a:t>
            </a:r>
            <a:r>
              <a:rPr sz="1906" spc="-53" dirty="0">
                <a:solidFill>
                  <a:srgbClr val="00007F"/>
                </a:solidFill>
                <a:latin typeface="Verdana"/>
                <a:cs typeface="Verdana"/>
              </a:rPr>
              <a:t> </a:t>
            </a:r>
            <a:r>
              <a:rPr sz="1906" dirty="0">
                <a:solidFill>
                  <a:srgbClr val="00007F"/>
                </a:solidFill>
                <a:latin typeface="Verdana"/>
                <a:cs typeface="Verdana"/>
              </a:rPr>
              <a:t>primaire</a:t>
            </a:r>
            <a:r>
              <a:rPr sz="1906" spc="-53" dirty="0">
                <a:solidFill>
                  <a:srgbClr val="00007F"/>
                </a:solidFill>
                <a:latin typeface="Verdana"/>
                <a:cs typeface="Verdana"/>
              </a:rPr>
              <a:t> </a:t>
            </a:r>
            <a:r>
              <a:rPr sz="1906" dirty="0">
                <a:solidFill>
                  <a:srgbClr val="00007F"/>
                </a:solidFill>
                <a:latin typeface="Verdana"/>
                <a:cs typeface="Verdana"/>
              </a:rPr>
              <a:t>et</a:t>
            </a:r>
            <a:r>
              <a:rPr sz="1906" spc="-53" dirty="0">
                <a:solidFill>
                  <a:srgbClr val="00007F"/>
                </a:solidFill>
                <a:latin typeface="Verdana"/>
                <a:cs typeface="Verdana"/>
              </a:rPr>
              <a:t> </a:t>
            </a:r>
            <a:r>
              <a:rPr sz="1906" dirty="0">
                <a:solidFill>
                  <a:srgbClr val="00007F"/>
                </a:solidFill>
                <a:latin typeface="Verdana"/>
                <a:cs typeface="Verdana"/>
              </a:rPr>
              <a:t>secondaire</a:t>
            </a:r>
            <a:r>
              <a:rPr sz="1906" spc="-53" dirty="0">
                <a:solidFill>
                  <a:srgbClr val="00007F"/>
                </a:solidFill>
                <a:latin typeface="Verdana"/>
                <a:cs typeface="Verdana"/>
              </a:rPr>
              <a:t> </a:t>
            </a:r>
            <a:r>
              <a:rPr sz="1906" dirty="0">
                <a:solidFill>
                  <a:srgbClr val="00007F"/>
                </a:solidFill>
                <a:latin typeface="Verdana"/>
                <a:cs typeface="Verdana"/>
              </a:rPr>
              <a:t>sur</a:t>
            </a:r>
            <a:r>
              <a:rPr sz="1906" spc="-53" dirty="0">
                <a:solidFill>
                  <a:srgbClr val="00007F"/>
                </a:solidFill>
                <a:latin typeface="Verdana"/>
                <a:cs typeface="Verdana"/>
              </a:rPr>
              <a:t> </a:t>
            </a:r>
            <a:r>
              <a:rPr sz="1906" dirty="0">
                <a:solidFill>
                  <a:srgbClr val="00007F"/>
                </a:solidFill>
                <a:latin typeface="Verdana"/>
                <a:cs typeface="Verdana"/>
              </a:rPr>
              <a:t>des</a:t>
            </a:r>
            <a:r>
              <a:rPr sz="1906" spc="-48" dirty="0">
                <a:solidFill>
                  <a:srgbClr val="00007F"/>
                </a:solidFill>
                <a:latin typeface="Verdana"/>
                <a:cs typeface="Verdana"/>
              </a:rPr>
              <a:t> </a:t>
            </a:r>
            <a:r>
              <a:rPr sz="1906" dirty="0">
                <a:solidFill>
                  <a:srgbClr val="00007F"/>
                </a:solidFill>
                <a:latin typeface="Verdana"/>
                <a:cs typeface="Verdana"/>
              </a:rPr>
              <a:t>sites</a:t>
            </a:r>
            <a:r>
              <a:rPr sz="1906" spc="-53" dirty="0">
                <a:solidFill>
                  <a:srgbClr val="00007F"/>
                </a:solidFill>
                <a:latin typeface="Verdana"/>
                <a:cs typeface="Verdana"/>
              </a:rPr>
              <a:t> </a:t>
            </a:r>
            <a:r>
              <a:rPr sz="1906" spc="-11" dirty="0">
                <a:solidFill>
                  <a:srgbClr val="00007F"/>
                </a:solidFill>
                <a:latin typeface="Verdana"/>
                <a:cs typeface="Verdana"/>
              </a:rPr>
              <a:t>différents</a:t>
            </a:r>
            <a:endParaRPr sz="1906">
              <a:latin typeface="Verdana"/>
              <a:cs typeface="Verdana"/>
            </a:endParaRPr>
          </a:p>
          <a:p>
            <a:pPr marL="80681">
              <a:lnSpc>
                <a:spcPts val="2520"/>
              </a:lnSpc>
              <a:spcBef>
                <a:spcPts val="2202"/>
              </a:spcBef>
            </a:pPr>
            <a:r>
              <a:rPr sz="2118" b="1" dirty="0">
                <a:solidFill>
                  <a:srgbClr val="00007F"/>
                </a:solidFill>
                <a:latin typeface="Verdana"/>
                <a:cs typeface="Verdana"/>
              </a:rPr>
              <a:t>Serveur</a:t>
            </a:r>
            <a:r>
              <a:rPr sz="2118" b="1" spc="-90" dirty="0">
                <a:solidFill>
                  <a:srgbClr val="00007F"/>
                </a:solidFill>
                <a:latin typeface="Verdana"/>
                <a:cs typeface="Verdana"/>
              </a:rPr>
              <a:t> </a:t>
            </a:r>
            <a:r>
              <a:rPr sz="2118" b="1" spc="-11" dirty="0">
                <a:solidFill>
                  <a:srgbClr val="00007F"/>
                </a:solidFill>
                <a:latin typeface="Verdana"/>
                <a:cs typeface="Verdana"/>
              </a:rPr>
              <a:t>racine</a:t>
            </a:r>
            <a:endParaRPr sz="2118">
              <a:latin typeface="Verdana"/>
              <a:cs typeface="Verdana"/>
            </a:endParaRPr>
          </a:p>
          <a:p>
            <a:pPr marL="422901" indent="-181531">
              <a:lnSpc>
                <a:spcPts val="2266"/>
              </a:lnSpc>
              <a:buSzPct val="80555"/>
              <a:buFont typeface="Segoe UI Symbol"/>
              <a:buChar char="■"/>
              <a:tabLst>
                <a:tab pos="422901" algn="l"/>
              </a:tabLst>
            </a:pPr>
            <a:r>
              <a:rPr sz="1906" dirty="0">
                <a:solidFill>
                  <a:srgbClr val="00007F"/>
                </a:solidFill>
                <a:latin typeface="Verdana"/>
                <a:cs typeface="Verdana"/>
              </a:rPr>
              <a:t>serveur</a:t>
            </a:r>
            <a:r>
              <a:rPr sz="1906" spc="-53" dirty="0">
                <a:solidFill>
                  <a:srgbClr val="00007F"/>
                </a:solidFill>
                <a:latin typeface="Verdana"/>
                <a:cs typeface="Verdana"/>
              </a:rPr>
              <a:t> </a:t>
            </a:r>
            <a:r>
              <a:rPr sz="1906" dirty="0">
                <a:solidFill>
                  <a:srgbClr val="00007F"/>
                </a:solidFill>
                <a:latin typeface="Verdana"/>
                <a:cs typeface="Verdana"/>
              </a:rPr>
              <a:t>ayant</a:t>
            </a:r>
            <a:r>
              <a:rPr sz="1906" spc="-53" dirty="0">
                <a:solidFill>
                  <a:srgbClr val="00007F"/>
                </a:solidFill>
                <a:latin typeface="Verdana"/>
                <a:cs typeface="Verdana"/>
              </a:rPr>
              <a:t> </a:t>
            </a:r>
            <a:r>
              <a:rPr sz="1906" dirty="0">
                <a:solidFill>
                  <a:srgbClr val="00007F"/>
                </a:solidFill>
                <a:latin typeface="Verdana"/>
                <a:cs typeface="Verdana"/>
              </a:rPr>
              <a:t>autorité</a:t>
            </a:r>
            <a:r>
              <a:rPr sz="1906" spc="-58" dirty="0">
                <a:solidFill>
                  <a:srgbClr val="00007F"/>
                </a:solidFill>
                <a:latin typeface="Verdana"/>
                <a:cs typeface="Verdana"/>
              </a:rPr>
              <a:t> </a:t>
            </a:r>
            <a:r>
              <a:rPr sz="1906" dirty="0">
                <a:solidFill>
                  <a:srgbClr val="00007F"/>
                </a:solidFill>
                <a:latin typeface="Verdana"/>
                <a:cs typeface="Verdana"/>
              </a:rPr>
              <a:t>sur</a:t>
            </a:r>
            <a:r>
              <a:rPr sz="1906" spc="-53" dirty="0">
                <a:solidFill>
                  <a:srgbClr val="00007F"/>
                </a:solidFill>
                <a:latin typeface="Verdana"/>
                <a:cs typeface="Verdana"/>
              </a:rPr>
              <a:t> </a:t>
            </a:r>
            <a:r>
              <a:rPr sz="1906" dirty="0">
                <a:solidFill>
                  <a:srgbClr val="00007F"/>
                </a:solidFill>
                <a:latin typeface="Verdana"/>
                <a:cs typeface="Verdana"/>
              </a:rPr>
              <a:t>la</a:t>
            </a:r>
            <a:r>
              <a:rPr sz="1906" spc="-53" dirty="0">
                <a:solidFill>
                  <a:srgbClr val="00007F"/>
                </a:solidFill>
                <a:latin typeface="Verdana"/>
                <a:cs typeface="Verdana"/>
              </a:rPr>
              <a:t> </a:t>
            </a:r>
            <a:r>
              <a:rPr sz="1906" dirty="0">
                <a:solidFill>
                  <a:srgbClr val="00007F"/>
                </a:solidFill>
                <a:latin typeface="Verdana"/>
                <a:cs typeface="Verdana"/>
              </a:rPr>
              <a:t>racine</a:t>
            </a:r>
            <a:r>
              <a:rPr sz="1906" spc="-58" dirty="0">
                <a:solidFill>
                  <a:srgbClr val="00007F"/>
                </a:solidFill>
                <a:latin typeface="Verdana"/>
                <a:cs typeface="Verdana"/>
              </a:rPr>
              <a:t> </a:t>
            </a:r>
            <a:r>
              <a:rPr sz="1906" dirty="0">
                <a:solidFill>
                  <a:srgbClr val="00007F"/>
                </a:solidFill>
                <a:latin typeface="Verdana"/>
                <a:cs typeface="Verdana"/>
              </a:rPr>
              <a:t>de</a:t>
            </a:r>
            <a:r>
              <a:rPr sz="1906" spc="-58" dirty="0">
                <a:solidFill>
                  <a:srgbClr val="00007F"/>
                </a:solidFill>
                <a:latin typeface="Verdana"/>
                <a:cs typeface="Verdana"/>
              </a:rPr>
              <a:t> </a:t>
            </a:r>
            <a:r>
              <a:rPr sz="1906" dirty="0">
                <a:solidFill>
                  <a:srgbClr val="00007F"/>
                </a:solidFill>
                <a:latin typeface="Verdana"/>
                <a:cs typeface="Verdana"/>
              </a:rPr>
              <a:t>l’espace</a:t>
            </a:r>
            <a:r>
              <a:rPr sz="1906" spc="-58"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dirty="0">
                <a:solidFill>
                  <a:srgbClr val="00007F"/>
                </a:solidFill>
                <a:latin typeface="Verdana"/>
                <a:cs typeface="Verdana"/>
              </a:rPr>
              <a:t>nommage</a:t>
            </a:r>
            <a:r>
              <a:rPr sz="1906" spc="-58" dirty="0">
                <a:solidFill>
                  <a:srgbClr val="00007F"/>
                </a:solidFill>
                <a:latin typeface="Verdana"/>
                <a:cs typeface="Verdana"/>
              </a:rPr>
              <a:t> </a:t>
            </a:r>
            <a:r>
              <a:rPr sz="1906" spc="-11" dirty="0">
                <a:solidFill>
                  <a:srgbClr val="00007F"/>
                </a:solidFill>
                <a:latin typeface="Verdana"/>
                <a:cs typeface="Verdana"/>
              </a:rPr>
              <a:t>(TLD)</a:t>
            </a:r>
            <a:endParaRPr sz="1906">
              <a:latin typeface="Verdana"/>
              <a:cs typeface="Verdana"/>
            </a:endParaRPr>
          </a:p>
          <a:p>
            <a:pPr marL="422901" indent="-181531">
              <a:spcBef>
                <a:spcPts val="392"/>
              </a:spcBef>
              <a:buSzPct val="80555"/>
              <a:buFont typeface="Segoe UI Symbol"/>
              <a:buChar char="■"/>
              <a:tabLst>
                <a:tab pos="422901" algn="l"/>
              </a:tabLst>
            </a:pPr>
            <a:r>
              <a:rPr sz="1906" spc="-11" dirty="0">
                <a:solidFill>
                  <a:srgbClr val="00007F"/>
                </a:solidFill>
                <a:latin typeface="Verdana"/>
                <a:cs typeface="Verdana"/>
              </a:rPr>
              <a:t>Actuellement</a:t>
            </a:r>
            <a:r>
              <a:rPr sz="1906" spc="-32" dirty="0">
                <a:solidFill>
                  <a:srgbClr val="00007F"/>
                </a:solidFill>
                <a:latin typeface="Verdana"/>
                <a:cs typeface="Verdana"/>
              </a:rPr>
              <a:t> </a:t>
            </a:r>
            <a:r>
              <a:rPr sz="1906" dirty="0">
                <a:solidFill>
                  <a:srgbClr val="00007F"/>
                </a:solidFill>
                <a:latin typeface="Verdana"/>
                <a:cs typeface="Verdana"/>
              </a:rPr>
              <a:t>il</a:t>
            </a:r>
            <a:r>
              <a:rPr sz="1906" spc="-37" dirty="0">
                <a:solidFill>
                  <a:srgbClr val="00007F"/>
                </a:solidFill>
                <a:latin typeface="Verdana"/>
                <a:cs typeface="Verdana"/>
              </a:rPr>
              <a:t> </a:t>
            </a:r>
            <a:r>
              <a:rPr sz="1906" dirty="0">
                <a:solidFill>
                  <a:srgbClr val="00007F"/>
                </a:solidFill>
                <a:latin typeface="Verdana"/>
                <a:cs typeface="Verdana"/>
              </a:rPr>
              <a:t>y</a:t>
            </a:r>
            <a:r>
              <a:rPr sz="1906" spc="-26" dirty="0">
                <a:solidFill>
                  <a:srgbClr val="00007F"/>
                </a:solidFill>
                <a:latin typeface="Verdana"/>
                <a:cs typeface="Verdana"/>
              </a:rPr>
              <a:t> </a:t>
            </a:r>
            <a:r>
              <a:rPr sz="1906" dirty="0">
                <a:solidFill>
                  <a:srgbClr val="00007F"/>
                </a:solidFill>
                <a:latin typeface="Verdana"/>
                <a:cs typeface="Verdana"/>
              </a:rPr>
              <a:t>a</a:t>
            </a:r>
            <a:r>
              <a:rPr sz="1906" spc="-32" dirty="0">
                <a:solidFill>
                  <a:srgbClr val="00007F"/>
                </a:solidFill>
                <a:latin typeface="Verdana"/>
                <a:cs typeface="Verdana"/>
              </a:rPr>
              <a:t> </a:t>
            </a:r>
            <a:r>
              <a:rPr sz="1906" dirty="0">
                <a:solidFill>
                  <a:srgbClr val="00007F"/>
                </a:solidFill>
                <a:latin typeface="Verdana"/>
                <a:cs typeface="Verdana"/>
              </a:rPr>
              <a:t>13</a:t>
            </a:r>
            <a:r>
              <a:rPr sz="1906" spc="-37" dirty="0">
                <a:solidFill>
                  <a:srgbClr val="00007F"/>
                </a:solidFill>
                <a:latin typeface="Verdana"/>
                <a:cs typeface="Verdana"/>
              </a:rPr>
              <a:t> </a:t>
            </a:r>
            <a:r>
              <a:rPr sz="1906" dirty="0">
                <a:solidFill>
                  <a:srgbClr val="00007F"/>
                </a:solidFill>
                <a:latin typeface="Verdana"/>
                <a:cs typeface="Verdana"/>
              </a:rPr>
              <a:t>serveurs</a:t>
            </a:r>
            <a:r>
              <a:rPr sz="1906" spc="-26" dirty="0">
                <a:solidFill>
                  <a:srgbClr val="00007F"/>
                </a:solidFill>
                <a:latin typeface="Verdana"/>
                <a:cs typeface="Verdana"/>
              </a:rPr>
              <a:t> </a:t>
            </a:r>
            <a:r>
              <a:rPr sz="1906" dirty="0">
                <a:solidFill>
                  <a:srgbClr val="00007F"/>
                </a:solidFill>
                <a:latin typeface="Verdana"/>
                <a:cs typeface="Verdana"/>
              </a:rPr>
              <a:t>de</a:t>
            </a:r>
            <a:r>
              <a:rPr sz="1906" spc="-37" dirty="0">
                <a:solidFill>
                  <a:srgbClr val="00007F"/>
                </a:solidFill>
                <a:latin typeface="Verdana"/>
                <a:cs typeface="Verdana"/>
              </a:rPr>
              <a:t> </a:t>
            </a:r>
            <a:r>
              <a:rPr sz="1906" dirty="0">
                <a:solidFill>
                  <a:srgbClr val="00007F"/>
                </a:solidFill>
                <a:latin typeface="Verdana"/>
                <a:cs typeface="Verdana"/>
              </a:rPr>
              <a:t>ce</a:t>
            </a:r>
            <a:r>
              <a:rPr sz="1906" spc="-32" dirty="0">
                <a:solidFill>
                  <a:srgbClr val="00007F"/>
                </a:solidFill>
                <a:latin typeface="Verdana"/>
                <a:cs typeface="Verdana"/>
              </a:rPr>
              <a:t> </a:t>
            </a:r>
            <a:r>
              <a:rPr sz="1906" spc="-21" dirty="0">
                <a:solidFill>
                  <a:srgbClr val="00007F"/>
                </a:solidFill>
                <a:latin typeface="Verdana"/>
                <a:cs typeface="Verdana"/>
              </a:rPr>
              <a:t>type</a:t>
            </a:r>
            <a:endParaRPr sz="1906">
              <a:latin typeface="Verdana"/>
              <a:cs typeface="Verdana"/>
            </a:endParaRPr>
          </a:p>
        </p:txBody>
      </p:sp>
      <p:sp>
        <p:nvSpPr>
          <p:cNvPr id="4" name="object 4"/>
          <p:cNvSpPr txBox="1">
            <a:spLocks noGrp="1"/>
          </p:cNvSpPr>
          <p:nvPr>
            <p:ph type="title"/>
          </p:nvPr>
        </p:nvSpPr>
        <p:spPr>
          <a:xfrm>
            <a:off x="727486" y="380147"/>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535951" y="4784951"/>
            <a:ext cx="5273528" cy="1643425"/>
          </a:xfrm>
          <a:prstGeom prst="rect">
            <a:avLst/>
          </a:prstGeom>
        </p:spPr>
      </p:pic>
      <p:sp>
        <p:nvSpPr>
          <p:cNvPr id="4" name="object 4"/>
          <p:cNvSpPr txBox="1"/>
          <p:nvPr/>
        </p:nvSpPr>
        <p:spPr>
          <a:xfrm>
            <a:off x="1300778" y="975584"/>
            <a:ext cx="9565565" cy="3200337"/>
          </a:xfrm>
          <a:prstGeom prst="rect">
            <a:avLst/>
          </a:prstGeom>
        </p:spPr>
        <p:txBody>
          <a:bodyPr vert="horz" wrap="square" lIns="0" tIns="160692" rIns="0" bIns="0" rtlCol="0">
            <a:spAutoFit/>
          </a:bodyPr>
          <a:lstStyle/>
          <a:p>
            <a:pPr marL="13447">
              <a:spcBef>
                <a:spcPts val="1265"/>
              </a:spcBef>
            </a:pPr>
            <a:r>
              <a:rPr sz="2541" b="1" dirty="0">
                <a:solidFill>
                  <a:srgbClr val="7F0000"/>
                </a:solidFill>
                <a:latin typeface="Verdana"/>
                <a:cs typeface="Verdana"/>
              </a:rPr>
              <a:t>Résolution</a:t>
            </a:r>
            <a:r>
              <a:rPr sz="2541" b="1" spc="-85" dirty="0">
                <a:solidFill>
                  <a:srgbClr val="7F0000"/>
                </a:solidFill>
                <a:latin typeface="Verdana"/>
                <a:cs typeface="Verdana"/>
              </a:rPr>
              <a:t> </a:t>
            </a:r>
            <a:r>
              <a:rPr sz="2541" b="1" dirty="0">
                <a:solidFill>
                  <a:srgbClr val="7F0000"/>
                </a:solidFill>
                <a:latin typeface="Verdana"/>
                <a:cs typeface="Verdana"/>
              </a:rPr>
              <a:t>de</a:t>
            </a:r>
            <a:r>
              <a:rPr sz="2541" b="1" spc="-90" dirty="0">
                <a:solidFill>
                  <a:srgbClr val="7F0000"/>
                </a:solidFill>
                <a:latin typeface="Verdana"/>
                <a:cs typeface="Verdana"/>
              </a:rPr>
              <a:t> </a:t>
            </a:r>
            <a:r>
              <a:rPr sz="2541" b="1" dirty="0">
                <a:solidFill>
                  <a:srgbClr val="7F0000"/>
                </a:solidFill>
                <a:latin typeface="Verdana"/>
                <a:cs typeface="Verdana"/>
              </a:rPr>
              <a:t>noms</a:t>
            </a:r>
            <a:r>
              <a:rPr sz="2541" b="1" spc="-85" dirty="0">
                <a:solidFill>
                  <a:srgbClr val="7F0000"/>
                </a:solidFill>
                <a:latin typeface="Verdana"/>
                <a:cs typeface="Verdana"/>
              </a:rPr>
              <a:t> </a:t>
            </a:r>
            <a:r>
              <a:rPr sz="2541" b="1" dirty="0">
                <a:solidFill>
                  <a:srgbClr val="7F0000"/>
                </a:solidFill>
                <a:latin typeface="Verdana"/>
                <a:cs typeface="Verdana"/>
              </a:rPr>
              <a:t>de</a:t>
            </a:r>
            <a:r>
              <a:rPr sz="2541" b="1" spc="-90" dirty="0">
                <a:solidFill>
                  <a:srgbClr val="7F0000"/>
                </a:solidFill>
                <a:latin typeface="Verdana"/>
                <a:cs typeface="Verdana"/>
              </a:rPr>
              <a:t> </a:t>
            </a:r>
            <a:r>
              <a:rPr sz="2541" b="1" spc="-11" dirty="0">
                <a:solidFill>
                  <a:srgbClr val="7F0000"/>
                </a:solidFill>
                <a:latin typeface="Verdana"/>
                <a:cs typeface="Verdana"/>
              </a:rPr>
              <a:t>domaine</a:t>
            </a:r>
            <a:endParaRPr sz="2541">
              <a:latin typeface="Verdana"/>
              <a:cs typeface="Verdana"/>
            </a:endParaRPr>
          </a:p>
          <a:p>
            <a:pPr marL="127744" marR="410126">
              <a:lnSpc>
                <a:spcPts val="1853"/>
              </a:lnSpc>
              <a:spcBef>
                <a:spcPts val="985"/>
              </a:spcBef>
            </a:pPr>
            <a:r>
              <a:rPr sz="1694" i="1" dirty="0">
                <a:solidFill>
                  <a:srgbClr val="00007F"/>
                </a:solidFill>
                <a:latin typeface="Verdana"/>
                <a:cs typeface="Verdana"/>
              </a:rPr>
              <a:t>Resolver</a:t>
            </a:r>
            <a:r>
              <a:rPr sz="1694" i="1" spc="-26" dirty="0">
                <a:solidFill>
                  <a:srgbClr val="00007F"/>
                </a:solidFill>
                <a:latin typeface="Verdana"/>
                <a:cs typeface="Verdana"/>
              </a:rPr>
              <a:t> </a:t>
            </a:r>
            <a:r>
              <a:rPr sz="1694" dirty="0">
                <a:solidFill>
                  <a:srgbClr val="00007F"/>
                </a:solidFill>
                <a:latin typeface="Verdana"/>
                <a:cs typeface="Verdana"/>
              </a:rPr>
              <a:t>:</a:t>
            </a:r>
            <a:r>
              <a:rPr sz="1694" spc="-48" dirty="0">
                <a:solidFill>
                  <a:srgbClr val="00007F"/>
                </a:solidFill>
                <a:latin typeface="Verdana"/>
                <a:cs typeface="Verdana"/>
              </a:rPr>
              <a:t> </a:t>
            </a:r>
            <a:r>
              <a:rPr sz="1694" dirty="0">
                <a:solidFill>
                  <a:srgbClr val="00007F"/>
                </a:solidFill>
                <a:latin typeface="Verdana"/>
                <a:cs typeface="Verdana"/>
              </a:rPr>
              <a:t>un</a:t>
            </a:r>
            <a:r>
              <a:rPr sz="1694" spc="-53" dirty="0">
                <a:solidFill>
                  <a:srgbClr val="00007F"/>
                </a:solidFill>
                <a:latin typeface="Verdana"/>
                <a:cs typeface="Verdana"/>
              </a:rPr>
              <a:t> </a:t>
            </a:r>
            <a:r>
              <a:rPr sz="1694" dirty="0">
                <a:solidFill>
                  <a:srgbClr val="00007F"/>
                </a:solidFill>
                <a:latin typeface="Verdana"/>
                <a:cs typeface="Verdana"/>
              </a:rPr>
              <a:t>ensemble</a:t>
            </a:r>
            <a:r>
              <a:rPr sz="1694" spc="-48" dirty="0">
                <a:solidFill>
                  <a:srgbClr val="00007F"/>
                </a:solidFill>
                <a:latin typeface="Verdana"/>
                <a:cs typeface="Verdana"/>
              </a:rPr>
              <a:t> </a:t>
            </a:r>
            <a:r>
              <a:rPr sz="1694" dirty="0">
                <a:solidFill>
                  <a:srgbClr val="00007F"/>
                </a:solidFill>
                <a:latin typeface="Verdana"/>
                <a:cs typeface="Verdana"/>
              </a:rPr>
              <a:t>de</a:t>
            </a:r>
            <a:r>
              <a:rPr sz="1694" spc="-53" dirty="0">
                <a:solidFill>
                  <a:srgbClr val="00007F"/>
                </a:solidFill>
                <a:latin typeface="Verdana"/>
                <a:cs typeface="Verdana"/>
              </a:rPr>
              <a:t> </a:t>
            </a:r>
            <a:r>
              <a:rPr sz="1694" dirty="0">
                <a:solidFill>
                  <a:srgbClr val="00007F"/>
                </a:solidFill>
                <a:latin typeface="Verdana"/>
                <a:cs typeface="Verdana"/>
              </a:rPr>
              <a:t>fonctions</a:t>
            </a:r>
            <a:r>
              <a:rPr sz="1694" spc="-5" dirty="0">
                <a:solidFill>
                  <a:srgbClr val="00007F"/>
                </a:solidFill>
                <a:latin typeface="Verdana"/>
                <a:cs typeface="Verdana"/>
              </a:rPr>
              <a:t> </a:t>
            </a:r>
            <a:r>
              <a:rPr sz="1694" dirty="0">
                <a:solidFill>
                  <a:srgbClr val="00007F"/>
                </a:solidFill>
                <a:latin typeface="Verdana"/>
                <a:cs typeface="Verdana"/>
              </a:rPr>
              <a:t>qui</a:t>
            </a:r>
            <a:r>
              <a:rPr sz="1694" spc="-48" dirty="0">
                <a:solidFill>
                  <a:srgbClr val="00007F"/>
                </a:solidFill>
                <a:latin typeface="Verdana"/>
                <a:cs typeface="Verdana"/>
              </a:rPr>
              <a:t> </a:t>
            </a:r>
            <a:r>
              <a:rPr sz="1694" dirty="0">
                <a:solidFill>
                  <a:srgbClr val="00007F"/>
                </a:solidFill>
                <a:latin typeface="Verdana"/>
                <a:cs typeface="Verdana"/>
              </a:rPr>
              <a:t>font</a:t>
            </a:r>
            <a:r>
              <a:rPr sz="1694" spc="-42" dirty="0">
                <a:solidFill>
                  <a:srgbClr val="00007F"/>
                </a:solidFill>
                <a:latin typeface="Verdana"/>
                <a:cs typeface="Verdana"/>
              </a:rPr>
              <a:t> </a:t>
            </a:r>
            <a:r>
              <a:rPr sz="1694" dirty="0">
                <a:solidFill>
                  <a:srgbClr val="00007F"/>
                </a:solidFill>
                <a:latin typeface="Verdana"/>
                <a:cs typeface="Verdana"/>
              </a:rPr>
              <a:t>l'interface</a:t>
            </a:r>
            <a:r>
              <a:rPr sz="1694" spc="-53" dirty="0">
                <a:solidFill>
                  <a:srgbClr val="00007F"/>
                </a:solidFill>
                <a:latin typeface="Verdana"/>
                <a:cs typeface="Verdana"/>
              </a:rPr>
              <a:t> </a:t>
            </a:r>
            <a:r>
              <a:rPr sz="1694" dirty="0">
                <a:solidFill>
                  <a:srgbClr val="00007F"/>
                </a:solidFill>
                <a:latin typeface="Verdana"/>
                <a:cs typeface="Verdana"/>
              </a:rPr>
              <a:t>entre</a:t>
            </a:r>
            <a:r>
              <a:rPr sz="1694" spc="-48" dirty="0">
                <a:solidFill>
                  <a:srgbClr val="00007F"/>
                </a:solidFill>
                <a:latin typeface="Verdana"/>
                <a:cs typeface="Verdana"/>
              </a:rPr>
              <a:t> </a:t>
            </a:r>
            <a:r>
              <a:rPr sz="1694" dirty="0">
                <a:solidFill>
                  <a:srgbClr val="00007F"/>
                </a:solidFill>
                <a:latin typeface="Verdana"/>
                <a:cs typeface="Verdana"/>
              </a:rPr>
              <a:t>les</a:t>
            </a:r>
            <a:r>
              <a:rPr sz="1694" spc="-53" dirty="0">
                <a:solidFill>
                  <a:srgbClr val="00007F"/>
                </a:solidFill>
                <a:latin typeface="Verdana"/>
                <a:cs typeface="Verdana"/>
              </a:rPr>
              <a:t> </a:t>
            </a:r>
            <a:r>
              <a:rPr sz="1694" dirty="0">
                <a:solidFill>
                  <a:srgbClr val="00007F"/>
                </a:solidFill>
                <a:latin typeface="Verdana"/>
                <a:cs typeface="Verdana"/>
              </a:rPr>
              <a:t>applications</a:t>
            </a:r>
            <a:r>
              <a:rPr sz="1694" spc="-48" dirty="0">
                <a:solidFill>
                  <a:srgbClr val="00007F"/>
                </a:solidFill>
                <a:latin typeface="Verdana"/>
                <a:cs typeface="Verdana"/>
              </a:rPr>
              <a:t> </a:t>
            </a:r>
            <a:r>
              <a:rPr sz="1694" dirty="0">
                <a:solidFill>
                  <a:srgbClr val="00007F"/>
                </a:solidFill>
                <a:latin typeface="Verdana"/>
                <a:cs typeface="Verdana"/>
              </a:rPr>
              <a:t>et</a:t>
            </a:r>
            <a:r>
              <a:rPr sz="1694" spc="-48" dirty="0">
                <a:solidFill>
                  <a:srgbClr val="00007F"/>
                </a:solidFill>
                <a:latin typeface="Verdana"/>
                <a:cs typeface="Verdana"/>
              </a:rPr>
              <a:t> </a:t>
            </a:r>
            <a:r>
              <a:rPr sz="1694" spc="-26" dirty="0">
                <a:solidFill>
                  <a:srgbClr val="00007F"/>
                </a:solidFill>
                <a:latin typeface="Verdana"/>
                <a:cs typeface="Verdana"/>
              </a:rPr>
              <a:t>les </a:t>
            </a:r>
            <a:r>
              <a:rPr sz="1694" dirty="0">
                <a:solidFill>
                  <a:srgbClr val="00007F"/>
                </a:solidFill>
                <a:latin typeface="Verdana"/>
                <a:cs typeface="Verdana"/>
              </a:rPr>
              <a:t>serveurs</a:t>
            </a:r>
            <a:r>
              <a:rPr sz="1694" spc="-64" dirty="0">
                <a:solidFill>
                  <a:srgbClr val="00007F"/>
                </a:solidFill>
                <a:latin typeface="Verdana"/>
                <a:cs typeface="Verdana"/>
              </a:rPr>
              <a:t> </a:t>
            </a:r>
            <a:r>
              <a:rPr sz="1694" dirty="0">
                <a:solidFill>
                  <a:srgbClr val="00007F"/>
                </a:solidFill>
                <a:latin typeface="Verdana"/>
                <a:cs typeface="Verdana"/>
              </a:rPr>
              <a:t>de</a:t>
            </a:r>
            <a:r>
              <a:rPr sz="1694" spc="-64" dirty="0">
                <a:solidFill>
                  <a:srgbClr val="00007F"/>
                </a:solidFill>
                <a:latin typeface="Verdana"/>
                <a:cs typeface="Verdana"/>
              </a:rPr>
              <a:t> </a:t>
            </a:r>
            <a:r>
              <a:rPr sz="1694" spc="-21" dirty="0">
                <a:solidFill>
                  <a:srgbClr val="00007F"/>
                </a:solidFill>
                <a:latin typeface="Verdana"/>
                <a:cs typeface="Verdana"/>
              </a:rPr>
              <a:t>noms.</a:t>
            </a:r>
            <a:endParaRPr sz="1694">
              <a:latin typeface="Verdana"/>
              <a:cs typeface="Verdana"/>
            </a:endParaRPr>
          </a:p>
          <a:p>
            <a:pPr>
              <a:spcBef>
                <a:spcPts val="238"/>
              </a:spcBef>
            </a:pPr>
            <a:endParaRPr sz="1694">
              <a:latin typeface="Verdana"/>
              <a:cs typeface="Verdana"/>
            </a:endParaRPr>
          </a:p>
          <a:p>
            <a:pPr marL="13447"/>
            <a:r>
              <a:rPr sz="2118" b="1" dirty="0">
                <a:solidFill>
                  <a:srgbClr val="00007F"/>
                </a:solidFill>
                <a:latin typeface="Verdana"/>
                <a:cs typeface="Verdana"/>
              </a:rPr>
              <a:t>Stratégie</a:t>
            </a:r>
            <a:r>
              <a:rPr sz="2118" b="1" spc="-85" dirty="0">
                <a:solidFill>
                  <a:srgbClr val="00007F"/>
                </a:solidFill>
                <a:latin typeface="Verdana"/>
                <a:cs typeface="Verdana"/>
              </a:rPr>
              <a:t> </a:t>
            </a:r>
            <a:r>
              <a:rPr sz="2118" b="1" dirty="0">
                <a:solidFill>
                  <a:srgbClr val="00007F"/>
                </a:solidFill>
                <a:latin typeface="Verdana"/>
                <a:cs typeface="Verdana"/>
              </a:rPr>
              <a:t>de</a:t>
            </a:r>
            <a:r>
              <a:rPr sz="2118" b="1" spc="-74" dirty="0">
                <a:solidFill>
                  <a:srgbClr val="00007F"/>
                </a:solidFill>
                <a:latin typeface="Verdana"/>
                <a:cs typeface="Verdana"/>
              </a:rPr>
              <a:t> </a:t>
            </a:r>
            <a:r>
              <a:rPr sz="2118" b="1" spc="-11" dirty="0">
                <a:solidFill>
                  <a:srgbClr val="00007F"/>
                </a:solidFill>
                <a:latin typeface="Verdana"/>
                <a:cs typeface="Verdana"/>
              </a:rPr>
              <a:t>fonctionnement</a:t>
            </a:r>
            <a:endParaRPr sz="2118">
              <a:latin typeface="Verdana"/>
              <a:cs typeface="Verdana"/>
            </a:endParaRPr>
          </a:p>
          <a:p>
            <a:pPr marL="166067">
              <a:spcBef>
                <a:spcPts val="1016"/>
              </a:spcBef>
            </a:pPr>
            <a:r>
              <a:rPr sz="1906" b="1" spc="-11" dirty="0">
                <a:solidFill>
                  <a:srgbClr val="00007F"/>
                </a:solidFill>
                <a:latin typeface="Verdana"/>
                <a:cs typeface="Verdana"/>
              </a:rPr>
              <a:t>Interrogation</a:t>
            </a:r>
            <a:r>
              <a:rPr sz="1906" b="1" spc="-69" dirty="0">
                <a:solidFill>
                  <a:srgbClr val="00007F"/>
                </a:solidFill>
                <a:latin typeface="Verdana"/>
                <a:cs typeface="Verdana"/>
              </a:rPr>
              <a:t> </a:t>
            </a:r>
            <a:r>
              <a:rPr sz="1906" b="1" spc="-11" dirty="0">
                <a:solidFill>
                  <a:srgbClr val="00007F"/>
                </a:solidFill>
                <a:latin typeface="Verdana"/>
                <a:cs typeface="Verdana"/>
              </a:rPr>
              <a:t>locale</a:t>
            </a:r>
            <a:endParaRPr sz="1906">
              <a:latin typeface="Verdana"/>
              <a:cs typeface="Verdana"/>
            </a:endParaRPr>
          </a:p>
          <a:p>
            <a:pPr marL="583589" marR="5379" indent="-228595">
              <a:lnSpc>
                <a:spcPct val="101600"/>
              </a:lnSpc>
              <a:spcBef>
                <a:spcPts val="964"/>
              </a:spcBef>
              <a:buAutoNum type="arabicPeriod"/>
              <a:tabLst>
                <a:tab pos="584934" algn="l"/>
              </a:tabLst>
            </a:pPr>
            <a:r>
              <a:rPr sz="1694" dirty="0">
                <a:solidFill>
                  <a:srgbClr val="00007F"/>
                </a:solidFill>
                <a:latin typeface="Verdana"/>
                <a:cs typeface="Verdana"/>
              </a:rPr>
              <a:t>Le</a:t>
            </a:r>
            <a:r>
              <a:rPr sz="1694" spc="-42" dirty="0">
                <a:solidFill>
                  <a:srgbClr val="00007F"/>
                </a:solidFill>
                <a:latin typeface="Verdana"/>
                <a:cs typeface="Verdana"/>
              </a:rPr>
              <a:t> </a:t>
            </a:r>
            <a:r>
              <a:rPr sz="1694" dirty="0">
                <a:solidFill>
                  <a:srgbClr val="00007F"/>
                </a:solidFill>
                <a:latin typeface="Verdana"/>
                <a:cs typeface="Verdana"/>
              </a:rPr>
              <a:t>processus</a:t>
            </a:r>
            <a:r>
              <a:rPr sz="1694" spc="-53" dirty="0">
                <a:solidFill>
                  <a:srgbClr val="00007F"/>
                </a:solidFill>
                <a:latin typeface="Verdana"/>
                <a:cs typeface="Verdana"/>
              </a:rPr>
              <a:t> </a:t>
            </a:r>
            <a:r>
              <a:rPr sz="1694" dirty="0">
                <a:solidFill>
                  <a:srgbClr val="00007F"/>
                </a:solidFill>
                <a:latin typeface="Verdana"/>
                <a:cs typeface="Verdana"/>
              </a:rPr>
              <a:t>demande</a:t>
            </a:r>
            <a:r>
              <a:rPr sz="1694" spc="-37" dirty="0">
                <a:solidFill>
                  <a:srgbClr val="00007F"/>
                </a:solidFill>
                <a:latin typeface="Verdana"/>
                <a:cs typeface="Verdana"/>
              </a:rPr>
              <a:t> </a:t>
            </a:r>
            <a:r>
              <a:rPr sz="1694" dirty="0">
                <a:solidFill>
                  <a:srgbClr val="00007F"/>
                </a:solidFill>
                <a:latin typeface="Verdana"/>
                <a:cs typeface="Verdana"/>
              </a:rPr>
              <a:t>l'@</a:t>
            </a:r>
            <a:r>
              <a:rPr sz="1694" spc="-64" dirty="0">
                <a:solidFill>
                  <a:srgbClr val="00007F"/>
                </a:solidFill>
                <a:latin typeface="Verdana"/>
                <a:cs typeface="Verdana"/>
              </a:rPr>
              <a:t> </a:t>
            </a:r>
            <a:r>
              <a:rPr sz="1694" dirty="0">
                <a:solidFill>
                  <a:srgbClr val="00007F"/>
                </a:solidFill>
                <a:latin typeface="Verdana"/>
                <a:cs typeface="Verdana"/>
              </a:rPr>
              <a:t>IP</a:t>
            </a:r>
            <a:r>
              <a:rPr sz="1694" spc="-53" dirty="0">
                <a:solidFill>
                  <a:srgbClr val="00007F"/>
                </a:solidFill>
                <a:latin typeface="Verdana"/>
                <a:cs typeface="Verdana"/>
              </a:rPr>
              <a:t> </a:t>
            </a:r>
            <a:r>
              <a:rPr sz="1694" dirty="0">
                <a:solidFill>
                  <a:srgbClr val="00007F"/>
                </a:solidFill>
                <a:latin typeface="Verdana"/>
                <a:cs typeface="Verdana"/>
              </a:rPr>
              <a:t>d’une</a:t>
            </a:r>
            <a:r>
              <a:rPr sz="1694" spc="-37" dirty="0">
                <a:solidFill>
                  <a:srgbClr val="00007F"/>
                </a:solidFill>
                <a:latin typeface="Verdana"/>
                <a:cs typeface="Verdana"/>
              </a:rPr>
              <a:t> </a:t>
            </a:r>
            <a:r>
              <a:rPr sz="1694" dirty="0">
                <a:solidFill>
                  <a:srgbClr val="00007F"/>
                </a:solidFill>
                <a:latin typeface="Verdana"/>
                <a:cs typeface="Verdana"/>
              </a:rPr>
              <a:t>machine.</a:t>
            </a:r>
            <a:r>
              <a:rPr sz="1694" spc="-53" dirty="0">
                <a:solidFill>
                  <a:srgbClr val="00007F"/>
                </a:solidFill>
                <a:latin typeface="Verdana"/>
                <a:cs typeface="Verdana"/>
              </a:rPr>
              <a:t> </a:t>
            </a:r>
            <a:r>
              <a:rPr sz="1694" dirty="0">
                <a:solidFill>
                  <a:srgbClr val="00007F"/>
                </a:solidFill>
                <a:latin typeface="Verdana"/>
                <a:cs typeface="Verdana"/>
              </a:rPr>
              <a:t>Le</a:t>
            </a:r>
            <a:r>
              <a:rPr sz="1694" spc="-37" dirty="0">
                <a:solidFill>
                  <a:srgbClr val="00007F"/>
                </a:solidFill>
                <a:latin typeface="Verdana"/>
                <a:cs typeface="Verdana"/>
              </a:rPr>
              <a:t> </a:t>
            </a:r>
            <a:r>
              <a:rPr sz="1694" dirty="0">
                <a:solidFill>
                  <a:srgbClr val="00007F"/>
                </a:solidFill>
                <a:latin typeface="Verdana"/>
                <a:cs typeface="Verdana"/>
              </a:rPr>
              <a:t>“</a:t>
            </a:r>
            <a:r>
              <a:rPr sz="1694" spc="-64" dirty="0">
                <a:solidFill>
                  <a:srgbClr val="00007F"/>
                </a:solidFill>
                <a:latin typeface="Verdana"/>
                <a:cs typeface="Verdana"/>
              </a:rPr>
              <a:t> </a:t>
            </a:r>
            <a:r>
              <a:rPr sz="1694" dirty="0">
                <a:solidFill>
                  <a:srgbClr val="00007F"/>
                </a:solidFill>
                <a:latin typeface="Verdana"/>
                <a:cs typeface="Verdana"/>
              </a:rPr>
              <a:t>resolver</a:t>
            </a:r>
            <a:r>
              <a:rPr sz="1694" spc="-26" dirty="0">
                <a:solidFill>
                  <a:srgbClr val="00007F"/>
                </a:solidFill>
                <a:latin typeface="Verdana"/>
                <a:cs typeface="Verdana"/>
              </a:rPr>
              <a:t> </a:t>
            </a:r>
            <a:r>
              <a:rPr sz="1694" dirty="0">
                <a:solidFill>
                  <a:srgbClr val="00007F"/>
                </a:solidFill>
                <a:latin typeface="Verdana"/>
                <a:cs typeface="Verdana"/>
              </a:rPr>
              <a:t>”</a:t>
            </a:r>
            <a:r>
              <a:rPr sz="1694" spc="-42" dirty="0">
                <a:solidFill>
                  <a:srgbClr val="00007F"/>
                </a:solidFill>
                <a:latin typeface="Verdana"/>
                <a:cs typeface="Verdana"/>
              </a:rPr>
              <a:t> </a:t>
            </a:r>
            <a:r>
              <a:rPr sz="1694" dirty="0">
                <a:solidFill>
                  <a:srgbClr val="00007F"/>
                </a:solidFill>
                <a:latin typeface="Verdana"/>
                <a:cs typeface="Verdana"/>
              </a:rPr>
              <a:t>envoie</a:t>
            </a:r>
            <a:r>
              <a:rPr sz="1694" spc="-42" dirty="0">
                <a:solidFill>
                  <a:srgbClr val="00007F"/>
                </a:solidFill>
                <a:latin typeface="Verdana"/>
                <a:cs typeface="Verdana"/>
              </a:rPr>
              <a:t> </a:t>
            </a:r>
            <a:r>
              <a:rPr sz="1694" dirty="0">
                <a:solidFill>
                  <a:srgbClr val="00007F"/>
                </a:solidFill>
                <a:latin typeface="Verdana"/>
                <a:cs typeface="Verdana"/>
              </a:rPr>
              <a:t>la</a:t>
            </a:r>
            <a:r>
              <a:rPr sz="1694" spc="-42" dirty="0">
                <a:solidFill>
                  <a:srgbClr val="00007F"/>
                </a:solidFill>
                <a:latin typeface="Verdana"/>
                <a:cs typeface="Verdana"/>
              </a:rPr>
              <a:t> </a:t>
            </a:r>
            <a:r>
              <a:rPr sz="1694" dirty="0">
                <a:solidFill>
                  <a:srgbClr val="00007F"/>
                </a:solidFill>
                <a:latin typeface="Verdana"/>
                <a:cs typeface="Verdana"/>
              </a:rPr>
              <a:t>demande</a:t>
            </a:r>
            <a:r>
              <a:rPr sz="1694" spc="-32" dirty="0">
                <a:solidFill>
                  <a:srgbClr val="00007F"/>
                </a:solidFill>
                <a:latin typeface="Verdana"/>
                <a:cs typeface="Verdana"/>
              </a:rPr>
              <a:t> </a:t>
            </a:r>
            <a:r>
              <a:rPr sz="1694" spc="-26" dirty="0">
                <a:solidFill>
                  <a:srgbClr val="00007F"/>
                </a:solidFill>
                <a:latin typeface="Verdana"/>
                <a:cs typeface="Verdana"/>
              </a:rPr>
              <a:t>au 	</a:t>
            </a:r>
            <a:r>
              <a:rPr sz="1694" dirty="0">
                <a:solidFill>
                  <a:srgbClr val="00007F"/>
                </a:solidFill>
                <a:latin typeface="Verdana"/>
                <a:cs typeface="Verdana"/>
              </a:rPr>
              <a:t>serveur</a:t>
            </a:r>
            <a:r>
              <a:rPr sz="1694" spc="-95" dirty="0">
                <a:solidFill>
                  <a:srgbClr val="00007F"/>
                </a:solidFill>
                <a:latin typeface="Verdana"/>
                <a:cs typeface="Verdana"/>
              </a:rPr>
              <a:t> </a:t>
            </a:r>
            <a:r>
              <a:rPr sz="1694" spc="-11" dirty="0">
                <a:solidFill>
                  <a:srgbClr val="00007F"/>
                </a:solidFill>
                <a:latin typeface="Verdana"/>
                <a:cs typeface="Verdana"/>
              </a:rPr>
              <a:t>local</a:t>
            </a:r>
            <a:endParaRPr sz="1694">
              <a:latin typeface="Verdana"/>
              <a:cs typeface="Verdana"/>
            </a:endParaRPr>
          </a:p>
          <a:p>
            <a:pPr marL="583589" indent="-228595">
              <a:spcBef>
                <a:spcPts val="625"/>
              </a:spcBef>
              <a:buAutoNum type="arabicPeriod"/>
              <a:tabLst>
                <a:tab pos="583589" algn="l"/>
              </a:tabLst>
            </a:pPr>
            <a:r>
              <a:rPr sz="1694" dirty="0">
                <a:solidFill>
                  <a:srgbClr val="00007F"/>
                </a:solidFill>
                <a:latin typeface="Verdana"/>
                <a:cs typeface="Verdana"/>
              </a:rPr>
              <a:t>Le</a:t>
            </a:r>
            <a:r>
              <a:rPr sz="1694" spc="-58" dirty="0">
                <a:solidFill>
                  <a:srgbClr val="00007F"/>
                </a:solidFill>
                <a:latin typeface="Verdana"/>
                <a:cs typeface="Verdana"/>
              </a:rPr>
              <a:t> </a:t>
            </a:r>
            <a:r>
              <a:rPr sz="1694" dirty="0">
                <a:solidFill>
                  <a:srgbClr val="00007F"/>
                </a:solidFill>
                <a:latin typeface="Verdana"/>
                <a:cs typeface="Verdana"/>
              </a:rPr>
              <a:t>serveur</a:t>
            </a:r>
            <a:r>
              <a:rPr sz="1694" spc="-58" dirty="0">
                <a:solidFill>
                  <a:srgbClr val="00007F"/>
                </a:solidFill>
                <a:latin typeface="Verdana"/>
                <a:cs typeface="Verdana"/>
              </a:rPr>
              <a:t> </a:t>
            </a:r>
            <a:r>
              <a:rPr sz="1694" dirty="0">
                <a:solidFill>
                  <a:srgbClr val="00007F"/>
                </a:solidFill>
                <a:latin typeface="Verdana"/>
                <a:cs typeface="Verdana"/>
              </a:rPr>
              <a:t>local</a:t>
            </a:r>
            <a:r>
              <a:rPr sz="1694" spc="-53" dirty="0">
                <a:solidFill>
                  <a:srgbClr val="00007F"/>
                </a:solidFill>
                <a:latin typeface="Verdana"/>
                <a:cs typeface="Verdana"/>
              </a:rPr>
              <a:t> </a:t>
            </a:r>
            <a:r>
              <a:rPr sz="1694" dirty="0">
                <a:solidFill>
                  <a:srgbClr val="00007F"/>
                </a:solidFill>
                <a:latin typeface="Verdana"/>
                <a:cs typeface="Verdana"/>
              </a:rPr>
              <a:t>reçoit</a:t>
            </a:r>
            <a:r>
              <a:rPr sz="1694" spc="-48" dirty="0">
                <a:solidFill>
                  <a:srgbClr val="00007F"/>
                </a:solidFill>
                <a:latin typeface="Verdana"/>
                <a:cs typeface="Verdana"/>
              </a:rPr>
              <a:t> </a:t>
            </a:r>
            <a:r>
              <a:rPr sz="1694" dirty="0">
                <a:solidFill>
                  <a:srgbClr val="00007F"/>
                </a:solidFill>
                <a:latin typeface="Verdana"/>
                <a:cs typeface="Verdana"/>
              </a:rPr>
              <a:t>la</a:t>
            </a:r>
            <a:r>
              <a:rPr sz="1694" spc="-53" dirty="0">
                <a:solidFill>
                  <a:srgbClr val="00007F"/>
                </a:solidFill>
                <a:latin typeface="Verdana"/>
                <a:cs typeface="Verdana"/>
              </a:rPr>
              <a:t> </a:t>
            </a:r>
            <a:r>
              <a:rPr sz="1694" dirty="0">
                <a:solidFill>
                  <a:srgbClr val="00007F"/>
                </a:solidFill>
                <a:latin typeface="Verdana"/>
                <a:cs typeface="Verdana"/>
              </a:rPr>
              <a:t>demande</a:t>
            </a:r>
            <a:r>
              <a:rPr sz="1694" spc="-58" dirty="0">
                <a:solidFill>
                  <a:srgbClr val="00007F"/>
                </a:solidFill>
                <a:latin typeface="Verdana"/>
                <a:cs typeface="Verdana"/>
              </a:rPr>
              <a:t> </a:t>
            </a:r>
            <a:r>
              <a:rPr sz="1694" dirty="0">
                <a:solidFill>
                  <a:srgbClr val="00007F"/>
                </a:solidFill>
                <a:latin typeface="Verdana"/>
                <a:cs typeface="Verdana"/>
              </a:rPr>
              <a:t>et</a:t>
            </a:r>
            <a:r>
              <a:rPr sz="1694" spc="-53" dirty="0">
                <a:solidFill>
                  <a:srgbClr val="00007F"/>
                </a:solidFill>
                <a:latin typeface="Verdana"/>
                <a:cs typeface="Verdana"/>
              </a:rPr>
              <a:t> </a:t>
            </a:r>
            <a:r>
              <a:rPr sz="1694" dirty="0">
                <a:solidFill>
                  <a:srgbClr val="00007F"/>
                </a:solidFill>
                <a:latin typeface="Verdana"/>
                <a:cs typeface="Verdana"/>
              </a:rPr>
              <a:t>répond</a:t>
            </a:r>
            <a:r>
              <a:rPr sz="1694" spc="-53" dirty="0">
                <a:solidFill>
                  <a:srgbClr val="00007F"/>
                </a:solidFill>
                <a:latin typeface="Verdana"/>
                <a:cs typeface="Verdana"/>
              </a:rPr>
              <a:t> </a:t>
            </a:r>
            <a:r>
              <a:rPr sz="1694" dirty="0">
                <a:solidFill>
                  <a:srgbClr val="00007F"/>
                </a:solidFill>
                <a:latin typeface="Verdana"/>
                <a:cs typeface="Verdana"/>
              </a:rPr>
              <a:t>directement</a:t>
            </a:r>
            <a:r>
              <a:rPr sz="1694" spc="-48" dirty="0">
                <a:solidFill>
                  <a:srgbClr val="00007F"/>
                </a:solidFill>
                <a:latin typeface="Verdana"/>
                <a:cs typeface="Verdana"/>
              </a:rPr>
              <a:t> </a:t>
            </a:r>
            <a:r>
              <a:rPr sz="1694" dirty="0">
                <a:solidFill>
                  <a:srgbClr val="00007F"/>
                </a:solidFill>
                <a:latin typeface="Verdana"/>
                <a:cs typeface="Verdana"/>
              </a:rPr>
              <a:t>au</a:t>
            </a:r>
            <a:r>
              <a:rPr sz="1694" spc="-58" dirty="0">
                <a:solidFill>
                  <a:srgbClr val="00007F"/>
                </a:solidFill>
                <a:latin typeface="Verdana"/>
                <a:cs typeface="Verdana"/>
              </a:rPr>
              <a:t> </a:t>
            </a:r>
            <a:r>
              <a:rPr sz="1694" dirty="0">
                <a:solidFill>
                  <a:srgbClr val="00007F"/>
                </a:solidFill>
                <a:latin typeface="Verdana"/>
                <a:cs typeface="Verdana"/>
              </a:rPr>
              <a:t>“</a:t>
            </a:r>
            <a:r>
              <a:rPr sz="1694" spc="-58" dirty="0">
                <a:solidFill>
                  <a:srgbClr val="00007F"/>
                </a:solidFill>
                <a:latin typeface="Verdana"/>
                <a:cs typeface="Verdana"/>
              </a:rPr>
              <a:t> </a:t>
            </a:r>
            <a:r>
              <a:rPr sz="1694" dirty="0">
                <a:solidFill>
                  <a:srgbClr val="00007F"/>
                </a:solidFill>
                <a:latin typeface="Verdana"/>
                <a:cs typeface="Verdana"/>
              </a:rPr>
              <a:t>resolver</a:t>
            </a:r>
            <a:r>
              <a:rPr sz="1694" spc="-53" dirty="0">
                <a:solidFill>
                  <a:srgbClr val="00007F"/>
                </a:solidFill>
                <a:latin typeface="Verdana"/>
                <a:cs typeface="Verdana"/>
              </a:rPr>
              <a:t> ”</a:t>
            </a:r>
            <a:endParaRPr sz="1694">
              <a:latin typeface="Verdana"/>
              <a:cs typeface="Verdana"/>
            </a:endParaRPr>
          </a:p>
        </p:txBody>
      </p:sp>
      <p:sp>
        <p:nvSpPr>
          <p:cNvPr id="5" name="object 5"/>
          <p:cNvSpPr txBox="1">
            <a:spLocks noGrp="1"/>
          </p:cNvSpPr>
          <p:nvPr>
            <p:ph type="title"/>
          </p:nvPr>
        </p:nvSpPr>
        <p:spPr>
          <a:xfrm>
            <a:off x="605632" y="325726"/>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332434" y="1134543"/>
            <a:ext cx="770516" cy="392363"/>
          </a:xfrm>
          <a:prstGeom prst="rect">
            <a:avLst/>
          </a:prstGeom>
        </p:spPr>
        <p:txBody>
          <a:bodyPr vert="horz" wrap="square" lIns="0" tIns="1345" rIns="0" bIns="0" rtlCol="0">
            <a:spAutoFit/>
          </a:bodyPr>
          <a:lstStyle/>
          <a:p>
            <a:pPr>
              <a:spcBef>
                <a:spcPts val="11"/>
              </a:spcBef>
            </a:pPr>
            <a:r>
              <a:rPr sz="2541" b="1" spc="-21" dirty="0">
                <a:solidFill>
                  <a:srgbClr val="7F0000"/>
                </a:solidFill>
                <a:latin typeface="Verdana"/>
                <a:cs typeface="Verdana"/>
              </a:rPr>
              <a:t>aine</a:t>
            </a:r>
            <a:endParaRPr sz="2541">
              <a:latin typeface="Verdana"/>
              <a:cs typeface="Verdana"/>
            </a:endParaRPr>
          </a:p>
        </p:txBody>
      </p:sp>
      <p:pic>
        <p:nvPicPr>
          <p:cNvPr id="4" name="object 4"/>
          <p:cNvPicPr/>
          <p:nvPr/>
        </p:nvPicPr>
        <p:blipFill>
          <a:blip r:embed="rId2" cstate="print"/>
          <a:stretch>
            <a:fillRect/>
          </a:stretch>
        </p:blipFill>
        <p:spPr>
          <a:xfrm>
            <a:off x="6173992" y="1028700"/>
            <a:ext cx="4764293" cy="2973145"/>
          </a:xfrm>
          <a:prstGeom prst="rect">
            <a:avLst/>
          </a:prstGeom>
        </p:spPr>
      </p:pic>
      <p:sp>
        <p:nvSpPr>
          <p:cNvPr id="5" name="object 5"/>
          <p:cNvSpPr txBox="1"/>
          <p:nvPr/>
        </p:nvSpPr>
        <p:spPr>
          <a:xfrm>
            <a:off x="1304140" y="1088370"/>
            <a:ext cx="9558842" cy="5379497"/>
          </a:xfrm>
          <a:prstGeom prst="rect">
            <a:avLst/>
          </a:prstGeom>
        </p:spPr>
        <p:txBody>
          <a:bodyPr vert="horz" wrap="square" lIns="0" tIns="172795" rIns="0" bIns="0" rtlCol="0">
            <a:spAutoFit/>
          </a:bodyPr>
          <a:lstStyle/>
          <a:p>
            <a:pPr marL="13447">
              <a:spcBef>
                <a:spcPts val="1361"/>
              </a:spcBef>
            </a:pPr>
            <a:r>
              <a:rPr sz="2541" b="1" dirty="0">
                <a:solidFill>
                  <a:srgbClr val="7F0000"/>
                </a:solidFill>
                <a:latin typeface="Verdana"/>
                <a:cs typeface="Verdana"/>
              </a:rPr>
              <a:t>Résolution</a:t>
            </a:r>
            <a:r>
              <a:rPr sz="2541" b="1" spc="-85" dirty="0">
                <a:solidFill>
                  <a:srgbClr val="7F0000"/>
                </a:solidFill>
                <a:latin typeface="Verdana"/>
                <a:cs typeface="Verdana"/>
              </a:rPr>
              <a:t> </a:t>
            </a:r>
            <a:r>
              <a:rPr sz="2541" b="1" dirty="0">
                <a:solidFill>
                  <a:srgbClr val="7F0000"/>
                </a:solidFill>
                <a:latin typeface="Verdana"/>
                <a:cs typeface="Verdana"/>
              </a:rPr>
              <a:t>de</a:t>
            </a:r>
            <a:r>
              <a:rPr sz="2541" b="1" spc="-90" dirty="0">
                <a:solidFill>
                  <a:srgbClr val="7F0000"/>
                </a:solidFill>
                <a:latin typeface="Verdana"/>
                <a:cs typeface="Verdana"/>
              </a:rPr>
              <a:t> </a:t>
            </a:r>
            <a:r>
              <a:rPr sz="2541" b="1" dirty="0">
                <a:solidFill>
                  <a:srgbClr val="7F0000"/>
                </a:solidFill>
                <a:latin typeface="Verdana"/>
                <a:cs typeface="Verdana"/>
              </a:rPr>
              <a:t>noms</a:t>
            </a:r>
            <a:r>
              <a:rPr sz="2541" b="1" spc="-85" dirty="0">
                <a:solidFill>
                  <a:srgbClr val="7F0000"/>
                </a:solidFill>
                <a:latin typeface="Verdana"/>
                <a:cs typeface="Verdana"/>
              </a:rPr>
              <a:t> </a:t>
            </a:r>
            <a:r>
              <a:rPr sz="2541" b="1" dirty="0">
                <a:solidFill>
                  <a:srgbClr val="7F0000"/>
                </a:solidFill>
                <a:latin typeface="Verdana"/>
                <a:cs typeface="Verdana"/>
              </a:rPr>
              <a:t>de</a:t>
            </a:r>
            <a:r>
              <a:rPr sz="2541" b="1" spc="-90" dirty="0">
                <a:solidFill>
                  <a:srgbClr val="7F0000"/>
                </a:solidFill>
                <a:latin typeface="Verdana"/>
                <a:cs typeface="Verdana"/>
              </a:rPr>
              <a:t> </a:t>
            </a:r>
            <a:r>
              <a:rPr sz="2541" b="1" spc="-26" dirty="0">
                <a:solidFill>
                  <a:srgbClr val="7F0000"/>
                </a:solidFill>
                <a:latin typeface="Verdana"/>
                <a:cs typeface="Verdana"/>
              </a:rPr>
              <a:t>dom</a:t>
            </a:r>
            <a:endParaRPr sz="2541">
              <a:latin typeface="Verdana"/>
              <a:cs typeface="Verdana"/>
            </a:endParaRPr>
          </a:p>
          <a:p>
            <a:pPr marL="127744">
              <a:spcBef>
                <a:spcPts val="942"/>
              </a:spcBef>
            </a:pPr>
            <a:r>
              <a:rPr sz="1906" b="1" spc="-11" dirty="0">
                <a:solidFill>
                  <a:srgbClr val="00007F"/>
                </a:solidFill>
                <a:latin typeface="Verdana"/>
                <a:cs typeface="Verdana"/>
              </a:rPr>
              <a:t>Interrogation</a:t>
            </a:r>
            <a:r>
              <a:rPr sz="1906" b="1" spc="-69" dirty="0">
                <a:solidFill>
                  <a:srgbClr val="00007F"/>
                </a:solidFill>
                <a:latin typeface="Verdana"/>
                <a:cs typeface="Verdana"/>
              </a:rPr>
              <a:t> </a:t>
            </a:r>
            <a:r>
              <a:rPr sz="1906" b="1" spc="-11" dirty="0">
                <a:solidFill>
                  <a:srgbClr val="00007F"/>
                </a:solidFill>
                <a:latin typeface="Verdana"/>
                <a:cs typeface="Verdana"/>
              </a:rPr>
              <a:t>distante</a:t>
            </a:r>
            <a:endParaRPr sz="1906">
              <a:latin typeface="Verdana"/>
              <a:cs typeface="Verdana"/>
            </a:endParaRPr>
          </a:p>
          <a:p>
            <a:pPr marL="414160" marR="4682162" indent="-286416">
              <a:lnSpc>
                <a:spcPts val="1853"/>
              </a:lnSpc>
              <a:spcBef>
                <a:spcPts val="973"/>
              </a:spcBef>
              <a:buAutoNum type="arabicPeriod"/>
              <a:tabLst>
                <a:tab pos="414160" algn="l"/>
              </a:tabLst>
            </a:pPr>
            <a:r>
              <a:rPr sz="1694" dirty="0">
                <a:solidFill>
                  <a:srgbClr val="00007F"/>
                </a:solidFill>
                <a:latin typeface="Verdana"/>
                <a:cs typeface="Verdana"/>
              </a:rPr>
              <a:t>Le</a:t>
            </a:r>
            <a:r>
              <a:rPr sz="1694" spc="-64" dirty="0">
                <a:solidFill>
                  <a:srgbClr val="00007F"/>
                </a:solidFill>
                <a:latin typeface="Verdana"/>
                <a:cs typeface="Verdana"/>
              </a:rPr>
              <a:t> </a:t>
            </a:r>
            <a:r>
              <a:rPr sz="1694" dirty="0">
                <a:solidFill>
                  <a:srgbClr val="00007F"/>
                </a:solidFill>
                <a:latin typeface="Verdana"/>
                <a:cs typeface="Verdana"/>
              </a:rPr>
              <a:t>processus</a:t>
            </a:r>
            <a:r>
              <a:rPr sz="1694" spc="-48" dirty="0">
                <a:solidFill>
                  <a:srgbClr val="00007F"/>
                </a:solidFill>
                <a:latin typeface="Verdana"/>
                <a:cs typeface="Verdana"/>
              </a:rPr>
              <a:t> </a:t>
            </a:r>
            <a:r>
              <a:rPr sz="1694" dirty="0">
                <a:solidFill>
                  <a:srgbClr val="00007F"/>
                </a:solidFill>
                <a:latin typeface="Verdana"/>
                <a:cs typeface="Verdana"/>
              </a:rPr>
              <a:t>demande</a:t>
            </a:r>
            <a:r>
              <a:rPr sz="1694" spc="-64" dirty="0">
                <a:solidFill>
                  <a:srgbClr val="00007F"/>
                </a:solidFill>
                <a:latin typeface="Verdana"/>
                <a:cs typeface="Verdana"/>
              </a:rPr>
              <a:t> </a:t>
            </a:r>
            <a:r>
              <a:rPr sz="1694" dirty="0">
                <a:solidFill>
                  <a:srgbClr val="00007F"/>
                </a:solidFill>
                <a:latin typeface="Verdana"/>
                <a:cs typeface="Verdana"/>
              </a:rPr>
              <a:t>l’adresse</a:t>
            </a:r>
            <a:r>
              <a:rPr sz="1694" spc="-48" dirty="0">
                <a:solidFill>
                  <a:srgbClr val="00007F"/>
                </a:solidFill>
                <a:latin typeface="Verdana"/>
                <a:cs typeface="Verdana"/>
              </a:rPr>
              <a:t> </a:t>
            </a:r>
            <a:r>
              <a:rPr sz="1694" dirty="0">
                <a:solidFill>
                  <a:srgbClr val="00007F"/>
                </a:solidFill>
                <a:latin typeface="Verdana"/>
                <a:cs typeface="Verdana"/>
              </a:rPr>
              <a:t>IP</a:t>
            </a:r>
            <a:r>
              <a:rPr sz="1694" spc="-42" dirty="0">
                <a:solidFill>
                  <a:srgbClr val="00007F"/>
                </a:solidFill>
                <a:latin typeface="Verdana"/>
                <a:cs typeface="Verdana"/>
              </a:rPr>
              <a:t> </a:t>
            </a:r>
            <a:r>
              <a:rPr sz="1694" spc="-11" dirty="0">
                <a:solidFill>
                  <a:srgbClr val="00007F"/>
                </a:solidFill>
                <a:latin typeface="Verdana"/>
                <a:cs typeface="Verdana"/>
              </a:rPr>
              <a:t>d’une </a:t>
            </a:r>
            <a:r>
              <a:rPr sz="1694" dirty="0">
                <a:solidFill>
                  <a:srgbClr val="00007F"/>
                </a:solidFill>
                <a:latin typeface="Verdana"/>
                <a:cs typeface="Verdana"/>
              </a:rPr>
              <a:t>machine.</a:t>
            </a:r>
            <a:r>
              <a:rPr sz="1694" spc="-58" dirty="0">
                <a:solidFill>
                  <a:srgbClr val="00007F"/>
                </a:solidFill>
                <a:latin typeface="Verdana"/>
                <a:cs typeface="Verdana"/>
              </a:rPr>
              <a:t> </a:t>
            </a:r>
            <a:r>
              <a:rPr sz="1694" dirty="0">
                <a:solidFill>
                  <a:srgbClr val="00007F"/>
                </a:solidFill>
                <a:latin typeface="Verdana"/>
                <a:cs typeface="Verdana"/>
              </a:rPr>
              <a:t>Le</a:t>
            </a:r>
            <a:r>
              <a:rPr sz="1694" spc="-58" dirty="0">
                <a:solidFill>
                  <a:srgbClr val="00007F"/>
                </a:solidFill>
                <a:latin typeface="Verdana"/>
                <a:cs typeface="Verdana"/>
              </a:rPr>
              <a:t> </a:t>
            </a:r>
            <a:r>
              <a:rPr sz="1694" dirty="0">
                <a:solidFill>
                  <a:srgbClr val="00007F"/>
                </a:solidFill>
                <a:latin typeface="Verdana"/>
                <a:cs typeface="Verdana"/>
              </a:rPr>
              <a:t>“</a:t>
            </a:r>
            <a:r>
              <a:rPr sz="1694" spc="-37" dirty="0">
                <a:solidFill>
                  <a:srgbClr val="00007F"/>
                </a:solidFill>
                <a:latin typeface="Verdana"/>
                <a:cs typeface="Verdana"/>
              </a:rPr>
              <a:t> </a:t>
            </a:r>
            <a:r>
              <a:rPr sz="1694" dirty="0">
                <a:solidFill>
                  <a:srgbClr val="00007F"/>
                </a:solidFill>
                <a:latin typeface="Verdana"/>
                <a:cs typeface="Verdana"/>
              </a:rPr>
              <a:t>resolver</a:t>
            </a:r>
            <a:r>
              <a:rPr sz="1694" spc="-42" dirty="0">
                <a:solidFill>
                  <a:srgbClr val="00007F"/>
                </a:solidFill>
                <a:latin typeface="Verdana"/>
                <a:cs typeface="Verdana"/>
              </a:rPr>
              <a:t> </a:t>
            </a:r>
            <a:r>
              <a:rPr sz="1694" dirty="0">
                <a:solidFill>
                  <a:srgbClr val="00007F"/>
                </a:solidFill>
                <a:latin typeface="Verdana"/>
                <a:cs typeface="Verdana"/>
              </a:rPr>
              <a:t>”</a:t>
            </a:r>
            <a:r>
              <a:rPr sz="1694" spc="-48" dirty="0">
                <a:solidFill>
                  <a:srgbClr val="00007F"/>
                </a:solidFill>
                <a:latin typeface="Verdana"/>
                <a:cs typeface="Verdana"/>
              </a:rPr>
              <a:t> </a:t>
            </a:r>
            <a:r>
              <a:rPr sz="1694" dirty="0">
                <a:solidFill>
                  <a:srgbClr val="00007F"/>
                </a:solidFill>
                <a:latin typeface="Verdana"/>
                <a:cs typeface="Verdana"/>
              </a:rPr>
              <a:t>envoie</a:t>
            </a:r>
            <a:r>
              <a:rPr sz="1694" spc="-26" dirty="0">
                <a:solidFill>
                  <a:srgbClr val="00007F"/>
                </a:solidFill>
                <a:latin typeface="Verdana"/>
                <a:cs typeface="Verdana"/>
              </a:rPr>
              <a:t> sa </a:t>
            </a:r>
            <a:r>
              <a:rPr sz="1694" dirty="0">
                <a:solidFill>
                  <a:srgbClr val="00007F"/>
                </a:solidFill>
                <a:latin typeface="Verdana"/>
                <a:cs typeface="Verdana"/>
              </a:rPr>
              <a:t>requête</a:t>
            </a:r>
            <a:r>
              <a:rPr sz="1694" spc="-64" dirty="0">
                <a:solidFill>
                  <a:srgbClr val="00007F"/>
                </a:solidFill>
                <a:latin typeface="Verdana"/>
                <a:cs typeface="Verdana"/>
              </a:rPr>
              <a:t> </a:t>
            </a:r>
            <a:r>
              <a:rPr sz="1694" dirty="0">
                <a:solidFill>
                  <a:srgbClr val="00007F"/>
                </a:solidFill>
                <a:latin typeface="Verdana"/>
                <a:cs typeface="Verdana"/>
              </a:rPr>
              <a:t>au</a:t>
            </a:r>
            <a:r>
              <a:rPr sz="1694" spc="-64" dirty="0">
                <a:solidFill>
                  <a:srgbClr val="00007F"/>
                </a:solidFill>
                <a:latin typeface="Verdana"/>
                <a:cs typeface="Verdana"/>
              </a:rPr>
              <a:t> </a:t>
            </a:r>
            <a:r>
              <a:rPr sz="1694" dirty="0">
                <a:solidFill>
                  <a:srgbClr val="00007F"/>
                </a:solidFill>
                <a:latin typeface="Verdana"/>
                <a:cs typeface="Verdana"/>
              </a:rPr>
              <a:t>serveur</a:t>
            </a:r>
            <a:r>
              <a:rPr sz="1694" spc="-58" dirty="0">
                <a:solidFill>
                  <a:srgbClr val="00007F"/>
                </a:solidFill>
                <a:latin typeface="Verdana"/>
                <a:cs typeface="Verdana"/>
              </a:rPr>
              <a:t> </a:t>
            </a:r>
            <a:r>
              <a:rPr sz="1694" spc="-11" dirty="0">
                <a:solidFill>
                  <a:srgbClr val="00007F"/>
                </a:solidFill>
                <a:latin typeface="Verdana"/>
                <a:cs typeface="Verdana"/>
              </a:rPr>
              <a:t>local.</a:t>
            </a:r>
            <a:endParaRPr sz="1694">
              <a:latin typeface="Verdana"/>
              <a:cs typeface="Verdana"/>
            </a:endParaRPr>
          </a:p>
          <a:p>
            <a:pPr marL="414160" marR="4698970" indent="-286416">
              <a:lnSpc>
                <a:spcPct val="91000"/>
              </a:lnSpc>
              <a:spcBef>
                <a:spcPts val="577"/>
              </a:spcBef>
              <a:buAutoNum type="arabicPeriod"/>
              <a:tabLst>
                <a:tab pos="414160" algn="l"/>
              </a:tabLst>
            </a:pPr>
            <a:r>
              <a:rPr sz="1694" dirty="0">
                <a:solidFill>
                  <a:srgbClr val="00007F"/>
                </a:solidFill>
                <a:latin typeface="Verdana"/>
                <a:cs typeface="Verdana"/>
              </a:rPr>
              <a:t>Le</a:t>
            </a:r>
            <a:r>
              <a:rPr sz="1694" spc="-42" dirty="0">
                <a:solidFill>
                  <a:srgbClr val="00007F"/>
                </a:solidFill>
                <a:latin typeface="Verdana"/>
                <a:cs typeface="Verdana"/>
              </a:rPr>
              <a:t> </a:t>
            </a:r>
            <a:r>
              <a:rPr sz="1694" dirty="0">
                <a:solidFill>
                  <a:srgbClr val="00007F"/>
                </a:solidFill>
                <a:latin typeface="Verdana"/>
                <a:cs typeface="Verdana"/>
              </a:rPr>
              <a:t>serveur</a:t>
            </a:r>
            <a:r>
              <a:rPr sz="1694" spc="-42" dirty="0">
                <a:solidFill>
                  <a:srgbClr val="00007F"/>
                </a:solidFill>
                <a:latin typeface="Verdana"/>
                <a:cs typeface="Verdana"/>
              </a:rPr>
              <a:t> </a:t>
            </a:r>
            <a:r>
              <a:rPr sz="1694" dirty="0">
                <a:solidFill>
                  <a:srgbClr val="00007F"/>
                </a:solidFill>
                <a:latin typeface="Verdana"/>
                <a:cs typeface="Verdana"/>
              </a:rPr>
              <a:t>local</a:t>
            </a:r>
            <a:r>
              <a:rPr sz="1694" spc="-42" dirty="0">
                <a:solidFill>
                  <a:srgbClr val="00007F"/>
                </a:solidFill>
                <a:latin typeface="Verdana"/>
                <a:cs typeface="Verdana"/>
              </a:rPr>
              <a:t> </a:t>
            </a:r>
            <a:r>
              <a:rPr sz="1694" dirty="0">
                <a:solidFill>
                  <a:srgbClr val="00007F"/>
                </a:solidFill>
                <a:latin typeface="Verdana"/>
                <a:cs typeface="Verdana"/>
              </a:rPr>
              <a:t>reçoit</a:t>
            </a:r>
            <a:r>
              <a:rPr sz="1694" spc="-42" dirty="0">
                <a:solidFill>
                  <a:srgbClr val="00007F"/>
                </a:solidFill>
                <a:latin typeface="Verdana"/>
                <a:cs typeface="Verdana"/>
              </a:rPr>
              <a:t> </a:t>
            </a:r>
            <a:r>
              <a:rPr sz="1694" dirty="0">
                <a:solidFill>
                  <a:srgbClr val="00007F"/>
                </a:solidFill>
                <a:latin typeface="Verdana"/>
                <a:cs typeface="Verdana"/>
              </a:rPr>
              <a:t>la</a:t>
            </a:r>
            <a:r>
              <a:rPr sz="1694" spc="-42" dirty="0">
                <a:solidFill>
                  <a:srgbClr val="00007F"/>
                </a:solidFill>
                <a:latin typeface="Verdana"/>
                <a:cs typeface="Verdana"/>
              </a:rPr>
              <a:t> </a:t>
            </a:r>
            <a:r>
              <a:rPr sz="1694" dirty="0">
                <a:solidFill>
                  <a:srgbClr val="00007F"/>
                </a:solidFill>
                <a:latin typeface="Verdana"/>
                <a:cs typeface="Verdana"/>
              </a:rPr>
              <a:t>requête,</a:t>
            </a:r>
            <a:r>
              <a:rPr sz="1694" spc="-42" dirty="0">
                <a:solidFill>
                  <a:srgbClr val="00007F"/>
                </a:solidFill>
                <a:latin typeface="Verdana"/>
                <a:cs typeface="Verdana"/>
              </a:rPr>
              <a:t> </a:t>
            </a:r>
            <a:r>
              <a:rPr sz="1694" spc="-26" dirty="0">
                <a:solidFill>
                  <a:srgbClr val="00007F"/>
                </a:solidFill>
                <a:latin typeface="Verdana"/>
                <a:cs typeface="Verdana"/>
              </a:rPr>
              <a:t>il </a:t>
            </a:r>
            <a:r>
              <a:rPr sz="1694" dirty="0">
                <a:solidFill>
                  <a:srgbClr val="00007F"/>
                </a:solidFill>
                <a:latin typeface="Verdana"/>
                <a:cs typeface="Verdana"/>
              </a:rPr>
              <a:t>interroge</a:t>
            </a:r>
            <a:r>
              <a:rPr sz="1694" spc="-64" dirty="0">
                <a:solidFill>
                  <a:srgbClr val="00007F"/>
                </a:solidFill>
                <a:latin typeface="Verdana"/>
                <a:cs typeface="Verdana"/>
              </a:rPr>
              <a:t> </a:t>
            </a:r>
            <a:r>
              <a:rPr sz="1694" dirty="0">
                <a:solidFill>
                  <a:srgbClr val="00007F"/>
                </a:solidFill>
                <a:latin typeface="Verdana"/>
                <a:cs typeface="Verdana"/>
              </a:rPr>
              <a:t>le</a:t>
            </a:r>
            <a:r>
              <a:rPr sz="1694" spc="-74" dirty="0">
                <a:solidFill>
                  <a:srgbClr val="00007F"/>
                </a:solidFill>
                <a:latin typeface="Verdana"/>
                <a:cs typeface="Verdana"/>
              </a:rPr>
              <a:t> </a:t>
            </a:r>
            <a:r>
              <a:rPr sz="1694" dirty="0">
                <a:solidFill>
                  <a:srgbClr val="00007F"/>
                </a:solidFill>
                <a:latin typeface="Verdana"/>
                <a:cs typeface="Verdana"/>
              </a:rPr>
              <a:t>serveur</a:t>
            </a:r>
            <a:r>
              <a:rPr sz="1694" spc="-58" dirty="0">
                <a:solidFill>
                  <a:srgbClr val="00007F"/>
                </a:solidFill>
                <a:latin typeface="Verdana"/>
                <a:cs typeface="Verdana"/>
              </a:rPr>
              <a:t> </a:t>
            </a:r>
            <a:r>
              <a:rPr sz="1694" dirty="0">
                <a:solidFill>
                  <a:srgbClr val="00007F"/>
                </a:solidFill>
                <a:latin typeface="Verdana"/>
                <a:cs typeface="Verdana"/>
              </a:rPr>
              <a:t>racine</a:t>
            </a:r>
            <a:r>
              <a:rPr sz="1694" spc="-64" dirty="0">
                <a:solidFill>
                  <a:srgbClr val="00007F"/>
                </a:solidFill>
                <a:latin typeface="Verdana"/>
                <a:cs typeface="Verdana"/>
              </a:rPr>
              <a:t> </a:t>
            </a:r>
            <a:r>
              <a:rPr sz="1694" dirty="0">
                <a:solidFill>
                  <a:srgbClr val="00007F"/>
                </a:solidFill>
                <a:latin typeface="Verdana"/>
                <a:cs typeface="Verdana"/>
              </a:rPr>
              <a:t>pour</a:t>
            </a:r>
            <a:r>
              <a:rPr sz="1694" spc="-48" dirty="0">
                <a:solidFill>
                  <a:srgbClr val="00007F"/>
                </a:solidFill>
                <a:latin typeface="Verdana"/>
                <a:cs typeface="Verdana"/>
              </a:rPr>
              <a:t> </a:t>
            </a:r>
            <a:r>
              <a:rPr sz="1694" spc="-11" dirty="0">
                <a:solidFill>
                  <a:srgbClr val="00007F"/>
                </a:solidFill>
                <a:latin typeface="Verdana"/>
                <a:cs typeface="Verdana"/>
              </a:rPr>
              <a:t>avoir </a:t>
            </a:r>
            <a:r>
              <a:rPr sz="1694" dirty="0">
                <a:solidFill>
                  <a:srgbClr val="00007F"/>
                </a:solidFill>
                <a:latin typeface="Verdana"/>
                <a:cs typeface="Verdana"/>
              </a:rPr>
              <a:t>l’adresse</a:t>
            </a:r>
            <a:r>
              <a:rPr sz="1694" spc="-42" dirty="0">
                <a:solidFill>
                  <a:srgbClr val="00007F"/>
                </a:solidFill>
                <a:latin typeface="Verdana"/>
                <a:cs typeface="Verdana"/>
              </a:rPr>
              <a:t> </a:t>
            </a:r>
            <a:r>
              <a:rPr sz="1694" dirty="0">
                <a:solidFill>
                  <a:srgbClr val="00007F"/>
                </a:solidFill>
                <a:latin typeface="Verdana"/>
                <a:cs typeface="Verdana"/>
              </a:rPr>
              <a:t>d’un</a:t>
            </a:r>
            <a:r>
              <a:rPr sz="1694" spc="-53" dirty="0">
                <a:solidFill>
                  <a:srgbClr val="00007F"/>
                </a:solidFill>
                <a:latin typeface="Verdana"/>
                <a:cs typeface="Verdana"/>
              </a:rPr>
              <a:t> </a:t>
            </a:r>
            <a:r>
              <a:rPr sz="1694" dirty="0">
                <a:solidFill>
                  <a:srgbClr val="00007F"/>
                </a:solidFill>
                <a:latin typeface="Verdana"/>
                <a:cs typeface="Verdana"/>
              </a:rPr>
              <a:t>serveur</a:t>
            </a:r>
            <a:r>
              <a:rPr sz="1694" spc="-37" dirty="0">
                <a:solidFill>
                  <a:srgbClr val="00007F"/>
                </a:solidFill>
                <a:latin typeface="Verdana"/>
                <a:cs typeface="Verdana"/>
              </a:rPr>
              <a:t> </a:t>
            </a:r>
            <a:r>
              <a:rPr sz="1694" dirty="0">
                <a:solidFill>
                  <a:srgbClr val="00007F"/>
                </a:solidFill>
                <a:latin typeface="Verdana"/>
                <a:cs typeface="Verdana"/>
              </a:rPr>
              <a:t>qui</a:t>
            </a:r>
            <a:r>
              <a:rPr sz="1694" spc="-58" dirty="0">
                <a:solidFill>
                  <a:srgbClr val="00007F"/>
                </a:solidFill>
                <a:latin typeface="Verdana"/>
                <a:cs typeface="Verdana"/>
              </a:rPr>
              <a:t> </a:t>
            </a:r>
            <a:r>
              <a:rPr sz="1694" dirty="0">
                <a:solidFill>
                  <a:srgbClr val="00007F"/>
                </a:solidFill>
                <a:latin typeface="Verdana"/>
                <a:cs typeface="Verdana"/>
              </a:rPr>
              <a:t>a</a:t>
            </a:r>
            <a:r>
              <a:rPr sz="1694" spc="-42" dirty="0">
                <a:solidFill>
                  <a:srgbClr val="00007F"/>
                </a:solidFill>
                <a:latin typeface="Verdana"/>
                <a:cs typeface="Verdana"/>
              </a:rPr>
              <a:t> </a:t>
            </a:r>
            <a:r>
              <a:rPr sz="1694" dirty="0">
                <a:solidFill>
                  <a:srgbClr val="00007F"/>
                </a:solidFill>
                <a:latin typeface="Verdana"/>
                <a:cs typeface="Verdana"/>
              </a:rPr>
              <a:t>l'autorité</a:t>
            </a:r>
            <a:r>
              <a:rPr sz="1694" spc="-53" dirty="0">
                <a:solidFill>
                  <a:srgbClr val="00007F"/>
                </a:solidFill>
                <a:latin typeface="Verdana"/>
                <a:cs typeface="Verdana"/>
              </a:rPr>
              <a:t> </a:t>
            </a:r>
            <a:r>
              <a:rPr sz="1694" spc="-26" dirty="0">
                <a:solidFill>
                  <a:srgbClr val="00007F"/>
                </a:solidFill>
                <a:latin typeface="Verdana"/>
                <a:cs typeface="Verdana"/>
              </a:rPr>
              <a:t>sur </a:t>
            </a:r>
            <a:r>
              <a:rPr sz="1694" dirty="0">
                <a:solidFill>
                  <a:srgbClr val="00007F"/>
                </a:solidFill>
                <a:latin typeface="Verdana"/>
                <a:cs typeface="Verdana"/>
              </a:rPr>
              <a:t>la</a:t>
            </a:r>
            <a:r>
              <a:rPr sz="1694" spc="-42" dirty="0">
                <a:solidFill>
                  <a:srgbClr val="00007F"/>
                </a:solidFill>
                <a:latin typeface="Verdana"/>
                <a:cs typeface="Verdana"/>
              </a:rPr>
              <a:t> </a:t>
            </a:r>
            <a:r>
              <a:rPr sz="1694" dirty="0">
                <a:solidFill>
                  <a:srgbClr val="00007F"/>
                </a:solidFill>
                <a:latin typeface="Verdana"/>
                <a:cs typeface="Verdana"/>
              </a:rPr>
              <a:t>zone</a:t>
            </a:r>
            <a:r>
              <a:rPr sz="1694" spc="-42" dirty="0">
                <a:solidFill>
                  <a:srgbClr val="00007F"/>
                </a:solidFill>
                <a:latin typeface="Verdana"/>
                <a:cs typeface="Verdana"/>
              </a:rPr>
              <a:t> </a:t>
            </a:r>
            <a:r>
              <a:rPr sz="1694" dirty="0">
                <a:solidFill>
                  <a:srgbClr val="00007F"/>
                </a:solidFill>
                <a:latin typeface="Verdana"/>
                <a:cs typeface="Verdana"/>
              </a:rPr>
              <a:t>demandée</a:t>
            </a:r>
            <a:r>
              <a:rPr sz="1694" spc="-48" dirty="0">
                <a:solidFill>
                  <a:srgbClr val="00007F"/>
                </a:solidFill>
                <a:latin typeface="Verdana"/>
                <a:cs typeface="Verdana"/>
              </a:rPr>
              <a:t> </a:t>
            </a:r>
            <a:r>
              <a:rPr sz="1694" dirty="0">
                <a:solidFill>
                  <a:srgbClr val="00007F"/>
                </a:solidFill>
                <a:latin typeface="Verdana"/>
                <a:cs typeface="Verdana"/>
              </a:rPr>
              <a:t>par</a:t>
            </a:r>
            <a:r>
              <a:rPr sz="1694" spc="-42" dirty="0">
                <a:solidFill>
                  <a:srgbClr val="00007F"/>
                </a:solidFill>
                <a:latin typeface="Verdana"/>
                <a:cs typeface="Verdana"/>
              </a:rPr>
              <a:t> </a:t>
            </a:r>
            <a:r>
              <a:rPr sz="1694" dirty="0">
                <a:solidFill>
                  <a:srgbClr val="00007F"/>
                </a:solidFill>
                <a:latin typeface="Verdana"/>
                <a:cs typeface="Verdana"/>
              </a:rPr>
              <a:t>le</a:t>
            </a:r>
            <a:r>
              <a:rPr sz="1694" spc="-48" dirty="0">
                <a:solidFill>
                  <a:srgbClr val="00007F"/>
                </a:solidFill>
                <a:latin typeface="Verdana"/>
                <a:cs typeface="Verdana"/>
              </a:rPr>
              <a:t> </a:t>
            </a:r>
            <a:r>
              <a:rPr sz="1694" spc="-11" dirty="0">
                <a:solidFill>
                  <a:srgbClr val="00007F"/>
                </a:solidFill>
                <a:latin typeface="Verdana"/>
                <a:cs typeface="Verdana"/>
              </a:rPr>
              <a:t>processus.</a:t>
            </a:r>
            <a:endParaRPr sz="1694">
              <a:latin typeface="Verdana"/>
              <a:cs typeface="Verdana"/>
            </a:endParaRPr>
          </a:p>
          <a:p>
            <a:pPr>
              <a:spcBef>
                <a:spcPts val="21"/>
              </a:spcBef>
              <a:buClr>
                <a:srgbClr val="00007F"/>
              </a:buClr>
              <a:buFont typeface="Verdana"/>
              <a:buAutoNum type="arabicPeriod"/>
            </a:pPr>
            <a:endParaRPr sz="1694">
              <a:latin typeface="Verdana"/>
              <a:cs typeface="Verdana"/>
            </a:endParaRPr>
          </a:p>
          <a:p>
            <a:pPr marL="450466" indent="-284399">
              <a:spcBef>
                <a:spcPts val="5"/>
              </a:spcBef>
              <a:buAutoNum type="arabicPeriod"/>
              <a:tabLst>
                <a:tab pos="450466" algn="l"/>
              </a:tabLst>
            </a:pPr>
            <a:r>
              <a:rPr sz="1694" dirty="0">
                <a:solidFill>
                  <a:srgbClr val="00007F"/>
                </a:solidFill>
                <a:latin typeface="Verdana"/>
                <a:cs typeface="Verdana"/>
              </a:rPr>
              <a:t>Le</a:t>
            </a:r>
            <a:r>
              <a:rPr sz="1694" spc="-58" dirty="0">
                <a:solidFill>
                  <a:srgbClr val="00007F"/>
                </a:solidFill>
                <a:latin typeface="Verdana"/>
                <a:cs typeface="Verdana"/>
              </a:rPr>
              <a:t> </a:t>
            </a:r>
            <a:r>
              <a:rPr sz="1694" dirty="0">
                <a:solidFill>
                  <a:srgbClr val="00007F"/>
                </a:solidFill>
                <a:latin typeface="Verdana"/>
                <a:cs typeface="Verdana"/>
              </a:rPr>
              <a:t>serveur</a:t>
            </a:r>
            <a:r>
              <a:rPr sz="1694" spc="-53" dirty="0">
                <a:solidFill>
                  <a:srgbClr val="00007F"/>
                </a:solidFill>
                <a:latin typeface="Verdana"/>
                <a:cs typeface="Verdana"/>
              </a:rPr>
              <a:t> </a:t>
            </a:r>
            <a:r>
              <a:rPr sz="1694" dirty="0">
                <a:solidFill>
                  <a:srgbClr val="00007F"/>
                </a:solidFill>
                <a:latin typeface="Verdana"/>
                <a:cs typeface="Verdana"/>
              </a:rPr>
              <a:t>racine</a:t>
            </a:r>
            <a:r>
              <a:rPr sz="1694" spc="-53" dirty="0">
                <a:solidFill>
                  <a:srgbClr val="00007F"/>
                </a:solidFill>
                <a:latin typeface="Verdana"/>
                <a:cs typeface="Verdana"/>
              </a:rPr>
              <a:t> </a:t>
            </a:r>
            <a:r>
              <a:rPr sz="1694" dirty="0">
                <a:solidFill>
                  <a:srgbClr val="00007F"/>
                </a:solidFill>
                <a:latin typeface="Verdana"/>
                <a:cs typeface="Verdana"/>
              </a:rPr>
              <a:t>renvoie</a:t>
            </a:r>
            <a:r>
              <a:rPr sz="1694" spc="-58" dirty="0">
                <a:solidFill>
                  <a:srgbClr val="00007F"/>
                </a:solidFill>
                <a:latin typeface="Verdana"/>
                <a:cs typeface="Verdana"/>
              </a:rPr>
              <a:t> </a:t>
            </a:r>
            <a:r>
              <a:rPr sz="1694" dirty="0">
                <a:solidFill>
                  <a:srgbClr val="00007F"/>
                </a:solidFill>
                <a:latin typeface="Verdana"/>
                <a:cs typeface="Verdana"/>
              </a:rPr>
              <a:t>l’adresse</a:t>
            </a:r>
            <a:r>
              <a:rPr sz="1694" spc="-53" dirty="0">
                <a:solidFill>
                  <a:srgbClr val="00007F"/>
                </a:solidFill>
                <a:latin typeface="Verdana"/>
                <a:cs typeface="Verdana"/>
              </a:rPr>
              <a:t> </a:t>
            </a:r>
            <a:r>
              <a:rPr sz="1694" dirty="0">
                <a:solidFill>
                  <a:srgbClr val="00007F"/>
                </a:solidFill>
                <a:latin typeface="Verdana"/>
                <a:cs typeface="Verdana"/>
              </a:rPr>
              <a:t>du</a:t>
            </a:r>
            <a:r>
              <a:rPr sz="1694" spc="-53" dirty="0">
                <a:solidFill>
                  <a:srgbClr val="00007F"/>
                </a:solidFill>
                <a:latin typeface="Verdana"/>
                <a:cs typeface="Verdana"/>
              </a:rPr>
              <a:t> </a:t>
            </a:r>
            <a:r>
              <a:rPr sz="1694" dirty="0">
                <a:solidFill>
                  <a:srgbClr val="00007F"/>
                </a:solidFill>
                <a:latin typeface="Verdana"/>
                <a:cs typeface="Verdana"/>
              </a:rPr>
              <a:t>serveur</a:t>
            </a:r>
            <a:r>
              <a:rPr sz="1694" spc="-58" dirty="0">
                <a:solidFill>
                  <a:srgbClr val="00007F"/>
                </a:solidFill>
                <a:latin typeface="Verdana"/>
                <a:cs typeface="Verdana"/>
              </a:rPr>
              <a:t> </a:t>
            </a:r>
            <a:r>
              <a:rPr sz="1694" dirty="0">
                <a:solidFill>
                  <a:srgbClr val="00007F"/>
                </a:solidFill>
                <a:latin typeface="Verdana"/>
                <a:cs typeface="Verdana"/>
              </a:rPr>
              <a:t>qui</a:t>
            </a:r>
            <a:r>
              <a:rPr sz="1694" spc="-48" dirty="0">
                <a:solidFill>
                  <a:srgbClr val="00007F"/>
                </a:solidFill>
                <a:latin typeface="Verdana"/>
                <a:cs typeface="Verdana"/>
              </a:rPr>
              <a:t> </a:t>
            </a:r>
            <a:r>
              <a:rPr sz="1694" dirty="0">
                <a:solidFill>
                  <a:srgbClr val="00007F"/>
                </a:solidFill>
                <a:latin typeface="Verdana"/>
                <a:cs typeface="Verdana"/>
              </a:rPr>
              <a:t>a</a:t>
            </a:r>
            <a:r>
              <a:rPr sz="1694" spc="-53" dirty="0">
                <a:solidFill>
                  <a:srgbClr val="00007F"/>
                </a:solidFill>
                <a:latin typeface="Verdana"/>
                <a:cs typeface="Verdana"/>
              </a:rPr>
              <a:t> </a:t>
            </a:r>
            <a:r>
              <a:rPr sz="1694" dirty="0">
                <a:solidFill>
                  <a:srgbClr val="00007F"/>
                </a:solidFill>
                <a:latin typeface="Verdana"/>
                <a:cs typeface="Verdana"/>
              </a:rPr>
              <a:t>l’autorité</a:t>
            </a:r>
            <a:r>
              <a:rPr sz="1694" spc="-53" dirty="0">
                <a:solidFill>
                  <a:srgbClr val="00007F"/>
                </a:solidFill>
                <a:latin typeface="Verdana"/>
                <a:cs typeface="Verdana"/>
              </a:rPr>
              <a:t> </a:t>
            </a:r>
            <a:r>
              <a:rPr sz="1694" dirty="0">
                <a:solidFill>
                  <a:srgbClr val="00007F"/>
                </a:solidFill>
                <a:latin typeface="Verdana"/>
                <a:cs typeface="Verdana"/>
              </a:rPr>
              <a:t>sur</a:t>
            </a:r>
            <a:r>
              <a:rPr sz="1694" spc="-53" dirty="0">
                <a:solidFill>
                  <a:srgbClr val="00007F"/>
                </a:solidFill>
                <a:latin typeface="Verdana"/>
                <a:cs typeface="Verdana"/>
              </a:rPr>
              <a:t> </a:t>
            </a:r>
            <a:r>
              <a:rPr sz="1694" dirty="0">
                <a:solidFill>
                  <a:srgbClr val="00007F"/>
                </a:solidFill>
                <a:latin typeface="Verdana"/>
                <a:cs typeface="Verdana"/>
              </a:rPr>
              <a:t>la</a:t>
            </a:r>
            <a:r>
              <a:rPr sz="1694" spc="-53" dirty="0">
                <a:solidFill>
                  <a:srgbClr val="00007F"/>
                </a:solidFill>
                <a:latin typeface="Verdana"/>
                <a:cs typeface="Verdana"/>
              </a:rPr>
              <a:t> </a:t>
            </a:r>
            <a:r>
              <a:rPr sz="1694" spc="-11" dirty="0">
                <a:solidFill>
                  <a:srgbClr val="00007F"/>
                </a:solidFill>
                <a:latin typeface="Verdana"/>
                <a:cs typeface="Verdana"/>
              </a:rPr>
              <a:t>zone.</a:t>
            </a:r>
            <a:endParaRPr sz="1694">
              <a:latin typeface="Verdana"/>
              <a:cs typeface="Verdana"/>
            </a:endParaRPr>
          </a:p>
          <a:p>
            <a:pPr marL="450466" indent="-284399">
              <a:spcBef>
                <a:spcPts val="413"/>
              </a:spcBef>
              <a:buAutoNum type="arabicPeriod"/>
              <a:tabLst>
                <a:tab pos="450466" algn="l"/>
              </a:tabLst>
            </a:pPr>
            <a:r>
              <a:rPr sz="1694" dirty="0">
                <a:solidFill>
                  <a:srgbClr val="00007F"/>
                </a:solidFill>
                <a:latin typeface="Verdana"/>
                <a:cs typeface="Verdana"/>
              </a:rPr>
              <a:t>Le</a:t>
            </a:r>
            <a:r>
              <a:rPr sz="1694" spc="-69" dirty="0">
                <a:solidFill>
                  <a:srgbClr val="00007F"/>
                </a:solidFill>
                <a:latin typeface="Verdana"/>
                <a:cs typeface="Verdana"/>
              </a:rPr>
              <a:t> </a:t>
            </a:r>
            <a:r>
              <a:rPr sz="1694" dirty="0">
                <a:solidFill>
                  <a:srgbClr val="00007F"/>
                </a:solidFill>
                <a:latin typeface="Verdana"/>
                <a:cs typeface="Verdana"/>
              </a:rPr>
              <a:t>serveur</a:t>
            </a:r>
            <a:r>
              <a:rPr sz="1694" spc="-69" dirty="0">
                <a:solidFill>
                  <a:srgbClr val="00007F"/>
                </a:solidFill>
                <a:latin typeface="Verdana"/>
                <a:cs typeface="Verdana"/>
              </a:rPr>
              <a:t> </a:t>
            </a:r>
            <a:r>
              <a:rPr sz="1694" dirty="0">
                <a:solidFill>
                  <a:srgbClr val="00007F"/>
                </a:solidFill>
                <a:latin typeface="Verdana"/>
                <a:cs typeface="Verdana"/>
              </a:rPr>
              <a:t>local</a:t>
            </a:r>
            <a:r>
              <a:rPr sz="1694" spc="-64" dirty="0">
                <a:solidFill>
                  <a:srgbClr val="00007F"/>
                </a:solidFill>
                <a:latin typeface="Verdana"/>
                <a:cs typeface="Verdana"/>
              </a:rPr>
              <a:t> </a:t>
            </a:r>
            <a:r>
              <a:rPr sz="1694" dirty="0">
                <a:solidFill>
                  <a:srgbClr val="00007F"/>
                </a:solidFill>
                <a:latin typeface="Verdana"/>
                <a:cs typeface="Verdana"/>
              </a:rPr>
              <a:t>interroge</a:t>
            </a:r>
            <a:r>
              <a:rPr sz="1694" spc="-69" dirty="0">
                <a:solidFill>
                  <a:srgbClr val="00007F"/>
                </a:solidFill>
                <a:latin typeface="Verdana"/>
                <a:cs typeface="Verdana"/>
              </a:rPr>
              <a:t> </a:t>
            </a:r>
            <a:r>
              <a:rPr sz="1694" dirty="0">
                <a:solidFill>
                  <a:srgbClr val="00007F"/>
                </a:solidFill>
                <a:latin typeface="Verdana"/>
                <a:cs typeface="Verdana"/>
              </a:rPr>
              <a:t>ce</a:t>
            </a:r>
            <a:r>
              <a:rPr sz="1694" spc="-64" dirty="0">
                <a:solidFill>
                  <a:srgbClr val="00007F"/>
                </a:solidFill>
                <a:latin typeface="Verdana"/>
                <a:cs typeface="Verdana"/>
              </a:rPr>
              <a:t> </a:t>
            </a:r>
            <a:r>
              <a:rPr sz="1694" dirty="0">
                <a:solidFill>
                  <a:srgbClr val="00007F"/>
                </a:solidFill>
                <a:latin typeface="Verdana"/>
                <a:cs typeface="Verdana"/>
              </a:rPr>
              <a:t>nouveau</a:t>
            </a:r>
            <a:r>
              <a:rPr sz="1694" spc="-69" dirty="0">
                <a:solidFill>
                  <a:srgbClr val="00007F"/>
                </a:solidFill>
                <a:latin typeface="Verdana"/>
                <a:cs typeface="Verdana"/>
              </a:rPr>
              <a:t> </a:t>
            </a:r>
            <a:r>
              <a:rPr sz="1694" dirty="0">
                <a:solidFill>
                  <a:srgbClr val="00007F"/>
                </a:solidFill>
                <a:latin typeface="Verdana"/>
                <a:cs typeface="Verdana"/>
              </a:rPr>
              <a:t>serveur</a:t>
            </a:r>
            <a:r>
              <a:rPr sz="1694" spc="-69" dirty="0">
                <a:solidFill>
                  <a:srgbClr val="00007F"/>
                </a:solidFill>
                <a:latin typeface="Verdana"/>
                <a:cs typeface="Verdana"/>
              </a:rPr>
              <a:t> </a:t>
            </a:r>
            <a:r>
              <a:rPr sz="1694" spc="-11" dirty="0">
                <a:solidFill>
                  <a:srgbClr val="00007F"/>
                </a:solidFill>
                <a:latin typeface="Verdana"/>
                <a:cs typeface="Verdana"/>
              </a:rPr>
              <a:t>distant.</a:t>
            </a:r>
            <a:endParaRPr sz="1694">
              <a:latin typeface="Verdana"/>
              <a:cs typeface="Verdana"/>
            </a:endParaRPr>
          </a:p>
          <a:p>
            <a:pPr marL="450466" indent="-284399">
              <a:spcBef>
                <a:spcPts val="424"/>
              </a:spcBef>
              <a:buAutoNum type="arabicPeriod"/>
              <a:tabLst>
                <a:tab pos="450466" algn="l"/>
              </a:tabLst>
            </a:pPr>
            <a:r>
              <a:rPr sz="1694" dirty="0">
                <a:solidFill>
                  <a:srgbClr val="00007F"/>
                </a:solidFill>
                <a:latin typeface="Verdana"/>
                <a:cs typeface="Verdana"/>
              </a:rPr>
              <a:t>Le</a:t>
            </a:r>
            <a:r>
              <a:rPr sz="1694" spc="-74" dirty="0">
                <a:solidFill>
                  <a:srgbClr val="00007F"/>
                </a:solidFill>
                <a:latin typeface="Verdana"/>
                <a:cs typeface="Verdana"/>
              </a:rPr>
              <a:t> </a:t>
            </a:r>
            <a:r>
              <a:rPr sz="1694" dirty="0">
                <a:solidFill>
                  <a:srgbClr val="00007F"/>
                </a:solidFill>
                <a:latin typeface="Verdana"/>
                <a:cs typeface="Verdana"/>
              </a:rPr>
              <a:t>serveur</a:t>
            </a:r>
            <a:r>
              <a:rPr sz="1694" spc="-74" dirty="0">
                <a:solidFill>
                  <a:srgbClr val="00007F"/>
                </a:solidFill>
                <a:latin typeface="Verdana"/>
                <a:cs typeface="Verdana"/>
              </a:rPr>
              <a:t> </a:t>
            </a:r>
            <a:r>
              <a:rPr sz="1694" dirty="0">
                <a:solidFill>
                  <a:srgbClr val="00007F"/>
                </a:solidFill>
                <a:latin typeface="Verdana"/>
                <a:cs typeface="Verdana"/>
              </a:rPr>
              <a:t>distant</a:t>
            </a:r>
            <a:r>
              <a:rPr sz="1694" spc="-64" dirty="0">
                <a:solidFill>
                  <a:srgbClr val="00007F"/>
                </a:solidFill>
                <a:latin typeface="Verdana"/>
                <a:cs typeface="Verdana"/>
              </a:rPr>
              <a:t> </a:t>
            </a:r>
            <a:r>
              <a:rPr sz="1694" dirty="0">
                <a:solidFill>
                  <a:srgbClr val="00007F"/>
                </a:solidFill>
                <a:latin typeface="Verdana"/>
                <a:cs typeface="Verdana"/>
              </a:rPr>
              <a:t>renvoie</a:t>
            </a:r>
            <a:r>
              <a:rPr sz="1694" spc="-74" dirty="0">
                <a:solidFill>
                  <a:srgbClr val="00007F"/>
                </a:solidFill>
                <a:latin typeface="Verdana"/>
                <a:cs typeface="Verdana"/>
              </a:rPr>
              <a:t> </a:t>
            </a:r>
            <a:r>
              <a:rPr sz="1694" dirty="0">
                <a:solidFill>
                  <a:srgbClr val="00007F"/>
                </a:solidFill>
                <a:latin typeface="Verdana"/>
                <a:cs typeface="Verdana"/>
              </a:rPr>
              <a:t>l’information</a:t>
            </a:r>
            <a:r>
              <a:rPr sz="1694" spc="-74" dirty="0">
                <a:solidFill>
                  <a:srgbClr val="00007F"/>
                </a:solidFill>
                <a:latin typeface="Verdana"/>
                <a:cs typeface="Verdana"/>
              </a:rPr>
              <a:t> </a:t>
            </a:r>
            <a:r>
              <a:rPr sz="1694" dirty="0">
                <a:solidFill>
                  <a:srgbClr val="00007F"/>
                </a:solidFill>
                <a:latin typeface="Verdana"/>
                <a:cs typeface="Verdana"/>
              </a:rPr>
              <a:t>demandée</a:t>
            </a:r>
            <a:r>
              <a:rPr sz="1694" spc="-69" dirty="0">
                <a:solidFill>
                  <a:srgbClr val="00007F"/>
                </a:solidFill>
                <a:latin typeface="Verdana"/>
                <a:cs typeface="Verdana"/>
              </a:rPr>
              <a:t> </a:t>
            </a:r>
            <a:r>
              <a:rPr sz="1694" dirty="0">
                <a:solidFill>
                  <a:srgbClr val="00007F"/>
                </a:solidFill>
                <a:latin typeface="Verdana"/>
                <a:cs typeface="Verdana"/>
              </a:rPr>
              <a:t>au</a:t>
            </a:r>
            <a:r>
              <a:rPr sz="1694" spc="-74" dirty="0">
                <a:solidFill>
                  <a:srgbClr val="00007F"/>
                </a:solidFill>
                <a:latin typeface="Verdana"/>
                <a:cs typeface="Verdana"/>
              </a:rPr>
              <a:t> </a:t>
            </a:r>
            <a:r>
              <a:rPr sz="1694" dirty="0">
                <a:solidFill>
                  <a:srgbClr val="00007F"/>
                </a:solidFill>
                <a:latin typeface="Verdana"/>
                <a:cs typeface="Verdana"/>
              </a:rPr>
              <a:t>serveur</a:t>
            </a:r>
            <a:r>
              <a:rPr sz="1694" spc="-69" dirty="0">
                <a:solidFill>
                  <a:srgbClr val="00007F"/>
                </a:solidFill>
                <a:latin typeface="Verdana"/>
                <a:cs typeface="Verdana"/>
              </a:rPr>
              <a:t> </a:t>
            </a:r>
            <a:r>
              <a:rPr sz="1694" spc="-11" dirty="0">
                <a:solidFill>
                  <a:srgbClr val="00007F"/>
                </a:solidFill>
                <a:latin typeface="Verdana"/>
                <a:cs typeface="Verdana"/>
              </a:rPr>
              <a:t>local.</a:t>
            </a:r>
            <a:endParaRPr sz="1694">
              <a:latin typeface="Verdana"/>
              <a:cs typeface="Verdana"/>
            </a:endParaRPr>
          </a:p>
          <a:p>
            <a:pPr marL="450466" indent="-284399">
              <a:spcBef>
                <a:spcPts val="413"/>
              </a:spcBef>
              <a:buAutoNum type="arabicPeriod"/>
              <a:tabLst>
                <a:tab pos="450466" algn="l"/>
              </a:tabLst>
            </a:pPr>
            <a:r>
              <a:rPr sz="1694" dirty="0">
                <a:solidFill>
                  <a:srgbClr val="00007F"/>
                </a:solidFill>
                <a:latin typeface="Verdana"/>
                <a:cs typeface="Verdana"/>
              </a:rPr>
              <a:t>Le</a:t>
            </a:r>
            <a:r>
              <a:rPr sz="1694" spc="-53" dirty="0">
                <a:solidFill>
                  <a:srgbClr val="00007F"/>
                </a:solidFill>
                <a:latin typeface="Verdana"/>
                <a:cs typeface="Verdana"/>
              </a:rPr>
              <a:t> </a:t>
            </a:r>
            <a:r>
              <a:rPr sz="1694" dirty="0">
                <a:solidFill>
                  <a:srgbClr val="00007F"/>
                </a:solidFill>
                <a:latin typeface="Verdana"/>
                <a:cs typeface="Verdana"/>
              </a:rPr>
              <a:t>serveur</a:t>
            </a:r>
            <a:r>
              <a:rPr sz="1694" spc="-53" dirty="0">
                <a:solidFill>
                  <a:srgbClr val="00007F"/>
                </a:solidFill>
                <a:latin typeface="Verdana"/>
                <a:cs typeface="Verdana"/>
              </a:rPr>
              <a:t> </a:t>
            </a:r>
            <a:r>
              <a:rPr sz="1694" dirty="0">
                <a:solidFill>
                  <a:srgbClr val="00007F"/>
                </a:solidFill>
                <a:latin typeface="Verdana"/>
                <a:cs typeface="Verdana"/>
              </a:rPr>
              <a:t>local</a:t>
            </a:r>
            <a:r>
              <a:rPr sz="1694" spc="-48" dirty="0">
                <a:solidFill>
                  <a:srgbClr val="00007F"/>
                </a:solidFill>
                <a:latin typeface="Verdana"/>
                <a:cs typeface="Verdana"/>
              </a:rPr>
              <a:t> </a:t>
            </a:r>
            <a:r>
              <a:rPr sz="1694" dirty="0">
                <a:solidFill>
                  <a:srgbClr val="00007F"/>
                </a:solidFill>
                <a:latin typeface="Verdana"/>
                <a:cs typeface="Verdana"/>
              </a:rPr>
              <a:t>retourne</a:t>
            </a:r>
            <a:r>
              <a:rPr sz="1694" spc="-53" dirty="0">
                <a:solidFill>
                  <a:srgbClr val="00007F"/>
                </a:solidFill>
                <a:latin typeface="Verdana"/>
                <a:cs typeface="Verdana"/>
              </a:rPr>
              <a:t> </a:t>
            </a:r>
            <a:r>
              <a:rPr sz="1694" dirty="0">
                <a:solidFill>
                  <a:srgbClr val="00007F"/>
                </a:solidFill>
                <a:latin typeface="Verdana"/>
                <a:cs typeface="Verdana"/>
              </a:rPr>
              <a:t>la</a:t>
            </a:r>
            <a:r>
              <a:rPr sz="1694" spc="-42" dirty="0">
                <a:solidFill>
                  <a:srgbClr val="00007F"/>
                </a:solidFill>
                <a:latin typeface="Verdana"/>
                <a:cs typeface="Verdana"/>
              </a:rPr>
              <a:t> </a:t>
            </a:r>
            <a:r>
              <a:rPr sz="1694" dirty="0">
                <a:solidFill>
                  <a:srgbClr val="00007F"/>
                </a:solidFill>
                <a:latin typeface="Verdana"/>
                <a:cs typeface="Verdana"/>
              </a:rPr>
              <a:t>réponse</a:t>
            </a:r>
            <a:r>
              <a:rPr sz="1694" spc="-53" dirty="0">
                <a:solidFill>
                  <a:srgbClr val="00007F"/>
                </a:solidFill>
                <a:latin typeface="Verdana"/>
                <a:cs typeface="Verdana"/>
              </a:rPr>
              <a:t> </a:t>
            </a:r>
            <a:r>
              <a:rPr sz="1694" dirty="0">
                <a:solidFill>
                  <a:srgbClr val="00007F"/>
                </a:solidFill>
                <a:latin typeface="Verdana"/>
                <a:cs typeface="Verdana"/>
              </a:rPr>
              <a:t>au</a:t>
            </a:r>
            <a:r>
              <a:rPr sz="1694" spc="-53" dirty="0">
                <a:solidFill>
                  <a:srgbClr val="00007F"/>
                </a:solidFill>
                <a:latin typeface="Verdana"/>
                <a:cs typeface="Verdana"/>
              </a:rPr>
              <a:t> </a:t>
            </a:r>
            <a:r>
              <a:rPr sz="1694" spc="-11" dirty="0">
                <a:solidFill>
                  <a:srgbClr val="00007F"/>
                </a:solidFill>
                <a:latin typeface="Verdana"/>
                <a:cs typeface="Verdana"/>
              </a:rPr>
              <a:t>“resolver”.</a:t>
            </a:r>
            <a:endParaRPr sz="1694">
              <a:latin typeface="Verdana"/>
              <a:cs typeface="Verdana"/>
            </a:endParaRPr>
          </a:p>
          <a:p>
            <a:pPr marL="161361">
              <a:spcBef>
                <a:spcPts val="1588"/>
              </a:spcBef>
            </a:pPr>
            <a:r>
              <a:rPr sz="1906" b="1" dirty="0">
                <a:solidFill>
                  <a:srgbClr val="00007F"/>
                </a:solidFill>
                <a:latin typeface="Verdana"/>
                <a:cs typeface="Verdana"/>
              </a:rPr>
              <a:t>Utilisation</a:t>
            </a:r>
            <a:r>
              <a:rPr sz="1906" b="1" spc="-64" dirty="0">
                <a:solidFill>
                  <a:srgbClr val="00007F"/>
                </a:solidFill>
                <a:latin typeface="Verdana"/>
                <a:cs typeface="Verdana"/>
              </a:rPr>
              <a:t> </a:t>
            </a:r>
            <a:r>
              <a:rPr sz="1906" b="1" dirty="0">
                <a:solidFill>
                  <a:srgbClr val="00007F"/>
                </a:solidFill>
                <a:latin typeface="Verdana"/>
                <a:cs typeface="Verdana"/>
              </a:rPr>
              <a:t>des</a:t>
            </a:r>
            <a:r>
              <a:rPr sz="1906" b="1" spc="-58" dirty="0">
                <a:solidFill>
                  <a:srgbClr val="00007F"/>
                </a:solidFill>
                <a:latin typeface="Verdana"/>
                <a:cs typeface="Verdana"/>
              </a:rPr>
              <a:t> </a:t>
            </a:r>
            <a:r>
              <a:rPr sz="1906" b="1" spc="-11" dirty="0">
                <a:solidFill>
                  <a:srgbClr val="00007F"/>
                </a:solidFill>
                <a:latin typeface="Verdana"/>
                <a:cs typeface="Verdana"/>
              </a:rPr>
              <a:t>caches</a:t>
            </a:r>
            <a:endParaRPr sz="1906">
              <a:latin typeface="Verdana"/>
              <a:cs typeface="Verdana"/>
            </a:endParaRPr>
          </a:p>
          <a:p>
            <a:pPr marL="313310" marR="5379" indent="-151948">
              <a:lnSpc>
                <a:spcPts val="1853"/>
              </a:lnSpc>
              <a:spcBef>
                <a:spcPts val="614"/>
              </a:spcBef>
            </a:pPr>
            <a:r>
              <a:rPr sz="1694" dirty="0">
                <a:solidFill>
                  <a:srgbClr val="00007F"/>
                </a:solidFill>
                <a:latin typeface="Verdana"/>
                <a:cs typeface="Verdana"/>
              </a:rPr>
              <a:t>Si</a:t>
            </a:r>
            <a:r>
              <a:rPr sz="1694" spc="-48" dirty="0">
                <a:solidFill>
                  <a:srgbClr val="00007F"/>
                </a:solidFill>
                <a:latin typeface="Verdana"/>
                <a:cs typeface="Verdana"/>
              </a:rPr>
              <a:t> </a:t>
            </a:r>
            <a:r>
              <a:rPr sz="1694" dirty="0">
                <a:solidFill>
                  <a:srgbClr val="00007F"/>
                </a:solidFill>
                <a:latin typeface="Verdana"/>
                <a:cs typeface="Verdana"/>
              </a:rPr>
              <a:t>un</a:t>
            </a:r>
            <a:r>
              <a:rPr sz="1694" spc="-53" dirty="0">
                <a:solidFill>
                  <a:srgbClr val="00007F"/>
                </a:solidFill>
                <a:latin typeface="Verdana"/>
                <a:cs typeface="Verdana"/>
              </a:rPr>
              <a:t> </a:t>
            </a:r>
            <a:r>
              <a:rPr sz="1694" dirty="0">
                <a:solidFill>
                  <a:srgbClr val="00007F"/>
                </a:solidFill>
                <a:latin typeface="Verdana"/>
                <a:cs typeface="Verdana"/>
              </a:rPr>
              <a:t>processus</a:t>
            </a:r>
            <a:r>
              <a:rPr sz="1694" spc="-48" dirty="0">
                <a:solidFill>
                  <a:srgbClr val="00007F"/>
                </a:solidFill>
                <a:latin typeface="Verdana"/>
                <a:cs typeface="Verdana"/>
              </a:rPr>
              <a:t> </a:t>
            </a:r>
            <a:r>
              <a:rPr sz="1694" dirty="0">
                <a:solidFill>
                  <a:srgbClr val="00007F"/>
                </a:solidFill>
                <a:latin typeface="Verdana"/>
                <a:cs typeface="Verdana"/>
              </a:rPr>
              <a:t>redemande</a:t>
            </a:r>
            <a:r>
              <a:rPr sz="1694" spc="-53" dirty="0">
                <a:solidFill>
                  <a:srgbClr val="00007F"/>
                </a:solidFill>
                <a:latin typeface="Verdana"/>
                <a:cs typeface="Verdana"/>
              </a:rPr>
              <a:t> </a:t>
            </a:r>
            <a:r>
              <a:rPr sz="1694" dirty="0">
                <a:solidFill>
                  <a:srgbClr val="00007F"/>
                </a:solidFill>
                <a:latin typeface="Verdana"/>
                <a:cs typeface="Verdana"/>
              </a:rPr>
              <a:t>la</a:t>
            </a:r>
            <a:r>
              <a:rPr sz="1694" spc="-48" dirty="0">
                <a:solidFill>
                  <a:srgbClr val="00007F"/>
                </a:solidFill>
                <a:latin typeface="Verdana"/>
                <a:cs typeface="Verdana"/>
              </a:rPr>
              <a:t> </a:t>
            </a:r>
            <a:r>
              <a:rPr sz="1694" dirty="0">
                <a:solidFill>
                  <a:srgbClr val="00007F"/>
                </a:solidFill>
                <a:latin typeface="Verdana"/>
                <a:cs typeface="Verdana"/>
              </a:rPr>
              <a:t>même</a:t>
            </a:r>
            <a:r>
              <a:rPr sz="1694" spc="-48" dirty="0">
                <a:solidFill>
                  <a:srgbClr val="00007F"/>
                </a:solidFill>
                <a:latin typeface="Verdana"/>
                <a:cs typeface="Verdana"/>
              </a:rPr>
              <a:t> </a:t>
            </a:r>
            <a:r>
              <a:rPr sz="1694" dirty="0">
                <a:solidFill>
                  <a:srgbClr val="00007F"/>
                </a:solidFill>
                <a:latin typeface="Verdana"/>
                <a:cs typeface="Verdana"/>
              </a:rPr>
              <a:t>machine</a:t>
            </a:r>
            <a:r>
              <a:rPr sz="1694" spc="-53" dirty="0">
                <a:solidFill>
                  <a:srgbClr val="00007F"/>
                </a:solidFill>
                <a:latin typeface="Verdana"/>
                <a:cs typeface="Verdana"/>
              </a:rPr>
              <a:t> </a:t>
            </a:r>
            <a:r>
              <a:rPr sz="1694" dirty="0">
                <a:solidFill>
                  <a:srgbClr val="00007F"/>
                </a:solidFill>
                <a:latin typeface="Verdana"/>
                <a:cs typeface="Verdana"/>
              </a:rPr>
              <a:t>distante,</a:t>
            </a:r>
            <a:r>
              <a:rPr sz="1694" spc="-53" dirty="0">
                <a:solidFill>
                  <a:srgbClr val="00007F"/>
                </a:solidFill>
                <a:latin typeface="Verdana"/>
                <a:cs typeface="Verdana"/>
              </a:rPr>
              <a:t> </a:t>
            </a:r>
            <a:r>
              <a:rPr sz="1694" dirty="0">
                <a:solidFill>
                  <a:srgbClr val="00007F"/>
                </a:solidFill>
                <a:latin typeface="Verdana"/>
                <a:cs typeface="Verdana"/>
              </a:rPr>
              <a:t>le</a:t>
            </a:r>
            <a:r>
              <a:rPr sz="1694" spc="-48" dirty="0">
                <a:solidFill>
                  <a:srgbClr val="00007F"/>
                </a:solidFill>
                <a:latin typeface="Verdana"/>
                <a:cs typeface="Verdana"/>
              </a:rPr>
              <a:t> </a:t>
            </a:r>
            <a:r>
              <a:rPr sz="1694" dirty="0">
                <a:solidFill>
                  <a:srgbClr val="00007F"/>
                </a:solidFill>
                <a:latin typeface="Verdana"/>
                <a:cs typeface="Verdana"/>
              </a:rPr>
              <a:t>serveur</a:t>
            </a:r>
            <a:r>
              <a:rPr sz="1694" spc="-53" dirty="0">
                <a:solidFill>
                  <a:srgbClr val="00007F"/>
                </a:solidFill>
                <a:latin typeface="Verdana"/>
                <a:cs typeface="Verdana"/>
              </a:rPr>
              <a:t> </a:t>
            </a:r>
            <a:r>
              <a:rPr sz="1694" dirty="0">
                <a:solidFill>
                  <a:srgbClr val="00007F"/>
                </a:solidFill>
                <a:latin typeface="Verdana"/>
                <a:cs typeface="Verdana"/>
              </a:rPr>
              <a:t>local</a:t>
            </a:r>
            <a:r>
              <a:rPr sz="1694" spc="-48" dirty="0">
                <a:solidFill>
                  <a:srgbClr val="00007F"/>
                </a:solidFill>
                <a:latin typeface="Verdana"/>
                <a:cs typeface="Verdana"/>
              </a:rPr>
              <a:t> </a:t>
            </a:r>
            <a:r>
              <a:rPr sz="1694" dirty="0">
                <a:solidFill>
                  <a:srgbClr val="00007F"/>
                </a:solidFill>
                <a:latin typeface="Verdana"/>
                <a:cs typeface="Verdana"/>
              </a:rPr>
              <a:t>interroge</a:t>
            </a:r>
            <a:r>
              <a:rPr sz="1694" spc="-42" dirty="0">
                <a:solidFill>
                  <a:srgbClr val="00007F"/>
                </a:solidFill>
                <a:latin typeface="Verdana"/>
                <a:cs typeface="Verdana"/>
              </a:rPr>
              <a:t> </a:t>
            </a:r>
            <a:r>
              <a:rPr sz="1694" spc="-11" dirty="0">
                <a:solidFill>
                  <a:srgbClr val="00007F"/>
                </a:solidFill>
                <a:latin typeface="Verdana"/>
                <a:cs typeface="Verdana"/>
              </a:rPr>
              <a:t>alors </a:t>
            </a:r>
            <a:r>
              <a:rPr sz="1694" dirty="0">
                <a:solidFill>
                  <a:srgbClr val="00007F"/>
                </a:solidFill>
                <a:latin typeface="Verdana"/>
                <a:cs typeface="Verdana"/>
              </a:rPr>
              <a:t>directement</a:t>
            </a:r>
            <a:r>
              <a:rPr sz="1694" spc="-58" dirty="0">
                <a:solidFill>
                  <a:srgbClr val="00007F"/>
                </a:solidFill>
                <a:latin typeface="Verdana"/>
                <a:cs typeface="Verdana"/>
              </a:rPr>
              <a:t> </a:t>
            </a:r>
            <a:r>
              <a:rPr sz="1694" dirty="0">
                <a:solidFill>
                  <a:srgbClr val="00007F"/>
                </a:solidFill>
                <a:latin typeface="Verdana"/>
                <a:cs typeface="Verdana"/>
              </a:rPr>
              <a:t>le</a:t>
            </a:r>
            <a:r>
              <a:rPr sz="1694" spc="-64" dirty="0">
                <a:solidFill>
                  <a:srgbClr val="00007F"/>
                </a:solidFill>
                <a:latin typeface="Verdana"/>
                <a:cs typeface="Verdana"/>
              </a:rPr>
              <a:t> </a:t>
            </a:r>
            <a:r>
              <a:rPr sz="1694" dirty="0">
                <a:solidFill>
                  <a:srgbClr val="00007F"/>
                </a:solidFill>
                <a:latin typeface="Verdana"/>
                <a:cs typeface="Verdana"/>
              </a:rPr>
              <a:t>serveur</a:t>
            </a:r>
            <a:r>
              <a:rPr sz="1694" spc="-64" dirty="0">
                <a:solidFill>
                  <a:srgbClr val="00007F"/>
                </a:solidFill>
                <a:latin typeface="Verdana"/>
                <a:cs typeface="Verdana"/>
              </a:rPr>
              <a:t> </a:t>
            </a:r>
            <a:r>
              <a:rPr sz="1694" dirty="0">
                <a:solidFill>
                  <a:srgbClr val="00007F"/>
                </a:solidFill>
                <a:latin typeface="Verdana"/>
                <a:cs typeface="Verdana"/>
              </a:rPr>
              <a:t>distant</a:t>
            </a:r>
            <a:r>
              <a:rPr sz="1694" spc="-58" dirty="0">
                <a:solidFill>
                  <a:srgbClr val="00007F"/>
                </a:solidFill>
                <a:latin typeface="Verdana"/>
                <a:cs typeface="Verdana"/>
              </a:rPr>
              <a:t> </a:t>
            </a:r>
            <a:r>
              <a:rPr sz="1694" dirty="0">
                <a:solidFill>
                  <a:srgbClr val="00007F"/>
                </a:solidFill>
                <a:latin typeface="Verdana"/>
                <a:cs typeface="Verdana"/>
              </a:rPr>
              <a:t>sans</a:t>
            </a:r>
            <a:r>
              <a:rPr sz="1694" spc="-64" dirty="0">
                <a:solidFill>
                  <a:srgbClr val="00007F"/>
                </a:solidFill>
                <a:latin typeface="Verdana"/>
                <a:cs typeface="Verdana"/>
              </a:rPr>
              <a:t> </a:t>
            </a:r>
            <a:r>
              <a:rPr sz="1694" dirty="0">
                <a:solidFill>
                  <a:srgbClr val="00007F"/>
                </a:solidFill>
                <a:latin typeface="Verdana"/>
                <a:cs typeface="Verdana"/>
              </a:rPr>
              <a:t>passer</a:t>
            </a:r>
            <a:r>
              <a:rPr sz="1694" spc="-64" dirty="0">
                <a:solidFill>
                  <a:srgbClr val="00007F"/>
                </a:solidFill>
                <a:latin typeface="Verdana"/>
                <a:cs typeface="Verdana"/>
              </a:rPr>
              <a:t> </a:t>
            </a:r>
            <a:r>
              <a:rPr sz="1694" dirty="0">
                <a:solidFill>
                  <a:srgbClr val="00007F"/>
                </a:solidFill>
                <a:latin typeface="Verdana"/>
                <a:cs typeface="Verdana"/>
              </a:rPr>
              <a:t>par</a:t>
            </a:r>
            <a:r>
              <a:rPr sz="1694" spc="-58" dirty="0">
                <a:solidFill>
                  <a:srgbClr val="00007F"/>
                </a:solidFill>
                <a:latin typeface="Verdana"/>
                <a:cs typeface="Verdana"/>
              </a:rPr>
              <a:t> </a:t>
            </a:r>
            <a:r>
              <a:rPr sz="1694" dirty="0">
                <a:solidFill>
                  <a:srgbClr val="00007F"/>
                </a:solidFill>
                <a:latin typeface="Verdana"/>
                <a:cs typeface="Verdana"/>
              </a:rPr>
              <a:t>le</a:t>
            </a:r>
            <a:r>
              <a:rPr sz="1694" spc="-64" dirty="0">
                <a:solidFill>
                  <a:srgbClr val="00007F"/>
                </a:solidFill>
                <a:latin typeface="Verdana"/>
                <a:cs typeface="Verdana"/>
              </a:rPr>
              <a:t> </a:t>
            </a:r>
            <a:r>
              <a:rPr sz="1694" dirty="0">
                <a:solidFill>
                  <a:srgbClr val="00007F"/>
                </a:solidFill>
                <a:latin typeface="Verdana"/>
                <a:cs typeface="Verdana"/>
              </a:rPr>
              <a:t>serveur</a:t>
            </a:r>
            <a:r>
              <a:rPr sz="1694" spc="-64" dirty="0">
                <a:solidFill>
                  <a:srgbClr val="00007F"/>
                </a:solidFill>
                <a:latin typeface="Verdana"/>
                <a:cs typeface="Verdana"/>
              </a:rPr>
              <a:t> </a:t>
            </a:r>
            <a:r>
              <a:rPr sz="1694" spc="-11" dirty="0">
                <a:solidFill>
                  <a:srgbClr val="00007F"/>
                </a:solidFill>
                <a:latin typeface="Verdana"/>
                <a:cs typeface="Verdana"/>
              </a:rPr>
              <a:t>racine</a:t>
            </a:r>
            <a:endParaRPr sz="1694">
              <a:latin typeface="Verdana"/>
              <a:cs typeface="Verdana"/>
            </a:endParaRPr>
          </a:p>
        </p:txBody>
      </p:sp>
      <p:sp>
        <p:nvSpPr>
          <p:cNvPr id="6" name="object 6"/>
          <p:cNvSpPr txBox="1">
            <a:spLocks noGrp="1"/>
          </p:cNvSpPr>
          <p:nvPr>
            <p:ph type="title"/>
          </p:nvPr>
        </p:nvSpPr>
        <p:spPr>
          <a:xfrm>
            <a:off x="606909" y="320975"/>
            <a:ext cx="11134165" cy="690687"/>
          </a:xfrm>
          <a:prstGeom prst="rect">
            <a:avLst/>
          </a:prstGeom>
        </p:spPr>
        <p:txBody>
          <a:bodyPr vert="horz" wrap="square" lIns="0" tIns="13447" rIns="0" bIns="0" rtlCol="0" anchor="ctr">
            <a:spAutoFit/>
          </a:bodyPr>
          <a:lstStyle/>
          <a:p>
            <a:pPr marL="2964338">
              <a:lnSpc>
                <a:spcPct val="100000"/>
              </a:lnSpc>
              <a:spcBef>
                <a:spcPts val="106"/>
              </a:spcBef>
            </a:pPr>
            <a:r>
              <a:rPr dirty="0"/>
              <a:t>Protocole</a:t>
            </a:r>
            <a:r>
              <a:rPr spc="-58" dirty="0"/>
              <a:t> </a:t>
            </a:r>
            <a:r>
              <a:rPr spc="-26" dirty="0"/>
              <a:t>DNS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98F04-0E6F-7B7F-2A24-9CA2800FCB8E}"/>
              </a:ext>
            </a:extLst>
          </p:cNvPr>
          <p:cNvSpPr>
            <a:spLocks noGrp="1"/>
          </p:cNvSpPr>
          <p:nvPr>
            <p:ph type="title"/>
          </p:nvPr>
        </p:nvSpPr>
        <p:spPr/>
        <p:txBody>
          <a:bodyPr>
            <a:normAutofit/>
          </a:bodyPr>
          <a:lstStyle/>
          <a:p>
            <a:r>
              <a:rPr lang="fr-FR" b="1" dirty="0">
                <a:effectLst/>
                <a:latin typeface="Arial" panose="020B0604020202020204" pitchFamily="34" charset="0"/>
                <a:ea typeface="宋体" panose="02010600030101010101" pitchFamily="2" charset="-122"/>
              </a:rPr>
              <a:t>Comprendre les protocoles de la couche réseau</a:t>
            </a:r>
            <a:endParaRPr lang="fr-FR" dirty="0"/>
          </a:p>
        </p:txBody>
      </p:sp>
      <p:sp>
        <p:nvSpPr>
          <p:cNvPr id="3" name="Espace réservé du contenu 2">
            <a:extLst>
              <a:ext uri="{FF2B5EF4-FFF2-40B4-BE49-F238E27FC236}">
                <a16:creationId xmlns:a16="http://schemas.microsoft.com/office/drawing/2014/main" id="{D5EA62C5-9B7C-C8DB-DC86-33BB67A78596}"/>
              </a:ext>
            </a:extLst>
          </p:cNvPr>
          <p:cNvSpPr>
            <a:spLocks noGrp="1"/>
          </p:cNvSpPr>
          <p:nvPr>
            <p:ph idx="1"/>
          </p:nvPr>
        </p:nvSpPr>
        <p:spPr>
          <a:xfrm>
            <a:off x="838200" y="1825624"/>
            <a:ext cx="10515600" cy="4803775"/>
          </a:xfrm>
        </p:spPr>
        <p:txBody>
          <a:bodyPr>
            <a:normAutofit lnSpcReduction="10000"/>
          </a:bodyPr>
          <a:lstStyle/>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Objectif</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lvl="1"/>
            <a:r>
              <a:rPr lang="fr-FR" i="0" dirty="0">
                <a:solidFill>
                  <a:srgbClr val="1F011C"/>
                </a:solidFill>
                <a:effectLst/>
                <a:highlight>
                  <a:srgbClr val="FFFFFF"/>
                </a:highlight>
                <a:latin typeface="Arial" panose="020B0604020202020204" pitchFamily="34" charset="0"/>
              </a:rPr>
              <a:t>Comprendre les protocoles utilisés dans la couche réseau : IP, ARP et ICMP.</a:t>
            </a:r>
            <a:endParaRPr lang="fr-FR" dirty="0">
              <a:effectLst/>
              <a:latin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Point clé</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La couche réseau a pour rôle d’acheminer les messages aux bonnes destinations.</a:t>
            </a:r>
            <a:br>
              <a:rPr lang="fr-FR" i="0" dirty="0">
                <a:solidFill>
                  <a:srgbClr val="1F011C"/>
                </a:solidFill>
                <a:effectLst/>
                <a:highlight>
                  <a:srgbClr val="FFFFFF"/>
                </a:highlight>
                <a:latin typeface="Arial" panose="020B0604020202020204" pitchFamily="34" charset="0"/>
              </a:rPr>
            </a:br>
            <a:r>
              <a:rPr lang="fr-FR" i="0" dirty="0">
                <a:solidFill>
                  <a:srgbClr val="1F011C"/>
                </a:solidFill>
                <a:effectLst/>
                <a:highlight>
                  <a:srgbClr val="FFFFFF"/>
                </a:highlight>
                <a:latin typeface="Arial" panose="020B0604020202020204" pitchFamily="34" charset="0"/>
              </a:rPr>
              <a:t>Elle va pour cela utiliser :</a:t>
            </a:r>
            <a:endParaRPr lang="fr-FR" dirty="0">
              <a:effectLst/>
              <a:latin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IP pour la destination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ARP pour faire le lien entre l’adresse IP et l’adresse MAC de la machine destinataire ;</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a:spcBef>
                <a:spcPts val="0"/>
              </a:spcBef>
              <a:buFont typeface="Symbol" panose="05050102010706020507" pitchFamily="18" charset="2"/>
              <a:buChar char=""/>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protocole ICMP pour contrôler les éventuelles erreurs.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Pour bien comprendre</a:t>
            </a:r>
            <a:endParaRPr lang="fr-FR" dirty="0">
              <a:effectLst/>
              <a:highlight>
                <a:srgbClr val="FFFFFF"/>
              </a:highlight>
              <a:latin typeface="Calibri" panose="020F0502020204030204" pitchFamily="34" charset="0"/>
              <a:ea typeface="SimSun" panose="02010600030101010101" pitchFamily="2" charset="-122"/>
              <a:cs typeface="Times New Roman" panose="02020603050405020304" pitchFamily="18" charset="0"/>
            </a:endParaRPr>
          </a:p>
          <a:p>
            <a:pPr marL="0" marR="0" algn="just">
              <a:spcBef>
                <a:spcPts val="0"/>
              </a:spcBef>
              <a:spcAft>
                <a:spcPts val="0"/>
              </a:spcAft>
            </a:pPr>
            <a:r>
              <a:rPr lang="fr-FR" i="0" dirty="0">
                <a:solidFill>
                  <a:srgbClr val="1F011C"/>
                </a:solidFill>
                <a:effectLst/>
                <a:highlight>
                  <a:srgbClr val="FFFFFF"/>
                </a:highlight>
                <a:latin typeface="Arial" panose="020B0604020202020204" pitchFamily="34" charset="0"/>
                <a:ea typeface="SimSun" panose="02010600030101010101" pitchFamily="2" charset="-122"/>
                <a:cs typeface="Times New Roman" panose="02020603050405020304" pitchFamily="18" charset="0"/>
              </a:rPr>
              <a:t>Le modèle OSI (principe d’encapsulation et de décapsulation de données)</a:t>
            </a:r>
            <a:endParaRPr lang="fr-FR" dirty="0">
              <a:effectLst/>
              <a:latin typeface="Calibri" panose="020F0502020204030204" pitchFamily="34" charset="0"/>
              <a:ea typeface="SimSun" panose="02010600030101010101" pitchFamily="2" charset="-122"/>
              <a:cs typeface="Times New Roman" panose="02020603050405020304" pitchFamily="18" charset="0"/>
            </a:endParaRPr>
          </a:p>
          <a:p>
            <a:endParaRPr lang="fr-FR" dirty="0"/>
          </a:p>
        </p:txBody>
      </p:sp>
    </p:spTree>
    <p:extLst>
      <p:ext uri="{BB962C8B-B14F-4D97-AF65-F5344CB8AC3E}">
        <p14:creationId xmlns:p14="http://schemas.microsoft.com/office/powerpoint/2010/main" val="31874279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11536" y="1104002"/>
            <a:ext cx="9780046" cy="4440273"/>
          </a:xfrm>
          <a:prstGeom prst="rect">
            <a:avLst/>
          </a:prstGeom>
        </p:spPr>
        <p:txBody>
          <a:bodyPr vert="horz" wrap="square" lIns="0" tIns="131781" rIns="0" bIns="0" rtlCol="0">
            <a:spAutoFit/>
          </a:bodyPr>
          <a:lstStyle/>
          <a:p>
            <a:pPr marL="231284" indent="-190944">
              <a:spcBef>
                <a:spcPts val="1038"/>
              </a:spcBef>
              <a:buClr>
                <a:srgbClr val="00007F"/>
              </a:buClr>
              <a:buSzPct val="80555"/>
              <a:buFont typeface="Segoe UI Symbol"/>
              <a:buChar char="■"/>
              <a:tabLst>
                <a:tab pos="231284" algn="l"/>
              </a:tabLst>
            </a:pPr>
            <a:r>
              <a:rPr sz="1906" spc="-11" dirty="0">
                <a:solidFill>
                  <a:srgbClr val="00007F"/>
                </a:solidFill>
                <a:latin typeface="Verdana"/>
                <a:cs typeface="Verdana"/>
              </a:rPr>
              <a:t>TELetypewrite</a:t>
            </a:r>
            <a:r>
              <a:rPr sz="1906" spc="-69" dirty="0">
                <a:solidFill>
                  <a:srgbClr val="00007F"/>
                </a:solidFill>
                <a:latin typeface="Verdana"/>
                <a:cs typeface="Verdana"/>
              </a:rPr>
              <a:t> </a:t>
            </a:r>
            <a:r>
              <a:rPr sz="1906" dirty="0">
                <a:solidFill>
                  <a:srgbClr val="00007F"/>
                </a:solidFill>
                <a:latin typeface="Verdana"/>
                <a:cs typeface="Verdana"/>
              </a:rPr>
              <a:t>Network</a:t>
            </a:r>
            <a:r>
              <a:rPr sz="1906" spc="-64" dirty="0">
                <a:solidFill>
                  <a:srgbClr val="00007F"/>
                </a:solidFill>
                <a:latin typeface="Verdana"/>
                <a:cs typeface="Verdana"/>
              </a:rPr>
              <a:t> </a:t>
            </a:r>
            <a:r>
              <a:rPr sz="1906" spc="-11" dirty="0">
                <a:solidFill>
                  <a:srgbClr val="00007F"/>
                </a:solidFill>
                <a:latin typeface="Verdana"/>
                <a:cs typeface="Verdana"/>
              </a:rPr>
              <a:t>Protocol</a:t>
            </a:r>
            <a:endParaRPr sz="1906">
              <a:latin typeface="Verdana"/>
              <a:cs typeface="Verdana"/>
            </a:endParaRPr>
          </a:p>
          <a:p>
            <a:pPr marL="231284" marR="164723" indent="-190944">
              <a:lnSpc>
                <a:spcPct val="100899"/>
              </a:lnSpc>
              <a:spcBef>
                <a:spcPts val="911"/>
              </a:spcBef>
              <a:buSzPct val="80555"/>
              <a:buFont typeface="Segoe UI Symbol"/>
              <a:buChar char="■"/>
              <a:tabLst>
                <a:tab pos="231284" algn="l"/>
              </a:tabLst>
            </a:pPr>
            <a:r>
              <a:rPr sz="1906" dirty="0">
                <a:solidFill>
                  <a:srgbClr val="00007F"/>
                </a:solidFill>
                <a:latin typeface="Verdana"/>
                <a:cs typeface="Verdana"/>
              </a:rPr>
              <a:t>Système</a:t>
            </a:r>
            <a:r>
              <a:rPr sz="1906" spc="-58"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dirty="0">
                <a:solidFill>
                  <a:srgbClr val="00007F"/>
                </a:solidFill>
                <a:latin typeface="Verdana"/>
                <a:cs typeface="Verdana"/>
              </a:rPr>
              <a:t>terminal</a:t>
            </a:r>
            <a:r>
              <a:rPr sz="1906" spc="-42" dirty="0">
                <a:solidFill>
                  <a:srgbClr val="00007F"/>
                </a:solidFill>
                <a:latin typeface="Verdana"/>
                <a:cs typeface="Verdana"/>
              </a:rPr>
              <a:t> </a:t>
            </a:r>
            <a:r>
              <a:rPr sz="1906" dirty="0">
                <a:solidFill>
                  <a:srgbClr val="00007F"/>
                </a:solidFill>
                <a:latin typeface="Verdana"/>
                <a:cs typeface="Verdana"/>
              </a:rPr>
              <a:t>virtuel</a:t>
            </a:r>
            <a:r>
              <a:rPr sz="1906" spc="-64" dirty="0">
                <a:solidFill>
                  <a:srgbClr val="00007F"/>
                </a:solidFill>
                <a:latin typeface="Verdana"/>
                <a:cs typeface="Verdana"/>
              </a:rPr>
              <a:t> </a:t>
            </a:r>
            <a:r>
              <a:rPr sz="1906" spc="-26" dirty="0">
                <a:solidFill>
                  <a:srgbClr val="00007F"/>
                </a:solidFill>
                <a:latin typeface="Verdana"/>
                <a:cs typeface="Verdana"/>
              </a:rPr>
              <a:t>(Travailler</a:t>
            </a:r>
            <a:r>
              <a:rPr sz="1906" spc="-48" dirty="0">
                <a:solidFill>
                  <a:srgbClr val="00007F"/>
                </a:solidFill>
                <a:latin typeface="Verdana"/>
                <a:cs typeface="Verdana"/>
              </a:rPr>
              <a:t> </a:t>
            </a:r>
            <a:r>
              <a:rPr sz="1906" dirty="0">
                <a:solidFill>
                  <a:srgbClr val="00007F"/>
                </a:solidFill>
                <a:latin typeface="Verdana"/>
                <a:cs typeface="Verdana"/>
              </a:rPr>
              <a:t>sur</a:t>
            </a:r>
            <a:r>
              <a:rPr sz="1906" spc="-58" dirty="0">
                <a:solidFill>
                  <a:srgbClr val="00007F"/>
                </a:solidFill>
                <a:latin typeface="Verdana"/>
                <a:cs typeface="Verdana"/>
              </a:rPr>
              <a:t> </a:t>
            </a:r>
            <a:r>
              <a:rPr sz="1906" dirty="0">
                <a:solidFill>
                  <a:srgbClr val="00007F"/>
                </a:solidFill>
                <a:latin typeface="Verdana"/>
                <a:cs typeface="Verdana"/>
              </a:rPr>
              <a:t>un</a:t>
            </a:r>
            <a:r>
              <a:rPr sz="1906" spc="-48" dirty="0">
                <a:solidFill>
                  <a:srgbClr val="00007F"/>
                </a:solidFill>
                <a:latin typeface="Verdana"/>
                <a:cs typeface="Verdana"/>
              </a:rPr>
              <a:t> </a:t>
            </a:r>
            <a:r>
              <a:rPr sz="1906" dirty="0">
                <a:solidFill>
                  <a:srgbClr val="00007F"/>
                </a:solidFill>
                <a:latin typeface="Verdana"/>
                <a:cs typeface="Verdana"/>
              </a:rPr>
              <a:t>système</a:t>
            </a:r>
            <a:r>
              <a:rPr sz="1906" spc="-32" dirty="0">
                <a:solidFill>
                  <a:srgbClr val="00007F"/>
                </a:solidFill>
                <a:latin typeface="Verdana"/>
                <a:cs typeface="Verdana"/>
              </a:rPr>
              <a:t> </a:t>
            </a:r>
            <a:r>
              <a:rPr sz="1906" dirty="0">
                <a:solidFill>
                  <a:srgbClr val="00007F"/>
                </a:solidFill>
                <a:latin typeface="Verdana"/>
                <a:cs typeface="Verdana"/>
              </a:rPr>
              <a:t>distant</a:t>
            </a:r>
            <a:r>
              <a:rPr sz="1906" spc="-53" dirty="0">
                <a:solidFill>
                  <a:srgbClr val="00007F"/>
                </a:solidFill>
                <a:latin typeface="Verdana"/>
                <a:cs typeface="Verdana"/>
              </a:rPr>
              <a:t> </a:t>
            </a:r>
            <a:r>
              <a:rPr sz="1906" dirty="0">
                <a:solidFill>
                  <a:srgbClr val="00007F"/>
                </a:solidFill>
                <a:latin typeface="Verdana"/>
                <a:cs typeface="Verdana"/>
              </a:rPr>
              <a:t>comme</a:t>
            </a:r>
            <a:r>
              <a:rPr sz="1906" spc="-42" dirty="0">
                <a:solidFill>
                  <a:srgbClr val="00007F"/>
                </a:solidFill>
                <a:latin typeface="Verdana"/>
                <a:cs typeface="Verdana"/>
              </a:rPr>
              <a:t> </a:t>
            </a:r>
            <a:r>
              <a:rPr sz="1906" dirty="0">
                <a:solidFill>
                  <a:srgbClr val="00007F"/>
                </a:solidFill>
                <a:latin typeface="Verdana"/>
                <a:cs typeface="Verdana"/>
              </a:rPr>
              <a:t>sur</a:t>
            </a:r>
            <a:r>
              <a:rPr sz="1906" spc="-37" dirty="0">
                <a:solidFill>
                  <a:srgbClr val="00007F"/>
                </a:solidFill>
                <a:latin typeface="Verdana"/>
                <a:cs typeface="Verdana"/>
              </a:rPr>
              <a:t> </a:t>
            </a:r>
            <a:r>
              <a:rPr sz="1906" spc="-26" dirty="0">
                <a:solidFill>
                  <a:srgbClr val="00007F"/>
                </a:solidFill>
                <a:latin typeface="Verdana"/>
                <a:cs typeface="Verdana"/>
              </a:rPr>
              <a:t>un </a:t>
            </a:r>
            <a:r>
              <a:rPr sz="1906" dirty="0">
                <a:solidFill>
                  <a:srgbClr val="00007F"/>
                </a:solidFill>
                <a:latin typeface="Verdana"/>
                <a:cs typeface="Verdana"/>
              </a:rPr>
              <a:t>système</a:t>
            </a:r>
            <a:r>
              <a:rPr sz="1906" spc="-79" dirty="0">
                <a:solidFill>
                  <a:srgbClr val="00007F"/>
                </a:solidFill>
                <a:latin typeface="Verdana"/>
                <a:cs typeface="Verdana"/>
              </a:rPr>
              <a:t> </a:t>
            </a:r>
            <a:r>
              <a:rPr sz="1906" spc="-11" dirty="0">
                <a:solidFill>
                  <a:srgbClr val="00007F"/>
                </a:solidFill>
                <a:latin typeface="Verdana"/>
                <a:cs typeface="Verdana"/>
              </a:rPr>
              <a:t>local)</a:t>
            </a:r>
            <a:endParaRPr sz="1906">
              <a:latin typeface="Verdana"/>
              <a:cs typeface="Verdana"/>
            </a:endParaRPr>
          </a:p>
          <a:p>
            <a:pPr marL="231284" indent="-190944">
              <a:spcBef>
                <a:spcPts val="920"/>
              </a:spcBef>
              <a:buSzPct val="80555"/>
              <a:buFont typeface="Segoe UI Symbol"/>
              <a:buChar char="■"/>
              <a:tabLst>
                <a:tab pos="231284" algn="l"/>
              </a:tabLst>
            </a:pPr>
            <a:r>
              <a:rPr sz="1906" dirty="0">
                <a:solidFill>
                  <a:srgbClr val="00007F"/>
                </a:solidFill>
                <a:latin typeface="Verdana"/>
                <a:cs typeface="Verdana"/>
              </a:rPr>
              <a:t>Connexion</a:t>
            </a:r>
            <a:r>
              <a:rPr sz="1906" spc="-64" dirty="0">
                <a:solidFill>
                  <a:srgbClr val="00007F"/>
                </a:solidFill>
                <a:latin typeface="Verdana"/>
                <a:cs typeface="Verdana"/>
              </a:rPr>
              <a:t> </a:t>
            </a:r>
            <a:r>
              <a:rPr sz="1906" spc="-26" dirty="0">
                <a:solidFill>
                  <a:srgbClr val="00007F"/>
                </a:solidFill>
                <a:latin typeface="Verdana"/>
                <a:cs typeface="Verdana"/>
              </a:rPr>
              <a:t>TCP</a:t>
            </a:r>
            <a:endParaRPr sz="1906">
              <a:latin typeface="Verdana"/>
              <a:cs typeface="Verdana"/>
            </a:endParaRPr>
          </a:p>
          <a:p>
            <a:pPr marL="231284" marR="32272" indent="-190944">
              <a:lnSpc>
                <a:spcPct val="101400"/>
              </a:lnSpc>
              <a:spcBef>
                <a:spcPts val="889"/>
              </a:spcBef>
              <a:buSzPct val="80555"/>
              <a:buFont typeface="Segoe UI Symbol"/>
              <a:buChar char="■"/>
              <a:tabLst>
                <a:tab pos="231284" algn="l"/>
              </a:tabLst>
            </a:pPr>
            <a:r>
              <a:rPr sz="1906" dirty="0">
                <a:solidFill>
                  <a:srgbClr val="00007F"/>
                </a:solidFill>
                <a:latin typeface="Verdana"/>
                <a:cs typeface="Verdana"/>
              </a:rPr>
              <a:t>Utiliser</a:t>
            </a:r>
            <a:r>
              <a:rPr sz="1906" spc="-37" dirty="0">
                <a:solidFill>
                  <a:srgbClr val="00007F"/>
                </a:solidFill>
                <a:latin typeface="Verdana"/>
                <a:cs typeface="Verdana"/>
              </a:rPr>
              <a:t> </a:t>
            </a:r>
            <a:r>
              <a:rPr sz="1906" dirty="0">
                <a:solidFill>
                  <a:srgbClr val="00007F"/>
                </a:solidFill>
                <a:latin typeface="Verdana"/>
                <a:cs typeface="Verdana"/>
              </a:rPr>
              <a:t>pour</a:t>
            </a:r>
            <a:r>
              <a:rPr sz="1906" spc="-42" dirty="0">
                <a:solidFill>
                  <a:srgbClr val="00007F"/>
                </a:solidFill>
                <a:latin typeface="Verdana"/>
                <a:cs typeface="Verdana"/>
              </a:rPr>
              <a:t> </a:t>
            </a:r>
            <a:r>
              <a:rPr sz="1906" dirty="0">
                <a:solidFill>
                  <a:srgbClr val="00007F"/>
                </a:solidFill>
                <a:latin typeface="Verdana"/>
                <a:cs typeface="Verdana"/>
              </a:rPr>
              <a:t>ouvrir</a:t>
            </a:r>
            <a:r>
              <a:rPr sz="1906" spc="-53" dirty="0">
                <a:solidFill>
                  <a:srgbClr val="00007F"/>
                </a:solidFill>
                <a:latin typeface="Verdana"/>
                <a:cs typeface="Verdana"/>
              </a:rPr>
              <a:t> </a:t>
            </a:r>
            <a:r>
              <a:rPr sz="1906" dirty="0">
                <a:solidFill>
                  <a:srgbClr val="00007F"/>
                </a:solidFill>
                <a:latin typeface="Verdana"/>
                <a:cs typeface="Verdana"/>
              </a:rPr>
              <a:t>un</a:t>
            </a:r>
            <a:r>
              <a:rPr sz="1906" spc="-42" dirty="0">
                <a:solidFill>
                  <a:srgbClr val="00007F"/>
                </a:solidFill>
                <a:latin typeface="Verdana"/>
                <a:cs typeface="Verdana"/>
              </a:rPr>
              <a:t> </a:t>
            </a:r>
            <a:r>
              <a:rPr sz="1906" dirty="0">
                <a:solidFill>
                  <a:srgbClr val="00007F"/>
                </a:solidFill>
                <a:latin typeface="Verdana"/>
                <a:cs typeface="Verdana"/>
              </a:rPr>
              <a:t>émulateur</a:t>
            </a:r>
            <a:r>
              <a:rPr sz="1906" spc="-42" dirty="0">
                <a:solidFill>
                  <a:srgbClr val="00007F"/>
                </a:solidFill>
                <a:latin typeface="Verdana"/>
                <a:cs typeface="Verdana"/>
              </a:rPr>
              <a:t> </a:t>
            </a:r>
            <a:r>
              <a:rPr sz="1906" dirty="0">
                <a:solidFill>
                  <a:srgbClr val="00007F"/>
                </a:solidFill>
                <a:latin typeface="Verdana"/>
                <a:cs typeface="Verdana"/>
              </a:rPr>
              <a:t>de</a:t>
            </a:r>
            <a:r>
              <a:rPr sz="1906" spc="-37" dirty="0">
                <a:solidFill>
                  <a:srgbClr val="00007F"/>
                </a:solidFill>
                <a:latin typeface="Verdana"/>
                <a:cs typeface="Verdana"/>
              </a:rPr>
              <a:t> </a:t>
            </a:r>
            <a:r>
              <a:rPr sz="1906" dirty="0">
                <a:solidFill>
                  <a:srgbClr val="00007F"/>
                </a:solidFill>
                <a:latin typeface="Verdana"/>
                <a:cs typeface="Verdana"/>
              </a:rPr>
              <a:t>terminal</a:t>
            </a:r>
            <a:r>
              <a:rPr sz="1906" spc="-37" dirty="0">
                <a:solidFill>
                  <a:srgbClr val="00007F"/>
                </a:solidFill>
                <a:latin typeface="Verdana"/>
                <a:cs typeface="Verdana"/>
              </a:rPr>
              <a:t> </a:t>
            </a:r>
            <a:r>
              <a:rPr sz="1906" dirty="0">
                <a:solidFill>
                  <a:srgbClr val="00007F"/>
                </a:solidFill>
                <a:latin typeface="Verdana"/>
                <a:cs typeface="Verdana"/>
              </a:rPr>
              <a:t>à</a:t>
            </a:r>
            <a:r>
              <a:rPr sz="1906" spc="-53" dirty="0">
                <a:solidFill>
                  <a:srgbClr val="00007F"/>
                </a:solidFill>
                <a:latin typeface="Verdana"/>
                <a:cs typeface="Verdana"/>
              </a:rPr>
              <a:t> </a:t>
            </a:r>
            <a:r>
              <a:rPr sz="1906" dirty="0">
                <a:solidFill>
                  <a:srgbClr val="00007F"/>
                </a:solidFill>
                <a:latin typeface="Verdana"/>
                <a:cs typeface="Verdana"/>
              </a:rPr>
              <a:t>distance</a:t>
            </a:r>
            <a:r>
              <a:rPr sz="1906" spc="-26" dirty="0">
                <a:solidFill>
                  <a:srgbClr val="00007F"/>
                </a:solidFill>
                <a:latin typeface="Verdana"/>
                <a:cs typeface="Verdana"/>
              </a:rPr>
              <a:t> </a:t>
            </a:r>
            <a:r>
              <a:rPr sz="1906" dirty="0">
                <a:solidFill>
                  <a:srgbClr val="00007F"/>
                </a:solidFill>
                <a:latin typeface="Verdana"/>
                <a:cs typeface="Verdana"/>
              </a:rPr>
              <a:t>et</a:t>
            </a:r>
            <a:r>
              <a:rPr sz="1906" spc="-53" dirty="0">
                <a:solidFill>
                  <a:srgbClr val="00007F"/>
                </a:solidFill>
                <a:latin typeface="Verdana"/>
                <a:cs typeface="Verdana"/>
              </a:rPr>
              <a:t> </a:t>
            </a:r>
            <a:r>
              <a:rPr sz="1906" dirty="0">
                <a:solidFill>
                  <a:srgbClr val="00007F"/>
                </a:solidFill>
                <a:latin typeface="Verdana"/>
                <a:cs typeface="Verdana"/>
              </a:rPr>
              <a:t>pour</a:t>
            </a:r>
            <a:r>
              <a:rPr sz="1906" spc="-42" dirty="0">
                <a:solidFill>
                  <a:srgbClr val="00007F"/>
                </a:solidFill>
                <a:latin typeface="Verdana"/>
                <a:cs typeface="Verdana"/>
              </a:rPr>
              <a:t> </a:t>
            </a:r>
            <a:r>
              <a:rPr sz="1906" spc="-11" dirty="0">
                <a:solidFill>
                  <a:srgbClr val="00007F"/>
                </a:solidFill>
                <a:latin typeface="Verdana"/>
                <a:cs typeface="Verdana"/>
              </a:rPr>
              <a:t>communiquer </a:t>
            </a:r>
            <a:r>
              <a:rPr sz="1906" dirty="0">
                <a:solidFill>
                  <a:srgbClr val="00007F"/>
                </a:solidFill>
                <a:latin typeface="Verdana"/>
                <a:cs typeface="Verdana"/>
              </a:rPr>
              <a:t>avec</a:t>
            </a:r>
            <a:r>
              <a:rPr sz="1906" spc="-69" dirty="0">
                <a:solidFill>
                  <a:srgbClr val="00007F"/>
                </a:solidFill>
                <a:latin typeface="Verdana"/>
                <a:cs typeface="Verdana"/>
              </a:rPr>
              <a:t> </a:t>
            </a:r>
            <a:r>
              <a:rPr sz="1906" dirty="0">
                <a:solidFill>
                  <a:srgbClr val="00007F"/>
                </a:solidFill>
                <a:latin typeface="Verdana"/>
                <a:cs typeface="Verdana"/>
              </a:rPr>
              <a:t>d’autres</a:t>
            </a:r>
            <a:r>
              <a:rPr sz="1906" spc="-69" dirty="0">
                <a:solidFill>
                  <a:srgbClr val="00007F"/>
                </a:solidFill>
                <a:latin typeface="Verdana"/>
                <a:cs typeface="Verdana"/>
              </a:rPr>
              <a:t> </a:t>
            </a:r>
            <a:r>
              <a:rPr sz="1906" dirty="0">
                <a:solidFill>
                  <a:srgbClr val="00007F"/>
                </a:solidFill>
                <a:latin typeface="Verdana"/>
                <a:cs typeface="Verdana"/>
              </a:rPr>
              <a:t>services</a:t>
            </a:r>
            <a:r>
              <a:rPr sz="1906" spc="-69" dirty="0">
                <a:solidFill>
                  <a:srgbClr val="00007F"/>
                </a:solidFill>
                <a:latin typeface="Verdana"/>
                <a:cs typeface="Verdana"/>
              </a:rPr>
              <a:t> </a:t>
            </a:r>
            <a:r>
              <a:rPr sz="1906" dirty="0">
                <a:solidFill>
                  <a:srgbClr val="00007F"/>
                </a:solidFill>
                <a:latin typeface="Verdana"/>
                <a:cs typeface="Verdana"/>
              </a:rPr>
              <a:t>réseau</a:t>
            </a:r>
            <a:r>
              <a:rPr sz="1906" spc="-64" dirty="0">
                <a:solidFill>
                  <a:srgbClr val="00007F"/>
                </a:solidFill>
                <a:latin typeface="Verdana"/>
                <a:cs typeface="Verdana"/>
              </a:rPr>
              <a:t> </a:t>
            </a:r>
            <a:r>
              <a:rPr sz="1906" spc="-48" dirty="0">
                <a:solidFill>
                  <a:srgbClr val="00007F"/>
                </a:solidFill>
                <a:latin typeface="Verdana"/>
                <a:cs typeface="Verdana"/>
              </a:rPr>
              <a:t>(HTTP,</a:t>
            </a:r>
            <a:r>
              <a:rPr sz="1906" spc="-74" dirty="0">
                <a:solidFill>
                  <a:srgbClr val="00007F"/>
                </a:solidFill>
                <a:latin typeface="Verdana"/>
                <a:cs typeface="Verdana"/>
              </a:rPr>
              <a:t> </a:t>
            </a:r>
            <a:r>
              <a:rPr sz="1906" spc="-48" dirty="0">
                <a:solidFill>
                  <a:srgbClr val="00007F"/>
                </a:solidFill>
                <a:latin typeface="Verdana"/>
                <a:cs typeface="Verdana"/>
              </a:rPr>
              <a:t>SMTP,</a:t>
            </a:r>
            <a:r>
              <a:rPr sz="1906" spc="-74" dirty="0">
                <a:solidFill>
                  <a:srgbClr val="00007F"/>
                </a:solidFill>
                <a:latin typeface="Verdana"/>
                <a:cs typeface="Verdana"/>
              </a:rPr>
              <a:t> </a:t>
            </a:r>
            <a:r>
              <a:rPr sz="1906" spc="-11" dirty="0">
                <a:solidFill>
                  <a:srgbClr val="00007F"/>
                </a:solidFill>
                <a:latin typeface="Verdana"/>
                <a:cs typeface="Verdana"/>
              </a:rPr>
              <a:t>FTP…)</a:t>
            </a:r>
            <a:endParaRPr sz="1906">
              <a:latin typeface="Verdana"/>
              <a:cs typeface="Verdana"/>
            </a:endParaRPr>
          </a:p>
          <a:p>
            <a:pPr marL="231284" indent="-190944">
              <a:spcBef>
                <a:spcPts val="920"/>
              </a:spcBef>
              <a:buSzPct val="80555"/>
              <a:buFont typeface="Segoe UI Symbol"/>
              <a:buChar char="■"/>
              <a:tabLst>
                <a:tab pos="231284" algn="l"/>
              </a:tabLst>
            </a:pPr>
            <a:r>
              <a:rPr sz="1906" dirty="0">
                <a:solidFill>
                  <a:srgbClr val="00007F"/>
                </a:solidFill>
                <a:latin typeface="Verdana"/>
                <a:cs typeface="Verdana"/>
              </a:rPr>
              <a:t>Attention</a:t>
            </a:r>
            <a:r>
              <a:rPr sz="1906" spc="-58" dirty="0">
                <a:solidFill>
                  <a:srgbClr val="00007F"/>
                </a:solidFill>
                <a:latin typeface="Verdana"/>
                <a:cs typeface="Verdana"/>
              </a:rPr>
              <a:t> </a:t>
            </a:r>
            <a:r>
              <a:rPr sz="1906" dirty="0">
                <a:solidFill>
                  <a:srgbClr val="00007F"/>
                </a:solidFill>
                <a:latin typeface="Verdana"/>
                <a:cs typeface="Verdana"/>
              </a:rPr>
              <a:t>:</a:t>
            </a:r>
            <a:r>
              <a:rPr sz="1906" spc="-58" dirty="0">
                <a:solidFill>
                  <a:srgbClr val="00007F"/>
                </a:solidFill>
                <a:latin typeface="Verdana"/>
                <a:cs typeface="Verdana"/>
              </a:rPr>
              <a:t> </a:t>
            </a:r>
            <a:r>
              <a:rPr sz="1906" dirty="0">
                <a:solidFill>
                  <a:srgbClr val="00007F"/>
                </a:solidFill>
                <a:latin typeface="Verdana"/>
                <a:cs typeface="Verdana"/>
              </a:rPr>
              <a:t>données</a:t>
            </a:r>
            <a:r>
              <a:rPr sz="1906" spc="-58" dirty="0">
                <a:solidFill>
                  <a:srgbClr val="00007F"/>
                </a:solidFill>
                <a:latin typeface="Verdana"/>
                <a:cs typeface="Verdana"/>
              </a:rPr>
              <a:t> </a:t>
            </a:r>
            <a:r>
              <a:rPr sz="1906" dirty="0">
                <a:solidFill>
                  <a:srgbClr val="00007F"/>
                </a:solidFill>
                <a:latin typeface="Verdana"/>
                <a:cs typeface="Verdana"/>
              </a:rPr>
              <a:t>transmises</a:t>
            </a:r>
            <a:r>
              <a:rPr sz="1906" spc="-58" dirty="0">
                <a:solidFill>
                  <a:srgbClr val="00007F"/>
                </a:solidFill>
                <a:latin typeface="Verdana"/>
                <a:cs typeface="Verdana"/>
              </a:rPr>
              <a:t> </a:t>
            </a:r>
            <a:r>
              <a:rPr sz="1906" dirty="0">
                <a:solidFill>
                  <a:srgbClr val="00007F"/>
                </a:solidFill>
                <a:latin typeface="Verdana"/>
                <a:cs typeface="Verdana"/>
              </a:rPr>
              <a:t>en</a:t>
            </a:r>
            <a:r>
              <a:rPr sz="1906" spc="-58" dirty="0">
                <a:solidFill>
                  <a:srgbClr val="00007F"/>
                </a:solidFill>
                <a:latin typeface="Verdana"/>
                <a:cs typeface="Verdana"/>
              </a:rPr>
              <a:t> </a:t>
            </a:r>
            <a:r>
              <a:rPr sz="1906" dirty="0">
                <a:solidFill>
                  <a:srgbClr val="00007F"/>
                </a:solidFill>
                <a:latin typeface="Verdana"/>
                <a:cs typeface="Verdana"/>
              </a:rPr>
              <a:t>clair</a:t>
            </a:r>
            <a:r>
              <a:rPr sz="1906" spc="-53" dirty="0">
                <a:solidFill>
                  <a:srgbClr val="00007F"/>
                </a:solidFill>
                <a:latin typeface="Verdana"/>
                <a:cs typeface="Verdana"/>
              </a:rPr>
              <a:t> !</a:t>
            </a:r>
            <a:endParaRPr sz="1906">
              <a:latin typeface="Verdana"/>
              <a:cs typeface="Verdana"/>
            </a:endParaRPr>
          </a:p>
          <a:p>
            <a:pPr marL="40340">
              <a:spcBef>
                <a:spcPts val="1525"/>
              </a:spcBef>
            </a:pPr>
            <a:r>
              <a:rPr sz="2329" b="1" dirty="0">
                <a:solidFill>
                  <a:srgbClr val="00007F"/>
                </a:solidFill>
                <a:latin typeface="Verdana"/>
                <a:cs typeface="Verdana"/>
              </a:rPr>
              <a:t>Commande</a:t>
            </a:r>
            <a:r>
              <a:rPr sz="2329" b="1" spc="-69" dirty="0">
                <a:solidFill>
                  <a:srgbClr val="00007F"/>
                </a:solidFill>
                <a:latin typeface="Verdana"/>
                <a:cs typeface="Verdana"/>
              </a:rPr>
              <a:t> </a:t>
            </a:r>
            <a:r>
              <a:rPr sz="2329" b="1" spc="-11" dirty="0">
                <a:solidFill>
                  <a:srgbClr val="00007F"/>
                </a:solidFill>
                <a:latin typeface="Verdana"/>
                <a:cs typeface="Verdana"/>
              </a:rPr>
              <a:t>telnet</a:t>
            </a:r>
            <a:endParaRPr sz="2329">
              <a:latin typeface="Verdana"/>
              <a:cs typeface="Verdana"/>
            </a:endParaRPr>
          </a:p>
          <a:p>
            <a:pPr marL="422228" marR="2133328">
              <a:lnSpc>
                <a:spcPct val="140300"/>
              </a:lnSpc>
              <a:spcBef>
                <a:spcPts val="11"/>
              </a:spcBef>
            </a:pPr>
            <a:r>
              <a:rPr sz="1906" dirty="0">
                <a:solidFill>
                  <a:srgbClr val="00007F"/>
                </a:solidFill>
                <a:latin typeface="Verdana"/>
                <a:cs typeface="Verdana"/>
              </a:rPr>
              <a:t>telnet</a:t>
            </a:r>
            <a:r>
              <a:rPr sz="1906" spc="-53" dirty="0">
                <a:solidFill>
                  <a:srgbClr val="00007F"/>
                </a:solidFill>
                <a:latin typeface="Verdana"/>
                <a:cs typeface="Verdana"/>
              </a:rPr>
              <a:t> </a:t>
            </a:r>
            <a:r>
              <a:rPr sz="1906" dirty="0">
                <a:solidFill>
                  <a:srgbClr val="00007F"/>
                </a:solidFill>
                <a:latin typeface="Verdana"/>
                <a:cs typeface="Verdana"/>
              </a:rPr>
              <a:t>&lt;nom</a:t>
            </a:r>
            <a:r>
              <a:rPr sz="1906" spc="-42" dirty="0">
                <a:solidFill>
                  <a:srgbClr val="00007F"/>
                </a:solidFill>
                <a:latin typeface="Verdana"/>
                <a:cs typeface="Verdana"/>
              </a:rPr>
              <a:t> </a:t>
            </a:r>
            <a:r>
              <a:rPr sz="1906" dirty="0">
                <a:solidFill>
                  <a:srgbClr val="00007F"/>
                </a:solidFill>
                <a:latin typeface="Verdana"/>
                <a:cs typeface="Verdana"/>
              </a:rPr>
              <a:t>ou</a:t>
            </a:r>
            <a:r>
              <a:rPr sz="1906" spc="-42" dirty="0">
                <a:solidFill>
                  <a:srgbClr val="00007F"/>
                </a:solidFill>
                <a:latin typeface="Verdana"/>
                <a:cs typeface="Verdana"/>
              </a:rPr>
              <a:t> </a:t>
            </a:r>
            <a:r>
              <a:rPr sz="1906" dirty="0">
                <a:solidFill>
                  <a:srgbClr val="00007F"/>
                </a:solidFill>
                <a:latin typeface="Verdana"/>
                <a:cs typeface="Verdana"/>
              </a:rPr>
              <a:t>adresse</a:t>
            </a:r>
            <a:r>
              <a:rPr sz="1906" spc="-48" dirty="0">
                <a:solidFill>
                  <a:srgbClr val="00007F"/>
                </a:solidFill>
                <a:latin typeface="Verdana"/>
                <a:cs typeface="Verdana"/>
              </a:rPr>
              <a:t> </a:t>
            </a:r>
            <a:r>
              <a:rPr sz="1906" dirty="0">
                <a:solidFill>
                  <a:srgbClr val="00007F"/>
                </a:solidFill>
                <a:latin typeface="Verdana"/>
                <a:cs typeface="Verdana"/>
              </a:rPr>
              <a:t>IP</a:t>
            </a:r>
            <a:r>
              <a:rPr sz="1906" spc="-42" dirty="0">
                <a:solidFill>
                  <a:srgbClr val="00007F"/>
                </a:solidFill>
                <a:latin typeface="Verdana"/>
                <a:cs typeface="Verdana"/>
              </a:rPr>
              <a:t> </a:t>
            </a:r>
            <a:r>
              <a:rPr sz="1906" dirty="0">
                <a:solidFill>
                  <a:srgbClr val="00007F"/>
                </a:solidFill>
                <a:latin typeface="Verdana"/>
                <a:cs typeface="Verdana"/>
              </a:rPr>
              <a:t>du</a:t>
            </a:r>
            <a:r>
              <a:rPr sz="1906" spc="-42" dirty="0">
                <a:solidFill>
                  <a:srgbClr val="00007F"/>
                </a:solidFill>
                <a:latin typeface="Verdana"/>
                <a:cs typeface="Verdana"/>
              </a:rPr>
              <a:t> </a:t>
            </a:r>
            <a:r>
              <a:rPr sz="1906" dirty="0">
                <a:solidFill>
                  <a:srgbClr val="00007F"/>
                </a:solidFill>
                <a:latin typeface="Verdana"/>
                <a:cs typeface="Verdana"/>
              </a:rPr>
              <a:t>serveur&gt;</a:t>
            </a:r>
            <a:r>
              <a:rPr sz="1906" spc="-48" dirty="0">
                <a:solidFill>
                  <a:srgbClr val="00007F"/>
                </a:solidFill>
                <a:latin typeface="Verdana"/>
                <a:cs typeface="Verdana"/>
              </a:rPr>
              <a:t> </a:t>
            </a:r>
            <a:r>
              <a:rPr sz="1906" dirty="0">
                <a:solidFill>
                  <a:srgbClr val="00007F"/>
                </a:solidFill>
                <a:latin typeface="Verdana"/>
                <a:cs typeface="Verdana"/>
              </a:rPr>
              <a:t>&lt;numéro</a:t>
            </a:r>
            <a:r>
              <a:rPr sz="1906" spc="-48" dirty="0">
                <a:solidFill>
                  <a:srgbClr val="00007F"/>
                </a:solidFill>
                <a:latin typeface="Verdana"/>
                <a:cs typeface="Verdana"/>
              </a:rPr>
              <a:t> </a:t>
            </a:r>
            <a:r>
              <a:rPr sz="1906" dirty="0">
                <a:solidFill>
                  <a:srgbClr val="00007F"/>
                </a:solidFill>
                <a:latin typeface="Verdana"/>
                <a:cs typeface="Verdana"/>
              </a:rPr>
              <a:t>de</a:t>
            </a:r>
            <a:r>
              <a:rPr sz="1906" spc="-48" dirty="0">
                <a:solidFill>
                  <a:srgbClr val="00007F"/>
                </a:solidFill>
                <a:latin typeface="Verdana"/>
                <a:cs typeface="Verdana"/>
              </a:rPr>
              <a:t> </a:t>
            </a:r>
            <a:r>
              <a:rPr sz="1906" spc="-11" dirty="0">
                <a:solidFill>
                  <a:srgbClr val="00007F"/>
                </a:solidFill>
                <a:latin typeface="Verdana"/>
                <a:cs typeface="Verdana"/>
              </a:rPr>
              <a:t>port&gt; </a:t>
            </a:r>
            <a:r>
              <a:rPr sz="1906" dirty="0">
                <a:solidFill>
                  <a:srgbClr val="00007F"/>
                </a:solidFill>
                <a:latin typeface="Verdana"/>
                <a:cs typeface="Verdana"/>
              </a:rPr>
              <a:t>Exemple</a:t>
            </a:r>
            <a:r>
              <a:rPr sz="1906" spc="-79" dirty="0">
                <a:solidFill>
                  <a:srgbClr val="00007F"/>
                </a:solidFill>
                <a:latin typeface="Verdana"/>
                <a:cs typeface="Verdana"/>
              </a:rPr>
              <a:t> </a:t>
            </a:r>
            <a:r>
              <a:rPr sz="1906" dirty="0">
                <a:solidFill>
                  <a:srgbClr val="00007F"/>
                </a:solidFill>
                <a:latin typeface="Verdana"/>
                <a:cs typeface="Verdana"/>
              </a:rPr>
              <a:t>:</a:t>
            </a:r>
            <a:r>
              <a:rPr sz="1906" spc="-69" dirty="0">
                <a:solidFill>
                  <a:srgbClr val="00007F"/>
                </a:solidFill>
                <a:latin typeface="Verdana"/>
                <a:cs typeface="Verdana"/>
              </a:rPr>
              <a:t> </a:t>
            </a:r>
            <a:r>
              <a:rPr sz="1906" dirty="0">
                <a:solidFill>
                  <a:srgbClr val="00007F"/>
                </a:solidFill>
                <a:latin typeface="Verdana"/>
                <a:cs typeface="Verdana"/>
              </a:rPr>
              <a:t>émulation</a:t>
            </a:r>
            <a:r>
              <a:rPr sz="1906" spc="-69" dirty="0">
                <a:solidFill>
                  <a:srgbClr val="00007F"/>
                </a:solidFill>
                <a:latin typeface="Verdana"/>
                <a:cs typeface="Verdana"/>
              </a:rPr>
              <a:t> </a:t>
            </a:r>
            <a:r>
              <a:rPr sz="1906" dirty="0">
                <a:solidFill>
                  <a:srgbClr val="00007F"/>
                </a:solidFill>
                <a:latin typeface="Verdana"/>
                <a:cs typeface="Verdana"/>
              </a:rPr>
              <a:t>d’un</a:t>
            </a:r>
            <a:r>
              <a:rPr sz="1906" spc="-69" dirty="0">
                <a:solidFill>
                  <a:srgbClr val="00007F"/>
                </a:solidFill>
                <a:latin typeface="Verdana"/>
                <a:cs typeface="Verdana"/>
              </a:rPr>
              <a:t> </a:t>
            </a:r>
            <a:r>
              <a:rPr sz="1906" dirty="0">
                <a:solidFill>
                  <a:srgbClr val="00007F"/>
                </a:solidFill>
                <a:latin typeface="Verdana"/>
                <a:cs typeface="Verdana"/>
              </a:rPr>
              <a:t>navigateur</a:t>
            </a:r>
            <a:r>
              <a:rPr sz="1906" spc="-74" dirty="0">
                <a:solidFill>
                  <a:srgbClr val="00007F"/>
                </a:solidFill>
                <a:latin typeface="Verdana"/>
                <a:cs typeface="Verdana"/>
              </a:rPr>
              <a:t> </a:t>
            </a:r>
            <a:r>
              <a:rPr sz="1906" dirty="0">
                <a:solidFill>
                  <a:srgbClr val="00007F"/>
                </a:solidFill>
                <a:latin typeface="Verdana"/>
                <a:cs typeface="Verdana"/>
              </a:rPr>
              <a:t>web</a:t>
            </a:r>
            <a:r>
              <a:rPr sz="1906" spc="-69"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a:p>
            <a:pPr marL="993042">
              <a:spcBef>
                <a:spcPts val="921"/>
              </a:spcBef>
            </a:pPr>
            <a:r>
              <a:rPr sz="1906" dirty="0">
                <a:solidFill>
                  <a:srgbClr val="00007F"/>
                </a:solidFill>
                <a:latin typeface="Verdana"/>
                <a:cs typeface="Verdana"/>
              </a:rPr>
              <a:t>telnet</a:t>
            </a:r>
            <a:r>
              <a:rPr sz="1906" spc="-42" dirty="0">
                <a:solidFill>
                  <a:srgbClr val="00007F"/>
                </a:solidFill>
                <a:latin typeface="Verdana"/>
                <a:cs typeface="Verdana"/>
              </a:rPr>
              <a:t> </a:t>
            </a:r>
            <a:r>
              <a:rPr sz="1906" spc="-21" dirty="0">
                <a:solidFill>
                  <a:srgbClr val="00007F"/>
                </a:solidFill>
                <a:latin typeface="Verdana"/>
                <a:cs typeface="Verdana"/>
              </a:rPr>
              <a:t>liris.univ-</a:t>
            </a:r>
            <a:r>
              <a:rPr sz="1906" dirty="0">
                <a:solidFill>
                  <a:srgbClr val="00007F"/>
                </a:solidFill>
                <a:latin typeface="Verdana"/>
                <a:cs typeface="Verdana"/>
              </a:rPr>
              <a:t>lyon2.fr</a:t>
            </a:r>
            <a:r>
              <a:rPr sz="1906" spc="-37" dirty="0">
                <a:solidFill>
                  <a:srgbClr val="00007F"/>
                </a:solidFill>
                <a:latin typeface="Verdana"/>
                <a:cs typeface="Verdana"/>
              </a:rPr>
              <a:t> </a:t>
            </a:r>
            <a:r>
              <a:rPr sz="1906" spc="-26" dirty="0">
                <a:solidFill>
                  <a:srgbClr val="00007F"/>
                </a:solidFill>
                <a:latin typeface="Verdana"/>
                <a:cs typeface="Verdana"/>
              </a:rPr>
              <a:t>80</a:t>
            </a:r>
            <a:endParaRPr sz="1906">
              <a:latin typeface="Verdana"/>
              <a:cs typeface="Verdana"/>
            </a:endParaRPr>
          </a:p>
        </p:txBody>
      </p:sp>
      <p:sp>
        <p:nvSpPr>
          <p:cNvPr id="4" name="object 4"/>
          <p:cNvSpPr txBox="1">
            <a:spLocks noGrp="1"/>
          </p:cNvSpPr>
          <p:nvPr>
            <p:ph type="title"/>
          </p:nvPr>
        </p:nvSpPr>
        <p:spPr>
          <a:xfrm>
            <a:off x="634476" y="255347"/>
            <a:ext cx="11134165" cy="690687"/>
          </a:xfrm>
          <a:prstGeom prst="rect">
            <a:avLst/>
          </a:prstGeom>
        </p:spPr>
        <p:txBody>
          <a:bodyPr vert="horz" wrap="square" lIns="0" tIns="13447" rIns="0" bIns="0" rtlCol="0" anchor="ctr">
            <a:spAutoFit/>
          </a:bodyPr>
          <a:lstStyle/>
          <a:p>
            <a:pPr marL="2690024">
              <a:lnSpc>
                <a:spcPct val="100000"/>
              </a:lnSpc>
              <a:spcBef>
                <a:spcPts val="106"/>
              </a:spcBef>
            </a:pPr>
            <a:r>
              <a:rPr dirty="0"/>
              <a:t>Protocole</a:t>
            </a:r>
            <a:r>
              <a:rPr spc="-48" dirty="0"/>
              <a:t> </a:t>
            </a:r>
            <a:r>
              <a:rPr spc="-11" dirty="0"/>
              <a:t>Telnet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0437" y="1286883"/>
            <a:ext cx="7765676" cy="4578018"/>
          </a:xfrm>
          <a:prstGeom prst="rect">
            <a:avLst/>
          </a:prstGeom>
        </p:spPr>
        <p:txBody>
          <a:bodyPr vert="horz" wrap="square" lIns="0" tIns="209774" rIns="0" bIns="0" rtlCol="0">
            <a:spAutoFit/>
          </a:bodyPr>
          <a:lstStyle/>
          <a:p>
            <a:pPr marL="287088" indent="-233301">
              <a:spcBef>
                <a:spcPts val="1652"/>
              </a:spcBef>
              <a:buClr>
                <a:srgbClr val="00007F"/>
              </a:buClr>
              <a:buSzPct val="79545"/>
              <a:buFont typeface="Segoe UI Symbol"/>
              <a:buChar char="■"/>
              <a:tabLst>
                <a:tab pos="287088" algn="l"/>
              </a:tabLst>
            </a:pPr>
            <a:r>
              <a:rPr sz="2329" dirty="0">
                <a:solidFill>
                  <a:srgbClr val="00007F"/>
                </a:solidFill>
                <a:latin typeface="Verdana"/>
                <a:cs typeface="Verdana"/>
              </a:rPr>
              <a:t>SSH</a:t>
            </a:r>
            <a:r>
              <a:rPr sz="2329" spc="-42" dirty="0">
                <a:solidFill>
                  <a:srgbClr val="00007F"/>
                </a:solidFill>
                <a:latin typeface="Verdana"/>
                <a:cs typeface="Verdana"/>
              </a:rPr>
              <a:t> </a:t>
            </a:r>
            <a:r>
              <a:rPr sz="2329" dirty="0">
                <a:solidFill>
                  <a:srgbClr val="00007F"/>
                </a:solidFill>
                <a:latin typeface="Verdana"/>
                <a:cs typeface="Verdana"/>
              </a:rPr>
              <a:t>-</a:t>
            </a:r>
            <a:r>
              <a:rPr sz="2329" spc="-37" dirty="0">
                <a:solidFill>
                  <a:srgbClr val="00007F"/>
                </a:solidFill>
                <a:latin typeface="Verdana"/>
                <a:cs typeface="Verdana"/>
              </a:rPr>
              <a:t> </a:t>
            </a:r>
            <a:r>
              <a:rPr sz="2329" dirty="0">
                <a:solidFill>
                  <a:srgbClr val="00007F"/>
                </a:solidFill>
                <a:latin typeface="Verdana"/>
                <a:cs typeface="Verdana"/>
              </a:rPr>
              <a:t>Secure</a:t>
            </a:r>
            <a:r>
              <a:rPr sz="2329" spc="-32" dirty="0">
                <a:solidFill>
                  <a:srgbClr val="00007F"/>
                </a:solidFill>
                <a:latin typeface="Verdana"/>
                <a:cs typeface="Verdana"/>
              </a:rPr>
              <a:t> </a:t>
            </a:r>
            <a:r>
              <a:rPr sz="2329" spc="-21" dirty="0">
                <a:solidFill>
                  <a:srgbClr val="00007F"/>
                </a:solidFill>
                <a:latin typeface="Verdana"/>
                <a:cs typeface="Verdana"/>
              </a:rPr>
              <a:t>SHell</a:t>
            </a:r>
            <a:endParaRPr sz="2329">
              <a:latin typeface="Verdana"/>
              <a:cs typeface="Verdana"/>
            </a:endParaRPr>
          </a:p>
          <a:p>
            <a:pPr marL="287088" indent="-233301">
              <a:spcBef>
                <a:spcPts val="1546"/>
              </a:spcBef>
              <a:buSzPct val="79545"/>
              <a:buFont typeface="Segoe UI Symbol"/>
              <a:buChar char="■"/>
              <a:tabLst>
                <a:tab pos="287088" algn="l"/>
              </a:tabLst>
            </a:pPr>
            <a:r>
              <a:rPr sz="2329" dirty="0">
                <a:solidFill>
                  <a:srgbClr val="00007F"/>
                </a:solidFill>
                <a:latin typeface="Verdana"/>
                <a:cs typeface="Verdana"/>
              </a:rPr>
              <a:t>Port</a:t>
            </a:r>
            <a:r>
              <a:rPr sz="2329" spc="-90" dirty="0">
                <a:solidFill>
                  <a:srgbClr val="00007F"/>
                </a:solidFill>
                <a:latin typeface="Verdana"/>
                <a:cs typeface="Verdana"/>
              </a:rPr>
              <a:t> </a:t>
            </a:r>
            <a:r>
              <a:rPr sz="2329" spc="-26" dirty="0">
                <a:solidFill>
                  <a:srgbClr val="00007F"/>
                </a:solidFill>
                <a:latin typeface="Verdana"/>
                <a:cs typeface="Verdana"/>
              </a:rPr>
              <a:t>22</a:t>
            </a:r>
            <a:endParaRPr sz="2329">
              <a:latin typeface="Verdana"/>
              <a:cs typeface="Verdana"/>
            </a:endParaRPr>
          </a:p>
          <a:p>
            <a:pPr marL="287088" indent="-233301">
              <a:spcBef>
                <a:spcPts val="1546"/>
              </a:spcBef>
              <a:buSzPct val="79545"/>
              <a:buFont typeface="Segoe UI Symbol"/>
              <a:buChar char="■"/>
              <a:tabLst>
                <a:tab pos="287088" algn="l"/>
              </a:tabLst>
            </a:pPr>
            <a:r>
              <a:rPr sz="2329" dirty="0">
                <a:solidFill>
                  <a:srgbClr val="00007F"/>
                </a:solidFill>
                <a:latin typeface="Verdana"/>
                <a:cs typeface="Verdana"/>
              </a:rPr>
              <a:t>Remplace</a:t>
            </a:r>
            <a:r>
              <a:rPr sz="2329" spc="-101" dirty="0">
                <a:solidFill>
                  <a:srgbClr val="00007F"/>
                </a:solidFill>
                <a:latin typeface="Verdana"/>
                <a:cs typeface="Verdana"/>
              </a:rPr>
              <a:t> </a:t>
            </a:r>
            <a:r>
              <a:rPr sz="2329" spc="-21" dirty="0">
                <a:solidFill>
                  <a:srgbClr val="00007F"/>
                </a:solidFill>
                <a:latin typeface="Verdana"/>
                <a:cs typeface="Verdana"/>
              </a:rPr>
              <a:t>Telnet</a:t>
            </a:r>
            <a:r>
              <a:rPr sz="2329" spc="-95" dirty="0">
                <a:solidFill>
                  <a:srgbClr val="00007F"/>
                </a:solidFill>
                <a:latin typeface="Verdana"/>
                <a:cs typeface="Verdana"/>
              </a:rPr>
              <a:t> </a:t>
            </a:r>
            <a:r>
              <a:rPr sz="2329" dirty="0">
                <a:solidFill>
                  <a:srgbClr val="00007F"/>
                </a:solidFill>
                <a:latin typeface="Verdana"/>
                <a:cs typeface="Verdana"/>
              </a:rPr>
              <a:t>pour</a:t>
            </a:r>
            <a:r>
              <a:rPr sz="2329" spc="-106" dirty="0">
                <a:solidFill>
                  <a:srgbClr val="00007F"/>
                </a:solidFill>
                <a:latin typeface="Verdana"/>
                <a:cs typeface="Verdana"/>
              </a:rPr>
              <a:t> </a:t>
            </a:r>
            <a:r>
              <a:rPr sz="2329" dirty="0">
                <a:solidFill>
                  <a:srgbClr val="00007F"/>
                </a:solidFill>
                <a:latin typeface="Verdana"/>
                <a:cs typeface="Verdana"/>
              </a:rPr>
              <a:t>l’émulation</a:t>
            </a:r>
            <a:r>
              <a:rPr sz="2329" spc="-101" dirty="0">
                <a:solidFill>
                  <a:srgbClr val="00007F"/>
                </a:solidFill>
                <a:latin typeface="Verdana"/>
                <a:cs typeface="Verdana"/>
              </a:rPr>
              <a:t> </a:t>
            </a:r>
            <a:r>
              <a:rPr sz="2329" dirty="0">
                <a:solidFill>
                  <a:srgbClr val="00007F"/>
                </a:solidFill>
                <a:latin typeface="Verdana"/>
                <a:cs typeface="Verdana"/>
              </a:rPr>
              <a:t>de</a:t>
            </a:r>
            <a:r>
              <a:rPr sz="2329" spc="-95" dirty="0">
                <a:solidFill>
                  <a:srgbClr val="00007F"/>
                </a:solidFill>
                <a:latin typeface="Verdana"/>
                <a:cs typeface="Verdana"/>
              </a:rPr>
              <a:t> </a:t>
            </a:r>
            <a:r>
              <a:rPr sz="2329" spc="-11" dirty="0">
                <a:solidFill>
                  <a:srgbClr val="00007F"/>
                </a:solidFill>
                <a:latin typeface="Verdana"/>
                <a:cs typeface="Verdana"/>
              </a:rPr>
              <a:t>terminal</a:t>
            </a:r>
            <a:endParaRPr sz="2329">
              <a:latin typeface="Verdana"/>
              <a:cs typeface="Verdana"/>
            </a:endParaRPr>
          </a:p>
          <a:p>
            <a:pPr marL="287088" indent="-233301">
              <a:spcBef>
                <a:spcPts val="1546"/>
              </a:spcBef>
              <a:buSzPct val="79545"/>
              <a:buFont typeface="Segoe UI Symbol"/>
              <a:buChar char="■"/>
              <a:tabLst>
                <a:tab pos="287088" algn="l"/>
              </a:tabLst>
            </a:pPr>
            <a:r>
              <a:rPr sz="2329" dirty="0">
                <a:solidFill>
                  <a:srgbClr val="00007F"/>
                </a:solidFill>
                <a:latin typeface="Verdana"/>
                <a:cs typeface="Verdana"/>
              </a:rPr>
              <a:t>Comme</a:t>
            </a:r>
            <a:r>
              <a:rPr sz="2329" spc="-79" dirty="0">
                <a:solidFill>
                  <a:srgbClr val="00007F"/>
                </a:solidFill>
                <a:latin typeface="Verdana"/>
                <a:cs typeface="Verdana"/>
              </a:rPr>
              <a:t> </a:t>
            </a:r>
            <a:r>
              <a:rPr sz="2329" spc="-21" dirty="0">
                <a:solidFill>
                  <a:srgbClr val="00007F"/>
                </a:solidFill>
                <a:latin typeface="Verdana"/>
                <a:cs typeface="Verdana"/>
              </a:rPr>
              <a:t>Telnet,</a:t>
            </a:r>
            <a:r>
              <a:rPr sz="2329" spc="-79" dirty="0">
                <a:solidFill>
                  <a:srgbClr val="00007F"/>
                </a:solidFill>
                <a:latin typeface="Verdana"/>
                <a:cs typeface="Verdana"/>
              </a:rPr>
              <a:t> </a:t>
            </a:r>
            <a:r>
              <a:rPr sz="2329" dirty="0">
                <a:solidFill>
                  <a:srgbClr val="00007F"/>
                </a:solidFill>
                <a:latin typeface="Verdana"/>
                <a:cs typeface="Verdana"/>
              </a:rPr>
              <a:t>protocole</a:t>
            </a:r>
            <a:r>
              <a:rPr sz="2329" spc="-74" dirty="0">
                <a:solidFill>
                  <a:srgbClr val="00007F"/>
                </a:solidFill>
                <a:latin typeface="Verdana"/>
                <a:cs typeface="Verdana"/>
              </a:rPr>
              <a:t> </a:t>
            </a:r>
            <a:r>
              <a:rPr sz="2329" dirty="0">
                <a:solidFill>
                  <a:srgbClr val="00007F"/>
                </a:solidFill>
                <a:latin typeface="Verdana"/>
                <a:cs typeface="Verdana"/>
              </a:rPr>
              <a:t>et</a:t>
            </a:r>
            <a:r>
              <a:rPr sz="2329" spc="-74" dirty="0">
                <a:solidFill>
                  <a:srgbClr val="00007F"/>
                </a:solidFill>
                <a:latin typeface="Verdana"/>
                <a:cs typeface="Verdana"/>
              </a:rPr>
              <a:t> </a:t>
            </a:r>
            <a:r>
              <a:rPr sz="2329" spc="-11" dirty="0">
                <a:solidFill>
                  <a:srgbClr val="00007F"/>
                </a:solidFill>
                <a:latin typeface="Verdana"/>
                <a:cs typeface="Verdana"/>
              </a:rPr>
              <a:t>logiciel</a:t>
            </a:r>
            <a:endParaRPr sz="2329">
              <a:latin typeface="Verdana"/>
              <a:cs typeface="Verdana"/>
            </a:endParaRPr>
          </a:p>
          <a:p>
            <a:pPr marL="287088" indent="-233301">
              <a:spcBef>
                <a:spcPts val="1546"/>
              </a:spcBef>
              <a:buSzPct val="79545"/>
              <a:buFont typeface="Segoe UI Symbol"/>
              <a:buChar char="■"/>
              <a:tabLst>
                <a:tab pos="287088" algn="l"/>
              </a:tabLst>
            </a:pPr>
            <a:r>
              <a:rPr sz="2329" dirty="0">
                <a:solidFill>
                  <a:srgbClr val="00007F"/>
                </a:solidFill>
                <a:latin typeface="Verdana"/>
                <a:cs typeface="Verdana"/>
              </a:rPr>
              <a:t>Utilise</a:t>
            </a:r>
            <a:r>
              <a:rPr sz="2329" spc="-53" dirty="0">
                <a:solidFill>
                  <a:srgbClr val="00007F"/>
                </a:solidFill>
                <a:latin typeface="Verdana"/>
                <a:cs typeface="Verdana"/>
              </a:rPr>
              <a:t> </a:t>
            </a:r>
            <a:r>
              <a:rPr sz="2329" dirty="0">
                <a:solidFill>
                  <a:srgbClr val="00007F"/>
                </a:solidFill>
                <a:latin typeface="Verdana"/>
                <a:cs typeface="Verdana"/>
              </a:rPr>
              <a:t>un</a:t>
            </a:r>
            <a:r>
              <a:rPr sz="2329" spc="-53" dirty="0">
                <a:solidFill>
                  <a:srgbClr val="00007F"/>
                </a:solidFill>
                <a:latin typeface="Verdana"/>
                <a:cs typeface="Verdana"/>
              </a:rPr>
              <a:t> </a:t>
            </a:r>
            <a:r>
              <a:rPr sz="2329" dirty="0">
                <a:solidFill>
                  <a:srgbClr val="00007F"/>
                </a:solidFill>
                <a:latin typeface="Verdana"/>
                <a:cs typeface="Verdana"/>
              </a:rPr>
              <a:t>chiffrement</a:t>
            </a:r>
            <a:r>
              <a:rPr sz="2329" spc="-53" dirty="0">
                <a:solidFill>
                  <a:srgbClr val="00007F"/>
                </a:solidFill>
                <a:latin typeface="Verdana"/>
                <a:cs typeface="Verdana"/>
              </a:rPr>
              <a:t> </a:t>
            </a:r>
            <a:r>
              <a:rPr sz="2329" spc="-11" dirty="0">
                <a:solidFill>
                  <a:srgbClr val="00007F"/>
                </a:solidFill>
                <a:latin typeface="Verdana"/>
                <a:cs typeface="Verdana"/>
              </a:rPr>
              <a:t>asymétrique</a:t>
            </a:r>
            <a:endParaRPr sz="2329">
              <a:latin typeface="Verdana"/>
              <a:cs typeface="Verdana"/>
            </a:endParaRPr>
          </a:p>
          <a:p>
            <a:pPr marL="287088" indent="-233301">
              <a:spcBef>
                <a:spcPts val="1546"/>
              </a:spcBef>
              <a:buSzPct val="79545"/>
              <a:buFont typeface="Segoe UI Symbol"/>
              <a:buChar char="■"/>
              <a:tabLst>
                <a:tab pos="287088" algn="l"/>
              </a:tabLst>
            </a:pPr>
            <a:r>
              <a:rPr sz="2329" dirty="0">
                <a:solidFill>
                  <a:srgbClr val="00007F"/>
                </a:solidFill>
                <a:latin typeface="Verdana"/>
                <a:cs typeface="Verdana"/>
              </a:rPr>
              <a:t>Commande</a:t>
            </a:r>
            <a:r>
              <a:rPr sz="2329" spc="-175" dirty="0">
                <a:solidFill>
                  <a:srgbClr val="00007F"/>
                </a:solidFill>
                <a:latin typeface="Verdana"/>
                <a:cs typeface="Verdana"/>
              </a:rPr>
              <a:t> </a:t>
            </a:r>
            <a:r>
              <a:rPr sz="2329" spc="-53" dirty="0">
                <a:solidFill>
                  <a:srgbClr val="00007F"/>
                </a:solidFill>
                <a:latin typeface="Verdana"/>
                <a:cs typeface="Verdana"/>
              </a:rPr>
              <a:t>:</a:t>
            </a:r>
            <a:endParaRPr sz="2329">
              <a:latin typeface="Verdana"/>
              <a:cs typeface="Verdana"/>
            </a:endParaRPr>
          </a:p>
          <a:p>
            <a:pPr marL="529802">
              <a:spcBef>
                <a:spcPts val="1546"/>
              </a:spcBef>
            </a:pPr>
            <a:r>
              <a:rPr sz="2329" dirty="0">
                <a:solidFill>
                  <a:srgbClr val="00007F"/>
                </a:solidFill>
                <a:latin typeface="Verdana"/>
                <a:cs typeface="Verdana"/>
              </a:rPr>
              <a:t>ssh</a:t>
            </a:r>
            <a:r>
              <a:rPr sz="2329" spc="-42" dirty="0">
                <a:solidFill>
                  <a:srgbClr val="00007F"/>
                </a:solidFill>
                <a:latin typeface="Verdana"/>
                <a:cs typeface="Verdana"/>
              </a:rPr>
              <a:t> </a:t>
            </a:r>
            <a:r>
              <a:rPr sz="2329" spc="-11" dirty="0">
                <a:solidFill>
                  <a:srgbClr val="00007F"/>
                </a:solidFill>
                <a:latin typeface="Verdana"/>
                <a:cs typeface="Verdana"/>
              </a:rPr>
              <a:t>-</a:t>
            </a:r>
            <a:r>
              <a:rPr sz="2329" dirty="0">
                <a:solidFill>
                  <a:srgbClr val="00007F"/>
                </a:solidFill>
                <a:latin typeface="Verdana"/>
                <a:cs typeface="Verdana"/>
              </a:rPr>
              <a:t>l</a:t>
            </a:r>
            <a:r>
              <a:rPr sz="2329" spc="-32" dirty="0">
                <a:solidFill>
                  <a:srgbClr val="00007F"/>
                </a:solidFill>
                <a:latin typeface="Verdana"/>
                <a:cs typeface="Verdana"/>
              </a:rPr>
              <a:t> </a:t>
            </a:r>
            <a:r>
              <a:rPr sz="2329" dirty="0">
                <a:solidFill>
                  <a:srgbClr val="00007F"/>
                </a:solidFill>
                <a:latin typeface="Verdana"/>
                <a:cs typeface="Verdana"/>
              </a:rPr>
              <a:t>&lt;login&gt;</a:t>
            </a:r>
            <a:r>
              <a:rPr sz="2329" spc="-32" dirty="0">
                <a:solidFill>
                  <a:srgbClr val="00007F"/>
                </a:solidFill>
                <a:latin typeface="Verdana"/>
                <a:cs typeface="Verdana"/>
              </a:rPr>
              <a:t> </a:t>
            </a:r>
            <a:r>
              <a:rPr sz="2329" dirty="0">
                <a:solidFill>
                  <a:srgbClr val="00007F"/>
                </a:solidFill>
                <a:latin typeface="Verdana"/>
                <a:cs typeface="Verdana"/>
              </a:rPr>
              <a:t>&lt;nom</a:t>
            </a:r>
            <a:r>
              <a:rPr sz="2329" spc="-37" dirty="0">
                <a:solidFill>
                  <a:srgbClr val="00007F"/>
                </a:solidFill>
                <a:latin typeface="Verdana"/>
                <a:cs typeface="Verdana"/>
              </a:rPr>
              <a:t> </a:t>
            </a:r>
            <a:r>
              <a:rPr sz="2329" dirty="0">
                <a:solidFill>
                  <a:srgbClr val="00007F"/>
                </a:solidFill>
                <a:latin typeface="Verdana"/>
                <a:cs typeface="Verdana"/>
              </a:rPr>
              <a:t>ou</a:t>
            </a:r>
            <a:r>
              <a:rPr sz="2329" spc="-37" dirty="0">
                <a:solidFill>
                  <a:srgbClr val="00007F"/>
                </a:solidFill>
                <a:latin typeface="Verdana"/>
                <a:cs typeface="Verdana"/>
              </a:rPr>
              <a:t> </a:t>
            </a:r>
            <a:r>
              <a:rPr sz="2329" dirty="0">
                <a:solidFill>
                  <a:srgbClr val="00007F"/>
                </a:solidFill>
                <a:latin typeface="Verdana"/>
                <a:cs typeface="Verdana"/>
              </a:rPr>
              <a:t>adresse</a:t>
            </a:r>
            <a:r>
              <a:rPr sz="2329" spc="-32" dirty="0">
                <a:solidFill>
                  <a:srgbClr val="00007F"/>
                </a:solidFill>
                <a:latin typeface="Verdana"/>
                <a:cs typeface="Verdana"/>
              </a:rPr>
              <a:t> </a:t>
            </a:r>
            <a:r>
              <a:rPr sz="2329" dirty="0">
                <a:solidFill>
                  <a:srgbClr val="00007F"/>
                </a:solidFill>
                <a:latin typeface="Verdana"/>
                <a:cs typeface="Verdana"/>
              </a:rPr>
              <a:t>IP</a:t>
            </a:r>
            <a:r>
              <a:rPr sz="2329" spc="-32" dirty="0">
                <a:solidFill>
                  <a:srgbClr val="00007F"/>
                </a:solidFill>
                <a:latin typeface="Verdana"/>
                <a:cs typeface="Verdana"/>
              </a:rPr>
              <a:t> </a:t>
            </a:r>
            <a:r>
              <a:rPr sz="2329" dirty="0">
                <a:solidFill>
                  <a:srgbClr val="00007F"/>
                </a:solidFill>
                <a:latin typeface="Verdana"/>
                <a:cs typeface="Verdana"/>
              </a:rPr>
              <a:t>du</a:t>
            </a:r>
            <a:r>
              <a:rPr sz="2329" spc="-42" dirty="0">
                <a:solidFill>
                  <a:srgbClr val="00007F"/>
                </a:solidFill>
                <a:latin typeface="Verdana"/>
                <a:cs typeface="Verdana"/>
              </a:rPr>
              <a:t> </a:t>
            </a:r>
            <a:r>
              <a:rPr sz="2329" spc="-11" dirty="0">
                <a:solidFill>
                  <a:srgbClr val="00007F"/>
                </a:solidFill>
                <a:latin typeface="Verdana"/>
                <a:cs typeface="Verdana"/>
              </a:rPr>
              <a:t>serveur&gt;</a:t>
            </a:r>
            <a:endParaRPr sz="2329">
              <a:latin typeface="Verdana"/>
              <a:cs typeface="Verdana"/>
            </a:endParaRPr>
          </a:p>
          <a:p>
            <a:pPr>
              <a:spcBef>
                <a:spcPts val="365"/>
              </a:spcBef>
            </a:pPr>
            <a:endParaRPr sz="2329">
              <a:latin typeface="Verdana"/>
              <a:cs typeface="Verdana"/>
            </a:endParaRPr>
          </a:p>
          <a:p>
            <a:pPr marL="201029" algn="ctr"/>
            <a:r>
              <a:rPr sz="1906" dirty="0">
                <a:solidFill>
                  <a:srgbClr val="FF0000"/>
                </a:solidFill>
                <a:latin typeface="Times New Roman"/>
                <a:cs typeface="Times New Roman"/>
              </a:rPr>
              <a:t>Connexion</a:t>
            </a:r>
            <a:r>
              <a:rPr sz="1906" spc="-42" dirty="0">
                <a:solidFill>
                  <a:srgbClr val="FF0000"/>
                </a:solidFill>
                <a:latin typeface="Times New Roman"/>
                <a:cs typeface="Times New Roman"/>
              </a:rPr>
              <a:t> </a:t>
            </a:r>
            <a:r>
              <a:rPr sz="1906" dirty="0">
                <a:solidFill>
                  <a:srgbClr val="FF0000"/>
                </a:solidFill>
                <a:latin typeface="Times New Roman"/>
                <a:cs typeface="Times New Roman"/>
              </a:rPr>
              <a:t>au</a:t>
            </a:r>
            <a:r>
              <a:rPr sz="1906" spc="-37" dirty="0">
                <a:solidFill>
                  <a:srgbClr val="FF0000"/>
                </a:solidFill>
                <a:latin typeface="Times New Roman"/>
                <a:cs typeface="Times New Roman"/>
              </a:rPr>
              <a:t> </a:t>
            </a:r>
            <a:r>
              <a:rPr sz="1906" dirty="0">
                <a:solidFill>
                  <a:srgbClr val="FF0000"/>
                </a:solidFill>
                <a:latin typeface="Times New Roman"/>
                <a:cs typeface="Times New Roman"/>
              </a:rPr>
              <a:t>serveur</a:t>
            </a:r>
            <a:r>
              <a:rPr sz="1906" spc="-32" dirty="0">
                <a:solidFill>
                  <a:srgbClr val="FF0000"/>
                </a:solidFill>
                <a:latin typeface="Times New Roman"/>
                <a:cs typeface="Times New Roman"/>
              </a:rPr>
              <a:t> </a:t>
            </a:r>
            <a:r>
              <a:rPr sz="1906" dirty="0">
                <a:solidFill>
                  <a:srgbClr val="FF0000"/>
                </a:solidFill>
                <a:latin typeface="Times New Roman"/>
                <a:cs typeface="Times New Roman"/>
              </a:rPr>
              <a:t>:</a:t>
            </a:r>
            <a:r>
              <a:rPr sz="1906" spc="-42" dirty="0">
                <a:solidFill>
                  <a:srgbClr val="FF0000"/>
                </a:solidFill>
                <a:latin typeface="Times New Roman"/>
                <a:cs typeface="Times New Roman"/>
              </a:rPr>
              <a:t> </a:t>
            </a:r>
            <a:r>
              <a:rPr sz="1906" dirty="0">
                <a:solidFill>
                  <a:srgbClr val="FF0000"/>
                </a:solidFill>
                <a:latin typeface="Times New Roman"/>
                <a:cs typeface="Times New Roman"/>
              </a:rPr>
              <a:t>ssh</a:t>
            </a:r>
            <a:r>
              <a:rPr sz="1906" spc="-37" dirty="0">
                <a:solidFill>
                  <a:srgbClr val="FF0000"/>
                </a:solidFill>
                <a:latin typeface="Times New Roman"/>
                <a:cs typeface="Times New Roman"/>
              </a:rPr>
              <a:t> </a:t>
            </a:r>
            <a:r>
              <a:rPr sz="1906" spc="-21" dirty="0">
                <a:solidFill>
                  <a:srgbClr val="FF0000"/>
                </a:solidFill>
                <a:latin typeface="Times New Roman"/>
                <a:cs typeface="Times New Roman"/>
              </a:rPr>
              <a:t>-</a:t>
            </a:r>
            <a:r>
              <a:rPr sz="1906" dirty="0">
                <a:solidFill>
                  <a:srgbClr val="FF0000"/>
                </a:solidFill>
                <a:latin typeface="Times New Roman"/>
                <a:cs typeface="Times New Roman"/>
              </a:rPr>
              <a:t>l</a:t>
            </a:r>
            <a:r>
              <a:rPr sz="1906" spc="-37" dirty="0">
                <a:solidFill>
                  <a:srgbClr val="FF0000"/>
                </a:solidFill>
                <a:latin typeface="Times New Roman"/>
                <a:cs typeface="Times New Roman"/>
              </a:rPr>
              <a:t> </a:t>
            </a:r>
            <a:r>
              <a:rPr sz="1906" dirty="0">
                <a:solidFill>
                  <a:srgbClr val="FF0000"/>
                </a:solidFill>
                <a:latin typeface="Times New Roman"/>
                <a:cs typeface="Times New Roman"/>
              </a:rPr>
              <a:t>ksehaba</a:t>
            </a:r>
            <a:r>
              <a:rPr sz="1906" spc="-42" dirty="0">
                <a:solidFill>
                  <a:srgbClr val="FF0000"/>
                </a:solidFill>
                <a:latin typeface="Times New Roman"/>
                <a:cs typeface="Times New Roman"/>
              </a:rPr>
              <a:t> </a:t>
            </a:r>
            <a:r>
              <a:rPr sz="1906" spc="-11" dirty="0">
                <a:solidFill>
                  <a:srgbClr val="FF0000"/>
                </a:solidFill>
                <a:latin typeface="Times New Roman"/>
                <a:cs typeface="Times New Roman"/>
              </a:rPr>
              <a:t>liris.cnrs.fr</a:t>
            </a:r>
            <a:endParaRPr sz="1906">
              <a:latin typeface="Times New Roman"/>
              <a:cs typeface="Times New Roman"/>
            </a:endParaRPr>
          </a:p>
        </p:txBody>
      </p:sp>
      <p:sp>
        <p:nvSpPr>
          <p:cNvPr id="4" name="object 4"/>
          <p:cNvSpPr txBox="1">
            <a:spLocks noGrp="1"/>
          </p:cNvSpPr>
          <p:nvPr>
            <p:ph type="title"/>
          </p:nvPr>
        </p:nvSpPr>
        <p:spPr>
          <a:xfrm>
            <a:off x="788446" y="302412"/>
            <a:ext cx="11134165" cy="690687"/>
          </a:xfrm>
          <a:prstGeom prst="rect">
            <a:avLst/>
          </a:prstGeom>
        </p:spPr>
        <p:txBody>
          <a:bodyPr vert="horz" wrap="square" lIns="0" tIns="13447" rIns="0" bIns="0" rtlCol="0" anchor="ctr">
            <a:spAutoFit/>
          </a:bodyPr>
          <a:lstStyle/>
          <a:p>
            <a:pPr marL="2995266">
              <a:lnSpc>
                <a:spcPct val="100000"/>
              </a:lnSpc>
              <a:spcBef>
                <a:spcPts val="106"/>
              </a:spcBef>
            </a:pPr>
            <a:r>
              <a:rPr dirty="0"/>
              <a:t>Protocole</a:t>
            </a:r>
            <a:r>
              <a:rPr spc="-58" dirty="0"/>
              <a:t> </a:t>
            </a:r>
            <a:r>
              <a:rPr spc="-26" dirty="0"/>
              <a:t>SSH</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12881" y="1077110"/>
            <a:ext cx="9277798" cy="4962607"/>
          </a:xfrm>
          <a:prstGeom prst="rect">
            <a:avLst/>
          </a:prstGeom>
        </p:spPr>
        <p:txBody>
          <a:bodyPr vert="horz" wrap="square" lIns="0" tIns="133126" rIns="0" bIns="0" rtlCol="0">
            <a:spAutoFit/>
          </a:bodyPr>
          <a:lstStyle/>
          <a:p>
            <a:pPr marL="229267" indent="-198340">
              <a:spcBef>
                <a:spcPts val="1048"/>
              </a:spcBef>
              <a:buClr>
                <a:srgbClr val="00007F"/>
              </a:buClr>
              <a:buSzPct val="80000"/>
              <a:buFont typeface="Segoe UI Symbol"/>
              <a:buChar char="■"/>
              <a:tabLst>
                <a:tab pos="229267" algn="l"/>
              </a:tabLst>
            </a:pPr>
            <a:r>
              <a:rPr sz="2118" dirty="0">
                <a:solidFill>
                  <a:srgbClr val="00007F"/>
                </a:solidFill>
                <a:latin typeface="Verdana"/>
                <a:cs typeface="Verdana"/>
              </a:rPr>
              <a:t>FTP</a:t>
            </a:r>
            <a:r>
              <a:rPr sz="2118" spc="-37" dirty="0">
                <a:solidFill>
                  <a:srgbClr val="00007F"/>
                </a:solidFill>
                <a:latin typeface="Verdana"/>
                <a:cs typeface="Verdana"/>
              </a:rPr>
              <a:t> </a:t>
            </a:r>
            <a:r>
              <a:rPr sz="2118" dirty="0">
                <a:solidFill>
                  <a:srgbClr val="00007F"/>
                </a:solidFill>
                <a:latin typeface="Verdana"/>
                <a:cs typeface="Verdana"/>
              </a:rPr>
              <a:t>-</a:t>
            </a:r>
            <a:r>
              <a:rPr sz="2118" spc="-5" dirty="0">
                <a:solidFill>
                  <a:srgbClr val="00007F"/>
                </a:solidFill>
                <a:latin typeface="Verdana"/>
                <a:cs typeface="Verdana"/>
              </a:rPr>
              <a:t> </a:t>
            </a:r>
            <a:r>
              <a:rPr sz="2118" i="1" dirty="0">
                <a:solidFill>
                  <a:srgbClr val="00007F"/>
                </a:solidFill>
                <a:latin typeface="Verdana"/>
                <a:cs typeface="Verdana"/>
              </a:rPr>
              <a:t>File</a:t>
            </a:r>
            <a:r>
              <a:rPr sz="2118" i="1" spc="-32" dirty="0">
                <a:solidFill>
                  <a:srgbClr val="00007F"/>
                </a:solidFill>
                <a:latin typeface="Verdana"/>
                <a:cs typeface="Verdana"/>
              </a:rPr>
              <a:t> </a:t>
            </a:r>
            <a:r>
              <a:rPr sz="2118" i="1" dirty="0">
                <a:solidFill>
                  <a:srgbClr val="00007F"/>
                </a:solidFill>
                <a:latin typeface="Verdana"/>
                <a:cs typeface="Verdana"/>
              </a:rPr>
              <a:t>Transfer</a:t>
            </a:r>
            <a:r>
              <a:rPr sz="2118" i="1" spc="-37" dirty="0">
                <a:solidFill>
                  <a:srgbClr val="00007F"/>
                </a:solidFill>
                <a:latin typeface="Verdana"/>
                <a:cs typeface="Verdana"/>
              </a:rPr>
              <a:t> </a:t>
            </a:r>
            <a:r>
              <a:rPr sz="2118" i="1" dirty="0">
                <a:solidFill>
                  <a:srgbClr val="00007F"/>
                </a:solidFill>
                <a:latin typeface="Verdana"/>
                <a:cs typeface="Verdana"/>
              </a:rPr>
              <a:t>Protocol</a:t>
            </a:r>
            <a:r>
              <a:rPr sz="2118" i="1" spc="-32" dirty="0">
                <a:solidFill>
                  <a:srgbClr val="00007F"/>
                </a:solidFill>
                <a:latin typeface="Verdana"/>
                <a:cs typeface="Verdana"/>
              </a:rPr>
              <a:t> </a:t>
            </a:r>
            <a:r>
              <a:rPr sz="2118" i="1" dirty="0">
                <a:solidFill>
                  <a:srgbClr val="00007F"/>
                </a:solidFill>
                <a:latin typeface="Verdana"/>
                <a:cs typeface="Verdana"/>
              </a:rPr>
              <a:t>(protocole</a:t>
            </a:r>
            <a:r>
              <a:rPr sz="2118" i="1" spc="-32" dirty="0">
                <a:solidFill>
                  <a:srgbClr val="00007F"/>
                </a:solidFill>
                <a:latin typeface="Verdana"/>
                <a:cs typeface="Verdana"/>
              </a:rPr>
              <a:t> </a:t>
            </a:r>
            <a:r>
              <a:rPr sz="2118" i="1" dirty="0">
                <a:solidFill>
                  <a:srgbClr val="00007F"/>
                </a:solidFill>
                <a:latin typeface="Verdana"/>
                <a:cs typeface="Verdana"/>
              </a:rPr>
              <a:t>de</a:t>
            </a:r>
            <a:r>
              <a:rPr sz="2118" i="1" spc="-32" dirty="0">
                <a:solidFill>
                  <a:srgbClr val="00007F"/>
                </a:solidFill>
                <a:latin typeface="Verdana"/>
                <a:cs typeface="Verdana"/>
              </a:rPr>
              <a:t> </a:t>
            </a:r>
            <a:r>
              <a:rPr sz="2118" i="1" dirty="0">
                <a:solidFill>
                  <a:srgbClr val="00007F"/>
                </a:solidFill>
                <a:latin typeface="Verdana"/>
                <a:cs typeface="Verdana"/>
              </a:rPr>
              <a:t>transfert</a:t>
            </a:r>
            <a:r>
              <a:rPr sz="2118" i="1" spc="-32" dirty="0">
                <a:solidFill>
                  <a:srgbClr val="00007F"/>
                </a:solidFill>
                <a:latin typeface="Verdana"/>
                <a:cs typeface="Verdana"/>
              </a:rPr>
              <a:t> </a:t>
            </a:r>
            <a:r>
              <a:rPr sz="2118" i="1" dirty="0">
                <a:solidFill>
                  <a:srgbClr val="00007F"/>
                </a:solidFill>
                <a:latin typeface="Verdana"/>
                <a:cs typeface="Verdana"/>
              </a:rPr>
              <a:t>de</a:t>
            </a:r>
            <a:r>
              <a:rPr sz="2118" i="1" spc="-32" dirty="0">
                <a:solidFill>
                  <a:srgbClr val="00007F"/>
                </a:solidFill>
                <a:latin typeface="Verdana"/>
                <a:cs typeface="Verdana"/>
              </a:rPr>
              <a:t> </a:t>
            </a:r>
            <a:r>
              <a:rPr sz="2118" i="1" spc="-11" dirty="0">
                <a:solidFill>
                  <a:srgbClr val="00007F"/>
                </a:solidFill>
                <a:latin typeface="Verdana"/>
                <a:cs typeface="Verdana"/>
              </a:rPr>
              <a:t>fichier)</a:t>
            </a:r>
            <a:endParaRPr sz="2118">
              <a:latin typeface="Verdana"/>
              <a:cs typeface="Verdana"/>
            </a:endParaRPr>
          </a:p>
          <a:p>
            <a:pPr marL="229267" indent="-198340">
              <a:spcBef>
                <a:spcPts val="942"/>
              </a:spcBef>
              <a:buSzPct val="80000"/>
              <a:buFont typeface="Segoe UI Symbol"/>
              <a:buChar char="■"/>
              <a:tabLst>
                <a:tab pos="229267" algn="l"/>
              </a:tabLst>
            </a:pPr>
            <a:r>
              <a:rPr sz="2118" dirty="0">
                <a:solidFill>
                  <a:srgbClr val="00007F"/>
                </a:solidFill>
                <a:latin typeface="Verdana"/>
                <a:cs typeface="Verdana"/>
              </a:rPr>
              <a:t>Port</a:t>
            </a:r>
            <a:r>
              <a:rPr sz="2118" spc="-69" dirty="0">
                <a:solidFill>
                  <a:srgbClr val="00007F"/>
                </a:solidFill>
                <a:latin typeface="Verdana"/>
                <a:cs typeface="Verdana"/>
              </a:rPr>
              <a:t> </a:t>
            </a:r>
            <a:r>
              <a:rPr sz="2118" spc="-26" dirty="0">
                <a:solidFill>
                  <a:srgbClr val="00007F"/>
                </a:solidFill>
                <a:latin typeface="Verdana"/>
                <a:cs typeface="Verdana"/>
              </a:rPr>
              <a:t>21</a:t>
            </a:r>
            <a:endParaRPr sz="2118">
              <a:latin typeface="Verdana"/>
              <a:cs typeface="Verdana"/>
            </a:endParaRPr>
          </a:p>
          <a:p>
            <a:pPr marL="229267" indent="-198340">
              <a:spcBef>
                <a:spcPts val="932"/>
              </a:spcBef>
              <a:buSzPct val="80000"/>
              <a:buFont typeface="Segoe UI Symbol"/>
              <a:buChar char="■"/>
              <a:tabLst>
                <a:tab pos="229267" algn="l"/>
              </a:tabLst>
            </a:pPr>
            <a:r>
              <a:rPr sz="2118" dirty="0">
                <a:solidFill>
                  <a:srgbClr val="00007F"/>
                </a:solidFill>
                <a:latin typeface="Verdana"/>
                <a:cs typeface="Verdana"/>
              </a:rPr>
              <a:t>permet</a:t>
            </a:r>
            <a:r>
              <a:rPr sz="2118" spc="-37" dirty="0">
                <a:solidFill>
                  <a:srgbClr val="00007F"/>
                </a:solidFill>
                <a:latin typeface="Verdana"/>
                <a:cs typeface="Verdana"/>
              </a:rPr>
              <a:t> </a:t>
            </a:r>
            <a:r>
              <a:rPr sz="2118" dirty="0">
                <a:solidFill>
                  <a:srgbClr val="00007F"/>
                </a:solidFill>
                <a:latin typeface="Verdana"/>
                <a:cs typeface="Verdana"/>
              </a:rPr>
              <a:t>un</a:t>
            </a:r>
            <a:r>
              <a:rPr sz="2118" spc="-37" dirty="0">
                <a:solidFill>
                  <a:srgbClr val="00007F"/>
                </a:solidFill>
                <a:latin typeface="Verdana"/>
                <a:cs typeface="Verdana"/>
              </a:rPr>
              <a:t> </a:t>
            </a:r>
            <a:r>
              <a:rPr sz="2118" dirty="0">
                <a:solidFill>
                  <a:srgbClr val="00007F"/>
                </a:solidFill>
                <a:latin typeface="Verdana"/>
                <a:cs typeface="Verdana"/>
              </a:rPr>
              <a:t>partage</a:t>
            </a:r>
            <a:r>
              <a:rPr sz="2118" spc="-37" dirty="0">
                <a:solidFill>
                  <a:srgbClr val="00007F"/>
                </a:solidFill>
                <a:latin typeface="Verdana"/>
                <a:cs typeface="Verdana"/>
              </a:rPr>
              <a:t> </a:t>
            </a:r>
            <a:r>
              <a:rPr sz="2118" dirty="0">
                <a:solidFill>
                  <a:srgbClr val="00007F"/>
                </a:solidFill>
                <a:latin typeface="Verdana"/>
                <a:cs typeface="Verdana"/>
              </a:rPr>
              <a:t>de</a:t>
            </a:r>
            <a:r>
              <a:rPr sz="2118" spc="-37" dirty="0">
                <a:solidFill>
                  <a:srgbClr val="00007F"/>
                </a:solidFill>
                <a:latin typeface="Verdana"/>
                <a:cs typeface="Verdana"/>
              </a:rPr>
              <a:t> </a:t>
            </a:r>
            <a:r>
              <a:rPr sz="2118" dirty="0">
                <a:solidFill>
                  <a:srgbClr val="00007F"/>
                </a:solidFill>
                <a:latin typeface="Verdana"/>
                <a:cs typeface="Verdana"/>
              </a:rPr>
              <a:t>fichiers</a:t>
            </a:r>
            <a:r>
              <a:rPr sz="2118" spc="-42" dirty="0">
                <a:solidFill>
                  <a:srgbClr val="00007F"/>
                </a:solidFill>
                <a:latin typeface="Verdana"/>
                <a:cs typeface="Verdana"/>
              </a:rPr>
              <a:t> </a:t>
            </a:r>
            <a:r>
              <a:rPr sz="2118" dirty="0">
                <a:solidFill>
                  <a:srgbClr val="00007F"/>
                </a:solidFill>
                <a:latin typeface="Verdana"/>
                <a:cs typeface="Verdana"/>
              </a:rPr>
              <a:t>entre</a:t>
            </a:r>
            <a:r>
              <a:rPr sz="2118" spc="-37" dirty="0">
                <a:solidFill>
                  <a:srgbClr val="00007F"/>
                </a:solidFill>
                <a:latin typeface="Verdana"/>
                <a:cs typeface="Verdana"/>
              </a:rPr>
              <a:t> </a:t>
            </a:r>
            <a:r>
              <a:rPr sz="2118" dirty="0">
                <a:solidFill>
                  <a:srgbClr val="00007F"/>
                </a:solidFill>
                <a:latin typeface="Verdana"/>
                <a:cs typeface="Verdana"/>
              </a:rPr>
              <a:t>machines</a:t>
            </a:r>
            <a:r>
              <a:rPr sz="2118" spc="-42" dirty="0">
                <a:solidFill>
                  <a:srgbClr val="00007F"/>
                </a:solidFill>
                <a:latin typeface="Verdana"/>
                <a:cs typeface="Verdana"/>
              </a:rPr>
              <a:t> </a:t>
            </a:r>
            <a:r>
              <a:rPr sz="2118" spc="-11" dirty="0">
                <a:solidFill>
                  <a:srgbClr val="00007F"/>
                </a:solidFill>
                <a:latin typeface="Verdana"/>
                <a:cs typeface="Verdana"/>
              </a:rPr>
              <a:t>distantes</a:t>
            </a:r>
            <a:endParaRPr sz="2118">
              <a:latin typeface="Verdana"/>
              <a:cs typeface="Verdana"/>
            </a:endParaRPr>
          </a:p>
          <a:p>
            <a:pPr marL="229267" marR="145225" indent="-199012">
              <a:lnSpc>
                <a:spcPct val="101699"/>
              </a:lnSpc>
              <a:spcBef>
                <a:spcPts val="900"/>
              </a:spcBef>
              <a:buSzPct val="80000"/>
              <a:buFont typeface="Segoe UI Symbol"/>
              <a:buChar char="■"/>
              <a:tabLst>
                <a:tab pos="229267" algn="l"/>
              </a:tabLst>
            </a:pPr>
            <a:r>
              <a:rPr sz="2118" dirty="0">
                <a:solidFill>
                  <a:srgbClr val="00007F"/>
                </a:solidFill>
                <a:latin typeface="Verdana"/>
                <a:cs typeface="Verdana"/>
              </a:rPr>
              <a:t>permet</a:t>
            </a:r>
            <a:r>
              <a:rPr sz="2118" spc="-37" dirty="0">
                <a:solidFill>
                  <a:srgbClr val="00007F"/>
                </a:solidFill>
                <a:latin typeface="Verdana"/>
                <a:cs typeface="Verdana"/>
              </a:rPr>
              <a:t> </a:t>
            </a:r>
            <a:r>
              <a:rPr sz="2118" dirty="0">
                <a:solidFill>
                  <a:srgbClr val="00007F"/>
                </a:solidFill>
                <a:latin typeface="Verdana"/>
                <a:cs typeface="Verdana"/>
              </a:rPr>
              <a:t>une</a:t>
            </a:r>
            <a:r>
              <a:rPr sz="2118" spc="-42" dirty="0">
                <a:solidFill>
                  <a:srgbClr val="00007F"/>
                </a:solidFill>
                <a:latin typeface="Verdana"/>
                <a:cs typeface="Verdana"/>
              </a:rPr>
              <a:t> </a:t>
            </a:r>
            <a:r>
              <a:rPr sz="2118" dirty="0">
                <a:solidFill>
                  <a:srgbClr val="00007F"/>
                </a:solidFill>
                <a:latin typeface="Verdana"/>
                <a:cs typeface="Verdana"/>
              </a:rPr>
              <a:t>indépendance</a:t>
            </a:r>
            <a:r>
              <a:rPr sz="2118" spc="-26" dirty="0">
                <a:solidFill>
                  <a:srgbClr val="00007F"/>
                </a:solidFill>
                <a:latin typeface="Verdana"/>
                <a:cs typeface="Verdana"/>
              </a:rPr>
              <a:t> </a:t>
            </a:r>
            <a:r>
              <a:rPr sz="2118" dirty="0">
                <a:solidFill>
                  <a:srgbClr val="00007F"/>
                </a:solidFill>
                <a:latin typeface="Verdana"/>
                <a:cs typeface="Verdana"/>
              </a:rPr>
              <a:t>aux</a:t>
            </a:r>
            <a:r>
              <a:rPr sz="2118" spc="-32" dirty="0">
                <a:solidFill>
                  <a:srgbClr val="00007F"/>
                </a:solidFill>
                <a:latin typeface="Verdana"/>
                <a:cs typeface="Verdana"/>
              </a:rPr>
              <a:t> </a:t>
            </a:r>
            <a:r>
              <a:rPr sz="2118" dirty="0">
                <a:solidFill>
                  <a:srgbClr val="00007F"/>
                </a:solidFill>
                <a:latin typeface="Verdana"/>
                <a:cs typeface="Verdana"/>
              </a:rPr>
              <a:t>systèmes</a:t>
            </a:r>
            <a:r>
              <a:rPr sz="2118" spc="-26" dirty="0">
                <a:solidFill>
                  <a:srgbClr val="00007F"/>
                </a:solidFill>
                <a:latin typeface="Verdana"/>
                <a:cs typeface="Verdana"/>
              </a:rPr>
              <a:t> </a:t>
            </a:r>
            <a:r>
              <a:rPr sz="2118" dirty="0">
                <a:solidFill>
                  <a:srgbClr val="00007F"/>
                </a:solidFill>
                <a:latin typeface="Verdana"/>
                <a:cs typeface="Verdana"/>
              </a:rPr>
              <a:t>de</a:t>
            </a:r>
            <a:r>
              <a:rPr sz="2118" spc="-21" dirty="0">
                <a:solidFill>
                  <a:srgbClr val="00007F"/>
                </a:solidFill>
                <a:latin typeface="Verdana"/>
                <a:cs typeface="Verdana"/>
              </a:rPr>
              <a:t> </a:t>
            </a:r>
            <a:r>
              <a:rPr sz="2118" dirty="0">
                <a:solidFill>
                  <a:srgbClr val="00007F"/>
                </a:solidFill>
                <a:latin typeface="Verdana"/>
                <a:cs typeface="Verdana"/>
              </a:rPr>
              <a:t>fichiers</a:t>
            </a:r>
            <a:r>
              <a:rPr sz="2118" spc="-42" dirty="0">
                <a:solidFill>
                  <a:srgbClr val="00007F"/>
                </a:solidFill>
                <a:latin typeface="Verdana"/>
                <a:cs typeface="Verdana"/>
              </a:rPr>
              <a:t> </a:t>
            </a:r>
            <a:r>
              <a:rPr sz="2118" dirty="0">
                <a:solidFill>
                  <a:srgbClr val="00007F"/>
                </a:solidFill>
                <a:latin typeface="Verdana"/>
                <a:cs typeface="Verdana"/>
              </a:rPr>
              <a:t>des</a:t>
            </a:r>
            <a:r>
              <a:rPr sz="2118" spc="-26" dirty="0">
                <a:solidFill>
                  <a:srgbClr val="00007F"/>
                </a:solidFill>
                <a:latin typeface="Verdana"/>
                <a:cs typeface="Verdana"/>
              </a:rPr>
              <a:t> </a:t>
            </a:r>
            <a:r>
              <a:rPr sz="2118" spc="-11" dirty="0">
                <a:solidFill>
                  <a:srgbClr val="00007F"/>
                </a:solidFill>
                <a:latin typeface="Verdana"/>
                <a:cs typeface="Verdana"/>
              </a:rPr>
              <a:t>machines </a:t>
            </a:r>
            <a:r>
              <a:rPr sz="2118" dirty="0">
                <a:solidFill>
                  <a:srgbClr val="00007F"/>
                </a:solidFill>
                <a:latin typeface="Verdana"/>
                <a:cs typeface="Verdana"/>
              </a:rPr>
              <a:t>clientes</a:t>
            </a:r>
            <a:r>
              <a:rPr sz="2118" spc="-32" dirty="0">
                <a:solidFill>
                  <a:srgbClr val="00007F"/>
                </a:solidFill>
                <a:latin typeface="Verdana"/>
                <a:cs typeface="Verdana"/>
              </a:rPr>
              <a:t> </a:t>
            </a:r>
            <a:r>
              <a:rPr sz="2118" dirty="0">
                <a:solidFill>
                  <a:srgbClr val="00007F"/>
                </a:solidFill>
                <a:latin typeface="Verdana"/>
                <a:cs typeface="Verdana"/>
              </a:rPr>
              <a:t>et</a:t>
            </a:r>
            <a:r>
              <a:rPr sz="2118" spc="-21" dirty="0">
                <a:solidFill>
                  <a:srgbClr val="00007F"/>
                </a:solidFill>
                <a:latin typeface="Verdana"/>
                <a:cs typeface="Verdana"/>
              </a:rPr>
              <a:t> </a:t>
            </a:r>
            <a:r>
              <a:rPr sz="2118" spc="-11" dirty="0">
                <a:solidFill>
                  <a:srgbClr val="00007F"/>
                </a:solidFill>
                <a:latin typeface="Verdana"/>
                <a:cs typeface="Verdana"/>
              </a:rPr>
              <a:t>serveur</a:t>
            </a:r>
            <a:endParaRPr sz="2118">
              <a:latin typeface="Verdana"/>
              <a:cs typeface="Verdana"/>
            </a:endParaRPr>
          </a:p>
          <a:p>
            <a:pPr marL="229267" indent="-198340">
              <a:spcBef>
                <a:spcPts val="932"/>
              </a:spcBef>
              <a:buSzPct val="80000"/>
              <a:buFont typeface="Segoe UI Symbol"/>
              <a:buChar char="■"/>
              <a:tabLst>
                <a:tab pos="229267" algn="l"/>
              </a:tabLst>
            </a:pPr>
            <a:r>
              <a:rPr sz="2118" dirty="0">
                <a:solidFill>
                  <a:srgbClr val="00007F"/>
                </a:solidFill>
                <a:latin typeface="Verdana"/>
                <a:cs typeface="Verdana"/>
              </a:rPr>
              <a:t>permet</a:t>
            </a:r>
            <a:r>
              <a:rPr sz="2118" spc="-42" dirty="0">
                <a:solidFill>
                  <a:srgbClr val="00007F"/>
                </a:solidFill>
                <a:latin typeface="Verdana"/>
                <a:cs typeface="Verdana"/>
              </a:rPr>
              <a:t> </a:t>
            </a:r>
            <a:r>
              <a:rPr sz="2118" dirty="0">
                <a:solidFill>
                  <a:srgbClr val="00007F"/>
                </a:solidFill>
                <a:latin typeface="Verdana"/>
                <a:cs typeface="Verdana"/>
              </a:rPr>
              <a:t>de</a:t>
            </a:r>
            <a:r>
              <a:rPr sz="2118" spc="-37" dirty="0">
                <a:solidFill>
                  <a:srgbClr val="00007F"/>
                </a:solidFill>
                <a:latin typeface="Verdana"/>
                <a:cs typeface="Verdana"/>
              </a:rPr>
              <a:t> </a:t>
            </a:r>
            <a:r>
              <a:rPr sz="2118" dirty="0">
                <a:solidFill>
                  <a:srgbClr val="00007F"/>
                </a:solidFill>
                <a:latin typeface="Verdana"/>
                <a:cs typeface="Verdana"/>
              </a:rPr>
              <a:t>transférer</a:t>
            </a:r>
            <a:r>
              <a:rPr sz="2118" spc="-48" dirty="0">
                <a:solidFill>
                  <a:srgbClr val="00007F"/>
                </a:solidFill>
                <a:latin typeface="Verdana"/>
                <a:cs typeface="Verdana"/>
              </a:rPr>
              <a:t> </a:t>
            </a:r>
            <a:r>
              <a:rPr sz="2118" dirty="0">
                <a:solidFill>
                  <a:srgbClr val="00007F"/>
                </a:solidFill>
                <a:latin typeface="Verdana"/>
                <a:cs typeface="Verdana"/>
              </a:rPr>
              <a:t>des</a:t>
            </a:r>
            <a:r>
              <a:rPr sz="2118" spc="-42" dirty="0">
                <a:solidFill>
                  <a:srgbClr val="00007F"/>
                </a:solidFill>
                <a:latin typeface="Verdana"/>
                <a:cs typeface="Verdana"/>
              </a:rPr>
              <a:t> </a:t>
            </a:r>
            <a:r>
              <a:rPr sz="2118" dirty="0">
                <a:solidFill>
                  <a:srgbClr val="00007F"/>
                </a:solidFill>
                <a:latin typeface="Verdana"/>
                <a:cs typeface="Verdana"/>
              </a:rPr>
              <a:t>données</a:t>
            </a:r>
            <a:r>
              <a:rPr sz="2118" spc="-48" dirty="0">
                <a:solidFill>
                  <a:srgbClr val="00007F"/>
                </a:solidFill>
                <a:latin typeface="Verdana"/>
                <a:cs typeface="Verdana"/>
              </a:rPr>
              <a:t> </a:t>
            </a:r>
            <a:r>
              <a:rPr sz="2118" dirty="0">
                <a:solidFill>
                  <a:srgbClr val="00007F"/>
                </a:solidFill>
                <a:latin typeface="Verdana"/>
                <a:cs typeface="Verdana"/>
              </a:rPr>
              <a:t>de</a:t>
            </a:r>
            <a:r>
              <a:rPr sz="2118" spc="-37" dirty="0">
                <a:solidFill>
                  <a:srgbClr val="00007F"/>
                </a:solidFill>
                <a:latin typeface="Verdana"/>
                <a:cs typeface="Verdana"/>
              </a:rPr>
              <a:t> </a:t>
            </a:r>
            <a:r>
              <a:rPr sz="2118" dirty="0">
                <a:solidFill>
                  <a:srgbClr val="00007F"/>
                </a:solidFill>
                <a:latin typeface="Verdana"/>
                <a:cs typeface="Verdana"/>
              </a:rPr>
              <a:t>manière</a:t>
            </a:r>
            <a:r>
              <a:rPr sz="2118" spc="-42" dirty="0">
                <a:solidFill>
                  <a:srgbClr val="00007F"/>
                </a:solidFill>
                <a:latin typeface="Verdana"/>
                <a:cs typeface="Verdana"/>
              </a:rPr>
              <a:t> </a:t>
            </a:r>
            <a:r>
              <a:rPr sz="2118" spc="-11" dirty="0">
                <a:solidFill>
                  <a:srgbClr val="00007F"/>
                </a:solidFill>
                <a:latin typeface="Verdana"/>
                <a:cs typeface="Verdana"/>
              </a:rPr>
              <a:t>efficace</a:t>
            </a:r>
            <a:endParaRPr sz="2118">
              <a:latin typeface="Verdana"/>
              <a:cs typeface="Verdana"/>
            </a:endParaRPr>
          </a:p>
          <a:p>
            <a:pPr marL="229267" indent="-198340">
              <a:spcBef>
                <a:spcPts val="942"/>
              </a:spcBef>
              <a:buSzPct val="80000"/>
              <a:buFont typeface="Segoe UI Symbol"/>
              <a:buChar char="■"/>
              <a:tabLst>
                <a:tab pos="229267" algn="l"/>
              </a:tabLst>
            </a:pPr>
            <a:r>
              <a:rPr sz="2118" spc="-21" dirty="0">
                <a:solidFill>
                  <a:srgbClr val="00007F"/>
                </a:solidFill>
                <a:latin typeface="Verdana"/>
                <a:cs typeface="Verdana"/>
              </a:rPr>
              <a:t>Transmission</a:t>
            </a:r>
            <a:r>
              <a:rPr sz="2118" spc="-42" dirty="0">
                <a:solidFill>
                  <a:srgbClr val="00007F"/>
                </a:solidFill>
                <a:latin typeface="Verdana"/>
                <a:cs typeface="Verdana"/>
              </a:rPr>
              <a:t> </a:t>
            </a:r>
            <a:r>
              <a:rPr sz="2118" dirty="0">
                <a:solidFill>
                  <a:srgbClr val="00007F"/>
                </a:solidFill>
                <a:latin typeface="Verdana"/>
                <a:cs typeface="Verdana"/>
              </a:rPr>
              <a:t>sur</a:t>
            </a:r>
            <a:r>
              <a:rPr sz="2118" spc="-42" dirty="0">
                <a:solidFill>
                  <a:srgbClr val="00007F"/>
                </a:solidFill>
                <a:latin typeface="Verdana"/>
                <a:cs typeface="Verdana"/>
              </a:rPr>
              <a:t> </a:t>
            </a:r>
            <a:r>
              <a:rPr sz="2118" dirty="0">
                <a:solidFill>
                  <a:srgbClr val="00007F"/>
                </a:solidFill>
                <a:latin typeface="Verdana"/>
                <a:cs typeface="Verdana"/>
              </a:rPr>
              <a:t>deux</a:t>
            </a:r>
            <a:r>
              <a:rPr sz="2118" spc="-48" dirty="0">
                <a:solidFill>
                  <a:srgbClr val="00007F"/>
                </a:solidFill>
                <a:latin typeface="Verdana"/>
                <a:cs typeface="Verdana"/>
              </a:rPr>
              <a:t> </a:t>
            </a:r>
            <a:r>
              <a:rPr sz="2118" dirty="0">
                <a:solidFill>
                  <a:srgbClr val="00007F"/>
                </a:solidFill>
                <a:latin typeface="Verdana"/>
                <a:cs typeface="Verdana"/>
              </a:rPr>
              <a:t>canaux</a:t>
            </a:r>
            <a:r>
              <a:rPr sz="2118" spc="-42" dirty="0">
                <a:solidFill>
                  <a:srgbClr val="00007F"/>
                </a:solidFill>
                <a:latin typeface="Verdana"/>
                <a:cs typeface="Verdana"/>
              </a:rPr>
              <a:t> </a:t>
            </a:r>
            <a:r>
              <a:rPr sz="2118" spc="-53" dirty="0">
                <a:solidFill>
                  <a:srgbClr val="00007F"/>
                </a:solidFill>
                <a:latin typeface="Verdana"/>
                <a:cs typeface="Verdana"/>
              </a:rPr>
              <a:t>:</a:t>
            </a:r>
            <a:endParaRPr sz="2118">
              <a:latin typeface="Verdana"/>
              <a:cs typeface="Verdana"/>
            </a:endParaRPr>
          </a:p>
          <a:p>
            <a:pPr marL="1183315" marR="32272" lvl="1" indent="-199012">
              <a:lnSpc>
                <a:spcPct val="101699"/>
              </a:lnSpc>
              <a:spcBef>
                <a:spcPts val="884"/>
              </a:spcBef>
              <a:buSzPct val="80000"/>
              <a:buFont typeface="Segoe UI Symbol"/>
              <a:buChar char="■"/>
              <a:tabLst>
                <a:tab pos="1183315" algn="l"/>
              </a:tabLst>
            </a:pPr>
            <a:r>
              <a:rPr sz="2118" dirty="0">
                <a:solidFill>
                  <a:srgbClr val="00007F"/>
                </a:solidFill>
                <a:latin typeface="Verdana"/>
                <a:cs typeface="Verdana"/>
              </a:rPr>
              <a:t>Un</a:t>
            </a:r>
            <a:r>
              <a:rPr sz="2118" spc="-32" dirty="0">
                <a:solidFill>
                  <a:srgbClr val="00007F"/>
                </a:solidFill>
                <a:latin typeface="Verdana"/>
                <a:cs typeface="Verdana"/>
              </a:rPr>
              <a:t> </a:t>
            </a:r>
            <a:r>
              <a:rPr sz="2118" dirty="0">
                <a:solidFill>
                  <a:srgbClr val="00007F"/>
                </a:solidFill>
                <a:latin typeface="Verdana"/>
                <a:cs typeface="Verdana"/>
              </a:rPr>
              <a:t>canal</a:t>
            </a:r>
            <a:r>
              <a:rPr sz="2118" spc="-26" dirty="0">
                <a:solidFill>
                  <a:srgbClr val="00007F"/>
                </a:solidFill>
                <a:latin typeface="Verdana"/>
                <a:cs typeface="Verdana"/>
              </a:rPr>
              <a:t> </a:t>
            </a:r>
            <a:r>
              <a:rPr sz="2118" dirty="0">
                <a:solidFill>
                  <a:srgbClr val="00007F"/>
                </a:solidFill>
                <a:latin typeface="Verdana"/>
                <a:cs typeface="Verdana"/>
              </a:rPr>
              <a:t>pour</a:t>
            </a:r>
            <a:r>
              <a:rPr sz="2118" spc="-26" dirty="0">
                <a:solidFill>
                  <a:srgbClr val="00007F"/>
                </a:solidFill>
                <a:latin typeface="Verdana"/>
                <a:cs typeface="Verdana"/>
              </a:rPr>
              <a:t> </a:t>
            </a:r>
            <a:r>
              <a:rPr sz="2118" dirty="0">
                <a:solidFill>
                  <a:srgbClr val="00007F"/>
                </a:solidFill>
                <a:latin typeface="Verdana"/>
                <a:cs typeface="Verdana"/>
              </a:rPr>
              <a:t>les</a:t>
            </a:r>
            <a:r>
              <a:rPr sz="2118" spc="-32" dirty="0">
                <a:solidFill>
                  <a:srgbClr val="00007F"/>
                </a:solidFill>
                <a:latin typeface="Verdana"/>
                <a:cs typeface="Verdana"/>
              </a:rPr>
              <a:t> </a:t>
            </a:r>
            <a:r>
              <a:rPr sz="2118" dirty="0">
                <a:solidFill>
                  <a:srgbClr val="00007F"/>
                </a:solidFill>
                <a:latin typeface="Verdana"/>
                <a:cs typeface="Verdana"/>
              </a:rPr>
              <a:t>commandes</a:t>
            </a:r>
            <a:r>
              <a:rPr sz="2118" spc="-26" dirty="0">
                <a:solidFill>
                  <a:srgbClr val="00007F"/>
                </a:solidFill>
                <a:latin typeface="Verdana"/>
                <a:cs typeface="Verdana"/>
              </a:rPr>
              <a:t> </a:t>
            </a:r>
            <a:r>
              <a:rPr sz="2118" dirty="0">
                <a:solidFill>
                  <a:srgbClr val="00007F"/>
                </a:solidFill>
                <a:latin typeface="Verdana"/>
                <a:cs typeface="Verdana"/>
              </a:rPr>
              <a:t>(canal</a:t>
            </a:r>
            <a:r>
              <a:rPr sz="2118" spc="-26" dirty="0">
                <a:solidFill>
                  <a:srgbClr val="00007F"/>
                </a:solidFill>
                <a:latin typeface="Verdana"/>
                <a:cs typeface="Verdana"/>
              </a:rPr>
              <a:t> </a:t>
            </a:r>
            <a:r>
              <a:rPr sz="2118" dirty="0">
                <a:solidFill>
                  <a:srgbClr val="00007F"/>
                </a:solidFill>
                <a:latin typeface="Verdana"/>
                <a:cs typeface="Verdana"/>
              </a:rPr>
              <a:t>de</a:t>
            </a:r>
            <a:r>
              <a:rPr sz="2118" spc="-21" dirty="0">
                <a:solidFill>
                  <a:srgbClr val="00007F"/>
                </a:solidFill>
                <a:latin typeface="Verdana"/>
                <a:cs typeface="Verdana"/>
              </a:rPr>
              <a:t> </a:t>
            </a:r>
            <a:r>
              <a:rPr sz="2118" dirty="0">
                <a:solidFill>
                  <a:srgbClr val="00007F"/>
                </a:solidFill>
                <a:latin typeface="Verdana"/>
                <a:cs typeface="Verdana"/>
              </a:rPr>
              <a:t>contrôle),</a:t>
            </a:r>
            <a:r>
              <a:rPr sz="2118" spc="-32" dirty="0">
                <a:solidFill>
                  <a:srgbClr val="00007F"/>
                </a:solidFill>
                <a:latin typeface="Verdana"/>
                <a:cs typeface="Verdana"/>
              </a:rPr>
              <a:t> </a:t>
            </a:r>
            <a:r>
              <a:rPr sz="2118" dirty="0">
                <a:solidFill>
                  <a:srgbClr val="00007F"/>
                </a:solidFill>
                <a:latin typeface="Verdana"/>
                <a:cs typeface="Verdana"/>
              </a:rPr>
              <a:t>géré</a:t>
            </a:r>
            <a:r>
              <a:rPr sz="2118" spc="-21" dirty="0">
                <a:solidFill>
                  <a:srgbClr val="00007F"/>
                </a:solidFill>
                <a:latin typeface="Verdana"/>
                <a:cs typeface="Verdana"/>
              </a:rPr>
              <a:t> </a:t>
            </a:r>
            <a:r>
              <a:rPr sz="2118" spc="-26" dirty="0">
                <a:solidFill>
                  <a:srgbClr val="00007F"/>
                </a:solidFill>
                <a:latin typeface="Verdana"/>
                <a:cs typeface="Verdana"/>
              </a:rPr>
              <a:t>par </a:t>
            </a:r>
            <a:r>
              <a:rPr sz="2118" dirty="0">
                <a:solidFill>
                  <a:srgbClr val="00007F"/>
                </a:solidFill>
                <a:latin typeface="Verdana"/>
                <a:cs typeface="Verdana"/>
              </a:rPr>
              <a:t>l'interpréteur</a:t>
            </a:r>
            <a:r>
              <a:rPr sz="2118" spc="-42" dirty="0">
                <a:solidFill>
                  <a:srgbClr val="00007F"/>
                </a:solidFill>
                <a:latin typeface="Verdana"/>
                <a:cs typeface="Verdana"/>
              </a:rPr>
              <a:t> </a:t>
            </a:r>
            <a:r>
              <a:rPr sz="2118" dirty="0">
                <a:solidFill>
                  <a:srgbClr val="00007F"/>
                </a:solidFill>
                <a:latin typeface="Verdana"/>
                <a:cs typeface="Verdana"/>
              </a:rPr>
              <a:t>de</a:t>
            </a:r>
            <a:r>
              <a:rPr sz="2118" spc="-32" dirty="0">
                <a:solidFill>
                  <a:srgbClr val="00007F"/>
                </a:solidFill>
                <a:latin typeface="Verdana"/>
                <a:cs typeface="Verdana"/>
              </a:rPr>
              <a:t> </a:t>
            </a:r>
            <a:r>
              <a:rPr sz="2118" dirty="0">
                <a:solidFill>
                  <a:srgbClr val="00007F"/>
                </a:solidFill>
                <a:latin typeface="Verdana"/>
                <a:cs typeface="Verdana"/>
              </a:rPr>
              <a:t>commandes</a:t>
            </a:r>
            <a:r>
              <a:rPr sz="2118" spc="-37" dirty="0">
                <a:solidFill>
                  <a:srgbClr val="00007F"/>
                </a:solidFill>
                <a:latin typeface="Verdana"/>
                <a:cs typeface="Verdana"/>
              </a:rPr>
              <a:t> </a:t>
            </a:r>
            <a:r>
              <a:rPr sz="2118" dirty="0">
                <a:solidFill>
                  <a:srgbClr val="00007F"/>
                </a:solidFill>
                <a:latin typeface="Verdana"/>
                <a:cs typeface="Verdana"/>
              </a:rPr>
              <a:t>(</a:t>
            </a:r>
            <a:r>
              <a:rPr sz="2118" b="1" dirty="0">
                <a:solidFill>
                  <a:srgbClr val="00007F"/>
                </a:solidFill>
                <a:latin typeface="Verdana"/>
                <a:cs typeface="Verdana"/>
              </a:rPr>
              <a:t>PI</a:t>
            </a:r>
            <a:r>
              <a:rPr sz="2118" b="1" spc="-21" dirty="0">
                <a:solidFill>
                  <a:srgbClr val="00007F"/>
                </a:solidFill>
                <a:latin typeface="Verdana"/>
                <a:cs typeface="Verdana"/>
              </a:rPr>
              <a:t> </a:t>
            </a:r>
            <a:r>
              <a:rPr sz="2118" dirty="0">
                <a:solidFill>
                  <a:srgbClr val="00007F"/>
                </a:solidFill>
                <a:latin typeface="Verdana"/>
                <a:cs typeface="Verdana"/>
              </a:rPr>
              <a:t>:</a:t>
            </a:r>
            <a:r>
              <a:rPr sz="2118" spc="-26" dirty="0">
                <a:solidFill>
                  <a:srgbClr val="00007F"/>
                </a:solidFill>
                <a:latin typeface="Verdana"/>
                <a:cs typeface="Verdana"/>
              </a:rPr>
              <a:t> </a:t>
            </a:r>
            <a:r>
              <a:rPr sz="2118" i="1" dirty="0">
                <a:solidFill>
                  <a:srgbClr val="00007F"/>
                </a:solidFill>
                <a:latin typeface="Verdana"/>
                <a:cs typeface="Verdana"/>
              </a:rPr>
              <a:t>Protocol</a:t>
            </a:r>
            <a:r>
              <a:rPr sz="2118" i="1" spc="-32" dirty="0">
                <a:solidFill>
                  <a:srgbClr val="00007F"/>
                </a:solidFill>
                <a:latin typeface="Verdana"/>
                <a:cs typeface="Verdana"/>
              </a:rPr>
              <a:t> </a:t>
            </a:r>
            <a:r>
              <a:rPr sz="2118" i="1" spc="-11" dirty="0">
                <a:solidFill>
                  <a:srgbClr val="00007F"/>
                </a:solidFill>
                <a:latin typeface="Verdana"/>
                <a:cs typeface="Verdana"/>
              </a:rPr>
              <a:t>Interpreter)</a:t>
            </a:r>
            <a:endParaRPr sz="2118">
              <a:latin typeface="Verdana"/>
              <a:cs typeface="Verdana"/>
            </a:endParaRPr>
          </a:p>
          <a:p>
            <a:pPr marL="1183315" marR="892191" lvl="1" indent="-199012">
              <a:lnSpc>
                <a:spcPct val="101699"/>
              </a:lnSpc>
              <a:spcBef>
                <a:spcPts val="889"/>
              </a:spcBef>
              <a:buSzPct val="80000"/>
              <a:buFont typeface="Segoe UI Symbol"/>
              <a:buChar char="■"/>
              <a:tabLst>
                <a:tab pos="1183315" algn="l"/>
              </a:tabLst>
            </a:pPr>
            <a:r>
              <a:rPr sz="2118" dirty="0">
                <a:solidFill>
                  <a:srgbClr val="00007F"/>
                </a:solidFill>
                <a:latin typeface="Verdana"/>
                <a:cs typeface="Verdana"/>
              </a:rPr>
              <a:t>Un</a:t>
            </a:r>
            <a:r>
              <a:rPr sz="2118" spc="-21" dirty="0">
                <a:solidFill>
                  <a:srgbClr val="00007F"/>
                </a:solidFill>
                <a:latin typeface="Verdana"/>
                <a:cs typeface="Verdana"/>
              </a:rPr>
              <a:t> </a:t>
            </a:r>
            <a:r>
              <a:rPr sz="2118" dirty="0">
                <a:solidFill>
                  <a:srgbClr val="00007F"/>
                </a:solidFill>
                <a:latin typeface="Verdana"/>
                <a:cs typeface="Verdana"/>
              </a:rPr>
              <a:t>canal</a:t>
            </a:r>
            <a:r>
              <a:rPr sz="2118" spc="-26" dirty="0">
                <a:solidFill>
                  <a:srgbClr val="00007F"/>
                </a:solidFill>
                <a:latin typeface="Verdana"/>
                <a:cs typeface="Verdana"/>
              </a:rPr>
              <a:t> </a:t>
            </a:r>
            <a:r>
              <a:rPr sz="2118" dirty="0">
                <a:solidFill>
                  <a:srgbClr val="00007F"/>
                </a:solidFill>
                <a:latin typeface="Verdana"/>
                <a:cs typeface="Verdana"/>
              </a:rPr>
              <a:t>pour</a:t>
            </a:r>
            <a:r>
              <a:rPr sz="2118" spc="-21" dirty="0">
                <a:solidFill>
                  <a:srgbClr val="00007F"/>
                </a:solidFill>
                <a:latin typeface="Verdana"/>
                <a:cs typeface="Verdana"/>
              </a:rPr>
              <a:t> </a:t>
            </a:r>
            <a:r>
              <a:rPr sz="2118" dirty="0">
                <a:solidFill>
                  <a:srgbClr val="00007F"/>
                </a:solidFill>
                <a:latin typeface="Verdana"/>
                <a:cs typeface="Verdana"/>
              </a:rPr>
              <a:t>les</a:t>
            </a:r>
            <a:r>
              <a:rPr sz="2118" spc="-21" dirty="0">
                <a:solidFill>
                  <a:srgbClr val="00007F"/>
                </a:solidFill>
                <a:latin typeface="Verdana"/>
                <a:cs typeface="Verdana"/>
              </a:rPr>
              <a:t> </a:t>
            </a:r>
            <a:r>
              <a:rPr sz="2118" dirty="0">
                <a:solidFill>
                  <a:srgbClr val="00007F"/>
                </a:solidFill>
                <a:latin typeface="Verdana"/>
                <a:cs typeface="Verdana"/>
              </a:rPr>
              <a:t>données,</a:t>
            </a:r>
            <a:r>
              <a:rPr sz="2118" spc="-26" dirty="0">
                <a:solidFill>
                  <a:srgbClr val="00007F"/>
                </a:solidFill>
                <a:latin typeface="Verdana"/>
                <a:cs typeface="Verdana"/>
              </a:rPr>
              <a:t> </a:t>
            </a:r>
            <a:r>
              <a:rPr sz="2118" dirty="0">
                <a:solidFill>
                  <a:srgbClr val="00007F"/>
                </a:solidFill>
                <a:latin typeface="Verdana"/>
                <a:cs typeface="Verdana"/>
              </a:rPr>
              <a:t>géré</a:t>
            </a:r>
            <a:r>
              <a:rPr sz="2118" spc="-21" dirty="0">
                <a:solidFill>
                  <a:srgbClr val="00007F"/>
                </a:solidFill>
                <a:latin typeface="Verdana"/>
                <a:cs typeface="Verdana"/>
              </a:rPr>
              <a:t> </a:t>
            </a:r>
            <a:r>
              <a:rPr sz="2118" dirty="0">
                <a:solidFill>
                  <a:srgbClr val="00007F"/>
                </a:solidFill>
                <a:latin typeface="Verdana"/>
                <a:cs typeface="Verdana"/>
              </a:rPr>
              <a:t>par</a:t>
            </a:r>
            <a:r>
              <a:rPr sz="2118" spc="-21" dirty="0">
                <a:solidFill>
                  <a:srgbClr val="00007F"/>
                </a:solidFill>
                <a:latin typeface="Verdana"/>
                <a:cs typeface="Verdana"/>
              </a:rPr>
              <a:t> </a:t>
            </a:r>
            <a:r>
              <a:rPr sz="2118" dirty="0">
                <a:solidFill>
                  <a:srgbClr val="00007F"/>
                </a:solidFill>
                <a:latin typeface="Verdana"/>
                <a:cs typeface="Verdana"/>
              </a:rPr>
              <a:t>un</a:t>
            </a:r>
            <a:r>
              <a:rPr sz="2118" spc="-16" dirty="0">
                <a:solidFill>
                  <a:srgbClr val="00007F"/>
                </a:solidFill>
                <a:latin typeface="Verdana"/>
                <a:cs typeface="Verdana"/>
              </a:rPr>
              <a:t> </a:t>
            </a:r>
            <a:r>
              <a:rPr sz="2118" dirty="0">
                <a:solidFill>
                  <a:srgbClr val="00007F"/>
                </a:solidFill>
                <a:latin typeface="Verdana"/>
                <a:cs typeface="Verdana"/>
              </a:rPr>
              <a:t>processus</a:t>
            </a:r>
            <a:r>
              <a:rPr sz="2118" spc="-21" dirty="0">
                <a:solidFill>
                  <a:srgbClr val="00007F"/>
                </a:solidFill>
                <a:latin typeface="Verdana"/>
                <a:cs typeface="Verdana"/>
              </a:rPr>
              <a:t> </a:t>
            </a:r>
            <a:r>
              <a:rPr sz="2118" spc="-26" dirty="0">
                <a:solidFill>
                  <a:srgbClr val="00007F"/>
                </a:solidFill>
                <a:latin typeface="Verdana"/>
                <a:cs typeface="Verdana"/>
              </a:rPr>
              <a:t>de </a:t>
            </a:r>
            <a:r>
              <a:rPr sz="2118" dirty="0">
                <a:solidFill>
                  <a:srgbClr val="00007F"/>
                </a:solidFill>
                <a:latin typeface="Verdana"/>
                <a:cs typeface="Verdana"/>
              </a:rPr>
              <a:t>transfert</a:t>
            </a:r>
            <a:r>
              <a:rPr sz="2118" spc="-42" dirty="0">
                <a:solidFill>
                  <a:srgbClr val="00007F"/>
                </a:solidFill>
                <a:latin typeface="Verdana"/>
                <a:cs typeface="Verdana"/>
              </a:rPr>
              <a:t> </a:t>
            </a:r>
            <a:r>
              <a:rPr sz="2118" dirty="0">
                <a:solidFill>
                  <a:srgbClr val="00007F"/>
                </a:solidFill>
                <a:latin typeface="Verdana"/>
                <a:cs typeface="Verdana"/>
              </a:rPr>
              <a:t>de</a:t>
            </a:r>
            <a:r>
              <a:rPr sz="2118" spc="-42" dirty="0">
                <a:solidFill>
                  <a:srgbClr val="00007F"/>
                </a:solidFill>
                <a:latin typeface="Verdana"/>
                <a:cs typeface="Verdana"/>
              </a:rPr>
              <a:t> </a:t>
            </a:r>
            <a:r>
              <a:rPr sz="2118" dirty="0">
                <a:solidFill>
                  <a:srgbClr val="00007F"/>
                </a:solidFill>
                <a:latin typeface="Verdana"/>
                <a:cs typeface="Verdana"/>
              </a:rPr>
              <a:t>données</a:t>
            </a:r>
            <a:r>
              <a:rPr sz="2118" spc="-42" dirty="0">
                <a:solidFill>
                  <a:srgbClr val="00007F"/>
                </a:solidFill>
                <a:latin typeface="Verdana"/>
                <a:cs typeface="Verdana"/>
              </a:rPr>
              <a:t> </a:t>
            </a:r>
            <a:r>
              <a:rPr sz="2118" dirty="0">
                <a:solidFill>
                  <a:srgbClr val="00007F"/>
                </a:solidFill>
                <a:latin typeface="Verdana"/>
                <a:cs typeface="Verdana"/>
              </a:rPr>
              <a:t>(</a:t>
            </a:r>
            <a:r>
              <a:rPr sz="2118" b="1" dirty="0">
                <a:solidFill>
                  <a:srgbClr val="00007F"/>
                </a:solidFill>
                <a:latin typeface="Verdana"/>
                <a:cs typeface="Verdana"/>
              </a:rPr>
              <a:t>DTP</a:t>
            </a:r>
            <a:r>
              <a:rPr sz="2118" b="1" spc="-26" dirty="0">
                <a:solidFill>
                  <a:srgbClr val="00007F"/>
                </a:solidFill>
                <a:latin typeface="Verdana"/>
                <a:cs typeface="Verdana"/>
              </a:rPr>
              <a:t> </a:t>
            </a:r>
            <a:r>
              <a:rPr sz="2118" dirty="0">
                <a:solidFill>
                  <a:srgbClr val="00007F"/>
                </a:solidFill>
                <a:latin typeface="Verdana"/>
                <a:cs typeface="Verdana"/>
              </a:rPr>
              <a:t>:</a:t>
            </a:r>
            <a:r>
              <a:rPr sz="2118" spc="-32" dirty="0">
                <a:solidFill>
                  <a:srgbClr val="00007F"/>
                </a:solidFill>
                <a:latin typeface="Verdana"/>
                <a:cs typeface="Verdana"/>
              </a:rPr>
              <a:t> </a:t>
            </a:r>
            <a:r>
              <a:rPr sz="2118" i="1" dirty="0">
                <a:solidFill>
                  <a:srgbClr val="00007F"/>
                </a:solidFill>
                <a:latin typeface="Verdana"/>
                <a:cs typeface="Verdana"/>
              </a:rPr>
              <a:t>Data</a:t>
            </a:r>
            <a:r>
              <a:rPr sz="2118" i="1" spc="-42" dirty="0">
                <a:solidFill>
                  <a:srgbClr val="00007F"/>
                </a:solidFill>
                <a:latin typeface="Verdana"/>
                <a:cs typeface="Verdana"/>
              </a:rPr>
              <a:t> </a:t>
            </a:r>
            <a:r>
              <a:rPr sz="2118" i="1" dirty="0">
                <a:solidFill>
                  <a:srgbClr val="00007F"/>
                </a:solidFill>
                <a:latin typeface="Verdana"/>
                <a:cs typeface="Verdana"/>
              </a:rPr>
              <a:t>Transfer</a:t>
            </a:r>
            <a:r>
              <a:rPr sz="2118" i="1" spc="-42" dirty="0">
                <a:solidFill>
                  <a:srgbClr val="00007F"/>
                </a:solidFill>
                <a:latin typeface="Verdana"/>
                <a:cs typeface="Verdana"/>
              </a:rPr>
              <a:t> </a:t>
            </a:r>
            <a:r>
              <a:rPr sz="2118" i="1" spc="-11" dirty="0">
                <a:solidFill>
                  <a:srgbClr val="00007F"/>
                </a:solidFill>
                <a:latin typeface="Verdana"/>
                <a:cs typeface="Verdana"/>
              </a:rPr>
              <a:t>Process)</a:t>
            </a:r>
            <a:endParaRPr sz="2118">
              <a:latin typeface="Verdana"/>
              <a:cs typeface="Verdana"/>
            </a:endParaRPr>
          </a:p>
          <a:p>
            <a:pPr marL="114970">
              <a:spcBef>
                <a:spcPts val="794"/>
              </a:spcBef>
            </a:pPr>
            <a:r>
              <a:rPr sz="1906" b="1" dirty="0">
                <a:solidFill>
                  <a:srgbClr val="00007F"/>
                </a:solidFill>
                <a:latin typeface="Verdana"/>
                <a:cs typeface="Verdana"/>
              </a:rPr>
              <a:t>Notations</a:t>
            </a:r>
            <a:r>
              <a:rPr sz="1906" b="1" spc="-95"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p:txBody>
      </p:sp>
      <p:sp>
        <p:nvSpPr>
          <p:cNvPr id="4" name="object 4"/>
          <p:cNvSpPr txBox="1">
            <a:spLocks noGrp="1"/>
          </p:cNvSpPr>
          <p:nvPr>
            <p:ph type="title"/>
          </p:nvPr>
        </p:nvSpPr>
        <p:spPr>
          <a:xfrm>
            <a:off x="528917" y="315524"/>
            <a:ext cx="11134165" cy="690687"/>
          </a:xfrm>
          <a:prstGeom prst="rect">
            <a:avLst/>
          </a:prstGeom>
        </p:spPr>
        <p:txBody>
          <a:bodyPr vert="horz" wrap="square" lIns="0" tIns="13447" rIns="0" bIns="0" rtlCol="0" anchor="ctr">
            <a:spAutoFit/>
          </a:bodyPr>
          <a:lstStyle/>
          <a:p>
            <a:pPr marL="3042329">
              <a:lnSpc>
                <a:spcPct val="100000"/>
              </a:lnSpc>
              <a:spcBef>
                <a:spcPts val="106"/>
              </a:spcBef>
            </a:pPr>
            <a:r>
              <a:rPr dirty="0"/>
              <a:t>Protocole</a:t>
            </a:r>
            <a:r>
              <a:rPr spc="-58" dirty="0"/>
              <a:t> </a:t>
            </a:r>
            <a:r>
              <a:rPr spc="-26" dirty="0"/>
              <a:t>FTP</a:t>
            </a:r>
          </a:p>
        </p:txBody>
      </p:sp>
      <p:sp>
        <p:nvSpPr>
          <p:cNvPr id="5" name="object 5"/>
          <p:cNvSpPr txBox="1"/>
          <p:nvPr/>
        </p:nvSpPr>
        <p:spPr>
          <a:xfrm>
            <a:off x="2367130" y="5959737"/>
            <a:ext cx="3075342" cy="582739"/>
          </a:xfrm>
          <a:prstGeom prst="rect">
            <a:avLst/>
          </a:prstGeom>
        </p:spPr>
        <p:txBody>
          <a:bodyPr vert="horz" wrap="square" lIns="0" tIns="43703" rIns="0" bIns="0" rtlCol="0">
            <a:spAutoFit/>
          </a:bodyPr>
          <a:lstStyle/>
          <a:p>
            <a:pPr marL="13447" marR="5379">
              <a:lnSpc>
                <a:spcPts val="2086"/>
              </a:lnSpc>
              <a:spcBef>
                <a:spcPts val="344"/>
              </a:spcBef>
              <a:tabLst>
                <a:tab pos="2950891" algn="l"/>
              </a:tabLst>
            </a:pPr>
            <a:r>
              <a:rPr sz="1906" dirty="0">
                <a:solidFill>
                  <a:srgbClr val="00007F"/>
                </a:solidFill>
                <a:latin typeface="Verdana"/>
                <a:cs typeface="Verdana"/>
              </a:rPr>
              <a:t>Processus</a:t>
            </a:r>
            <a:r>
              <a:rPr sz="1906" spc="-58" dirty="0">
                <a:solidFill>
                  <a:srgbClr val="00007F"/>
                </a:solidFill>
                <a:latin typeface="Verdana"/>
                <a:cs typeface="Verdana"/>
              </a:rPr>
              <a:t> </a:t>
            </a:r>
            <a:r>
              <a:rPr sz="1906" dirty="0">
                <a:solidFill>
                  <a:srgbClr val="00007F"/>
                </a:solidFill>
                <a:latin typeface="Verdana"/>
                <a:cs typeface="Verdana"/>
              </a:rPr>
              <a:t>côté</a:t>
            </a:r>
            <a:r>
              <a:rPr sz="1906" spc="-64" dirty="0">
                <a:solidFill>
                  <a:srgbClr val="00007F"/>
                </a:solidFill>
                <a:latin typeface="Verdana"/>
                <a:cs typeface="Verdana"/>
              </a:rPr>
              <a:t> </a:t>
            </a:r>
            <a:r>
              <a:rPr sz="1906" dirty="0">
                <a:solidFill>
                  <a:srgbClr val="00007F"/>
                </a:solidFill>
                <a:latin typeface="Verdana"/>
                <a:cs typeface="Verdana"/>
              </a:rPr>
              <a:t>client</a:t>
            </a:r>
            <a:r>
              <a:rPr sz="1906" spc="-53" dirty="0">
                <a:solidFill>
                  <a:srgbClr val="00007F"/>
                </a:solidFill>
                <a:latin typeface="Verdana"/>
                <a:cs typeface="Verdana"/>
              </a:rPr>
              <a:t> : </a:t>
            </a:r>
            <a:r>
              <a:rPr sz="1906" dirty="0">
                <a:solidFill>
                  <a:srgbClr val="00007F"/>
                </a:solidFill>
                <a:latin typeface="Verdana"/>
                <a:cs typeface="Verdana"/>
              </a:rPr>
              <a:t>Processus</a:t>
            </a:r>
            <a:r>
              <a:rPr sz="1906" spc="-48" dirty="0">
                <a:solidFill>
                  <a:srgbClr val="00007F"/>
                </a:solidFill>
                <a:latin typeface="Verdana"/>
                <a:cs typeface="Verdana"/>
              </a:rPr>
              <a:t> </a:t>
            </a:r>
            <a:r>
              <a:rPr sz="1906" dirty="0">
                <a:solidFill>
                  <a:srgbClr val="00007F"/>
                </a:solidFill>
                <a:latin typeface="Verdana"/>
                <a:cs typeface="Verdana"/>
              </a:rPr>
              <a:t>côté</a:t>
            </a:r>
            <a:r>
              <a:rPr sz="1906" spc="-53" dirty="0">
                <a:solidFill>
                  <a:srgbClr val="00007F"/>
                </a:solidFill>
                <a:latin typeface="Verdana"/>
                <a:cs typeface="Verdana"/>
              </a:rPr>
              <a:t> </a:t>
            </a:r>
            <a:r>
              <a:rPr sz="1906" spc="-11" dirty="0">
                <a:solidFill>
                  <a:srgbClr val="00007F"/>
                </a:solidFill>
                <a:latin typeface="Verdana"/>
                <a:cs typeface="Verdana"/>
              </a:rPr>
              <a:t>serveur</a:t>
            </a:r>
            <a:r>
              <a:rPr sz="1906"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p:txBody>
      </p:sp>
      <p:sp>
        <p:nvSpPr>
          <p:cNvPr id="6" name="object 6"/>
          <p:cNvSpPr txBox="1"/>
          <p:nvPr/>
        </p:nvSpPr>
        <p:spPr>
          <a:xfrm>
            <a:off x="5696621" y="5959736"/>
            <a:ext cx="3149301" cy="582739"/>
          </a:xfrm>
          <a:prstGeom prst="rect">
            <a:avLst/>
          </a:prstGeom>
        </p:spPr>
        <p:txBody>
          <a:bodyPr vert="horz" wrap="square" lIns="0" tIns="43703" rIns="0" bIns="0" rtlCol="0">
            <a:spAutoFit/>
          </a:bodyPr>
          <a:lstStyle/>
          <a:p>
            <a:pPr marL="13447" marR="5379">
              <a:lnSpc>
                <a:spcPts val="2086"/>
              </a:lnSpc>
              <a:spcBef>
                <a:spcPts val="344"/>
              </a:spcBef>
            </a:pPr>
            <a:r>
              <a:rPr sz="1906" spc="-32" dirty="0">
                <a:solidFill>
                  <a:srgbClr val="00007F"/>
                </a:solidFill>
                <a:latin typeface="Verdana"/>
                <a:cs typeface="Verdana"/>
              </a:rPr>
              <a:t>USER-</a:t>
            </a:r>
            <a:r>
              <a:rPr sz="1906" dirty="0">
                <a:solidFill>
                  <a:srgbClr val="00007F"/>
                </a:solidFill>
                <a:latin typeface="Verdana"/>
                <a:cs typeface="Verdana"/>
              </a:rPr>
              <a:t>PI,</a:t>
            </a:r>
            <a:r>
              <a:rPr sz="1906" spc="64" dirty="0">
                <a:solidFill>
                  <a:srgbClr val="00007F"/>
                </a:solidFill>
                <a:latin typeface="Verdana"/>
                <a:cs typeface="Verdana"/>
              </a:rPr>
              <a:t> </a:t>
            </a:r>
            <a:r>
              <a:rPr sz="1906" spc="-32" dirty="0">
                <a:solidFill>
                  <a:srgbClr val="00007F"/>
                </a:solidFill>
                <a:latin typeface="Verdana"/>
                <a:cs typeface="Verdana"/>
              </a:rPr>
              <a:t>USER-</a:t>
            </a:r>
            <a:r>
              <a:rPr sz="1906" spc="-26" dirty="0">
                <a:solidFill>
                  <a:srgbClr val="00007F"/>
                </a:solidFill>
                <a:latin typeface="Verdana"/>
                <a:cs typeface="Verdana"/>
              </a:rPr>
              <a:t>DTP SERVER-</a:t>
            </a:r>
            <a:r>
              <a:rPr sz="1906" dirty="0">
                <a:solidFill>
                  <a:srgbClr val="00007F"/>
                </a:solidFill>
                <a:latin typeface="Verdana"/>
                <a:cs typeface="Verdana"/>
              </a:rPr>
              <a:t>PI</a:t>
            </a:r>
            <a:r>
              <a:rPr sz="1906" spc="42" dirty="0">
                <a:solidFill>
                  <a:srgbClr val="00007F"/>
                </a:solidFill>
                <a:latin typeface="Verdana"/>
                <a:cs typeface="Verdana"/>
              </a:rPr>
              <a:t> </a:t>
            </a:r>
            <a:r>
              <a:rPr sz="1906" dirty="0">
                <a:solidFill>
                  <a:srgbClr val="00007F"/>
                </a:solidFill>
                <a:latin typeface="Verdana"/>
                <a:cs typeface="Verdana"/>
              </a:rPr>
              <a:t>,</a:t>
            </a:r>
            <a:r>
              <a:rPr sz="1906" spc="37" dirty="0">
                <a:solidFill>
                  <a:srgbClr val="00007F"/>
                </a:solidFill>
                <a:latin typeface="Verdana"/>
                <a:cs typeface="Verdana"/>
              </a:rPr>
              <a:t> </a:t>
            </a:r>
            <a:r>
              <a:rPr sz="1906" spc="-26" dirty="0">
                <a:solidFill>
                  <a:srgbClr val="00007F"/>
                </a:solidFill>
                <a:latin typeface="Verdana"/>
                <a:cs typeface="Verdana"/>
              </a:rPr>
              <a:t>SERVER-DTP</a:t>
            </a:r>
            <a:endParaRPr sz="1906">
              <a:latin typeface="Verdana"/>
              <a:cs typeface="Verdana"/>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73884" y="1216959"/>
            <a:ext cx="9480176" cy="3971841"/>
          </a:xfrm>
          <a:prstGeom prst="rect">
            <a:avLst/>
          </a:prstGeom>
        </p:spPr>
        <p:txBody>
          <a:bodyPr vert="horz" wrap="square" lIns="0" tIns="13447" rIns="0" bIns="0" rtlCol="0">
            <a:spAutoFit/>
          </a:bodyPr>
          <a:lstStyle/>
          <a:p>
            <a:pPr marL="153293" indent="-153293">
              <a:spcBef>
                <a:spcPts val="106"/>
              </a:spcBef>
              <a:buClr>
                <a:srgbClr val="00007F"/>
              </a:buClr>
              <a:buSzPct val="80000"/>
              <a:buFont typeface="Segoe UI Symbol"/>
              <a:buChar char="■"/>
              <a:tabLst>
                <a:tab pos="153293" algn="l"/>
              </a:tabLst>
            </a:pPr>
            <a:r>
              <a:rPr sz="1588" b="1" dirty="0">
                <a:solidFill>
                  <a:srgbClr val="00007F"/>
                </a:solidFill>
                <a:latin typeface="Verdana"/>
                <a:cs typeface="Verdana"/>
              </a:rPr>
              <a:t>DTP</a:t>
            </a:r>
            <a:r>
              <a:rPr sz="1588" b="1" spc="-32" dirty="0">
                <a:solidFill>
                  <a:srgbClr val="00007F"/>
                </a:solidFill>
                <a:latin typeface="Verdana"/>
                <a:cs typeface="Verdana"/>
              </a:rPr>
              <a:t> </a:t>
            </a:r>
            <a:r>
              <a:rPr sz="1588" dirty="0">
                <a:solidFill>
                  <a:srgbClr val="00007F"/>
                </a:solidFill>
                <a:latin typeface="Verdana"/>
                <a:cs typeface="Verdana"/>
              </a:rPr>
              <a:t>(</a:t>
            </a:r>
            <a:r>
              <a:rPr sz="1588" i="1" dirty="0">
                <a:solidFill>
                  <a:srgbClr val="00007F"/>
                </a:solidFill>
                <a:latin typeface="Verdana"/>
                <a:cs typeface="Verdana"/>
              </a:rPr>
              <a:t>Data</a:t>
            </a:r>
            <a:r>
              <a:rPr sz="1588" i="1" spc="-48" dirty="0">
                <a:solidFill>
                  <a:srgbClr val="00007F"/>
                </a:solidFill>
                <a:latin typeface="Verdana"/>
                <a:cs typeface="Verdana"/>
              </a:rPr>
              <a:t> </a:t>
            </a:r>
            <a:r>
              <a:rPr sz="1588" i="1" dirty="0">
                <a:solidFill>
                  <a:srgbClr val="00007F"/>
                </a:solidFill>
                <a:latin typeface="Verdana"/>
                <a:cs typeface="Verdana"/>
              </a:rPr>
              <a:t>Transfer</a:t>
            </a:r>
            <a:r>
              <a:rPr sz="1588" i="1" spc="-48" dirty="0">
                <a:solidFill>
                  <a:srgbClr val="00007F"/>
                </a:solidFill>
                <a:latin typeface="Verdana"/>
                <a:cs typeface="Verdana"/>
              </a:rPr>
              <a:t> </a:t>
            </a:r>
            <a:r>
              <a:rPr sz="1588" i="1" dirty="0">
                <a:solidFill>
                  <a:srgbClr val="00007F"/>
                </a:solidFill>
                <a:latin typeface="Verdana"/>
                <a:cs typeface="Verdana"/>
              </a:rPr>
              <a:t>Process</a:t>
            </a:r>
            <a:r>
              <a:rPr sz="1588" dirty="0">
                <a:solidFill>
                  <a:srgbClr val="00007F"/>
                </a:solidFill>
                <a:latin typeface="Verdana"/>
                <a:cs typeface="Verdana"/>
              </a:rPr>
              <a:t>):</a:t>
            </a:r>
            <a:r>
              <a:rPr sz="1588" spc="-48" dirty="0">
                <a:solidFill>
                  <a:srgbClr val="00007F"/>
                </a:solidFill>
                <a:latin typeface="Verdana"/>
                <a:cs typeface="Verdana"/>
              </a:rPr>
              <a:t> </a:t>
            </a:r>
            <a:r>
              <a:rPr sz="1588" dirty="0">
                <a:solidFill>
                  <a:srgbClr val="00007F"/>
                </a:solidFill>
                <a:latin typeface="Verdana"/>
                <a:cs typeface="Verdana"/>
              </a:rPr>
              <a:t>chargé</a:t>
            </a:r>
            <a:r>
              <a:rPr sz="1588" spc="-48" dirty="0">
                <a:solidFill>
                  <a:srgbClr val="00007F"/>
                </a:solidFill>
                <a:latin typeface="Verdana"/>
                <a:cs typeface="Verdana"/>
              </a:rPr>
              <a:t> </a:t>
            </a:r>
            <a:r>
              <a:rPr sz="1588" dirty="0">
                <a:solidFill>
                  <a:srgbClr val="00007F"/>
                </a:solidFill>
                <a:latin typeface="Verdana"/>
                <a:cs typeface="Verdana"/>
              </a:rPr>
              <a:t>d'établir</a:t>
            </a:r>
            <a:r>
              <a:rPr sz="1588" spc="-48" dirty="0">
                <a:solidFill>
                  <a:srgbClr val="00007F"/>
                </a:solidFill>
                <a:latin typeface="Verdana"/>
                <a:cs typeface="Verdana"/>
              </a:rPr>
              <a:t> </a:t>
            </a:r>
            <a:r>
              <a:rPr sz="1588" dirty="0">
                <a:solidFill>
                  <a:srgbClr val="00007F"/>
                </a:solidFill>
                <a:latin typeface="Verdana"/>
                <a:cs typeface="Verdana"/>
              </a:rPr>
              <a:t>la</a:t>
            </a:r>
            <a:r>
              <a:rPr sz="1588" spc="-48" dirty="0">
                <a:solidFill>
                  <a:srgbClr val="00007F"/>
                </a:solidFill>
                <a:latin typeface="Verdana"/>
                <a:cs typeface="Verdana"/>
              </a:rPr>
              <a:t> </a:t>
            </a:r>
            <a:r>
              <a:rPr sz="1588" dirty="0">
                <a:solidFill>
                  <a:srgbClr val="00007F"/>
                </a:solidFill>
                <a:latin typeface="Verdana"/>
                <a:cs typeface="Verdana"/>
              </a:rPr>
              <a:t>connexion</a:t>
            </a:r>
            <a:r>
              <a:rPr sz="1588" spc="-48" dirty="0">
                <a:solidFill>
                  <a:srgbClr val="00007F"/>
                </a:solidFill>
                <a:latin typeface="Verdana"/>
                <a:cs typeface="Verdana"/>
              </a:rPr>
              <a:t> </a:t>
            </a:r>
            <a:r>
              <a:rPr sz="1588" dirty="0">
                <a:solidFill>
                  <a:srgbClr val="00007F"/>
                </a:solidFill>
                <a:latin typeface="Verdana"/>
                <a:cs typeface="Verdana"/>
              </a:rPr>
              <a:t>et</a:t>
            </a:r>
            <a:r>
              <a:rPr sz="1588" spc="-48" dirty="0">
                <a:solidFill>
                  <a:srgbClr val="00007F"/>
                </a:solidFill>
                <a:latin typeface="Verdana"/>
                <a:cs typeface="Verdana"/>
              </a:rPr>
              <a:t> </a:t>
            </a:r>
            <a:r>
              <a:rPr sz="1588" dirty="0">
                <a:solidFill>
                  <a:srgbClr val="00007F"/>
                </a:solidFill>
                <a:latin typeface="Verdana"/>
                <a:cs typeface="Verdana"/>
              </a:rPr>
              <a:t>de</a:t>
            </a:r>
            <a:r>
              <a:rPr sz="1588" spc="-48" dirty="0">
                <a:solidFill>
                  <a:srgbClr val="00007F"/>
                </a:solidFill>
                <a:latin typeface="Verdana"/>
                <a:cs typeface="Verdana"/>
              </a:rPr>
              <a:t> </a:t>
            </a:r>
            <a:r>
              <a:rPr sz="1588" dirty="0">
                <a:solidFill>
                  <a:srgbClr val="00007F"/>
                </a:solidFill>
                <a:latin typeface="Verdana"/>
                <a:cs typeface="Verdana"/>
              </a:rPr>
              <a:t>gérer</a:t>
            </a:r>
            <a:r>
              <a:rPr sz="1588" spc="-42" dirty="0">
                <a:solidFill>
                  <a:srgbClr val="00007F"/>
                </a:solidFill>
                <a:latin typeface="Verdana"/>
                <a:cs typeface="Verdana"/>
              </a:rPr>
              <a:t> </a:t>
            </a:r>
            <a:r>
              <a:rPr sz="1588" dirty="0">
                <a:solidFill>
                  <a:srgbClr val="00007F"/>
                </a:solidFill>
                <a:latin typeface="Verdana"/>
                <a:cs typeface="Verdana"/>
              </a:rPr>
              <a:t>le</a:t>
            </a:r>
            <a:r>
              <a:rPr sz="1588" spc="-48" dirty="0">
                <a:solidFill>
                  <a:srgbClr val="00007F"/>
                </a:solidFill>
                <a:latin typeface="Verdana"/>
                <a:cs typeface="Verdana"/>
              </a:rPr>
              <a:t> </a:t>
            </a:r>
            <a:r>
              <a:rPr sz="1588" dirty="0">
                <a:solidFill>
                  <a:srgbClr val="00007F"/>
                </a:solidFill>
                <a:latin typeface="Verdana"/>
                <a:cs typeface="Verdana"/>
              </a:rPr>
              <a:t>canal</a:t>
            </a:r>
            <a:r>
              <a:rPr sz="1588" spc="-48" dirty="0">
                <a:solidFill>
                  <a:srgbClr val="00007F"/>
                </a:solidFill>
                <a:latin typeface="Verdana"/>
                <a:cs typeface="Verdana"/>
              </a:rPr>
              <a:t> </a:t>
            </a:r>
            <a:r>
              <a:rPr sz="1588" dirty="0">
                <a:solidFill>
                  <a:srgbClr val="00007F"/>
                </a:solidFill>
                <a:latin typeface="Verdana"/>
                <a:cs typeface="Verdana"/>
              </a:rPr>
              <a:t>de</a:t>
            </a:r>
            <a:r>
              <a:rPr sz="1588" spc="-48" dirty="0">
                <a:solidFill>
                  <a:srgbClr val="00007F"/>
                </a:solidFill>
                <a:latin typeface="Verdana"/>
                <a:cs typeface="Verdana"/>
              </a:rPr>
              <a:t> </a:t>
            </a:r>
            <a:r>
              <a:rPr sz="1588" spc="-11" dirty="0">
                <a:solidFill>
                  <a:srgbClr val="00007F"/>
                </a:solidFill>
                <a:latin typeface="Verdana"/>
                <a:cs typeface="Verdana"/>
              </a:rPr>
              <a:t>données</a:t>
            </a:r>
            <a:endParaRPr sz="1588">
              <a:latin typeface="Verdana"/>
              <a:cs typeface="Verdana"/>
            </a:endParaRPr>
          </a:p>
          <a:p>
            <a:pPr marL="153293" indent="-153293">
              <a:spcBef>
                <a:spcPts val="1631"/>
              </a:spcBef>
              <a:buSzPct val="80000"/>
              <a:buFont typeface="Segoe UI Symbol"/>
              <a:buChar char="■"/>
              <a:tabLst>
                <a:tab pos="153293" algn="l"/>
              </a:tabLst>
            </a:pPr>
            <a:r>
              <a:rPr sz="1588" b="1" dirty="0">
                <a:solidFill>
                  <a:srgbClr val="00007F"/>
                </a:solidFill>
                <a:latin typeface="Verdana"/>
                <a:cs typeface="Verdana"/>
              </a:rPr>
              <a:t>PI</a:t>
            </a:r>
            <a:r>
              <a:rPr sz="1588" b="1" spc="-42" dirty="0">
                <a:solidFill>
                  <a:srgbClr val="00007F"/>
                </a:solidFill>
                <a:latin typeface="Verdana"/>
                <a:cs typeface="Verdana"/>
              </a:rPr>
              <a:t> </a:t>
            </a:r>
            <a:r>
              <a:rPr sz="1588" dirty="0">
                <a:solidFill>
                  <a:srgbClr val="00007F"/>
                </a:solidFill>
                <a:latin typeface="Verdana"/>
                <a:cs typeface="Verdana"/>
              </a:rPr>
              <a:t>(</a:t>
            </a:r>
            <a:r>
              <a:rPr sz="1588" i="1" dirty="0">
                <a:solidFill>
                  <a:srgbClr val="00007F"/>
                </a:solidFill>
                <a:latin typeface="Verdana"/>
                <a:cs typeface="Verdana"/>
              </a:rPr>
              <a:t>Protocol</a:t>
            </a:r>
            <a:r>
              <a:rPr sz="1588" i="1" spc="-64" dirty="0">
                <a:solidFill>
                  <a:srgbClr val="00007F"/>
                </a:solidFill>
                <a:latin typeface="Verdana"/>
                <a:cs typeface="Verdana"/>
              </a:rPr>
              <a:t> </a:t>
            </a:r>
            <a:r>
              <a:rPr sz="1588" i="1" dirty="0">
                <a:solidFill>
                  <a:srgbClr val="00007F"/>
                </a:solidFill>
                <a:latin typeface="Verdana"/>
                <a:cs typeface="Verdana"/>
              </a:rPr>
              <a:t>Interpreter</a:t>
            </a:r>
            <a:r>
              <a:rPr sz="1588" dirty="0">
                <a:solidFill>
                  <a:srgbClr val="00007F"/>
                </a:solidFill>
                <a:latin typeface="Verdana"/>
                <a:cs typeface="Verdana"/>
              </a:rPr>
              <a:t>):</a:t>
            </a:r>
            <a:r>
              <a:rPr sz="1588" spc="-58" dirty="0">
                <a:solidFill>
                  <a:srgbClr val="00007F"/>
                </a:solidFill>
                <a:latin typeface="Verdana"/>
                <a:cs typeface="Verdana"/>
              </a:rPr>
              <a:t> </a:t>
            </a:r>
            <a:r>
              <a:rPr sz="1588" dirty="0">
                <a:solidFill>
                  <a:srgbClr val="00007F"/>
                </a:solidFill>
                <a:latin typeface="Verdana"/>
                <a:cs typeface="Verdana"/>
              </a:rPr>
              <a:t>interpréteur</a:t>
            </a:r>
            <a:r>
              <a:rPr sz="1588" spc="-58" dirty="0">
                <a:solidFill>
                  <a:srgbClr val="00007F"/>
                </a:solidFill>
                <a:latin typeface="Verdana"/>
                <a:cs typeface="Verdana"/>
              </a:rPr>
              <a:t> </a:t>
            </a:r>
            <a:r>
              <a:rPr sz="1588" dirty="0">
                <a:solidFill>
                  <a:srgbClr val="00007F"/>
                </a:solidFill>
                <a:latin typeface="Verdana"/>
                <a:cs typeface="Verdana"/>
              </a:rPr>
              <a:t>de</a:t>
            </a:r>
            <a:r>
              <a:rPr sz="1588" spc="-64" dirty="0">
                <a:solidFill>
                  <a:srgbClr val="00007F"/>
                </a:solidFill>
                <a:latin typeface="Verdana"/>
                <a:cs typeface="Verdana"/>
              </a:rPr>
              <a:t> </a:t>
            </a:r>
            <a:r>
              <a:rPr sz="1588" dirty="0">
                <a:solidFill>
                  <a:srgbClr val="00007F"/>
                </a:solidFill>
                <a:latin typeface="Verdana"/>
                <a:cs typeface="Verdana"/>
              </a:rPr>
              <a:t>protocole</a:t>
            </a:r>
            <a:r>
              <a:rPr sz="1588" spc="-58" dirty="0">
                <a:solidFill>
                  <a:srgbClr val="00007F"/>
                </a:solidFill>
                <a:latin typeface="Verdana"/>
                <a:cs typeface="Verdana"/>
              </a:rPr>
              <a:t> </a:t>
            </a:r>
            <a:r>
              <a:rPr sz="1588" dirty="0">
                <a:solidFill>
                  <a:srgbClr val="00007F"/>
                </a:solidFill>
                <a:latin typeface="Verdana"/>
                <a:cs typeface="Verdana"/>
              </a:rPr>
              <a:t>permettant</a:t>
            </a:r>
            <a:r>
              <a:rPr sz="1588" spc="-64" dirty="0">
                <a:solidFill>
                  <a:srgbClr val="00007F"/>
                </a:solidFill>
                <a:latin typeface="Verdana"/>
                <a:cs typeface="Verdana"/>
              </a:rPr>
              <a:t> </a:t>
            </a:r>
            <a:r>
              <a:rPr sz="1588" dirty="0">
                <a:solidFill>
                  <a:srgbClr val="00007F"/>
                </a:solidFill>
                <a:latin typeface="Verdana"/>
                <a:cs typeface="Verdana"/>
              </a:rPr>
              <a:t>de</a:t>
            </a:r>
            <a:r>
              <a:rPr sz="1588" spc="-58" dirty="0">
                <a:solidFill>
                  <a:srgbClr val="00007F"/>
                </a:solidFill>
                <a:latin typeface="Verdana"/>
                <a:cs typeface="Verdana"/>
              </a:rPr>
              <a:t> </a:t>
            </a:r>
            <a:r>
              <a:rPr sz="1588" dirty="0">
                <a:solidFill>
                  <a:srgbClr val="00007F"/>
                </a:solidFill>
                <a:latin typeface="Verdana"/>
                <a:cs typeface="Verdana"/>
              </a:rPr>
              <a:t>commander</a:t>
            </a:r>
            <a:r>
              <a:rPr sz="1588" spc="-64" dirty="0">
                <a:solidFill>
                  <a:srgbClr val="00007F"/>
                </a:solidFill>
                <a:latin typeface="Verdana"/>
                <a:cs typeface="Verdana"/>
              </a:rPr>
              <a:t> </a:t>
            </a:r>
            <a:r>
              <a:rPr sz="1588" dirty="0">
                <a:solidFill>
                  <a:srgbClr val="00007F"/>
                </a:solidFill>
                <a:latin typeface="Verdana"/>
                <a:cs typeface="Verdana"/>
              </a:rPr>
              <a:t>le</a:t>
            </a:r>
            <a:r>
              <a:rPr sz="1588" spc="-58" dirty="0">
                <a:solidFill>
                  <a:srgbClr val="00007F"/>
                </a:solidFill>
                <a:latin typeface="Verdana"/>
                <a:cs typeface="Verdana"/>
              </a:rPr>
              <a:t> </a:t>
            </a:r>
            <a:r>
              <a:rPr sz="1588" spc="-26" dirty="0">
                <a:solidFill>
                  <a:srgbClr val="00007F"/>
                </a:solidFill>
                <a:latin typeface="Verdana"/>
                <a:cs typeface="Verdana"/>
              </a:rPr>
              <a:t>DTP</a:t>
            </a:r>
            <a:endParaRPr sz="1588">
              <a:latin typeface="Verdana"/>
              <a:cs typeface="Verdana"/>
            </a:endParaRPr>
          </a:p>
          <a:p>
            <a:pPr marL="153293" indent="-153293">
              <a:spcBef>
                <a:spcPts val="1631"/>
              </a:spcBef>
              <a:buSzPct val="80000"/>
              <a:buFont typeface="Segoe UI Symbol"/>
              <a:buChar char="■"/>
              <a:tabLst>
                <a:tab pos="153293" algn="l"/>
              </a:tabLst>
            </a:pPr>
            <a:r>
              <a:rPr sz="1588" b="1" spc="-21" dirty="0">
                <a:solidFill>
                  <a:srgbClr val="00007F"/>
                </a:solidFill>
                <a:latin typeface="Verdana"/>
                <a:cs typeface="Verdana"/>
              </a:rPr>
              <a:t>SERVER-</a:t>
            </a:r>
            <a:r>
              <a:rPr sz="1588" b="1" dirty="0">
                <a:solidFill>
                  <a:srgbClr val="00007F"/>
                </a:solidFill>
                <a:latin typeface="Verdana"/>
                <a:cs typeface="Verdana"/>
              </a:rPr>
              <a:t>PI</a:t>
            </a:r>
            <a:r>
              <a:rPr sz="1588" b="1" spc="21" dirty="0">
                <a:solidFill>
                  <a:srgbClr val="00007F"/>
                </a:solidFill>
                <a:latin typeface="Verdana"/>
                <a:cs typeface="Verdana"/>
              </a:rPr>
              <a:t> </a:t>
            </a:r>
            <a:r>
              <a:rPr sz="1588" b="1" spc="-53" dirty="0">
                <a:solidFill>
                  <a:srgbClr val="00007F"/>
                </a:solidFill>
                <a:latin typeface="Verdana"/>
                <a:cs typeface="Verdana"/>
              </a:rPr>
              <a:t>:</a:t>
            </a:r>
            <a:endParaRPr sz="1588">
              <a:latin typeface="Verdana"/>
              <a:cs typeface="Verdana"/>
            </a:endParaRPr>
          </a:p>
          <a:p>
            <a:pPr marL="402730" lvl="1" indent="-153293">
              <a:spcBef>
                <a:spcPts val="433"/>
              </a:spcBef>
              <a:buSzPct val="80000"/>
              <a:buFont typeface="Segoe UI Symbol"/>
              <a:buChar char="◆"/>
              <a:tabLst>
                <a:tab pos="402730" algn="l"/>
              </a:tabLst>
            </a:pPr>
            <a:r>
              <a:rPr sz="1588" dirty="0">
                <a:solidFill>
                  <a:srgbClr val="00007F"/>
                </a:solidFill>
                <a:latin typeface="Verdana"/>
                <a:cs typeface="Verdana"/>
              </a:rPr>
              <a:t>chargé</a:t>
            </a:r>
            <a:r>
              <a:rPr sz="1588" spc="-74" dirty="0">
                <a:solidFill>
                  <a:srgbClr val="00007F"/>
                </a:solidFill>
                <a:latin typeface="Verdana"/>
                <a:cs typeface="Verdana"/>
              </a:rPr>
              <a:t> </a:t>
            </a:r>
            <a:r>
              <a:rPr sz="1588" dirty="0">
                <a:solidFill>
                  <a:srgbClr val="00007F"/>
                </a:solidFill>
                <a:latin typeface="Verdana"/>
                <a:cs typeface="Verdana"/>
              </a:rPr>
              <a:t>d'écouter</a:t>
            </a:r>
            <a:r>
              <a:rPr sz="1588" spc="-74" dirty="0">
                <a:solidFill>
                  <a:srgbClr val="00007F"/>
                </a:solidFill>
                <a:latin typeface="Verdana"/>
                <a:cs typeface="Verdana"/>
              </a:rPr>
              <a:t> </a:t>
            </a:r>
            <a:r>
              <a:rPr sz="1588" dirty="0">
                <a:solidFill>
                  <a:srgbClr val="00007F"/>
                </a:solidFill>
                <a:latin typeface="Verdana"/>
                <a:cs typeface="Verdana"/>
              </a:rPr>
              <a:t>les</a:t>
            </a:r>
            <a:r>
              <a:rPr sz="1588" spc="-74" dirty="0">
                <a:solidFill>
                  <a:srgbClr val="00007F"/>
                </a:solidFill>
                <a:latin typeface="Verdana"/>
                <a:cs typeface="Verdana"/>
              </a:rPr>
              <a:t> </a:t>
            </a:r>
            <a:r>
              <a:rPr sz="1588" dirty="0">
                <a:solidFill>
                  <a:srgbClr val="00007F"/>
                </a:solidFill>
                <a:latin typeface="Verdana"/>
                <a:cs typeface="Verdana"/>
              </a:rPr>
              <a:t>commandes</a:t>
            </a:r>
            <a:r>
              <a:rPr sz="1588" spc="-69" dirty="0">
                <a:solidFill>
                  <a:srgbClr val="00007F"/>
                </a:solidFill>
                <a:latin typeface="Verdana"/>
                <a:cs typeface="Verdana"/>
              </a:rPr>
              <a:t> </a:t>
            </a:r>
            <a:r>
              <a:rPr sz="1588" dirty="0">
                <a:solidFill>
                  <a:srgbClr val="00007F"/>
                </a:solidFill>
                <a:latin typeface="Verdana"/>
                <a:cs typeface="Verdana"/>
              </a:rPr>
              <a:t>provenant</a:t>
            </a:r>
            <a:r>
              <a:rPr sz="1588" spc="-74" dirty="0">
                <a:solidFill>
                  <a:srgbClr val="00007F"/>
                </a:solidFill>
                <a:latin typeface="Verdana"/>
                <a:cs typeface="Verdana"/>
              </a:rPr>
              <a:t> </a:t>
            </a:r>
            <a:r>
              <a:rPr sz="1588" dirty="0">
                <a:solidFill>
                  <a:srgbClr val="00007F"/>
                </a:solidFill>
                <a:latin typeface="Verdana"/>
                <a:cs typeface="Verdana"/>
              </a:rPr>
              <a:t>d'un</a:t>
            </a:r>
            <a:r>
              <a:rPr sz="1588" spc="-74" dirty="0">
                <a:solidFill>
                  <a:srgbClr val="00007F"/>
                </a:solidFill>
                <a:latin typeface="Verdana"/>
                <a:cs typeface="Verdana"/>
              </a:rPr>
              <a:t> </a:t>
            </a:r>
            <a:r>
              <a:rPr sz="1588" spc="-26" dirty="0">
                <a:solidFill>
                  <a:srgbClr val="00007F"/>
                </a:solidFill>
                <a:latin typeface="Verdana"/>
                <a:cs typeface="Verdana"/>
              </a:rPr>
              <a:t>USER-PI</a:t>
            </a:r>
            <a:endParaRPr sz="1588">
              <a:latin typeface="Verdana"/>
              <a:cs typeface="Verdana"/>
            </a:endParaRPr>
          </a:p>
          <a:p>
            <a:pPr marL="402730" lvl="1" indent="-153293">
              <a:spcBef>
                <a:spcPts val="424"/>
              </a:spcBef>
              <a:buSzPct val="80000"/>
              <a:buFont typeface="Segoe UI Symbol"/>
              <a:buChar char="◆"/>
              <a:tabLst>
                <a:tab pos="402730" algn="l"/>
              </a:tabLst>
            </a:pPr>
            <a:r>
              <a:rPr sz="1588" dirty="0">
                <a:solidFill>
                  <a:srgbClr val="00007F"/>
                </a:solidFill>
                <a:latin typeface="Verdana"/>
                <a:cs typeface="Verdana"/>
              </a:rPr>
              <a:t>d'établir</a:t>
            </a:r>
            <a:r>
              <a:rPr sz="1588" spc="-58" dirty="0">
                <a:solidFill>
                  <a:srgbClr val="00007F"/>
                </a:solidFill>
                <a:latin typeface="Verdana"/>
                <a:cs typeface="Verdana"/>
              </a:rPr>
              <a:t> </a:t>
            </a:r>
            <a:r>
              <a:rPr sz="1588" dirty="0">
                <a:solidFill>
                  <a:srgbClr val="00007F"/>
                </a:solidFill>
                <a:latin typeface="Verdana"/>
                <a:cs typeface="Verdana"/>
              </a:rPr>
              <a:t>la</a:t>
            </a:r>
            <a:r>
              <a:rPr sz="1588" spc="-53" dirty="0">
                <a:solidFill>
                  <a:srgbClr val="00007F"/>
                </a:solidFill>
                <a:latin typeface="Verdana"/>
                <a:cs typeface="Verdana"/>
              </a:rPr>
              <a:t> </a:t>
            </a:r>
            <a:r>
              <a:rPr sz="1588" dirty="0">
                <a:solidFill>
                  <a:srgbClr val="00007F"/>
                </a:solidFill>
                <a:latin typeface="Verdana"/>
                <a:cs typeface="Verdana"/>
              </a:rPr>
              <a:t>connexion</a:t>
            </a:r>
            <a:r>
              <a:rPr sz="1588" spc="-53" dirty="0">
                <a:solidFill>
                  <a:srgbClr val="00007F"/>
                </a:solidFill>
                <a:latin typeface="Verdana"/>
                <a:cs typeface="Verdana"/>
              </a:rPr>
              <a:t> </a:t>
            </a:r>
            <a:r>
              <a:rPr sz="1588" dirty="0">
                <a:solidFill>
                  <a:srgbClr val="00007F"/>
                </a:solidFill>
                <a:latin typeface="Verdana"/>
                <a:cs typeface="Verdana"/>
              </a:rPr>
              <a:t>pour</a:t>
            </a:r>
            <a:r>
              <a:rPr sz="1588" spc="-53" dirty="0">
                <a:solidFill>
                  <a:srgbClr val="00007F"/>
                </a:solidFill>
                <a:latin typeface="Verdana"/>
                <a:cs typeface="Verdana"/>
              </a:rPr>
              <a:t> </a:t>
            </a:r>
            <a:r>
              <a:rPr sz="1588" dirty="0">
                <a:solidFill>
                  <a:srgbClr val="00007F"/>
                </a:solidFill>
                <a:latin typeface="Verdana"/>
                <a:cs typeface="Verdana"/>
              </a:rPr>
              <a:t>le</a:t>
            </a:r>
            <a:r>
              <a:rPr sz="1588" spc="-53" dirty="0">
                <a:solidFill>
                  <a:srgbClr val="00007F"/>
                </a:solidFill>
                <a:latin typeface="Verdana"/>
                <a:cs typeface="Verdana"/>
              </a:rPr>
              <a:t> </a:t>
            </a:r>
            <a:r>
              <a:rPr sz="1588" dirty="0">
                <a:solidFill>
                  <a:srgbClr val="00007F"/>
                </a:solidFill>
                <a:latin typeface="Verdana"/>
                <a:cs typeface="Verdana"/>
              </a:rPr>
              <a:t>canal</a:t>
            </a:r>
            <a:r>
              <a:rPr sz="1588" spc="-53" dirty="0">
                <a:solidFill>
                  <a:srgbClr val="00007F"/>
                </a:solidFill>
                <a:latin typeface="Verdana"/>
                <a:cs typeface="Verdana"/>
              </a:rPr>
              <a:t> </a:t>
            </a:r>
            <a:r>
              <a:rPr sz="1588" dirty="0">
                <a:solidFill>
                  <a:srgbClr val="00007F"/>
                </a:solidFill>
                <a:latin typeface="Verdana"/>
                <a:cs typeface="Verdana"/>
              </a:rPr>
              <a:t>de</a:t>
            </a:r>
            <a:r>
              <a:rPr sz="1588" spc="-58" dirty="0">
                <a:solidFill>
                  <a:srgbClr val="00007F"/>
                </a:solidFill>
                <a:latin typeface="Verdana"/>
                <a:cs typeface="Verdana"/>
              </a:rPr>
              <a:t> </a:t>
            </a:r>
            <a:r>
              <a:rPr sz="1588" spc="-11" dirty="0">
                <a:solidFill>
                  <a:srgbClr val="00007F"/>
                </a:solidFill>
                <a:latin typeface="Verdana"/>
                <a:cs typeface="Verdana"/>
              </a:rPr>
              <a:t>contrôle</a:t>
            </a:r>
            <a:endParaRPr sz="1588">
              <a:latin typeface="Verdana"/>
              <a:cs typeface="Verdana"/>
            </a:endParaRPr>
          </a:p>
          <a:p>
            <a:pPr marL="402730" lvl="1" indent="-153293">
              <a:spcBef>
                <a:spcPts val="433"/>
              </a:spcBef>
              <a:buSzPct val="80000"/>
              <a:buFont typeface="Segoe UI Symbol"/>
              <a:buChar char="◆"/>
              <a:tabLst>
                <a:tab pos="402730" algn="l"/>
              </a:tabLst>
            </a:pPr>
            <a:r>
              <a:rPr sz="1588" dirty="0">
                <a:solidFill>
                  <a:srgbClr val="00007F"/>
                </a:solidFill>
                <a:latin typeface="Verdana"/>
                <a:cs typeface="Verdana"/>
              </a:rPr>
              <a:t>de</a:t>
            </a:r>
            <a:r>
              <a:rPr sz="1588" spc="-37" dirty="0">
                <a:solidFill>
                  <a:srgbClr val="00007F"/>
                </a:solidFill>
                <a:latin typeface="Verdana"/>
                <a:cs typeface="Verdana"/>
              </a:rPr>
              <a:t> </a:t>
            </a:r>
            <a:r>
              <a:rPr sz="1588" dirty="0">
                <a:solidFill>
                  <a:srgbClr val="00007F"/>
                </a:solidFill>
                <a:latin typeface="Verdana"/>
                <a:cs typeface="Verdana"/>
              </a:rPr>
              <a:t>recevoir</a:t>
            </a:r>
            <a:r>
              <a:rPr sz="1588" spc="-32" dirty="0">
                <a:solidFill>
                  <a:srgbClr val="00007F"/>
                </a:solidFill>
                <a:latin typeface="Verdana"/>
                <a:cs typeface="Verdana"/>
              </a:rPr>
              <a:t> </a:t>
            </a:r>
            <a:r>
              <a:rPr sz="1588" dirty="0">
                <a:solidFill>
                  <a:srgbClr val="00007F"/>
                </a:solidFill>
                <a:latin typeface="Verdana"/>
                <a:cs typeface="Verdana"/>
              </a:rPr>
              <a:t>sur</a:t>
            </a:r>
            <a:r>
              <a:rPr sz="1588" spc="-37" dirty="0">
                <a:solidFill>
                  <a:srgbClr val="00007F"/>
                </a:solidFill>
                <a:latin typeface="Verdana"/>
                <a:cs typeface="Verdana"/>
              </a:rPr>
              <a:t> </a:t>
            </a:r>
            <a:r>
              <a:rPr sz="1588" spc="-11" dirty="0">
                <a:solidFill>
                  <a:srgbClr val="00007F"/>
                </a:solidFill>
                <a:latin typeface="Verdana"/>
                <a:cs typeface="Verdana"/>
              </a:rPr>
              <a:t>celui-</a:t>
            </a:r>
            <a:r>
              <a:rPr sz="1588" dirty="0">
                <a:solidFill>
                  <a:srgbClr val="00007F"/>
                </a:solidFill>
                <a:latin typeface="Verdana"/>
                <a:cs typeface="Verdana"/>
              </a:rPr>
              <a:t>ci</a:t>
            </a:r>
            <a:r>
              <a:rPr sz="1588" spc="-32" dirty="0">
                <a:solidFill>
                  <a:srgbClr val="00007F"/>
                </a:solidFill>
                <a:latin typeface="Verdana"/>
                <a:cs typeface="Verdana"/>
              </a:rPr>
              <a:t> </a:t>
            </a:r>
            <a:r>
              <a:rPr sz="1588" dirty="0">
                <a:solidFill>
                  <a:srgbClr val="00007F"/>
                </a:solidFill>
                <a:latin typeface="Verdana"/>
                <a:cs typeface="Verdana"/>
              </a:rPr>
              <a:t>les</a:t>
            </a:r>
            <a:r>
              <a:rPr sz="1588" spc="-37" dirty="0">
                <a:solidFill>
                  <a:srgbClr val="00007F"/>
                </a:solidFill>
                <a:latin typeface="Verdana"/>
                <a:cs typeface="Verdana"/>
              </a:rPr>
              <a:t> </a:t>
            </a:r>
            <a:r>
              <a:rPr sz="1588" dirty="0">
                <a:solidFill>
                  <a:srgbClr val="00007F"/>
                </a:solidFill>
                <a:latin typeface="Verdana"/>
                <a:cs typeface="Verdana"/>
              </a:rPr>
              <a:t>commandes</a:t>
            </a:r>
            <a:r>
              <a:rPr sz="1588" spc="-32" dirty="0">
                <a:solidFill>
                  <a:srgbClr val="00007F"/>
                </a:solidFill>
                <a:latin typeface="Verdana"/>
                <a:cs typeface="Verdana"/>
              </a:rPr>
              <a:t> </a:t>
            </a:r>
            <a:r>
              <a:rPr sz="1588" dirty="0">
                <a:solidFill>
                  <a:srgbClr val="00007F"/>
                </a:solidFill>
                <a:latin typeface="Verdana"/>
                <a:cs typeface="Verdana"/>
              </a:rPr>
              <a:t>FTP</a:t>
            </a:r>
            <a:r>
              <a:rPr sz="1588" spc="-37" dirty="0">
                <a:solidFill>
                  <a:srgbClr val="00007F"/>
                </a:solidFill>
                <a:latin typeface="Verdana"/>
                <a:cs typeface="Verdana"/>
              </a:rPr>
              <a:t> </a:t>
            </a:r>
            <a:r>
              <a:rPr sz="1588" dirty="0">
                <a:solidFill>
                  <a:srgbClr val="00007F"/>
                </a:solidFill>
                <a:latin typeface="Verdana"/>
                <a:cs typeface="Verdana"/>
              </a:rPr>
              <a:t>de</a:t>
            </a:r>
            <a:r>
              <a:rPr sz="1588" spc="-32" dirty="0">
                <a:solidFill>
                  <a:srgbClr val="00007F"/>
                </a:solidFill>
                <a:latin typeface="Verdana"/>
                <a:cs typeface="Verdana"/>
              </a:rPr>
              <a:t> </a:t>
            </a:r>
            <a:r>
              <a:rPr sz="1588" spc="-26" dirty="0">
                <a:solidFill>
                  <a:srgbClr val="00007F"/>
                </a:solidFill>
                <a:latin typeface="Verdana"/>
                <a:cs typeface="Verdana"/>
              </a:rPr>
              <a:t>l'USER-PI</a:t>
            </a:r>
            <a:endParaRPr sz="1588">
              <a:latin typeface="Verdana"/>
              <a:cs typeface="Verdana"/>
            </a:endParaRPr>
          </a:p>
          <a:p>
            <a:pPr marL="402730" lvl="1" indent="-153293">
              <a:spcBef>
                <a:spcPts val="424"/>
              </a:spcBef>
              <a:buSzPct val="80000"/>
              <a:buFont typeface="Segoe UI Symbol"/>
              <a:buChar char="◆"/>
              <a:tabLst>
                <a:tab pos="402730" algn="l"/>
              </a:tabLst>
            </a:pPr>
            <a:r>
              <a:rPr sz="1588" dirty="0">
                <a:solidFill>
                  <a:srgbClr val="00007F"/>
                </a:solidFill>
                <a:latin typeface="Verdana"/>
                <a:cs typeface="Verdana"/>
              </a:rPr>
              <a:t>de</a:t>
            </a:r>
            <a:r>
              <a:rPr sz="1588" spc="-26" dirty="0">
                <a:solidFill>
                  <a:srgbClr val="00007F"/>
                </a:solidFill>
                <a:latin typeface="Verdana"/>
                <a:cs typeface="Verdana"/>
              </a:rPr>
              <a:t> </a:t>
            </a:r>
            <a:r>
              <a:rPr sz="1588" dirty="0">
                <a:solidFill>
                  <a:srgbClr val="00007F"/>
                </a:solidFill>
                <a:latin typeface="Verdana"/>
                <a:cs typeface="Verdana"/>
              </a:rPr>
              <a:t>répondre</a:t>
            </a:r>
            <a:r>
              <a:rPr sz="1588" spc="-26" dirty="0">
                <a:solidFill>
                  <a:srgbClr val="00007F"/>
                </a:solidFill>
                <a:latin typeface="Verdana"/>
                <a:cs typeface="Verdana"/>
              </a:rPr>
              <a:t> </a:t>
            </a:r>
            <a:r>
              <a:rPr sz="1588" dirty="0">
                <a:solidFill>
                  <a:srgbClr val="00007F"/>
                </a:solidFill>
                <a:latin typeface="Verdana"/>
                <a:cs typeface="Verdana"/>
              </a:rPr>
              <a:t>et</a:t>
            </a:r>
            <a:r>
              <a:rPr sz="1588" spc="-26" dirty="0">
                <a:solidFill>
                  <a:srgbClr val="00007F"/>
                </a:solidFill>
                <a:latin typeface="Verdana"/>
                <a:cs typeface="Verdana"/>
              </a:rPr>
              <a:t> </a:t>
            </a:r>
            <a:r>
              <a:rPr sz="1588" dirty="0">
                <a:solidFill>
                  <a:srgbClr val="00007F"/>
                </a:solidFill>
                <a:latin typeface="Verdana"/>
                <a:cs typeface="Verdana"/>
              </a:rPr>
              <a:t>de</a:t>
            </a:r>
            <a:r>
              <a:rPr sz="1588" spc="-26" dirty="0">
                <a:solidFill>
                  <a:srgbClr val="00007F"/>
                </a:solidFill>
                <a:latin typeface="Verdana"/>
                <a:cs typeface="Verdana"/>
              </a:rPr>
              <a:t> </a:t>
            </a:r>
            <a:r>
              <a:rPr sz="1588" dirty="0">
                <a:solidFill>
                  <a:srgbClr val="00007F"/>
                </a:solidFill>
                <a:latin typeface="Verdana"/>
                <a:cs typeface="Verdana"/>
              </a:rPr>
              <a:t>piloter</a:t>
            </a:r>
            <a:r>
              <a:rPr sz="1588" spc="-26" dirty="0">
                <a:solidFill>
                  <a:srgbClr val="00007F"/>
                </a:solidFill>
                <a:latin typeface="Verdana"/>
                <a:cs typeface="Verdana"/>
              </a:rPr>
              <a:t> </a:t>
            </a:r>
            <a:r>
              <a:rPr sz="1588" dirty="0">
                <a:solidFill>
                  <a:srgbClr val="00007F"/>
                </a:solidFill>
                <a:latin typeface="Verdana"/>
                <a:cs typeface="Verdana"/>
              </a:rPr>
              <a:t>le</a:t>
            </a:r>
            <a:r>
              <a:rPr sz="1588" spc="-26" dirty="0">
                <a:solidFill>
                  <a:srgbClr val="00007F"/>
                </a:solidFill>
                <a:latin typeface="Verdana"/>
                <a:cs typeface="Verdana"/>
              </a:rPr>
              <a:t> </a:t>
            </a:r>
            <a:r>
              <a:rPr sz="1588" spc="-21" dirty="0">
                <a:solidFill>
                  <a:srgbClr val="00007F"/>
                </a:solidFill>
                <a:latin typeface="Verdana"/>
                <a:cs typeface="Verdana"/>
              </a:rPr>
              <a:t>SERVER-</a:t>
            </a:r>
            <a:r>
              <a:rPr sz="1588" spc="-26" dirty="0">
                <a:solidFill>
                  <a:srgbClr val="00007F"/>
                </a:solidFill>
                <a:latin typeface="Verdana"/>
                <a:cs typeface="Verdana"/>
              </a:rPr>
              <a:t>DTP</a:t>
            </a:r>
            <a:endParaRPr sz="1588">
              <a:latin typeface="Verdana"/>
              <a:cs typeface="Verdana"/>
            </a:endParaRPr>
          </a:p>
          <a:p>
            <a:pPr marL="153293" indent="-153293">
              <a:spcBef>
                <a:spcPts val="1631"/>
              </a:spcBef>
              <a:buSzPct val="80000"/>
              <a:buFont typeface="Segoe UI Symbol"/>
              <a:buChar char="■"/>
              <a:tabLst>
                <a:tab pos="153293" algn="l"/>
              </a:tabLst>
            </a:pPr>
            <a:r>
              <a:rPr sz="1588" b="1" dirty="0">
                <a:solidFill>
                  <a:srgbClr val="00007F"/>
                </a:solidFill>
                <a:latin typeface="Verdana"/>
                <a:cs typeface="Verdana"/>
              </a:rPr>
              <a:t>Le</a:t>
            </a:r>
            <a:r>
              <a:rPr sz="1588" b="1" spc="-11" dirty="0">
                <a:solidFill>
                  <a:srgbClr val="00007F"/>
                </a:solidFill>
                <a:latin typeface="Verdana"/>
                <a:cs typeface="Verdana"/>
              </a:rPr>
              <a:t> USER-</a:t>
            </a:r>
            <a:r>
              <a:rPr sz="1588" b="1" spc="-26" dirty="0">
                <a:solidFill>
                  <a:srgbClr val="00007F"/>
                </a:solidFill>
                <a:latin typeface="Verdana"/>
                <a:cs typeface="Verdana"/>
              </a:rPr>
              <a:t>PI</a:t>
            </a:r>
            <a:endParaRPr sz="1588">
              <a:latin typeface="Verdana"/>
              <a:cs typeface="Verdana"/>
            </a:endParaRPr>
          </a:p>
          <a:p>
            <a:pPr marL="402730" lvl="1" indent="-153293">
              <a:spcBef>
                <a:spcPts val="433"/>
              </a:spcBef>
              <a:buSzPct val="80000"/>
              <a:buFont typeface="Segoe UI Symbol"/>
              <a:buChar char="◆"/>
              <a:tabLst>
                <a:tab pos="402730" algn="l"/>
              </a:tabLst>
            </a:pPr>
            <a:r>
              <a:rPr sz="1588" dirty="0">
                <a:solidFill>
                  <a:srgbClr val="00007F"/>
                </a:solidFill>
                <a:latin typeface="Verdana"/>
                <a:cs typeface="Verdana"/>
              </a:rPr>
              <a:t>chargé</a:t>
            </a:r>
            <a:r>
              <a:rPr sz="1588" spc="-64" dirty="0">
                <a:solidFill>
                  <a:srgbClr val="00007F"/>
                </a:solidFill>
                <a:latin typeface="Verdana"/>
                <a:cs typeface="Verdana"/>
              </a:rPr>
              <a:t> </a:t>
            </a:r>
            <a:r>
              <a:rPr sz="1588" dirty="0">
                <a:solidFill>
                  <a:srgbClr val="00007F"/>
                </a:solidFill>
                <a:latin typeface="Verdana"/>
                <a:cs typeface="Verdana"/>
              </a:rPr>
              <a:t>d'établir</a:t>
            </a:r>
            <a:r>
              <a:rPr sz="1588" spc="-58" dirty="0">
                <a:solidFill>
                  <a:srgbClr val="00007F"/>
                </a:solidFill>
                <a:latin typeface="Verdana"/>
                <a:cs typeface="Verdana"/>
              </a:rPr>
              <a:t> </a:t>
            </a:r>
            <a:r>
              <a:rPr sz="1588" dirty="0">
                <a:solidFill>
                  <a:srgbClr val="00007F"/>
                </a:solidFill>
                <a:latin typeface="Verdana"/>
                <a:cs typeface="Verdana"/>
              </a:rPr>
              <a:t>la</a:t>
            </a:r>
            <a:r>
              <a:rPr sz="1588" spc="-58" dirty="0">
                <a:solidFill>
                  <a:srgbClr val="00007F"/>
                </a:solidFill>
                <a:latin typeface="Verdana"/>
                <a:cs typeface="Verdana"/>
              </a:rPr>
              <a:t> </a:t>
            </a:r>
            <a:r>
              <a:rPr sz="1588" dirty="0">
                <a:solidFill>
                  <a:srgbClr val="00007F"/>
                </a:solidFill>
                <a:latin typeface="Verdana"/>
                <a:cs typeface="Verdana"/>
              </a:rPr>
              <a:t>connexion</a:t>
            </a:r>
            <a:r>
              <a:rPr sz="1588" spc="-58" dirty="0">
                <a:solidFill>
                  <a:srgbClr val="00007F"/>
                </a:solidFill>
                <a:latin typeface="Verdana"/>
                <a:cs typeface="Verdana"/>
              </a:rPr>
              <a:t> </a:t>
            </a:r>
            <a:r>
              <a:rPr sz="1588" dirty="0">
                <a:solidFill>
                  <a:srgbClr val="00007F"/>
                </a:solidFill>
                <a:latin typeface="Verdana"/>
                <a:cs typeface="Verdana"/>
              </a:rPr>
              <a:t>avec</a:t>
            </a:r>
            <a:r>
              <a:rPr sz="1588" spc="-58" dirty="0">
                <a:solidFill>
                  <a:srgbClr val="00007F"/>
                </a:solidFill>
                <a:latin typeface="Verdana"/>
                <a:cs typeface="Verdana"/>
              </a:rPr>
              <a:t> </a:t>
            </a:r>
            <a:r>
              <a:rPr sz="1588" dirty="0">
                <a:solidFill>
                  <a:srgbClr val="00007F"/>
                </a:solidFill>
                <a:latin typeface="Verdana"/>
                <a:cs typeface="Verdana"/>
              </a:rPr>
              <a:t>le</a:t>
            </a:r>
            <a:r>
              <a:rPr sz="1588" spc="-64" dirty="0">
                <a:solidFill>
                  <a:srgbClr val="00007F"/>
                </a:solidFill>
                <a:latin typeface="Verdana"/>
                <a:cs typeface="Verdana"/>
              </a:rPr>
              <a:t> </a:t>
            </a:r>
            <a:r>
              <a:rPr sz="1588" dirty="0">
                <a:solidFill>
                  <a:srgbClr val="00007F"/>
                </a:solidFill>
                <a:latin typeface="Verdana"/>
                <a:cs typeface="Verdana"/>
              </a:rPr>
              <a:t>serveur</a:t>
            </a:r>
            <a:r>
              <a:rPr sz="1588" spc="-58" dirty="0">
                <a:solidFill>
                  <a:srgbClr val="00007F"/>
                </a:solidFill>
                <a:latin typeface="Verdana"/>
                <a:cs typeface="Verdana"/>
              </a:rPr>
              <a:t> </a:t>
            </a:r>
            <a:r>
              <a:rPr sz="1588" spc="-26" dirty="0">
                <a:solidFill>
                  <a:srgbClr val="00007F"/>
                </a:solidFill>
                <a:latin typeface="Verdana"/>
                <a:cs typeface="Verdana"/>
              </a:rPr>
              <a:t>FTP</a:t>
            </a:r>
            <a:endParaRPr sz="1588">
              <a:latin typeface="Verdana"/>
              <a:cs typeface="Verdana"/>
            </a:endParaRPr>
          </a:p>
          <a:p>
            <a:pPr marL="402730" lvl="1" indent="-153293">
              <a:spcBef>
                <a:spcPts val="424"/>
              </a:spcBef>
              <a:buSzPct val="80000"/>
              <a:buFont typeface="Segoe UI Symbol"/>
              <a:buChar char="◆"/>
              <a:tabLst>
                <a:tab pos="402730" algn="l"/>
              </a:tabLst>
            </a:pPr>
            <a:r>
              <a:rPr sz="1588" dirty="0">
                <a:solidFill>
                  <a:srgbClr val="00007F"/>
                </a:solidFill>
                <a:latin typeface="Verdana"/>
                <a:cs typeface="Verdana"/>
              </a:rPr>
              <a:t>d'envoyer</a:t>
            </a:r>
            <a:r>
              <a:rPr sz="1588" spc="-101" dirty="0">
                <a:solidFill>
                  <a:srgbClr val="00007F"/>
                </a:solidFill>
                <a:latin typeface="Verdana"/>
                <a:cs typeface="Verdana"/>
              </a:rPr>
              <a:t> </a:t>
            </a:r>
            <a:r>
              <a:rPr sz="1588" dirty="0">
                <a:solidFill>
                  <a:srgbClr val="00007F"/>
                </a:solidFill>
                <a:latin typeface="Verdana"/>
                <a:cs typeface="Verdana"/>
              </a:rPr>
              <a:t>les</a:t>
            </a:r>
            <a:r>
              <a:rPr sz="1588" spc="-101" dirty="0">
                <a:solidFill>
                  <a:srgbClr val="00007F"/>
                </a:solidFill>
                <a:latin typeface="Verdana"/>
                <a:cs typeface="Verdana"/>
              </a:rPr>
              <a:t> </a:t>
            </a:r>
            <a:r>
              <a:rPr sz="1588" dirty="0">
                <a:solidFill>
                  <a:srgbClr val="00007F"/>
                </a:solidFill>
                <a:latin typeface="Verdana"/>
                <a:cs typeface="Verdana"/>
              </a:rPr>
              <a:t>commandes</a:t>
            </a:r>
            <a:r>
              <a:rPr sz="1588" spc="-101" dirty="0">
                <a:solidFill>
                  <a:srgbClr val="00007F"/>
                </a:solidFill>
                <a:latin typeface="Verdana"/>
                <a:cs typeface="Verdana"/>
              </a:rPr>
              <a:t> </a:t>
            </a:r>
            <a:r>
              <a:rPr sz="1588" spc="-26" dirty="0">
                <a:solidFill>
                  <a:srgbClr val="00007F"/>
                </a:solidFill>
                <a:latin typeface="Verdana"/>
                <a:cs typeface="Verdana"/>
              </a:rPr>
              <a:t>FTP</a:t>
            </a:r>
            <a:endParaRPr sz="1588">
              <a:latin typeface="Verdana"/>
              <a:cs typeface="Verdana"/>
            </a:endParaRPr>
          </a:p>
          <a:p>
            <a:pPr marL="402730" lvl="1" indent="-153293">
              <a:spcBef>
                <a:spcPts val="433"/>
              </a:spcBef>
              <a:buSzPct val="80000"/>
              <a:buFont typeface="Segoe UI Symbol"/>
              <a:buChar char="◆"/>
              <a:tabLst>
                <a:tab pos="402730" algn="l"/>
              </a:tabLst>
            </a:pPr>
            <a:r>
              <a:rPr sz="1588" dirty="0">
                <a:solidFill>
                  <a:srgbClr val="00007F"/>
                </a:solidFill>
                <a:latin typeface="Verdana"/>
                <a:cs typeface="Verdana"/>
              </a:rPr>
              <a:t>de</a:t>
            </a:r>
            <a:r>
              <a:rPr sz="1588" spc="-42" dirty="0">
                <a:solidFill>
                  <a:srgbClr val="00007F"/>
                </a:solidFill>
                <a:latin typeface="Verdana"/>
                <a:cs typeface="Verdana"/>
              </a:rPr>
              <a:t> </a:t>
            </a:r>
            <a:r>
              <a:rPr sz="1588" dirty="0">
                <a:solidFill>
                  <a:srgbClr val="00007F"/>
                </a:solidFill>
                <a:latin typeface="Verdana"/>
                <a:cs typeface="Verdana"/>
              </a:rPr>
              <a:t>recevoir</a:t>
            </a:r>
            <a:r>
              <a:rPr sz="1588" spc="-42" dirty="0">
                <a:solidFill>
                  <a:srgbClr val="00007F"/>
                </a:solidFill>
                <a:latin typeface="Verdana"/>
                <a:cs typeface="Verdana"/>
              </a:rPr>
              <a:t> </a:t>
            </a:r>
            <a:r>
              <a:rPr sz="1588" dirty="0">
                <a:solidFill>
                  <a:srgbClr val="00007F"/>
                </a:solidFill>
                <a:latin typeface="Verdana"/>
                <a:cs typeface="Verdana"/>
              </a:rPr>
              <a:t>les</a:t>
            </a:r>
            <a:r>
              <a:rPr sz="1588" spc="-37" dirty="0">
                <a:solidFill>
                  <a:srgbClr val="00007F"/>
                </a:solidFill>
                <a:latin typeface="Verdana"/>
                <a:cs typeface="Verdana"/>
              </a:rPr>
              <a:t> </a:t>
            </a:r>
            <a:r>
              <a:rPr sz="1588" dirty="0">
                <a:solidFill>
                  <a:srgbClr val="00007F"/>
                </a:solidFill>
                <a:latin typeface="Verdana"/>
                <a:cs typeface="Verdana"/>
              </a:rPr>
              <a:t>réponses</a:t>
            </a:r>
            <a:r>
              <a:rPr sz="1588" spc="-42" dirty="0">
                <a:solidFill>
                  <a:srgbClr val="00007F"/>
                </a:solidFill>
                <a:latin typeface="Verdana"/>
                <a:cs typeface="Verdana"/>
              </a:rPr>
              <a:t> </a:t>
            </a:r>
            <a:r>
              <a:rPr sz="1588" dirty="0">
                <a:solidFill>
                  <a:srgbClr val="00007F"/>
                </a:solidFill>
                <a:latin typeface="Verdana"/>
                <a:cs typeface="Verdana"/>
              </a:rPr>
              <a:t>du</a:t>
            </a:r>
            <a:r>
              <a:rPr sz="1588" spc="-42" dirty="0">
                <a:solidFill>
                  <a:srgbClr val="00007F"/>
                </a:solidFill>
                <a:latin typeface="Verdana"/>
                <a:cs typeface="Verdana"/>
              </a:rPr>
              <a:t> </a:t>
            </a:r>
            <a:r>
              <a:rPr sz="1588" spc="-21" dirty="0">
                <a:solidFill>
                  <a:srgbClr val="00007F"/>
                </a:solidFill>
                <a:latin typeface="Verdana"/>
                <a:cs typeface="Verdana"/>
              </a:rPr>
              <a:t>SERVER-</a:t>
            </a:r>
            <a:r>
              <a:rPr sz="1588" spc="-26" dirty="0">
                <a:solidFill>
                  <a:srgbClr val="00007F"/>
                </a:solidFill>
                <a:latin typeface="Verdana"/>
                <a:cs typeface="Verdana"/>
              </a:rPr>
              <a:t>PI</a:t>
            </a:r>
            <a:endParaRPr sz="1588">
              <a:latin typeface="Verdana"/>
              <a:cs typeface="Verdana"/>
            </a:endParaRPr>
          </a:p>
          <a:p>
            <a:pPr marL="402730" lvl="1" indent="-153293">
              <a:spcBef>
                <a:spcPts val="424"/>
              </a:spcBef>
              <a:buSzPct val="80000"/>
              <a:buFont typeface="Segoe UI Symbol"/>
              <a:buChar char="◆"/>
              <a:tabLst>
                <a:tab pos="402730" algn="l"/>
              </a:tabLst>
            </a:pPr>
            <a:r>
              <a:rPr sz="1588" dirty="0">
                <a:solidFill>
                  <a:srgbClr val="00007F"/>
                </a:solidFill>
                <a:latin typeface="Verdana"/>
                <a:cs typeface="Verdana"/>
              </a:rPr>
              <a:t>de</a:t>
            </a:r>
            <a:r>
              <a:rPr sz="1588" spc="-42" dirty="0">
                <a:solidFill>
                  <a:srgbClr val="00007F"/>
                </a:solidFill>
                <a:latin typeface="Verdana"/>
                <a:cs typeface="Verdana"/>
              </a:rPr>
              <a:t> </a:t>
            </a:r>
            <a:r>
              <a:rPr sz="1588" dirty="0">
                <a:solidFill>
                  <a:srgbClr val="00007F"/>
                </a:solidFill>
                <a:latin typeface="Verdana"/>
                <a:cs typeface="Verdana"/>
              </a:rPr>
              <a:t>contrôler</a:t>
            </a:r>
            <a:r>
              <a:rPr sz="1588" spc="-37" dirty="0">
                <a:solidFill>
                  <a:srgbClr val="00007F"/>
                </a:solidFill>
                <a:latin typeface="Verdana"/>
                <a:cs typeface="Verdana"/>
              </a:rPr>
              <a:t> </a:t>
            </a:r>
            <a:r>
              <a:rPr sz="1588" dirty="0">
                <a:solidFill>
                  <a:srgbClr val="00007F"/>
                </a:solidFill>
                <a:latin typeface="Verdana"/>
                <a:cs typeface="Verdana"/>
              </a:rPr>
              <a:t>le</a:t>
            </a:r>
            <a:r>
              <a:rPr sz="1588" spc="-37" dirty="0">
                <a:solidFill>
                  <a:srgbClr val="00007F"/>
                </a:solidFill>
                <a:latin typeface="Verdana"/>
                <a:cs typeface="Verdana"/>
              </a:rPr>
              <a:t> </a:t>
            </a:r>
            <a:r>
              <a:rPr sz="1588" spc="-26" dirty="0">
                <a:solidFill>
                  <a:srgbClr val="00007F"/>
                </a:solidFill>
                <a:latin typeface="Verdana"/>
                <a:cs typeface="Verdana"/>
              </a:rPr>
              <a:t>USER-</a:t>
            </a:r>
            <a:r>
              <a:rPr sz="1588" dirty="0">
                <a:solidFill>
                  <a:srgbClr val="00007F"/>
                </a:solidFill>
                <a:latin typeface="Verdana"/>
                <a:cs typeface="Verdana"/>
              </a:rPr>
              <a:t>DTP</a:t>
            </a:r>
            <a:r>
              <a:rPr sz="1588" spc="-42" dirty="0">
                <a:solidFill>
                  <a:srgbClr val="00007F"/>
                </a:solidFill>
                <a:latin typeface="Verdana"/>
                <a:cs typeface="Verdana"/>
              </a:rPr>
              <a:t> </a:t>
            </a:r>
            <a:r>
              <a:rPr sz="1588" dirty="0">
                <a:solidFill>
                  <a:srgbClr val="00007F"/>
                </a:solidFill>
                <a:latin typeface="Verdana"/>
                <a:cs typeface="Verdana"/>
              </a:rPr>
              <a:t>si</a:t>
            </a:r>
            <a:r>
              <a:rPr sz="1588" spc="-37" dirty="0">
                <a:solidFill>
                  <a:srgbClr val="00007F"/>
                </a:solidFill>
                <a:latin typeface="Verdana"/>
                <a:cs typeface="Verdana"/>
              </a:rPr>
              <a:t> </a:t>
            </a:r>
            <a:r>
              <a:rPr sz="1588" spc="-11" dirty="0">
                <a:solidFill>
                  <a:srgbClr val="00007F"/>
                </a:solidFill>
                <a:latin typeface="Verdana"/>
                <a:cs typeface="Verdana"/>
              </a:rPr>
              <a:t>besoin</a:t>
            </a:r>
            <a:endParaRPr sz="1588">
              <a:latin typeface="Verdana"/>
              <a:cs typeface="Verdana"/>
            </a:endParaRPr>
          </a:p>
        </p:txBody>
      </p:sp>
      <p:sp>
        <p:nvSpPr>
          <p:cNvPr id="4" name="object 4"/>
          <p:cNvSpPr txBox="1">
            <a:spLocks noGrp="1"/>
          </p:cNvSpPr>
          <p:nvPr>
            <p:ph type="title"/>
          </p:nvPr>
        </p:nvSpPr>
        <p:spPr>
          <a:xfrm>
            <a:off x="446889" y="379208"/>
            <a:ext cx="11134165" cy="690687"/>
          </a:xfrm>
          <a:prstGeom prst="rect">
            <a:avLst/>
          </a:prstGeom>
        </p:spPr>
        <p:txBody>
          <a:bodyPr vert="horz" wrap="square" lIns="0" tIns="13447" rIns="0" bIns="0" rtlCol="0" anchor="ctr">
            <a:spAutoFit/>
          </a:bodyPr>
          <a:lstStyle/>
          <a:p>
            <a:pPr marL="3042329">
              <a:lnSpc>
                <a:spcPct val="100000"/>
              </a:lnSpc>
              <a:spcBef>
                <a:spcPts val="106"/>
              </a:spcBef>
            </a:pPr>
            <a:r>
              <a:rPr dirty="0"/>
              <a:t>Protocole</a:t>
            </a:r>
            <a:r>
              <a:rPr spc="-58" dirty="0"/>
              <a:t> </a:t>
            </a:r>
            <a:r>
              <a:rPr spc="-26" dirty="0"/>
              <a:t>FTP</a:t>
            </a:r>
          </a:p>
        </p:txBody>
      </p:sp>
      <p:pic>
        <p:nvPicPr>
          <p:cNvPr id="5" name="object 5"/>
          <p:cNvPicPr/>
          <p:nvPr/>
        </p:nvPicPr>
        <p:blipFill>
          <a:blip r:embed="rId2" cstate="print"/>
          <a:stretch>
            <a:fillRect/>
          </a:stretch>
        </p:blipFill>
        <p:spPr>
          <a:xfrm>
            <a:off x="5945392" y="3353696"/>
            <a:ext cx="4917589" cy="3125096"/>
          </a:xfrm>
          <a:prstGeom prst="rect">
            <a:avLst/>
          </a:prstGeo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35742" y="1071059"/>
            <a:ext cx="6507704" cy="2683144"/>
          </a:xfrm>
          <a:prstGeom prst="rect">
            <a:avLst/>
          </a:prstGeom>
        </p:spPr>
        <p:txBody>
          <a:bodyPr vert="horz" wrap="square" lIns="0" tIns="46392" rIns="0" bIns="0" rtlCol="0">
            <a:spAutoFit/>
          </a:bodyPr>
          <a:lstStyle/>
          <a:p>
            <a:pPr marL="252127" marR="1402497" indent="-239352">
              <a:lnSpc>
                <a:spcPct val="121900"/>
              </a:lnSpc>
              <a:spcBef>
                <a:spcPts val="365"/>
              </a:spcBef>
            </a:pPr>
            <a:r>
              <a:rPr sz="2329" b="1" dirty="0">
                <a:solidFill>
                  <a:srgbClr val="7F0000"/>
                </a:solidFill>
                <a:latin typeface="Verdana"/>
                <a:cs typeface="Verdana"/>
              </a:rPr>
              <a:t>Types</a:t>
            </a:r>
            <a:r>
              <a:rPr sz="2329" b="1" spc="-64" dirty="0">
                <a:solidFill>
                  <a:srgbClr val="7F0000"/>
                </a:solidFill>
                <a:latin typeface="Verdana"/>
                <a:cs typeface="Verdana"/>
              </a:rPr>
              <a:t> </a:t>
            </a:r>
            <a:r>
              <a:rPr sz="2329" b="1" dirty="0">
                <a:solidFill>
                  <a:srgbClr val="7F0000"/>
                </a:solidFill>
                <a:latin typeface="Verdana"/>
                <a:cs typeface="Verdana"/>
              </a:rPr>
              <a:t>de</a:t>
            </a:r>
            <a:r>
              <a:rPr sz="2329" b="1" spc="-58" dirty="0">
                <a:solidFill>
                  <a:srgbClr val="7F0000"/>
                </a:solidFill>
                <a:latin typeface="Verdana"/>
                <a:cs typeface="Verdana"/>
              </a:rPr>
              <a:t> </a:t>
            </a:r>
            <a:r>
              <a:rPr sz="2329" b="1" dirty="0">
                <a:solidFill>
                  <a:srgbClr val="7F0000"/>
                </a:solidFill>
                <a:latin typeface="Verdana"/>
                <a:cs typeface="Verdana"/>
              </a:rPr>
              <a:t>commandes</a:t>
            </a:r>
            <a:r>
              <a:rPr sz="2329" b="1" spc="-58" dirty="0">
                <a:solidFill>
                  <a:srgbClr val="7F0000"/>
                </a:solidFill>
                <a:latin typeface="Verdana"/>
                <a:cs typeface="Verdana"/>
              </a:rPr>
              <a:t> </a:t>
            </a:r>
            <a:r>
              <a:rPr sz="2329" b="1" dirty="0">
                <a:solidFill>
                  <a:srgbClr val="7F0000"/>
                </a:solidFill>
                <a:latin typeface="Verdana"/>
                <a:cs typeface="Verdana"/>
              </a:rPr>
              <a:t>FTP</a:t>
            </a:r>
            <a:r>
              <a:rPr sz="2329" b="1" spc="-58" dirty="0">
                <a:solidFill>
                  <a:srgbClr val="7F0000"/>
                </a:solidFill>
                <a:latin typeface="Verdana"/>
                <a:cs typeface="Verdana"/>
              </a:rPr>
              <a:t> </a:t>
            </a:r>
            <a:r>
              <a:rPr sz="2329" b="1" spc="-53" dirty="0">
                <a:solidFill>
                  <a:srgbClr val="7F0000"/>
                </a:solidFill>
                <a:latin typeface="Verdana"/>
                <a:cs typeface="Verdana"/>
              </a:rPr>
              <a:t>: </a:t>
            </a:r>
            <a:r>
              <a:rPr sz="2118" b="1" dirty="0">
                <a:solidFill>
                  <a:srgbClr val="00007F"/>
                </a:solidFill>
                <a:latin typeface="Verdana"/>
                <a:cs typeface="Verdana"/>
              </a:rPr>
              <a:t>Commandes</a:t>
            </a:r>
            <a:r>
              <a:rPr sz="2118" b="1" spc="-69" dirty="0">
                <a:solidFill>
                  <a:srgbClr val="00007F"/>
                </a:solidFill>
                <a:latin typeface="Verdana"/>
                <a:cs typeface="Verdana"/>
              </a:rPr>
              <a:t> </a:t>
            </a:r>
            <a:r>
              <a:rPr sz="2118" b="1" dirty="0">
                <a:solidFill>
                  <a:srgbClr val="00007F"/>
                </a:solidFill>
                <a:latin typeface="Verdana"/>
                <a:cs typeface="Verdana"/>
              </a:rPr>
              <a:t>de</a:t>
            </a:r>
            <a:r>
              <a:rPr sz="2118" b="1" spc="-64" dirty="0">
                <a:solidFill>
                  <a:srgbClr val="00007F"/>
                </a:solidFill>
                <a:latin typeface="Verdana"/>
                <a:cs typeface="Verdana"/>
              </a:rPr>
              <a:t> </a:t>
            </a:r>
            <a:r>
              <a:rPr sz="2118" b="1" dirty="0">
                <a:solidFill>
                  <a:srgbClr val="00007F"/>
                </a:solidFill>
                <a:latin typeface="Verdana"/>
                <a:cs typeface="Verdana"/>
              </a:rPr>
              <a:t>contrôle</a:t>
            </a:r>
            <a:r>
              <a:rPr sz="2118" b="1" spc="-64" dirty="0">
                <a:solidFill>
                  <a:srgbClr val="00007F"/>
                </a:solidFill>
                <a:latin typeface="Verdana"/>
                <a:cs typeface="Verdana"/>
              </a:rPr>
              <a:t> </a:t>
            </a:r>
            <a:r>
              <a:rPr sz="2118" b="1" spc="-11" dirty="0">
                <a:solidFill>
                  <a:srgbClr val="00007F"/>
                </a:solidFill>
                <a:latin typeface="Verdana"/>
                <a:cs typeface="Verdana"/>
              </a:rPr>
              <a:t>d'accès </a:t>
            </a:r>
            <a:r>
              <a:rPr sz="1906" dirty="0">
                <a:solidFill>
                  <a:srgbClr val="00007F"/>
                </a:solidFill>
                <a:latin typeface="Verdana"/>
                <a:cs typeface="Verdana"/>
              </a:rPr>
              <a:t>USER,</a:t>
            </a:r>
            <a:r>
              <a:rPr sz="1906" spc="-90" dirty="0">
                <a:solidFill>
                  <a:srgbClr val="00007F"/>
                </a:solidFill>
                <a:latin typeface="Verdana"/>
                <a:cs typeface="Verdana"/>
              </a:rPr>
              <a:t> </a:t>
            </a:r>
            <a:r>
              <a:rPr sz="1906" dirty="0">
                <a:solidFill>
                  <a:srgbClr val="00007F"/>
                </a:solidFill>
                <a:latin typeface="Verdana"/>
                <a:cs typeface="Verdana"/>
              </a:rPr>
              <a:t>PASS,</a:t>
            </a:r>
            <a:r>
              <a:rPr sz="1906" spc="-90" dirty="0">
                <a:solidFill>
                  <a:srgbClr val="00007F"/>
                </a:solidFill>
                <a:latin typeface="Verdana"/>
                <a:cs typeface="Verdana"/>
              </a:rPr>
              <a:t> </a:t>
            </a:r>
            <a:r>
              <a:rPr sz="1906" dirty="0">
                <a:solidFill>
                  <a:srgbClr val="00007F"/>
                </a:solidFill>
                <a:latin typeface="Verdana"/>
                <a:cs typeface="Verdana"/>
              </a:rPr>
              <a:t>CWD…</a:t>
            </a:r>
            <a:r>
              <a:rPr sz="1906" spc="-85" dirty="0">
                <a:solidFill>
                  <a:srgbClr val="00007F"/>
                </a:solidFill>
                <a:latin typeface="Verdana"/>
                <a:cs typeface="Verdana"/>
              </a:rPr>
              <a:t> </a:t>
            </a:r>
            <a:r>
              <a:rPr sz="1906" spc="-21" dirty="0">
                <a:solidFill>
                  <a:srgbClr val="00007F"/>
                </a:solidFill>
                <a:latin typeface="Verdana"/>
                <a:cs typeface="Verdana"/>
              </a:rPr>
              <a:t>QUIT</a:t>
            </a:r>
            <a:endParaRPr sz="1906">
              <a:latin typeface="Verdana"/>
              <a:cs typeface="Verdana"/>
            </a:endParaRPr>
          </a:p>
          <a:p>
            <a:pPr marL="252127">
              <a:spcBef>
                <a:spcPts val="371"/>
              </a:spcBef>
            </a:pPr>
            <a:r>
              <a:rPr sz="2118" b="1" dirty="0">
                <a:solidFill>
                  <a:srgbClr val="00007F"/>
                </a:solidFill>
                <a:latin typeface="Verdana"/>
                <a:cs typeface="Verdana"/>
              </a:rPr>
              <a:t>Commandes</a:t>
            </a:r>
            <a:r>
              <a:rPr sz="2118" b="1" spc="-69" dirty="0">
                <a:solidFill>
                  <a:srgbClr val="00007F"/>
                </a:solidFill>
                <a:latin typeface="Verdana"/>
                <a:cs typeface="Verdana"/>
              </a:rPr>
              <a:t> </a:t>
            </a:r>
            <a:r>
              <a:rPr sz="2118" b="1" dirty="0">
                <a:solidFill>
                  <a:srgbClr val="00007F"/>
                </a:solidFill>
                <a:latin typeface="Verdana"/>
                <a:cs typeface="Verdana"/>
              </a:rPr>
              <a:t>du</a:t>
            </a:r>
            <a:r>
              <a:rPr sz="2118" b="1" spc="-69" dirty="0">
                <a:solidFill>
                  <a:srgbClr val="00007F"/>
                </a:solidFill>
                <a:latin typeface="Verdana"/>
                <a:cs typeface="Verdana"/>
              </a:rPr>
              <a:t> </a:t>
            </a:r>
            <a:r>
              <a:rPr sz="2118" b="1" dirty="0">
                <a:solidFill>
                  <a:srgbClr val="00007F"/>
                </a:solidFill>
                <a:latin typeface="Verdana"/>
                <a:cs typeface="Verdana"/>
              </a:rPr>
              <a:t>paramétrage</a:t>
            </a:r>
            <a:r>
              <a:rPr sz="2118" b="1" spc="-69" dirty="0">
                <a:solidFill>
                  <a:srgbClr val="00007F"/>
                </a:solidFill>
                <a:latin typeface="Verdana"/>
                <a:cs typeface="Verdana"/>
              </a:rPr>
              <a:t> </a:t>
            </a:r>
            <a:r>
              <a:rPr sz="2118" b="1" dirty="0">
                <a:solidFill>
                  <a:srgbClr val="00007F"/>
                </a:solidFill>
                <a:latin typeface="Verdana"/>
                <a:cs typeface="Verdana"/>
              </a:rPr>
              <a:t>de</a:t>
            </a:r>
            <a:r>
              <a:rPr sz="2118" b="1" spc="-69" dirty="0">
                <a:solidFill>
                  <a:srgbClr val="00007F"/>
                </a:solidFill>
                <a:latin typeface="Verdana"/>
                <a:cs typeface="Verdana"/>
              </a:rPr>
              <a:t> </a:t>
            </a:r>
            <a:r>
              <a:rPr sz="2118" b="1" spc="-11" dirty="0">
                <a:solidFill>
                  <a:srgbClr val="00007F"/>
                </a:solidFill>
                <a:latin typeface="Verdana"/>
                <a:cs typeface="Verdana"/>
              </a:rPr>
              <a:t>transfert</a:t>
            </a:r>
            <a:endParaRPr sz="2118">
              <a:latin typeface="Verdana"/>
              <a:cs typeface="Verdana"/>
            </a:endParaRPr>
          </a:p>
          <a:p>
            <a:pPr marL="252127">
              <a:spcBef>
                <a:spcPts val="402"/>
              </a:spcBef>
            </a:pPr>
            <a:r>
              <a:rPr sz="1906" spc="-58" dirty="0">
                <a:solidFill>
                  <a:srgbClr val="00007F"/>
                </a:solidFill>
                <a:latin typeface="Verdana"/>
                <a:cs typeface="Verdana"/>
              </a:rPr>
              <a:t>PORT,</a:t>
            </a:r>
            <a:r>
              <a:rPr sz="1906" spc="-69" dirty="0">
                <a:solidFill>
                  <a:srgbClr val="00007F"/>
                </a:solidFill>
                <a:latin typeface="Verdana"/>
                <a:cs typeface="Verdana"/>
              </a:rPr>
              <a:t> </a:t>
            </a:r>
            <a:r>
              <a:rPr sz="1906" dirty="0">
                <a:solidFill>
                  <a:srgbClr val="00007F"/>
                </a:solidFill>
                <a:latin typeface="Verdana"/>
                <a:cs typeface="Verdana"/>
              </a:rPr>
              <a:t>TYPE,</a:t>
            </a:r>
            <a:r>
              <a:rPr sz="1906" spc="-58" dirty="0">
                <a:solidFill>
                  <a:srgbClr val="00007F"/>
                </a:solidFill>
                <a:latin typeface="Verdana"/>
                <a:cs typeface="Verdana"/>
              </a:rPr>
              <a:t> </a:t>
            </a:r>
            <a:r>
              <a:rPr sz="1906" spc="-21" dirty="0">
                <a:solidFill>
                  <a:srgbClr val="00007F"/>
                </a:solidFill>
                <a:latin typeface="Verdana"/>
                <a:cs typeface="Verdana"/>
              </a:rPr>
              <a:t>PASV…</a:t>
            </a:r>
            <a:endParaRPr sz="1906">
              <a:latin typeface="Verdana"/>
              <a:cs typeface="Verdana"/>
            </a:endParaRPr>
          </a:p>
          <a:p>
            <a:pPr marL="252127">
              <a:spcBef>
                <a:spcPts val="371"/>
              </a:spcBef>
            </a:pPr>
            <a:r>
              <a:rPr sz="2118" b="1" dirty="0">
                <a:solidFill>
                  <a:srgbClr val="00007F"/>
                </a:solidFill>
                <a:latin typeface="Verdana"/>
                <a:cs typeface="Verdana"/>
              </a:rPr>
              <a:t>Commandes</a:t>
            </a:r>
            <a:r>
              <a:rPr sz="2118" b="1" spc="-64" dirty="0">
                <a:solidFill>
                  <a:srgbClr val="00007F"/>
                </a:solidFill>
                <a:latin typeface="Verdana"/>
                <a:cs typeface="Verdana"/>
              </a:rPr>
              <a:t> </a:t>
            </a:r>
            <a:r>
              <a:rPr sz="2118" b="1" dirty="0">
                <a:solidFill>
                  <a:srgbClr val="00007F"/>
                </a:solidFill>
                <a:latin typeface="Verdana"/>
                <a:cs typeface="Verdana"/>
              </a:rPr>
              <a:t>de</a:t>
            </a:r>
            <a:r>
              <a:rPr sz="2118" b="1" spc="-58" dirty="0">
                <a:solidFill>
                  <a:srgbClr val="00007F"/>
                </a:solidFill>
                <a:latin typeface="Verdana"/>
                <a:cs typeface="Verdana"/>
              </a:rPr>
              <a:t> </a:t>
            </a:r>
            <a:r>
              <a:rPr sz="2118" b="1" dirty="0">
                <a:solidFill>
                  <a:srgbClr val="00007F"/>
                </a:solidFill>
                <a:latin typeface="Verdana"/>
                <a:cs typeface="Verdana"/>
              </a:rPr>
              <a:t>service</a:t>
            </a:r>
            <a:r>
              <a:rPr sz="2118" b="1" spc="-58" dirty="0">
                <a:solidFill>
                  <a:srgbClr val="00007F"/>
                </a:solidFill>
                <a:latin typeface="Verdana"/>
                <a:cs typeface="Verdana"/>
              </a:rPr>
              <a:t> </a:t>
            </a:r>
            <a:r>
              <a:rPr sz="2118" b="1" spc="-26" dirty="0">
                <a:solidFill>
                  <a:srgbClr val="00007F"/>
                </a:solidFill>
                <a:latin typeface="Verdana"/>
                <a:cs typeface="Verdana"/>
              </a:rPr>
              <a:t>FTP</a:t>
            </a:r>
            <a:endParaRPr sz="2118">
              <a:latin typeface="Verdana"/>
              <a:cs typeface="Verdana"/>
            </a:endParaRPr>
          </a:p>
          <a:p>
            <a:pPr marL="252127">
              <a:spcBef>
                <a:spcPts val="402"/>
              </a:spcBef>
            </a:pPr>
            <a:r>
              <a:rPr sz="1906" dirty="0">
                <a:solidFill>
                  <a:srgbClr val="00007F"/>
                </a:solidFill>
                <a:latin typeface="Verdana"/>
                <a:cs typeface="Verdana"/>
              </a:rPr>
              <a:t>DELE,</a:t>
            </a:r>
            <a:r>
              <a:rPr sz="1906" spc="-74" dirty="0">
                <a:solidFill>
                  <a:srgbClr val="00007F"/>
                </a:solidFill>
                <a:latin typeface="Verdana"/>
                <a:cs typeface="Verdana"/>
              </a:rPr>
              <a:t> </a:t>
            </a:r>
            <a:r>
              <a:rPr sz="1906" dirty="0">
                <a:solidFill>
                  <a:srgbClr val="00007F"/>
                </a:solidFill>
                <a:latin typeface="Verdana"/>
                <a:cs typeface="Verdana"/>
              </a:rPr>
              <a:t>RMD,</a:t>
            </a:r>
            <a:r>
              <a:rPr sz="1906" spc="-74" dirty="0">
                <a:solidFill>
                  <a:srgbClr val="00007F"/>
                </a:solidFill>
                <a:latin typeface="Verdana"/>
                <a:cs typeface="Verdana"/>
              </a:rPr>
              <a:t> </a:t>
            </a:r>
            <a:r>
              <a:rPr sz="1906" dirty="0">
                <a:solidFill>
                  <a:srgbClr val="00007F"/>
                </a:solidFill>
                <a:latin typeface="Verdana"/>
                <a:cs typeface="Verdana"/>
              </a:rPr>
              <a:t>MKD,</a:t>
            </a:r>
            <a:r>
              <a:rPr sz="1906" spc="-69" dirty="0">
                <a:solidFill>
                  <a:srgbClr val="00007F"/>
                </a:solidFill>
                <a:latin typeface="Verdana"/>
                <a:cs typeface="Verdana"/>
              </a:rPr>
              <a:t> </a:t>
            </a:r>
            <a:r>
              <a:rPr sz="1906" spc="-11" dirty="0">
                <a:solidFill>
                  <a:srgbClr val="00007F"/>
                </a:solidFill>
                <a:latin typeface="Verdana"/>
                <a:cs typeface="Verdana"/>
              </a:rPr>
              <a:t>PWD...</a:t>
            </a:r>
            <a:endParaRPr sz="1906">
              <a:latin typeface="Verdana"/>
              <a:cs typeface="Verdana"/>
            </a:endParaRPr>
          </a:p>
        </p:txBody>
      </p:sp>
      <p:sp>
        <p:nvSpPr>
          <p:cNvPr id="4" name="object 4"/>
          <p:cNvSpPr txBox="1">
            <a:spLocks noGrp="1"/>
          </p:cNvSpPr>
          <p:nvPr>
            <p:ph type="title"/>
          </p:nvPr>
        </p:nvSpPr>
        <p:spPr>
          <a:xfrm>
            <a:off x="803686" y="380372"/>
            <a:ext cx="11134165" cy="690687"/>
          </a:xfrm>
          <a:prstGeom prst="rect">
            <a:avLst/>
          </a:prstGeom>
        </p:spPr>
        <p:txBody>
          <a:bodyPr vert="horz" wrap="square" lIns="0" tIns="13447" rIns="0" bIns="0" rtlCol="0" anchor="ctr">
            <a:spAutoFit/>
          </a:bodyPr>
          <a:lstStyle/>
          <a:p>
            <a:pPr marL="3042329">
              <a:lnSpc>
                <a:spcPct val="100000"/>
              </a:lnSpc>
              <a:spcBef>
                <a:spcPts val="106"/>
              </a:spcBef>
            </a:pPr>
            <a:r>
              <a:rPr dirty="0"/>
              <a:t>Protocole</a:t>
            </a:r>
            <a:r>
              <a:rPr spc="-58" dirty="0"/>
              <a:t> </a:t>
            </a:r>
            <a:r>
              <a:rPr spc="-26" dirty="0"/>
              <a:t>FTP</a:t>
            </a:r>
          </a:p>
        </p:txBody>
      </p:sp>
      <p:sp>
        <p:nvSpPr>
          <p:cNvPr id="5" name="object 5"/>
          <p:cNvSpPr txBox="1"/>
          <p:nvPr/>
        </p:nvSpPr>
        <p:spPr>
          <a:xfrm>
            <a:off x="1606027" y="4411980"/>
            <a:ext cx="4997599" cy="1889733"/>
          </a:xfrm>
          <a:prstGeom prst="rect">
            <a:avLst/>
          </a:prstGeom>
        </p:spPr>
        <p:txBody>
          <a:bodyPr vert="horz" wrap="square" lIns="0" tIns="13447" rIns="0" bIns="0" rtlCol="0">
            <a:spAutoFit/>
          </a:bodyPr>
          <a:lstStyle/>
          <a:p>
            <a:pPr marL="13447">
              <a:lnSpc>
                <a:spcPts val="2102"/>
              </a:lnSpc>
              <a:spcBef>
                <a:spcPts val="106"/>
              </a:spcBef>
            </a:pPr>
            <a:r>
              <a:rPr sz="1906" dirty="0">
                <a:solidFill>
                  <a:srgbClr val="00007F"/>
                </a:solidFill>
                <a:latin typeface="Verdana"/>
                <a:cs typeface="Verdana"/>
              </a:rPr>
              <a:t>Code</a:t>
            </a:r>
            <a:r>
              <a:rPr sz="1906" spc="-48" dirty="0">
                <a:solidFill>
                  <a:srgbClr val="00007F"/>
                </a:solidFill>
                <a:latin typeface="Verdana"/>
                <a:cs typeface="Verdana"/>
              </a:rPr>
              <a:t> </a:t>
            </a:r>
            <a:r>
              <a:rPr sz="1906" dirty="0">
                <a:solidFill>
                  <a:srgbClr val="00007F"/>
                </a:solidFill>
                <a:latin typeface="Verdana"/>
                <a:cs typeface="Verdana"/>
              </a:rPr>
              <a:t>à</a:t>
            </a:r>
            <a:r>
              <a:rPr sz="1906" spc="-42" dirty="0">
                <a:solidFill>
                  <a:srgbClr val="00007F"/>
                </a:solidFill>
                <a:latin typeface="Verdana"/>
                <a:cs typeface="Verdana"/>
              </a:rPr>
              <a:t> </a:t>
            </a:r>
            <a:r>
              <a:rPr sz="1906" dirty="0">
                <a:solidFill>
                  <a:srgbClr val="00007F"/>
                </a:solidFill>
                <a:latin typeface="Verdana"/>
                <a:cs typeface="Verdana"/>
              </a:rPr>
              <a:t>3</a:t>
            </a:r>
            <a:r>
              <a:rPr sz="1906" spc="-42" dirty="0">
                <a:solidFill>
                  <a:srgbClr val="00007F"/>
                </a:solidFill>
                <a:latin typeface="Verdana"/>
                <a:cs typeface="Verdana"/>
              </a:rPr>
              <a:t> </a:t>
            </a:r>
            <a:r>
              <a:rPr sz="1906" dirty="0">
                <a:solidFill>
                  <a:srgbClr val="00007F"/>
                </a:solidFill>
                <a:latin typeface="Verdana"/>
                <a:cs typeface="Verdana"/>
              </a:rPr>
              <a:t>chiffres</a:t>
            </a:r>
            <a:r>
              <a:rPr sz="1906" spc="-42" dirty="0">
                <a:solidFill>
                  <a:srgbClr val="00007F"/>
                </a:solidFill>
                <a:latin typeface="Verdana"/>
                <a:cs typeface="Verdana"/>
              </a:rPr>
              <a:t> </a:t>
            </a:r>
            <a:r>
              <a:rPr sz="1906" dirty="0">
                <a:solidFill>
                  <a:srgbClr val="00007F"/>
                </a:solidFill>
                <a:latin typeface="Verdana"/>
                <a:cs typeface="Verdana"/>
              </a:rPr>
              <a:t>accompagné</a:t>
            </a:r>
            <a:r>
              <a:rPr sz="1906" spc="-42" dirty="0">
                <a:solidFill>
                  <a:srgbClr val="00007F"/>
                </a:solidFill>
                <a:latin typeface="Verdana"/>
                <a:cs typeface="Verdana"/>
              </a:rPr>
              <a:t> </a:t>
            </a:r>
            <a:r>
              <a:rPr sz="1906" dirty="0">
                <a:solidFill>
                  <a:srgbClr val="00007F"/>
                </a:solidFill>
                <a:latin typeface="Verdana"/>
                <a:cs typeface="Verdana"/>
              </a:rPr>
              <a:t>d'un</a:t>
            </a:r>
            <a:r>
              <a:rPr sz="1906" spc="-42" dirty="0">
                <a:solidFill>
                  <a:srgbClr val="00007F"/>
                </a:solidFill>
                <a:latin typeface="Verdana"/>
                <a:cs typeface="Verdana"/>
              </a:rPr>
              <a:t> </a:t>
            </a:r>
            <a:r>
              <a:rPr sz="1906" spc="-11" dirty="0">
                <a:solidFill>
                  <a:srgbClr val="00007F"/>
                </a:solidFill>
                <a:latin typeface="Verdana"/>
                <a:cs typeface="Verdana"/>
              </a:rPr>
              <a:t>texte</a:t>
            </a:r>
            <a:endParaRPr sz="1906">
              <a:latin typeface="Verdana"/>
              <a:cs typeface="Verdana"/>
            </a:endParaRPr>
          </a:p>
          <a:p>
            <a:pPr marL="279693">
              <a:lnSpc>
                <a:spcPts val="2102"/>
              </a:lnSpc>
            </a:pPr>
            <a:r>
              <a:rPr sz="1906" b="1" dirty="0">
                <a:solidFill>
                  <a:srgbClr val="00007F"/>
                </a:solidFill>
                <a:latin typeface="Verdana"/>
                <a:cs typeface="Verdana"/>
              </a:rPr>
              <a:t>1</a:t>
            </a:r>
            <a:r>
              <a:rPr sz="1906" dirty="0">
                <a:solidFill>
                  <a:srgbClr val="00007F"/>
                </a:solidFill>
                <a:latin typeface="Verdana"/>
                <a:cs typeface="Verdana"/>
              </a:rPr>
              <a:t>yz</a:t>
            </a:r>
            <a:r>
              <a:rPr sz="1906" spc="-48" dirty="0">
                <a:solidFill>
                  <a:srgbClr val="00007F"/>
                </a:solidFill>
                <a:latin typeface="Verdana"/>
                <a:cs typeface="Verdana"/>
              </a:rPr>
              <a:t> </a:t>
            </a:r>
            <a:r>
              <a:rPr sz="1906" dirty="0">
                <a:solidFill>
                  <a:srgbClr val="00007F"/>
                </a:solidFill>
                <a:latin typeface="Verdana"/>
                <a:cs typeface="Verdana"/>
              </a:rPr>
              <a:t>:</a:t>
            </a:r>
            <a:r>
              <a:rPr sz="1906" spc="-53" dirty="0">
                <a:solidFill>
                  <a:srgbClr val="00007F"/>
                </a:solidFill>
                <a:latin typeface="Verdana"/>
                <a:cs typeface="Verdana"/>
              </a:rPr>
              <a:t> </a:t>
            </a:r>
            <a:r>
              <a:rPr sz="1906" dirty="0">
                <a:solidFill>
                  <a:srgbClr val="00007F"/>
                </a:solidFill>
                <a:latin typeface="Verdana"/>
                <a:cs typeface="Verdana"/>
              </a:rPr>
              <a:t>Réponse</a:t>
            </a:r>
            <a:r>
              <a:rPr sz="1906" spc="-58" dirty="0">
                <a:solidFill>
                  <a:srgbClr val="00007F"/>
                </a:solidFill>
                <a:latin typeface="Verdana"/>
                <a:cs typeface="Verdana"/>
              </a:rPr>
              <a:t> </a:t>
            </a:r>
            <a:r>
              <a:rPr sz="1906" dirty="0">
                <a:solidFill>
                  <a:srgbClr val="00007F"/>
                </a:solidFill>
                <a:latin typeface="Verdana"/>
                <a:cs typeface="Verdana"/>
              </a:rPr>
              <a:t>préliminaire</a:t>
            </a:r>
            <a:r>
              <a:rPr sz="1906" spc="-58" dirty="0">
                <a:solidFill>
                  <a:srgbClr val="00007F"/>
                </a:solidFill>
                <a:latin typeface="Verdana"/>
                <a:cs typeface="Verdana"/>
              </a:rPr>
              <a:t> </a:t>
            </a:r>
            <a:r>
              <a:rPr sz="1906" spc="-11" dirty="0">
                <a:solidFill>
                  <a:srgbClr val="00007F"/>
                </a:solidFill>
                <a:latin typeface="Verdana"/>
                <a:cs typeface="Verdana"/>
              </a:rPr>
              <a:t>positive</a:t>
            </a:r>
            <a:endParaRPr sz="1906">
              <a:latin typeface="Verdana"/>
              <a:cs typeface="Verdana"/>
            </a:endParaRPr>
          </a:p>
          <a:p>
            <a:pPr marL="279693" marR="110262">
              <a:lnSpc>
                <a:spcPct val="117100"/>
              </a:lnSpc>
            </a:pPr>
            <a:r>
              <a:rPr sz="1906" b="1" dirty="0">
                <a:solidFill>
                  <a:srgbClr val="00007F"/>
                </a:solidFill>
                <a:latin typeface="Verdana"/>
                <a:cs typeface="Verdana"/>
              </a:rPr>
              <a:t>2</a:t>
            </a:r>
            <a:r>
              <a:rPr sz="1906" dirty="0">
                <a:solidFill>
                  <a:srgbClr val="00007F"/>
                </a:solidFill>
                <a:latin typeface="Verdana"/>
                <a:cs typeface="Verdana"/>
              </a:rPr>
              <a:t>yz</a:t>
            </a:r>
            <a:r>
              <a:rPr sz="1906" spc="-42" dirty="0">
                <a:solidFill>
                  <a:srgbClr val="00007F"/>
                </a:solidFill>
                <a:latin typeface="Verdana"/>
                <a:cs typeface="Verdana"/>
              </a:rPr>
              <a:t> </a:t>
            </a:r>
            <a:r>
              <a:rPr sz="1906" dirty="0">
                <a:solidFill>
                  <a:srgbClr val="00007F"/>
                </a:solidFill>
                <a:latin typeface="Verdana"/>
                <a:cs typeface="Verdana"/>
              </a:rPr>
              <a:t>:</a:t>
            </a:r>
            <a:r>
              <a:rPr sz="1906" spc="-37" dirty="0">
                <a:solidFill>
                  <a:srgbClr val="00007F"/>
                </a:solidFill>
                <a:latin typeface="Verdana"/>
                <a:cs typeface="Verdana"/>
              </a:rPr>
              <a:t> </a:t>
            </a:r>
            <a:r>
              <a:rPr sz="1906" dirty="0">
                <a:solidFill>
                  <a:srgbClr val="00007F"/>
                </a:solidFill>
                <a:latin typeface="Verdana"/>
                <a:cs typeface="Verdana"/>
              </a:rPr>
              <a:t>Réponse</a:t>
            </a:r>
            <a:r>
              <a:rPr sz="1906" spc="-48" dirty="0">
                <a:solidFill>
                  <a:srgbClr val="00007F"/>
                </a:solidFill>
                <a:latin typeface="Verdana"/>
                <a:cs typeface="Verdana"/>
              </a:rPr>
              <a:t> </a:t>
            </a:r>
            <a:r>
              <a:rPr sz="1906" dirty="0">
                <a:solidFill>
                  <a:srgbClr val="00007F"/>
                </a:solidFill>
                <a:latin typeface="Verdana"/>
                <a:cs typeface="Verdana"/>
              </a:rPr>
              <a:t>positive</a:t>
            </a:r>
            <a:r>
              <a:rPr sz="1906" spc="-48" dirty="0">
                <a:solidFill>
                  <a:srgbClr val="00007F"/>
                </a:solidFill>
                <a:latin typeface="Verdana"/>
                <a:cs typeface="Verdana"/>
              </a:rPr>
              <a:t> </a:t>
            </a:r>
            <a:r>
              <a:rPr sz="1906" dirty="0">
                <a:solidFill>
                  <a:srgbClr val="00007F"/>
                </a:solidFill>
                <a:latin typeface="Verdana"/>
                <a:cs typeface="Verdana"/>
              </a:rPr>
              <a:t>de</a:t>
            </a:r>
            <a:r>
              <a:rPr sz="1906" spc="-48" dirty="0">
                <a:solidFill>
                  <a:srgbClr val="00007F"/>
                </a:solidFill>
                <a:latin typeface="Verdana"/>
                <a:cs typeface="Verdana"/>
              </a:rPr>
              <a:t> </a:t>
            </a:r>
            <a:r>
              <a:rPr sz="1906" spc="-11" dirty="0">
                <a:solidFill>
                  <a:srgbClr val="00007F"/>
                </a:solidFill>
                <a:latin typeface="Verdana"/>
                <a:cs typeface="Verdana"/>
              </a:rPr>
              <a:t>réalisation </a:t>
            </a:r>
            <a:r>
              <a:rPr sz="1906" b="1" dirty="0">
                <a:solidFill>
                  <a:srgbClr val="00007F"/>
                </a:solidFill>
                <a:latin typeface="Verdana"/>
                <a:cs typeface="Verdana"/>
              </a:rPr>
              <a:t>3</a:t>
            </a:r>
            <a:r>
              <a:rPr sz="1906" dirty="0">
                <a:solidFill>
                  <a:srgbClr val="00007F"/>
                </a:solidFill>
                <a:latin typeface="Verdana"/>
                <a:cs typeface="Verdana"/>
              </a:rPr>
              <a:t>yz</a:t>
            </a:r>
            <a:r>
              <a:rPr sz="1906" spc="-21" dirty="0">
                <a:solidFill>
                  <a:srgbClr val="00007F"/>
                </a:solidFill>
                <a:latin typeface="Verdana"/>
                <a:cs typeface="Verdana"/>
              </a:rPr>
              <a:t> </a:t>
            </a:r>
            <a:r>
              <a:rPr sz="1906" dirty="0">
                <a:solidFill>
                  <a:srgbClr val="00007F"/>
                </a:solidFill>
                <a:latin typeface="Verdana"/>
                <a:cs typeface="Verdana"/>
              </a:rPr>
              <a:t>:</a:t>
            </a:r>
            <a:r>
              <a:rPr sz="1906" spc="-26" dirty="0">
                <a:solidFill>
                  <a:srgbClr val="00007F"/>
                </a:solidFill>
                <a:latin typeface="Verdana"/>
                <a:cs typeface="Verdana"/>
              </a:rPr>
              <a:t> </a:t>
            </a:r>
            <a:r>
              <a:rPr sz="1906" dirty="0">
                <a:solidFill>
                  <a:srgbClr val="00007F"/>
                </a:solidFill>
                <a:latin typeface="Verdana"/>
                <a:cs typeface="Verdana"/>
              </a:rPr>
              <a:t>Réponse</a:t>
            </a:r>
            <a:r>
              <a:rPr sz="1906" spc="-32" dirty="0">
                <a:solidFill>
                  <a:srgbClr val="00007F"/>
                </a:solidFill>
                <a:latin typeface="Verdana"/>
                <a:cs typeface="Verdana"/>
              </a:rPr>
              <a:t> </a:t>
            </a:r>
            <a:r>
              <a:rPr sz="1906" spc="-11" dirty="0">
                <a:solidFill>
                  <a:srgbClr val="00007F"/>
                </a:solidFill>
                <a:latin typeface="Verdana"/>
                <a:cs typeface="Verdana"/>
              </a:rPr>
              <a:t>intermédiaire</a:t>
            </a:r>
            <a:r>
              <a:rPr sz="1906" spc="-32" dirty="0">
                <a:solidFill>
                  <a:srgbClr val="00007F"/>
                </a:solidFill>
                <a:latin typeface="Verdana"/>
                <a:cs typeface="Verdana"/>
              </a:rPr>
              <a:t> </a:t>
            </a:r>
            <a:r>
              <a:rPr sz="1906" spc="-11" dirty="0">
                <a:solidFill>
                  <a:srgbClr val="00007F"/>
                </a:solidFill>
                <a:latin typeface="Verdana"/>
                <a:cs typeface="Verdana"/>
              </a:rPr>
              <a:t>positive </a:t>
            </a:r>
            <a:r>
              <a:rPr sz="1906" b="1" dirty="0">
                <a:solidFill>
                  <a:srgbClr val="00007F"/>
                </a:solidFill>
                <a:latin typeface="Verdana"/>
                <a:cs typeface="Verdana"/>
              </a:rPr>
              <a:t>4</a:t>
            </a:r>
            <a:r>
              <a:rPr sz="1906" dirty="0">
                <a:solidFill>
                  <a:srgbClr val="00007F"/>
                </a:solidFill>
                <a:latin typeface="Verdana"/>
                <a:cs typeface="Verdana"/>
              </a:rPr>
              <a:t>yz</a:t>
            </a:r>
            <a:r>
              <a:rPr sz="1906" spc="-48" dirty="0">
                <a:solidFill>
                  <a:srgbClr val="00007F"/>
                </a:solidFill>
                <a:latin typeface="Verdana"/>
                <a:cs typeface="Verdana"/>
              </a:rPr>
              <a:t> </a:t>
            </a:r>
            <a:r>
              <a:rPr sz="1906" dirty="0">
                <a:solidFill>
                  <a:srgbClr val="00007F"/>
                </a:solidFill>
                <a:latin typeface="Verdana"/>
                <a:cs typeface="Verdana"/>
              </a:rPr>
              <a:t>:</a:t>
            </a:r>
            <a:r>
              <a:rPr sz="1906" spc="-48" dirty="0">
                <a:solidFill>
                  <a:srgbClr val="00007F"/>
                </a:solidFill>
                <a:latin typeface="Verdana"/>
                <a:cs typeface="Verdana"/>
              </a:rPr>
              <a:t> </a:t>
            </a:r>
            <a:r>
              <a:rPr sz="1906" dirty="0">
                <a:solidFill>
                  <a:srgbClr val="00007F"/>
                </a:solidFill>
                <a:latin typeface="Verdana"/>
                <a:cs typeface="Verdana"/>
              </a:rPr>
              <a:t>Réponse</a:t>
            </a:r>
            <a:r>
              <a:rPr sz="1906" spc="-53" dirty="0">
                <a:solidFill>
                  <a:srgbClr val="00007F"/>
                </a:solidFill>
                <a:latin typeface="Verdana"/>
                <a:cs typeface="Verdana"/>
              </a:rPr>
              <a:t> </a:t>
            </a:r>
            <a:r>
              <a:rPr sz="1906" dirty="0">
                <a:solidFill>
                  <a:srgbClr val="00007F"/>
                </a:solidFill>
                <a:latin typeface="Verdana"/>
                <a:cs typeface="Verdana"/>
              </a:rPr>
              <a:t>négative</a:t>
            </a:r>
            <a:r>
              <a:rPr sz="1906" spc="-53"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spc="-11" dirty="0">
                <a:solidFill>
                  <a:srgbClr val="00007F"/>
                </a:solidFill>
                <a:latin typeface="Verdana"/>
                <a:cs typeface="Verdana"/>
              </a:rPr>
              <a:t>réalisation </a:t>
            </a:r>
            <a:r>
              <a:rPr sz="1906" b="1" dirty="0">
                <a:solidFill>
                  <a:srgbClr val="00007F"/>
                </a:solidFill>
                <a:latin typeface="Verdana"/>
                <a:cs typeface="Verdana"/>
              </a:rPr>
              <a:t>5</a:t>
            </a:r>
            <a:r>
              <a:rPr sz="1906" dirty="0">
                <a:solidFill>
                  <a:srgbClr val="00007F"/>
                </a:solidFill>
                <a:latin typeface="Verdana"/>
                <a:cs typeface="Verdana"/>
              </a:rPr>
              <a:t>yz</a:t>
            </a:r>
            <a:r>
              <a:rPr sz="1906" spc="-48" dirty="0">
                <a:solidFill>
                  <a:srgbClr val="00007F"/>
                </a:solidFill>
                <a:latin typeface="Verdana"/>
                <a:cs typeface="Verdana"/>
              </a:rPr>
              <a:t> </a:t>
            </a:r>
            <a:r>
              <a:rPr sz="1906" dirty="0">
                <a:solidFill>
                  <a:srgbClr val="00007F"/>
                </a:solidFill>
                <a:latin typeface="Verdana"/>
                <a:cs typeface="Verdana"/>
              </a:rPr>
              <a:t>:</a:t>
            </a:r>
            <a:r>
              <a:rPr sz="1906" spc="-53" dirty="0">
                <a:solidFill>
                  <a:srgbClr val="00007F"/>
                </a:solidFill>
                <a:latin typeface="Verdana"/>
                <a:cs typeface="Verdana"/>
              </a:rPr>
              <a:t> </a:t>
            </a:r>
            <a:r>
              <a:rPr sz="1906" dirty="0">
                <a:solidFill>
                  <a:srgbClr val="00007F"/>
                </a:solidFill>
                <a:latin typeface="Verdana"/>
                <a:cs typeface="Verdana"/>
              </a:rPr>
              <a:t>Réponse</a:t>
            </a:r>
            <a:r>
              <a:rPr sz="1906" spc="-58" dirty="0">
                <a:solidFill>
                  <a:srgbClr val="00007F"/>
                </a:solidFill>
                <a:latin typeface="Verdana"/>
                <a:cs typeface="Verdana"/>
              </a:rPr>
              <a:t> </a:t>
            </a:r>
            <a:r>
              <a:rPr sz="1906" dirty="0">
                <a:solidFill>
                  <a:srgbClr val="00007F"/>
                </a:solidFill>
                <a:latin typeface="Verdana"/>
                <a:cs typeface="Verdana"/>
              </a:rPr>
              <a:t>négative</a:t>
            </a:r>
            <a:r>
              <a:rPr sz="1906" spc="-53" dirty="0">
                <a:solidFill>
                  <a:srgbClr val="00007F"/>
                </a:solidFill>
                <a:latin typeface="Verdana"/>
                <a:cs typeface="Verdana"/>
              </a:rPr>
              <a:t> </a:t>
            </a:r>
            <a:r>
              <a:rPr sz="1906" spc="-11" dirty="0">
                <a:solidFill>
                  <a:srgbClr val="00007F"/>
                </a:solidFill>
                <a:latin typeface="Verdana"/>
                <a:cs typeface="Verdana"/>
              </a:rPr>
              <a:t>permanente</a:t>
            </a:r>
            <a:endParaRPr sz="1906">
              <a:latin typeface="Verdana"/>
              <a:cs typeface="Verdana"/>
            </a:endParaRPr>
          </a:p>
        </p:txBody>
      </p:sp>
      <p:sp>
        <p:nvSpPr>
          <p:cNvPr id="6" name="object 6"/>
          <p:cNvSpPr txBox="1"/>
          <p:nvPr/>
        </p:nvSpPr>
        <p:spPr>
          <a:xfrm>
            <a:off x="1300779" y="3891578"/>
            <a:ext cx="2542166" cy="404583"/>
          </a:xfrm>
          <a:prstGeom prst="rect">
            <a:avLst/>
          </a:prstGeom>
        </p:spPr>
        <p:txBody>
          <a:bodyPr vert="horz" wrap="square" lIns="0" tIns="13447" rIns="0" bIns="0" rtlCol="0">
            <a:spAutoFit/>
          </a:bodyPr>
          <a:lstStyle/>
          <a:p>
            <a:pPr marL="13447">
              <a:spcBef>
                <a:spcPts val="106"/>
              </a:spcBef>
            </a:pPr>
            <a:r>
              <a:rPr sz="2541" b="1" dirty="0">
                <a:solidFill>
                  <a:srgbClr val="7F0000"/>
                </a:solidFill>
                <a:latin typeface="Verdana"/>
                <a:cs typeface="Verdana"/>
              </a:rPr>
              <a:t>Réponses</a:t>
            </a:r>
            <a:r>
              <a:rPr sz="2541" b="1" spc="-143" dirty="0">
                <a:solidFill>
                  <a:srgbClr val="7F0000"/>
                </a:solidFill>
                <a:latin typeface="Verdana"/>
                <a:cs typeface="Verdana"/>
              </a:rPr>
              <a:t> </a:t>
            </a:r>
            <a:r>
              <a:rPr sz="2541" b="1" spc="-26" dirty="0">
                <a:solidFill>
                  <a:srgbClr val="7F0000"/>
                </a:solidFill>
                <a:latin typeface="Verdana"/>
                <a:cs typeface="Verdana"/>
              </a:rPr>
              <a:t>FTP</a:t>
            </a:r>
            <a:endParaRPr sz="2541">
              <a:latin typeface="Verdana"/>
              <a:cs typeface="Verdana"/>
            </a:endParaRPr>
          </a:p>
        </p:txBody>
      </p:sp>
      <p:sp>
        <p:nvSpPr>
          <p:cNvPr id="7" name="object 7"/>
          <p:cNvSpPr txBox="1"/>
          <p:nvPr/>
        </p:nvSpPr>
        <p:spPr>
          <a:xfrm>
            <a:off x="6074484" y="3895613"/>
            <a:ext cx="4033445" cy="306864"/>
          </a:xfrm>
          <a:prstGeom prst="rect">
            <a:avLst/>
          </a:prstGeom>
        </p:spPr>
        <p:txBody>
          <a:bodyPr vert="horz" wrap="square" lIns="0" tIns="13447" rIns="0" bIns="0" rtlCol="0">
            <a:spAutoFit/>
          </a:bodyPr>
          <a:lstStyle/>
          <a:p>
            <a:pPr marL="13447">
              <a:spcBef>
                <a:spcPts val="106"/>
              </a:spcBef>
            </a:pPr>
            <a:r>
              <a:rPr sz="1906" dirty="0">
                <a:solidFill>
                  <a:srgbClr val="FF0000"/>
                </a:solidFill>
                <a:latin typeface="Times New Roman"/>
                <a:cs typeface="Times New Roman"/>
              </a:rPr>
              <a:t>Connexion</a:t>
            </a:r>
            <a:r>
              <a:rPr sz="1906" spc="-53" dirty="0">
                <a:solidFill>
                  <a:srgbClr val="FF0000"/>
                </a:solidFill>
                <a:latin typeface="Times New Roman"/>
                <a:cs typeface="Times New Roman"/>
              </a:rPr>
              <a:t> </a:t>
            </a:r>
            <a:r>
              <a:rPr sz="1906" dirty="0">
                <a:solidFill>
                  <a:srgbClr val="FF0000"/>
                </a:solidFill>
                <a:latin typeface="Times New Roman"/>
                <a:cs typeface="Times New Roman"/>
              </a:rPr>
              <a:t>au</a:t>
            </a:r>
            <a:r>
              <a:rPr sz="1906" spc="-42" dirty="0">
                <a:solidFill>
                  <a:srgbClr val="FF0000"/>
                </a:solidFill>
                <a:latin typeface="Times New Roman"/>
                <a:cs typeface="Times New Roman"/>
              </a:rPr>
              <a:t> </a:t>
            </a:r>
            <a:r>
              <a:rPr sz="1906" dirty="0">
                <a:solidFill>
                  <a:srgbClr val="FF0000"/>
                </a:solidFill>
                <a:latin typeface="Times New Roman"/>
                <a:cs typeface="Times New Roman"/>
              </a:rPr>
              <a:t>serveur</a:t>
            </a:r>
            <a:r>
              <a:rPr sz="1906" spc="-42" dirty="0">
                <a:solidFill>
                  <a:srgbClr val="FF0000"/>
                </a:solidFill>
                <a:latin typeface="Times New Roman"/>
                <a:cs typeface="Times New Roman"/>
              </a:rPr>
              <a:t> </a:t>
            </a:r>
            <a:r>
              <a:rPr sz="1906" dirty="0">
                <a:solidFill>
                  <a:srgbClr val="FF0000"/>
                </a:solidFill>
                <a:latin typeface="Times New Roman"/>
                <a:cs typeface="Times New Roman"/>
              </a:rPr>
              <a:t>:</a:t>
            </a:r>
            <a:r>
              <a:rPr sz="1906" spc="-48" dirty="0">
                <a:solidFill>
                  <a:srgbClr val="FF0000"/>
                </a:solidFill>
                <a:latin typeface="Times New Roman"/>
                <a:cs typeface="Times New Roman"/>
              </a:rPr>
              <a:t> </a:t>
            </a:r>
            <a:r>
              <a:rPr sz="1906" dirty="0">
                <a:solidFill>
                  <a:srgbClr val="FF0000"/>
                </a:solidFill>
                <a:latin typeface="Times New Roman"/>
                <a:cs typeface="Times New Roman"/>
              </a:rPr>
              <a:t>ftp</a:t>
            </a:r>
            <a:r>
              <a:rPr sz="1906" spc="-48" dirty="0">
                <a:solidFill>
                  <a:srgbClr val="FF0000"/>
                </a:solidFill>
                <a:latin typeface="Times New Roman"/>
                <a:cs typeface="Times New Roman"/>
              </a:rPr>
              <a:t> </a:t>
            </a:r>
            <a:r>
              <a:rPr sz="1906" dirty="0">
                <a:solidFill>
                  <a:srgbClr val="FF0000"/>
                </a:solidFill>
                <a:latin typeface="Times New Roman"/>
                <a:cs typeface="Times New Roman"/>
              </a:rPr>
              <a:t>liris.cnrs.fr</a:t>
            </a:r>
            <a:r>
              <a:rPr sz="1906" spc="-42" dirty="0">
                <a:solidFill>
                  <a:srgbClr val="FF0000"/>
                </a:solidFill>
                <a:latin typeface="Times New Roman"/>
                <a:cs typeface="Times New Roman"/>
              </a:rPr>
              <a:t> </a:t>
            </a:r>
            <a:r>
              <a:rPr sz="1906" spc="-26" dirty="0">
                <a:solidFill>
                  <a:srgbClr val="FF0000"/>
                </a:solidFill>
                <a:latin typeface="Times New Roman"/>
                <a:cs typeface="Times New Roman"/>
              </a:rPr>
              <a:t>21</a:t>
            </a:r>
            <a:endParaRPr sz="1906">
              <a:latin typeface="Times New Roman"/>
              <a:cs typeface="Times New Roman"/>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98090" y="1227715"/>
            <a:ext cx="9608596" cy="1847828"/>
          </a:xfrm>
          <a:prstGeom prst="rect">
            <a:avLst/>
          </a:prstGeom>
        </p:spPr>
        <p:txBody>
          <a:bodyPr vert="horz" wrap="square" lIns="0" tIns="123712" rIns="0" bIns="0" rtlCol="0">
            <a:spAutoFit/>
          </a:bodyPr>
          <a:lstStyle/>
          <a:p>
            <a:pPr marL="167412" indent="-157999">
              <a:spcBef>
                <a:spcPts val="973"/>
              </a:spcBef>
              <a:buClr>
                <a:srgbClr val="00007F"/>
              </a:buClr>
              <a:buSzPct val="73529"/>
              <a:buFont typeface="Segoe UI Symbol"/>
              <a:buChar char="■"/>
              <a:tabLst>
                <a:tab pos="167412" algn="l"/>
              </a:tabLst>
            </a:pPr>
            <a:r>
              <a:rPr dirty="0">
                <a:solidFill>
                  <a:srgbClr val="00007F"/>
                </a:solidFill>
                <a:latin typeface="Verdana"/>
                <a:cs typeface="Verdana"/>
              </a:rPr>
              <a:t>SMTP</a:t>
            </a:r>
            <a:r>
              <a:rPr spc="-48" dirty="0">
                <a:solidFill>
                  <a:srgbClr val="00007F"/>
                </a:solidFill>
                <a:latin typeface="Verdana"/>
                <a:cs typeface="Verdana"/>
              </a:rPr>
              <a:t> </a:t>
            </a:r>
            <a:r>
              <a:rPr dirty="0">
                <a:solidFill>
                  <a:srgbClr val="00007F"/>
                </a:solidFill>
                <a:latin typeface="Verdana"/>
                <a:cs typeface="Verdana"/>
              </a:rPr>
              <a:t>-</a:t>
            </a:r>
            <a:r>
              <a:rPr spc="-48" dirty="0">
                <a:solidFill>
                  <a:srgbClr val="00007F"/>
                </a:solidFill>
                <a:latin typeface="Verdana"/>
                <a:cs typeface="Verdana"/>
              </a:rPr>
              <a:t> </a:t>
            </a:r>
            <a:r>
              <a:rPr dirty="0">
                <a:solidFill>
                  <a:srgbClr val="00007F"/>
                </a:solidFill>
                <a:latin typeface="Verdana"/>
                <a:cs typeface="Verdana"/>
              </a:rPr>
              <a:t>Simple</a:t>
            </a:r>
            <a:r>
              <a:rPr spc="-53" dirty="0">
                <a:solidFill>
                  <a:srgbClr val="00007F"/>
                </a:solidFill>
                <a:latin typeface="Verdana"/>
                <a:cs typeface="Verdana"/>
              </a:rPr>
              <a:t> </a:t>
            </a:r>
            <a:r>
              <a:rPr dirty="0">
                <a:solidFill>
                  <a:srgbClr val="00007F"/>
                </a:solidFill>
                <a:latin typeface="Verdana"/>
                <a:cs typeface="Verdana"/>
              </a:rPr>
              <a:t>Mail</a:t>
            </a:r>
            <a:r>
              <a:rPr spc="-42" dirty="0">
                <a:solidFill>
                  <a:srgbClr val="00007F"/>
                </a:solidFill>
                <a:latin typeface="Verdana"/>
                <a:cs typeface="Verdana"/>
              </a:rPr>
              <a:t> </a:t>
            </a:r>
            <a:r>
              <a:rPr spc="-21" dirty="0">
                <a:solidFill>
                  <a:srgbClr val="00007F"/>
                </a:solidFill>
                <a:latin typeface="Verdana"/>
                <a:cs typeface="Verdana"/>
              </a:rPr>
              <a:t>Transfert</a:t>
            </a:r>
            <a:r>
              <a:rPr spc="-42" dirty="0">
                <a:solidFill>
                  <a:srgbClr val="00007F"/>
                </a:solidFill>
                <a:latin typeface="Verdana"/>
                <a:cs typeface="Verdana"/>
              </a:rPr>
              <a:t> </a:t>
            </a:r>
            <a:r>
              <a:rPr dirty="0">
                <a:solidFill>
                  <a:srgbClr val="00007F"/>
                </a:solidFill>
                <a:latin typeface="Verdana"/>
                <a:cs typeface="Verdana"/>
              </a:rPr>
              <a:t>Protocol</a:t>
            </a:r>
            <a:r>
              <a:rPr spc="-48" dirty="0">
                <a:solidFill>
                  <a:srgbClr val="00007F"/>
                </a:solidFill>
                <a:latin typeface="Verdana"/>
                <a:cs typeface="Verdana"/>
              </a:rPr>
              <a:t> </a:t>
            </a:r>
            <a:r>
              <a:rPr dirty="0">
                <a:solidFill>
                  <a:srgbClr val="00007F"/>
                </a:solidFill>
                <a:latin typeface="Verdana"/>
                <a:cs typeface="Verdana"/>
              </a:rPr>
              <a:t>(</a:t>
            </a:r>
            <a:r>
              <a:rPr i="1" dirty="0">
                <a:solidFill>
                  <a:srgbClr val="00007F"/>
                </a:solidFill>
                <a:latin typeface="Verdana"/>
                <a:cs typeface="Verdana"/>
              </a:rPr>
              <a:t>Protocole</a:t>
            </a:r>
            <a:r>
              <a:rPr i="1" spc="-48" dirty="0">
                <a:solidFill>
                  <a:srgbClr val="00007F"/>
                </a:solidFill>
                <a:latin typeface="Verdana"/>
                <a:cs typeface="Verdana"/>
              </a:rPr>
              <a:t> </a:t>
            </a:r>
            <a:r>
              <a:rPr i="1" dirty="0">
                <a:solidFill>
                  <a:srgbClr val="00007F"/>
                </a:solidFill>
                <a:latin typeface="Verdana"/>
                <a:cs typeface="Verdana"/>
              </a:rPr>
              <a:t>Simple</a:t>
            </a:r>
            <a:r>
              <a:rPr i="1" spc="-48" dirty="0">
                <a:solidFill>
                  <a:srgbClr val="00007F"/>
                </a:solidFill>
                <a:latin typeface="Verdana"/>
                <a:cs typeface="Verdana"/>
              </a:rPr>
              <a:t> </a:t>
            </a:r>
            <a:r>
              <a:rPr i="1" dirty="0">
                <a:solidFill>
                  <a:srgbClr val="00007F"/>
                </a:solidFill>
                <a:latin typeface="Verdana"/>
                <a:cs typeface="Verdana"/>
              </a:rPr>
              <a:t>de</a:t>
            </a:r>
            <a:r>
              <a:rPr i="1" spc="-53" dirty="0">
                <a:solidFill>
                  <a:srgbClr val="00007F"/>
                </a:solidFill>
                <a:latin typeface="Verdana"/>
                <a:cs typeface="Verdana"/>
              </a:rPr>
              <a:t> </a:t>
            </a:r>
            <a:r>
              <a:rPr i="1" dirty="0">
                <a:solidFill>
                  <a:srgbClr val="00007F"/>
                </a:solidFill>
                <a:latin typeface="Verdana"/>
                <a:cs typeface="Verdana"/>
              </a:rPr>
              <a:t>Transfert</a:t>
            </a:r>
            <a:r>
              <a:rPr i="1" spc="-42" dirty="0">
                <a:solidFill>
                  <a:srgbClr val="00007F"/>
                </a:solidFill>
                <a:latin typeface="Verdana"/>
                <a:cs typeface="Verdana"/>
              </a:rPr>
              <a:t> </a:t>
            </a:r>
            <a:r>
              <a:rPr i="1" dirty="0">
                <a:solidFill>
                  <a:srgbClr val="00007F"/>
                </a:solidFill>
                <a:latin typeface="Verdana"/>
                <a:cs typeface="Verdana"/>
              </a:rPr>
              <a:t>de</a:t>
            </a:r>
            <a:r>
              <a:rPr i="1" spc="-53" dirty="0">
                <a:solidFill>
                  <a:srgbClr val="00007F"/>
                </a:solidFill>
                <a:latin typeface="Verdana"/>
                <a:cs typeface="Verdana"/>
              </a:rPr>
              <a:t> </a:t>
            </a:r>
            <a:r>
              <a:rPr i="1" spc="-11" dirty="0">
                <a:solidFill>
                  <a:srgbClr val="00007F"/>
                </a:solidFill>
                <a:latin typeface="Verdana"/>
                <a:cs typeface="Verdana"/>
              </a:rPr>
              <a:t>Courrier</a:t>
            </a:r>
            <a:r>
              <a:rPr spc="-11" dirty="0">
                <a:solidFill>
                  <a:srgbClr val="00007F"/>
                </a:solidFill>
                <a:latin typeface="Verdana"/>
                <a:cs typeface="Verdana"/>
              </a:rPr>
              <a:t>)</a:t>
            </a:r>
            <a:endParaRPr>
              <a:latin typeface="Verdana"/>
              <a:cs typeface="Verdana"/>
            </a:endParaRPr>
          </a:p>
          <a:p>
            <a:pPr marL="167412" indent="-157999">
              <a:spcBef>
                <a:spcPts val="867"/>
              </a:spcBef>
              <a:buSzPct val="73529"/>
              <a:buFont typeface="Segoe UI Symbol"/>
              <a:buChar char="■"/>
              <a:tabLst>
                <a:tab pos="167412" algn="l"/>
              </a:tabLst>
            </a:pPr>
            <a:r>
              <a:rPr dirty="0">
                <a:solidFill>
                  <a:srgbClr val="00007F"/>
                </a:solidFill>
                <a:latin typeface="Verdana"/>
                <a:cs typeface="Verdana"/>
              </a:rPr>
              <a:t>Service</a:t>
            </a:r>
            <a:r>
              <a:rPr spc="-53" dirty="0">
                <a:solidFill>
                  <a:srgbClr val="00007F"/>
                </a:solidFill>
                <a:latin typeface="Verdana"/>
                <a:cs typeface="Verdana"/>
              </a:rPr>
              <a:t> </a:t>
            </a:r>
            <a:r>
              <a:rPr dirty="0">
                <a:solidFill>
                  <a:srgbClr val="00007F"/>
                </a:solidFill>
                <a:latin typeface="Verdana"/>
                <a:cs typeface="Verdana"/>
              </a:rPr>
              <a:t>d’envoie</a:t>
            </a:r>
            <a:r>
              <a:rPr spc="-53" dirty="0">
                <a:solidFill>
                  <a:srgbClr val="00007F"/>
                </a:solidFill>
                <a:latin typeface="Verdana"/>
                <a:cs typeface="Verdana"/>
              </a:rPr>
              <a:t> </a:t>
            </a:r>
            <a:r>
              <a:rPr dirty="0">
                <a:solidFill>
                  <a:srgbClr val="00007F"/>
                </a:solidFill>
                <a:latin typeface="Verdana"/>
                <a:cs typeface="Verdana"/>
              </a:rPr>
              <a:t>de</a:t>
            </a:r>
            <a:r>
              <a:rPr spc="-53" dirty="0">
                <a:solidFill>
                  <a:srgbClr val="00007F"/>
                </a:solidFill>
                <a:latin typeface="Verdana"/>
                <a:cs typeface="Verdana"/>
              </a:rPr>
              <a:t> </a:t>
            </a:r>
            <a:r>
              <a:rPr dirty="0">
                <a:solidFill>
                  <a:srgbClr val="00007F"/>
                </a:solidFill>
                <a:latin typeface="Verdana"/>
                <a:cs typeface="Verdana"/>
              </a:rPr>
              <a:t>courrier</a:t>
            </a:r>
            <a:r>
              <a:rPr spc="-48" dirty="0">
                <a:solidFill>
                  <a:srgbClr val="00007F"/>
                </a:solidFill>
                <a:latin typeface="Verdana"/>
                <a:cs typeface="Verdana"/>
              </a:rPr>
              <a:t> </a:t>
            </a:r>
            <a:r>
              <a:rPr spc="-11" dirty="0">
                <a:solidFill>
                  <a:srgbClr val="00007F"/>
                </a:solidFill>
                <a:latin typeface="Verdana"/>
                <a:cs typeface="Verdana"/>
              </a:rPr>
              <a:t>électronique</a:t>
            </a:r>
            <a:endParaRPr>
              <a:latin typeface="Verdana"/>
              <a:cs typeface="Verdana"/>
            </a:endParaRPr>
          </a:p>
          <a:p>
            <a:pPr marL="167412" indent="-157999">
              <a:spcBef>
                <a:spcPts val="879"/>
              </a:spcBef>
              <a:buSzPct val="73529"/>
              <a:buFont typeface="Segoe UI Symbol"/>
              <a:buChar char="■"/>
              <a:tabLst>
                <a:tab pos="167412" algn="l"/>
              </a:tabLst>
            </a:pPr>
            <a:r>
              <a:rPr dirty="0">
                <a:solidFill>
                  <a:srgbClr val="00007F"/>
                </a:solidFill>
                <a:latin typeface="Verdana"/>
                <a:cs typeface="Verdana"/>
              </a:rPr>
              <a:t>Port</a:t>
            </a:r>
            <a:r>
              <a:rPr spc="-85" dirty="0">
                <a:solidFill>
                  <a:srgbClr val="00007F"/>
                </a:solidFill>
                <a:latin typeface="Verdana"/>
                <a:cs typeface="Verdana"/>
              </a:rPr>
              <a:t> </a:t>
            </a:r>
            <a:r>
              <a:rPr spc="-26" dirty="0">
                <a:solidFill>
                  <a:srgbClr val="00007F"/>
                </a:solidFill>
                <a:latin typeface="Verdana"/>
                <a:cs typeface="Verdana"/>
              </a:rPr>
              <a:t>25</a:t>
            </a:r>
            <a:endParaRPr>
              <a:latin typeface="Verdana"/>
              <a:cs typeface="Verdana"/>
            </a:endParaRPr>
          </a:p>
          <a:p>
            <a:pPr>
              <a:spcBef>
                <a:spcPts val="233"/>
              </a:spcBef>
            </a:pPr>
            <a:endParaRPr>
              <a:latin typeface="Verdana"/>
              <a:cs typeface="Verdana"/>
            </a:endParaRPr>
          </a:p>
          <a:p>
            <a:pPr marL="130433"/>
            <a:r>
              <a:rPr sz="2329" b="1" dirty="0">
                <a:solidFill>
                  <a:srgbClr val="00007F"/>
                </a:solidFill>
                <a:latin typeface="Verdana"/>
                <a:cs typeface="Verdana"/>
              </a:rPr>
              <a:t>Commandes</a:t>
            </a:r>
            <a:r>
              <a:rPr sz="2329" b="1" spc="-48" dirty="0">
                <a:solidFill>
                  <a:srgbClr val="00007F"/>
                </a:solidFill>
                <a:latin typeface="Verdana"/>
                <a:cs typeface="Verdana"/>
              </a:rPr>
              <a:t> </a:t>
            </a:r>
            <a:r>
              <a:rPr sz="2329" b="1" spc="-21" dirty="0">
                <a:solidFill>
                  <a:srgbClr val="00007F"/>
                </a:solidFill>
                <a:latin typeface="Verdana"/>
                <a:cs typeface="Verdana"/>
              </a:rPr>
              <a:t>SMTP</a:t>
            </a:r>
            <a:endParaRPr sz="2329">
              <a:latin typeface="Verdana"/>
              <a:cs typeface="Verdana"/>
            </a:endParaRPr>
          </a:p>
        </p:txBody>
      </p:sp>
      <p:sp>
        <p:nvSpPr>
          <p:cNvPr id="4" name="object 4"/>
          <p:cNvSpPr txBox="1">
            <a:spLocks noGrp="1"/>
          </p:cNvSpPr>
          <p:nvPr>
            <p:ph type="title"/>
          </p:nvPr>
        </p:nvSpPr>
        <p:spPr>
          <a:xfrm>
            <a:off x="528917" y="240107"/>
            <a:ext cx="11134165" cy="690687"/>
          </a:xfrm>
          <a:prstGeom prst="rect">
            <a:avLst/>
          </a:prstGeom>
        </p:spPr>
        <p:txBody>
          <a:bodyPr vert="horz" wrap="square" lIns="0" tIns="13447" rIns="0" bIns="0" rtlCol="0" anchor="ctr">
            <a:spAutoFit/>
          </a:bodyPr>
          <a:lstStyle/>
          <a:p>
            <a:pPr marL="2797598">
              <a:lnSpc>
                <a:spcPct val="100000"/>
              </a:lnSpc>
              <a:spcBef>
                <a:spcPts val="106"/>
              </a:spcBef>
            </a:pPr>
            <a:r>
              <a:rPr dirty="0"/>
              <a:t>Protocole</a:t>
            </a:r>
            <a:r>
              <a:rPr spc="-58" dirty="0"/>
              <a:t> </a:t>
            </a:r>
            <a:r>
              <a:rPr spc="-21" dirty="0"/>
              <a:t>SMTP</a:t>
            </a:r>
          </a:p>
        </p:txBody>
      </p:sp>
      <p:sp>
        <p:nvSpPr>
          <p:cNvPr id="5" name="object 5"/>
          <p:cNvSpPr txBox="1"/>
          <p:nvPr/>
        </p:nvSpPr>
        <p:spPr>
          <a:xfrm>
            <a:off x="1415079" y="3256876"/>
            <a:ext cx="2352563" cy="1553204"/>
          </a:xfrm>
          <a:prstGeom prst="rect">
            <a:avLst/>
          </a:prstGeom>
        </p:spPr>
        <p:txBody>
          <a:bodyPr vert="horz" wrap="square" lIns="0" tIns="14119" rIns="0" bIns="0" rtlCol="0">
            <a:spAutoFit/>
          </a:bodyPr>
          <a:lstStyle/>
          <a:p>
            <a:pPr marL="13447" marR="5379">
              <a:lnSpc>
                <a:spcPct val="120600"/>
              </a:lnSpc>
              <a:spcBef>
                <a:spcPts val="111"/>
              </a:spcBef>
            </a:pPr>
            <a:r>
              <a:rPr sz="1694" dirty="0">
                <a:solidFill>
                  <a:srgbClr val="00007F"/>
                </a:solidFill>
                <a:latin typeface="Verdana"/>
                <a:cs typeface="Verdana"/>
              </a:rPr>
              <a:t>EHLO</a:t>
            </a:r>
            <a:r>
              <a:rPr sz="1694" spc="-90" dirty="0">
                <a:solidFill>
                  <a:srgbClr val="00007F"/>
                </a:solidFill>
                <a:latin typeface="Verdana"/>
                <a:cs typeface="Verdana"/>
              </a:rPr>
              <a:t> </a:t>
            </a:r>
            <a:r>
              <a:rPr sz="1694" dirty="0">
                <a:solidFill>
                  <a:srgbClr val="00007F"/>
                </a:solidFill>
                <a:latin typeface="Verdana"/>
                <a:cs typeface="Verdana"/>
              </a:rPr>
              <a:t>&lt;machine&gt;</a:t>
            </a:r>
            <a:r>
              <a:rPr sz="1694" spc="-85" dirty="0">
                <a:solidFill>
                  <a:srgbClr val="00007F"/>
                </a:solidFill>
                <a:latin typeface="Verdana"/>
                <a:cs typeface="Verdana"/>
              </a:rPr>
              <a:t> </a:t>
            </a:r>
            <a:r>
              <a:rPr sz="1694" spc="-53" dirty="0">
                <a:solidFill>
                  <a:srgbClr val="00007F"/>
                </a:solidFill>
                <a:latin typeface="Verdana"/>
                <a:cs typeface="Verdana"/>
              </a:rPr>
              <a:t>: </a:t>
            </a:r>
            <a:r>
              <a:rPr sz="1694" dirty="0">
                <a:solidFill>
                  <a:srgbClr val="00007F"/>
                </a:solidFill>
                <a:latin typeface="Verdana"/>
                <a:cs typeface="Verdana"/>
              </a:rPr>
              <a:t>MAIL</a:t>
            </a:r>
            <a:r>
              <a:rPr sz="1694" spc="-58" dirty="0">
                <a:solidFill>
                  <a:srgbClr val="00007F"/>
                </a:solidFill>
                <a:latin typeface="Verdana"/>
                <a:cs typeface="Verdana"/>
              </a:rPr>
              <a:t> </a:t>
            </a:r>
            <a:r>
              <a:rPr sz="1694" dirty="0">
                <a:solidFill>
                  <a:srgbClr val="00007F"/>
                </a:solidFill>
                <a:latin typeface="Verdana"/>
                <a:cs typeface="Verdana"/>
              </a:rPr>
              <a:t>FROM:</a:t>
            </a:r>
            <a:r>
              <a:rPr sz="1694" spc="-48" dirty="0">
                <a:solidFill>
                  <a:srgbClr val="00007F"/>
                </a:solidFill>
                <a:latin typeface="Verdana"/>
                <a:cs typeface="Verdana"/>
              </a:rPr>
              <a:t> </a:t>
            </a:r>
            <a:r>
              <a:rPr sz="1694" dirty="0">
                <a:solidFill>
                  <a:srgbClr val="00007F"/>
                </a:solidFill>
                <a:latin typeface="Verdana"/>
                <a:cs typeface="Verdana"/>
              </a:rPr>
              <a:t>&lt;exp&gt;</a:t>
            </a:r>
            <a:r>
              <a:rPr sz="1694" spc="-58" dirty="0">
                <a:solidFill>
                  <a:srgbClr val="00007F"/>
                </a:solidFill>
                <a:latin typeface="Verdana"/>
                <a:cs typeface="Verdana"/>
              </a:rPr>
              <a:t> </a:t>
            </a:r>
            <a:r>
              <a:rPr sz="1694" spc="-53" dirty="0">
                <a:solidFill>
                  <a:srgbClr val="00007F"/>
                </a:solidFill>
                <a:latin typeface="Verdana"/>
                <a:cs typeface="Verdana"/>
              </a:rPr>
              <a:t>: </a:t>
            </a:r>
            <a:r>
              <a:rPr sz="1694" dirty="0">
                <a:solidFill>
                  <a:srgbClr val="00007F"/>
                </a:solidFill>
                <a:latin typeface="Verdana"/>
                <a:cs typeface="Verdana"/>
              </a:rPr>
              <a:t>RCPT</a:t>
            </a:r>
            <a:r>
              <a:rPr sz="1694" spc="-53" dirty="0">
                <a:solidFill>
                  <a:srgbClr val="00007F"/>
                </a:solidFill>
                <a:latin typeface="Verdana"/>
                <a:cs typeface="Verdana"/>
              </a:rPr>
              <a:t> </a:t>
            </a:r>
            <a:r>
              <a:rPr sz="1694" dirty="0">
                <a:solidFill>
                  <a:srgbClr val="00007F"/>
                </a:solidFill>
                <a:latin typeface="Verdana"/>
                <a:cs typeface="Verdana"/>
              </a:rPr>
              <a:t>TO:</a:t>
            </a:r>
            <a:r>
              <a:rPr sz="1694" spc="-64" dirty="0">
                <a:solidFill>
                  <a:srgbClr val="00007F"/>
                </a:solidFill>
                <a:latin typeface="Verdana"/>
                <a:cs typeface="Verdana"/>
              </a:rPr>
              <a:t> </a:t>
            </a:r>
            <a:r>
              <a:rPr sz="1694" dirty="0">
                <a:solidFill>
                  <a:srgbClr val="00007F"/>
                </a:solidFill>
                <a:latin typeface="Verdana"/>
                <a:cs typeface="Verdana"/>
              </a:rPr>
              <a:t>&lt;dest&gt;</a:t>
            </a:r>
            <a:r>
              <a:rPr sz="1694" spc="-58" dirty="0">
                <a:solidFill>
                  <a:srgbClr val="00007F"/>
                </a:solidFill>
                <a:latin typeface="Verdana"/>
                <a:cs typeface="Verdana"/>
              </a:rPr>
              <a:t> </a:t>
            </a:r>
            <a:r>
              <a:rPr sz="1694" spc="-53" dirty="0">
                <a:solidFill>
                  <a:srgbClr val="00007F"/>
                </a:solidFill>
                <a:latin typeface="Verdana"/>
                <a:cs typeface="Verdana"/>
              </a:rPr>
              <a:t>:</a:t>
            </a:r>
            <a:endParaRPr sz="1694">
              <a:latin typeface="Verdana"/>
              <a:cs typeface="Verdana"/>
            </a:endParaRPr>
          </a:p>
          <a:p>
            <a:pPr marL="13447" marR="210442">
              <a:lnSpc>
                <a:spcPct val="120300"/>
              </a:lnSpc>
              <a:spcBef>
                <a:spcPts val="11"/>
              </a:spcBef>
            </a:pPr>
            <a:r>
              <a:rPr sz="1694" spc="-37" dirty="0">
                <a:solidFill>
                  <a:srgbClr val="00007F"/>
                </a:solidFill>
                <a:latin typeface="Verdana"/>
                <a:cs typeface="Verdana"/>
              </a:rPr>
              <a:t>DATA</a:t>
            </a:r>
            <a:r>
              <a:rPr sz="1694" spc="-116" dirty="0">
                <a:solidFill>
                  <a:srgbClr val="00007F"/>
                </a:solidFill>
                <a:latin typeface="Verdana"/>
                <a:cs typeface="Verdana"/>
              </a:rPr>
              <a:t> </a:t>
            </a:r>
            <a:r>
              <a:rPr sz="1694" dirty="0">
                <a:solidFill>
                  <a:srgbClr val="00007F"/>
                </a:solidFill>
                <a:latin typeface="Verdana"/>
                <a:cs typeface="Verdana"/>
              </a:rPr>
              <a:t>&lt;message&gt;</a:t>
            </a:r>
            <a:r>
              <a:rPr sz="1694" spc="-116" dirty="0">
                <a:solidFill>
                  <a:srgbClr val="00007F"/>
                </a:solidFill>
                <a:latin typeface="Verdana"/>
                <a:cs typeface="Verdana"/>
              </a:rPr>
              <a:t> </a:t>
            </a:r>
            <a:r>
              <a:rPr sz="1694" spc="-53" dirty="0">
                <a:solidFill>
                  <a:srgbClr val="00007F"/>
                </a:solidFill>
                <a:latin typeface="Verdana"/>
                <a:cs typeface="Verdana"/>
              </a:rPr>
              <a:t>: </a:t>
            </a:r>
            <a:r>
              <a:rPr sz="1694" dirty="0">
                <a:solidFill>
                  <a:srgbClr val="00007F"/>
                </a:solidFill>
                <a:latin typeface="Verdana"/>
                <a:cs typeface="Verdana"/>
              </a:rPr>
              <a:t>QUIT</a:t>
            </a:r>
            <a:r>
              <a:rPr sz="1694" spc="-74" dirty="0">
                <a:solidFill>
                  <a:srgbClr val="00007F"/>
                </a:solidFill>
                <a:latin typeface="Verdana"/>
                <a:cs typeface="Verdana"/>
              </a:rPr>
              <a:t> </a:t>
            </a:r>
            <a:r>
              <a:rPr sz="1694" spc="-53" dirty="0">
                <a:solidFill>
                  <a:srgbClr val="00007F"/>
                </a:solidFill>
                <a:latin typeface="Verdana"/>
                <a:cs typeface="Verdana"/>
              </a:rPr>
              <a:t>:</a:t>
            </a:r>
            <a:endParaRPr sz="1694">
              <a:latin typeface="Verdana"/>
              <a:cs typeface="Verdana"/>
            </a:endParaRPr>
          </a:p>
        </p:txBody>
      </p:sp>
      <p:sp>
        <p:nvSpPr>
          <p:cNvPr id="6" name="object 6"/>
          <p:cNvSpPr txBox="1"/>
          <p:nvPr/>
        </p:nvSpPr>
        <p:spPr>
          <a:xfrm>
            <a:off x="4268545" y="3256877"/>
            <a:ext cx="4000500" cy="1556632"/>
          </a:xfrm>
          <a:prstGeom prst="rect">
            <a:avLst/>
          </a:prstGeom>
        </p:spPr>
        <p:txBody>
          <a:bodyPr vert="horz" wrap="square" lIns="0" tIns="67235" rIns="0" bIns="0" rtlCol="0">
            <a:spAutoFit/>
          </a:bodyPr>
          <a:lstStyle/>
          <a:p>
            <a:pPr marL="13447">
              <a:spcBef>
                <a:spcPts val="529"/>
              </a:spcBef>
            </a:pPr>
            <a:r>
              <a:rPr sz="1694" dirty="0">
                <a:solidFill>
                  <a:srgbClr val="00007F"/>
                </a:solidFill>
                <a:latin typeface="Verdana"/>
                <a:cs typeface="Verdana"/>
              </a:rPr>
              <a:t>présentation</a:t>
            </a:r>
            <a:r>
              <a:rPr sz="1694" spc="-58" dirty="0">
                <a:solidFill>
                  <a:srgbClr val="00007F"/>
                </a:solidFill>
                <a:latin typeface="Verdana"/>
                <a:cs typeface="Verdana"/>
              </a:rPr>
              <a:t> </a:t>
            </a:r>
            <a:r>
              <a:rPr sz="1694" dirty="0">
                <a:solidFill>
                  <a:srgbClr val="00007F"/>
                </a:solidFill>
                <a:latin typeface="Verdana"/>
                <a:cs typeface="Verdana"/>
              </a:rPr>
              <a:t>du</a:t>
            </a:r>
            <a:r>
              <a:rPr sz="1694" spc="-58" dirty="0">
                <a:solidFill>
                  <a:srgbClr val="00007F"/>
                </a:solidFill>
                <a:latin typeface="Verdana"/>
                <a:cs typeface="Verdana"/>
              </a:rPr>
              <a:t> </a:t>
            </a:r>
            <a:r>
              <a:rPr sz="1694" spc="-11" dirty="0">
                <a:solidFill>
                  <a:srgbClr val="00007F"/>
                </a:solidFill>
                <a:latin typeface="Verdana"/>
                <a:cs typeface="Verdana"/>
              </a:rPr>
              <a:t>client</a:t>
            </a:r>
            <a:endParaRPr sz="1694">
              <a:latin typeface="Verdana"/>
              <a:cs typeface="Verdana"/>
            </a:endParaRPr>
          </a:p>
          <a:p>
            <a:pPr marL="13447" marR="5379">
              <a:lnSpc>
                <a:spcPct val="120500"/>
              </a:lnSpc>
              <a:spcBef>
                <a:spcPts val="5"/>
              </a:spcBef>
            </a:pPr>
            <a:r>
              <a:rPr sz="1694" dirty="0">
                <a:solidFill>
                  <a:srgbClr val="00007F"/>
                </a:solidFill>
                <a:latin typeface="Verdana"/>
                <a:cs typeface="Verdana"/>
              </a:rPr>
              <a:t>spécifie</a:t>
            </a:r>
            <a:r>
              <a:rPr sz="1694" spc="-58" dirty="0">
                <a:solidFill>
                  <a:srgbClr val="00007F"/>
                </a:solidFill>
                <a:latin typeface="Verdana"/>
                <a:cs typeface="Verdana"/>
              </a:rPr>
              <a:t> </a:t>
            </a:r>
            <a:r>
              <a:rPr sz="1694" dirty="0">
                <a:solidFill>
                  <a:srgbClr val="00007F"/>
                </a:solidFill>
                <a:latin typeface="Verdana"/>
                <a:cs typeface="Verdana"/>
              </a:rPr>
              <a:t>l’adresse</a:t>
            </a:r>
            <a:r>
              <a:rPr sz="1694" spc="-53" dirty="0">
                <a:solidFill>
                  <a:srgbClr val="00007F"/>
                </a:solidFill>
                <a:latin typeface="Verdana"/>
                <a:cs typeface="Verdana"/>
              </a:rPr>
              <a:t> </a:t>
            </a:r>
            <a:r>
              <a:rPr sz="1694" dirty="0">
                <a:solidFill>
                  <a:srgbClr val="00007F"/>
                </a:solidFill>
                <a:latin typeface="Verdana"/>
                <a:cs typeface="Verdana"/>
              </a:rPr>
              <a:t>de</a:t>
            </a:r>
            <a:r>
              <a:rPr sz="1694" spc="-58" dirty="0">
                <a:solidFill>
                  <a:srgbClr val="00007F"/>
                </a:solidFill>
                <a:latin typeface="Verdana"/>
                <a:cs typeface="Verdana"/>
              </a:rPr>
              <a:t> </a:t>
            </a:r>
            <a:r>
              <a:rPr sz="1694" spc="-11" dirty="0">
                <a:solidFill>
                  <a:srgbClr val="00007F"/>
                </a:solidFill>
                <a:latin typeface="Verdana"/>
                <a:cs typeface="Verdana"/>
              </a:rPr>
              <a:t>l’expéditeur </a:t>
            </a:r>
            <a:r>
              <a:rPr sz="1694" dirty="0">
                <a:solidFill>
                  <a:srgbClr val="00007F"/>
                </a:solidFill>
                <a:latin typeface="Verdana"/>
                <a:cs typeface="Verdana"/>
              </a:rPr>
              <a:t>spécifie</a:t>
            </a:r>
            <a:r>
              <a:rPr sz="1694" spc="-58" dirty="0">
                <a:solidFill>
                  <a:srgbClr val="00007F"/>
                </a:solidFill>
                <a:latin typeface="Verdana"/>
                <a:cs typeface="Verdana"/>
              </a:rPr>
              <a:t> </a:t>
            </a:r>
            <a:r>
              <a:rPr sz="1694" dirty="0">
                <a:solidFill>
                  <a:srgbClr val="00007F"/>
                </a:solidFill>
                <a:latin typeface="Verdana"/>
                <a:cs typeface="Verdana"/>
              </a:rPr>
              <a:t>l’adresse</a:t>
            </a:r>
            <a:r>
              <a:rPr sz="1694" spc="-53" dirty="0">
                <a:solidFill>
                  <a:srgbClr val="00007F"/>
                </a:solidFill>
                <a:latin typeface="Verdana"/>
                <a:cs typeface="Verdana"/>
              </a:rPr>
              <a:t> </a:t>
            </a:r>
            <a:r>
              <a:rPr sz="1694" dirty="0">
                <a:solidFill>
                  <a:srgbClr val="00007F"/>
                </a:solidFill>
                <a:latin typeface="Verdana"/>
                <a:cs typeface="Verdana"/>
              </a:rPr>
              <a:t>du</a:t>
            </a:r>
            <a:r>
              <a:rPr sz="1694" spc="-58" dirty="0">
                <a:solidFill>
                  <a:srgbClr val="00007F"/>
                </a:solidFill>
                <a:latin typeface="Verdana"/>
                <a:cs typeface="Verdana"/>
              </a:rPr>
              <a:t> </a:t>
            </a:r>
            <a:r>
              <a:rPr sz="1694" spc="-11" dirty="0">
                <a:solidFill>
                  <a:srgbClr val="00007F"/>
                </a:solidFill>
                <a:latin typeface="Verdana"/>
                <a:cs typeface="Verdana"/>
              </a:rPr>
              <a:t>destinataire </a:t>
            </a:r>
            <a:r>
              <a:rPr sz="1694" dirty="0">
                <a:solidFill>
                  <a:srgbClr val="00007F"/>
                </a:solidFill>
                <a:latin typeface="Verdana"/>
                <a:cs typeface="Verdana"/>
              </a:rPr>
              <a:t>données</a:t>
            </a:r>
            <a:r>
              <a:rPr sz="1694" spc="-74" dirty="0">
                <a:solidFill>
                  <a:srgbClr val="00007F"/>
                </a:solidFill>
                <a:latin typeface="Verdana"/>
                <a:cs typeface="Verdana"/>
              </a:rPr>
              <a:t> </a:t>
            </a:r>
            <a:r>
              <a:rPr sz="1694" dirty="0">
                <a:solidFill>
                  <a:srgbClr val="00007F"/>
                </a:solidFill>
                <a:latin typeface="Verdana"/>
                <a:cs typeface="Verdana"/>
              </a:rPr>
              <a:t>à</a:t>
            </a:r>
            <a:r>
              <a:rPr sz="1694" spc="-64" dirty="0">
                <a:solidFill>
                  <a:srgbClr val="00007F"/>
                </a:solidFill>
                <a:latin typeface="Verdana"/>
                <a:cs typeface="Verdana"/>
              </a:rPr>
              <a:t> </a:t>
            </a:r>
            <a:r>
              <a:rPr sz="1694" dirty="0">
                <a:solidFill>
                  <a:srgbClr val="00007F"/>
                </a:solidFill>
                <a:latin typeface="Verdana"/>
                <a:cs typeface="Verdana"/>
              </a:rPr>
              <a:t>envoyer</a:t>
            </a:r>
            <a:r>
              <a:rPr sz="1694" spc="-74" dirty="0">
                <a:solidFill>
                  <a:srgbClr val="00007F"/>
                </a:solidFill>
                <a:latin typeface="Verdana"/>
                <a:cs typeface="Verdana"/>
              </a:rPr>
              <a:t> </a:t>
            </a:r>
            <a:r>
              <a:rPr sz="1694" dirty="0">
                <a:solidFill>
                  <a:srgbClr val="00007F"/>
                </a:solidFill>
                <a:latin typeface="Verdana"/>
                <a:cs typeface="Verdana"/>
              </a:rPr>
              <a:t>(terminées</a:t>
            </a:r>
            <a:r>
              <a:rPr sz="1694" spc="-69" dirty="0">
                <a:solidFill>
                  <a:srgbClr val="00007F"/>
                </a:solidFill>
                <a:latin typeface="Verdana"/>
                <a:cs typeface="Verdana"/>
              </a:rPr>
              <a:t> </a:t>
            </a:r>
            <a:r>
              <a:rPr sz="1694" dirty="0">
                <a:solidFill>
                  <a:srgbClr val="00007F"/>
                </a:solidFill>
                <a:latin typeface="Verdana"/>
                <a:cs typeface="Verdana"/>
              </a:rPr>
              <a:t>par</a:t>
            </a:r>
            <a:r>
              <a:rPr sz="1694" spc="-74" dirty="0">
                <a:solidFill>
                  <a:srgbClr val="00007F"/>
                </a:solidFill>
                <a:latin typeface="Verdana"/>
                <a:cs typeface="Verdana"/>
              </a:rPr>
              <a:t> </a:t>
            </a:r>
            <a:r>
              <a:rPr sz="1694" spc="-26" dirty="0">
                <a:solidFill>
                  <a:srgbClr val="00007F"/>
                </a:solidFill>
                <a:latin typeface="Verdana"/>
                <a:cs typeface="Verdana"/>
              </a:rPr>
              <a:t>.) </a:t>
            </a:r>
            <a:r>
              <a:rPr sz="1694" dirty="0">
                <a:solidFill>
                  <a:srgbClr val="00007F"/>
                </a:solidFill>
                <a:latin typeface="Verdana"/>
                <a:cs typeface="Verdana"/>
              </a:rPr>
              <a:t>termine</a:t>
            </a:r>
            <a:r>
              <a:rPr sz="1694" spc="-58" dirty="0">
                <a:solidFill>
                  <a:srgbClr val="00007F"/>
                </a:solidFill>
                <a:latin typeface="Verdana"/>
                <a:cs typeface="Verdana"/>
              </a:rPr>
              <a:t> </a:t>
            </a:r>
            <a:r>
              <a:rPr sz="1694" dirty="0">
                <a:solidFill>
                  <a:srgbClr val="00007F"/>
                </a:solidFill>
                <a:latin typeface="Verdana"/>
                <a:cs typeface="Verdana"/>
              </a:rPr>
              <a:t>la</a:t>
            </a:r>
            <a:r>
              <a:rPr sz="1694" spc="-53" dirty="0">
                <a:solidFill>
                  <a:srgbClr val="00007F"/>
                </a:solidFill>
                <a:latin typeface="Verdana"/>
                <a:cs typeface="Verdana"/>
              </a:rPr>
              <a:t> </a:t>
            </a:r>
            <a:r>
              <a:rPr sz="1694" dirty="0">
                <a:solidFill>
                  <a:srgbClr val="00007F"/>
                </a:solidFill>
                <a:latin typeface="Verdana"/>
                <a:cs typeface="Verdana"/>
              </a:rPr>
              <a:t>session</a:t>
            </a:r>
            <a:r>
              <a:rPr sz="1694" spc="-58" dirty="0">
                <a:solidFill>
                  <a:srgbClr val="00007F"/>
                </a:solidFill>
                <a:latin typeface="Verdana"/>
                <a:cs typeface="Verdana"/>
              </a:rPr>
              <a:t> </a:t>
            </a:r>
            <a:r>
              <a:rPr sz="1694" spc="-21" dirty="0">
                <a:solidFill>
                  <a:srgbClr val="00007F"/>
                </a:solidFill>
                <a:latin typeface="Verdana"/>
                <a:cs typeface="Verdana"/>
              </a:rPr>
              <a:t>SMTP</a:t>
            </a:r>
            <a:endParaRPr sz="1694">
              <a:latin typeface="Verdana"/>
              <a:cs typeface="Verdana"/>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00778" y="1085345"/>
            <a:ext cx="8046720" cy="5348055"/>
          </a:xfrm>
          <a:prstGeom prst="rect">
            <a:avLst/>
          </a:prstGeom>
        </p:spPr>
        <p:txBody>
          <a:bodyPr vert="horz" wrap="square" lIns="0" tIns="170105" rIns="0" bIns="0" rtlCol="0">
            <a:spAutoFit/>
          </a:bodyPr>
          <a:lstStyle/>
          <a:p>
            <a:pPr marL="13447">
              <a:spcBef>
                <a:spcPts val="1339"/>
              </a:spcBef>
            </a:pPr>
            <a:r>
              <a:rPr sz="2329" b="1" dirty="0">
                <a:solidFill>
                  <a:srgbClr val="00007F"/>
                </a:solidFill>
                <a:latin typeface="Verdana"/>
                <a:cs typeface="Verdana"/>
              </a:rPr>
              <a:t>Champs</a:t>
            </a:r>
            <a:r>
              <a:rPr sz="2329" b="1" spc="5" dirty="0">
                <a:solidFill>
                  <a:srgbClr val="00007F"/>
                </a:solidFill>
                <a:latin typeface="Verdana"/>
                <a:cs typeface="Verdana"/>
              </a:rPr>
              <a:t> </a:t>
            </a:r>
            <a:r>
              <a:rPr sz="2329" b="1" spc="-11" dirty="0">
                <a:solidFill>
                  <a:srgbClr val="00007F"/>
                </a:solidFill>
                <a:latin typeface="Verdana"/>
                <a:cs typeface="Verdana"/>
              </a:rPr>
              <a:t>d’en-</a:t>
            </a:r>
            <a:r>
              <a:rPr sz="2329" b="1" spc="-21" dirty="0">
                <a:solidFill>
                  <a:srgbClr val="00007F"/>
                </a:solidFill>
                <a:latin typeface="Verdana"/>
                <a:cs typeface="Verdana"/>
              </a:rPr>
              <a:t>tête</a:t>
            </a:r>
            <a:endParaRPr sz="2329">
              <a:latin typeface="Verdana"/>
              <a:cs typeface="Verdana"/>
            </a:endParaRPr>
          </a:p>
          <a:p>
            <a:pPr marL="628636" indent="-213131">
              <a:spcBef>
                <a:spcPts val="900"/>
              </a:spcBef>
              <a:buChar char="–"/>
              <a:tabLst>
                <a:tab pos="628636" algn="l"/>
              </a:tabLst>
            </a:pPr>
            <a:r>
              <a:rPr sz="1694" spc="-48" dirty="0">
                <a:solidFill>
                  <a:srgbClr val="00007F"/>
                </a:solidFill>
                <a:latin typeface="Verdana"/>
                <a:cs typeface="Verdana"/>
              </a:rPr>
              <a:t>To:</a:t>
            </a:r>
            <a:r>
              <a:rPr sz="1694" spc="-90" dirty="0">
                <a:solidFill>
                  <a:srgbClr val="00007F"/>
                </a:solidFill>
                <a:latin typeface="Verdana"/>
                <a:cs typeface="Verdana"/>
              </a:rPr>
              <a:t> </a:t>
            </a:r>
            <a:r>
              <a:rPr sz="1694" spc="-11" dirty="0">
                <a:solidFill>
                  <a:srgbClr val="00007F"/>
                </a:solidFill>
                <a:latin typeface="Verdana"/>
                <a:cs typeface="Verdana"/>
                <a:hlinkClick r:id="rId2"/>
              </a:rPr>
              <a:t>toto@wanadoo.fr</a:t>
            </a:r>
            <a:endParaRPr sz="1694">
              <a:latin typeface="Verdana"/>
              <a:cs typeface="Verdana"/>
            </a:endParaRPr>
          </a:p>
          <a:p>
            <a:pPr marL="628636" indent="-213131">
              <a:spcBef>
                <a:spcPts val="720"/>
              </a:spcBef>
              <a:buChar char="–"/>
              <a:tabLst>
                <a:tab pos="628636" algn="l"/>
              </a:tabLst>
            </a:pPr>
            <a:r>
              <a:rPr sz="1694" dirty="0">
                <a:solidFill>
                  <a:srgbClr val="00007F"/>
                </a:solidFill>
                <a:latin typeface="Verdana"/>
                <a:cs typeface="Verdana"/>
              </a:rPr>
              <a:t>Cc:</a:t>
            </a:r>
            <a:r>
              <a:rPr sz="1694" spc="-21" dirty="0">
                <a:solidFill>
                  <a:srgbClr val="00007F"/>
                </a:solidFill>
                <a:latin typeface="Verdana"/>
                <a:cs typeface="Verdana"/>
              </a:rPr>
              <a:t> </a:t>
            </a:r>
            <a:r>
              <a:rPr sz="1694" spc="-11" dirty="0">
                <a:solidFill>
                  <a:srgbClr val="00007F"/>
                </a:solidFill>
                <a:latin typeface="Verdana"/>
                <a:cs typeface="Verdana"/>
                <a:hlinkClick r:id="rId3"/>
              </a:rPr>
              <a:t>titi@yahoo.fr</a:t>
            </a:r>
            <a:endParaRPr sz="1694">
              <a:latin typeface="Verdana"/>
              <a:cs typeface="Verdana"/>
            </a:endParaRPr>
          </a:p>
          <a:p>
            <a:pPr marL="628636" indent="-213131">
              <a:spcBef>
                <a:spcPts val="720"/>
              </a:spcBef>
              <a:buChar char="–"/>
              <a:tabLst>
                <a:tab pos="628636" algn="l"/>
              </a:tabLst>
            </a:pPr>
            <a:r>
              <a:rPr sz="1694" dirty="0">
                <a:solidFill>
                  <a:srgbClr val="00007F"/>
                </a:solidFill>
                <a:latin typeface="Verdana"/>
                <a:cs typeface="Verdana"/>
              </a:rPr>
              <a:t>Bcc:</a:t>
            </a:r>
            <a:r>
              <a:rPr sz="1694" spc="-48" dirty="0">
                <a:solidFill>
                  <a:srgbClr val="00007F"/>
                </a:solidFill>
                <a:latin typeface="Verdana"/>
                <a:cs typeface="Verdana"/>
              </a:rPr>
              <a:t> </a:t>
            </a:r>
            <a:r>
              <a:rPr sz="1694" spc="-11" dirty="0">
                <a:solidFill>
                  <a:srgbClr val="00007F"/>
                </a:solidFill>
                <a:latin typeface="Verdana"/>
                <a:cs typeface="Verdana"/>
                <a:hlinkClick r:id="rId4"/>
              </a:rPr>
              <a:t>tata@gmail.com</a:t>
            </a:r>
            <a:endParaRPr sz="1694">
              <a:latin typeface="Verdana"/>
              <a:cs typeface="Verdana"/>
            </a:endParaRPr>
          </a:p>
          <a:p>
            <a:pPr marL="628636" indent="-213131">
              <a:spcBef>
                <a:spcPts val="720"/>
              </a:spcBef>
              <a:buChar char="–"/>
              <a:tabLst>
                <a:tab pos="628636" algn="l"/>
              </a:tabLst>
            </a:pPr>
            <a:r>
              <a:rPr sz="1694" dirty="0">
                <a:solidFill>
                  <a:srgbClr val="00007F"/>
                </a:solidFill>
                <a:latin typeface="Verdana"/>
                <a:cs typeface="Verdana"/>
              </a:rPr>
              <a:t>From:</a:t>
            </a:r>
            <a:r>
              <a:rPr sz="1694" spc="5" dirty="0">
                <a:solidFill>
                  <a:srgbClr val="00007F"/>
                </a:solidFill>
                <a:latin typeface="Verdana"/>
                <a:cs typeface="Verdana"/>
              </a:rPr>
              <a:t> </a:t>
            </a:r>
            <a:r>
              <a:rPr sz="1694" spc="-21" dirty="0">
                <a:solidFill>
                  <a:srgbClr val="00007F"/>
                </a:solidFill>
                <a:latin typeface="Verdana"/>
                <a:cs typeface="Verdana"/>
                <a:hlinkClick r:id="rId5"/>
              </a:rPr>
              <a:t>pmg@univ-</a:t>
            </a:r>
            <a:r>
              <a:rPr sz="1694" spc="-11" dirty="0">
                <a:solidFill>
                  <a:srgbClr val="00007F"/>
                </a:solidFill>
                <a:latin typeface="Verdana"/>
                <a:cs typeface="Verdana"/>
                <a:hlinkClick r:id="rId5"/>
              </a:rPr>
              <a:t>lyon2.fr</a:t>
            </a:r>
            <a:endParaRPr sz="1694">
              <a:latin typeface="Verdana"/>
              <a:cs typeface="Verdana"/>
            </a:endParaRPr>
          </a:p>
          <a:p>
            <a:pPr marL="628636" indent="-213131">
              <a:spcBef>
                <a:spcPts val="720"/>
              </a:spcBef>
              <a:buChar char="–"/>
              <a:tabLst>
                <a:tab pos="628636" algn="l"/>
              </a:tabLst>
            </a:pPr>
            <a:r>
              <a:rPr sz="1694" spc="-26" dirty="0">
                <a:solidFill>
                  <a:srgbClr val="00007F"/>
                </a:solidFill>
                <a:latin typeface="Verdana"/>
                <a:cs typeface="Verdana"/>
              </a:rPr>
              <a:t>Reply-</a:t>
            </a:r>
            <a:r>
              <a:rPr sz="1694" dirty="0">
                <a:solidFill>
                  <a:srgbClr val="00007F"/>
                </a:solidFill>
                <a:latin typeface="Verdana"/>
                <a:cs typeface="Verdana"/>
              </a:rPr>
              <a:t>to:</a:t>
            </a:r>
            <a:r>
              <a:rPr sz="1694" spc="90" dirty="0">
                <a:solidFill>
                  <a:srgbClr val="00007F"/>
                </a:solidFill>
                <a:latin typeface="Verdana"/>
                <a:cs typeface="Verdana"/>
              </a:rPr>
              <a:t> </a:t>
            </a:r>
            <a:r>
              <a:rPr sz="1694" spc="-21" dirty="0">
                <a:solidFill>
                  <a:srgbClr val="00007F"/>
                </a:solidFill>
                <a:latin typeface="Verdana"/>
                <a:cs typeface="Verdana"/>
                <a:hlinkClick r:id="rId5"/>
              </a:rPr>
              <a:t>pmg@univ-</a:t>
            </a:r>
            <a:r>
              <a:rPr sz="1694" spc="-11" dirty="0">
                <a:solidFill>
                  <a:srgbClr val="00007F"/>
                </a:solidFill>
                <a:latin typeface="Verdana"/>
                <a:cs typeface="Verdana"/>
                <a:hlinkClick r:id="rId5"/>
              </a:rPr>
              <a:t>lyon2.fr</a:t>
            </a:r>
            <a:endParaRPr sz="1694">
              <a:latin typeface="Verdana"/>
              <a:cs typeface="Verdana"/>
            </a:endParaRPr>
          </a:p>
          <a:p>
            <a:pPr marL="628636" indent="-213131">
              <a:spcBef>
                <a:spcPts val="720"/>
              </a:spcBef>
              <a:buChar char="–"/>
              <a:tabLst>
                <a:tab pos="628636" algn="l"/>
              </a:tabLst>
            </a:pPr>
            <a:r>
              <a:rPr sz="1694" spc="-26" dirty="0">
                <a:solidFill>
                  <a:srgbClr val="00007F"/>
                </a:solidFill>
                <a:latin typeface="Verdana"/>
                <a:cs typeface="Verdana"/>
              </a:rPr>
              <a:t>User-</a:t>
            </a:r>
            <a:r>
              <a:rPr sz="1694" dirty="0">
                <a:solidFill>
                  <a:srgbClr val="00007F"/>
                </a:solidFill>
                <a:latin typeface="Verdana"/>
                <a:cs typeface="Verdana"/>
              </a:rPr>
              <a:t>Agent:</a:t>
            </a:r>
            <a:r>
              <a:rPr sz="1694" spc="-21" dirty="0">
                <a:solidFill>
                  <a:srgbClr val="00007F"/>
                </a:solidFill>
                <a:latin typeface="Verdana"/>
                <a:cs typeface="Verdana"/>
              </a:rPr>
              <a:t> </a:t>
            </a:r>
            <a:r>
              <a:rPr sz="1694" spc="-11" dirty="0">
                <a:solidFill>
                  <a:srgbClr val="00007F"/>
                </a:solidFill>
                <a:latin typeface="Verdana"/>
                <a:cs typeface="Verdana"/>
              </a:rPr>
              <a:t>Mozilla/5.0</a:t>
            </a:r>
            <a:endParaRPr sz="1694">
              <a:latin typeface="Verdana"/>
              <a:cs typeface="Verdana"/>
            </a:endParaRPr>
          </a:p>
          <a:p>
            <a:pPr marL="628636" indent="-213131">
              <a:spcBef>
                <a:spcPts val="720"/>
              </a:spcBef>
              <a:buChar char="–"/>
              <a:tabLst>
                <a:tab pos="628636" algn="l"/>
              </a:tabLst>
            </a:pPr>
            <a:r>
              <a:rPr sz="1694" spc="-21" dirty="0">
                <a:solidFill>
                  <a:srgbClr val="00007F"/>
                </a:solidFill>
                <a:latin typeface="Verdana"/>
                <a:cs typeface="Verdana"/>
              </a:rPr>
              <a:t>Return-Path:</a:t>
            </a:r>
            <a:endParaRPr sz="1694">
              <a:latin typeface="Verdana"/>
              <a:cs typeface="Verdana"/>
            </a:endParaRPr>
          </a:p>
          <a:p>
            <a:pPr marL="628636" indent="-213131">
              <a:spcBef>
                <a:spcPts val="720"/>
              </a:spcBef>
              <a:buChar char="–"/>
              <a:tabLst>
                <a:tab pos="628636" algn="l"/>
              </a:tabLst>
            </a:pPr>
            <a:r>
              <a:rPr sz="1694" spc="-11" dirty="0">
                <a:solidFill>
                  <a:srgbClr val="00007F"/>
                </a:solidFill>
                <a:latin typeface="Verdana"/>
                <a:cs typeface="Verdana"/>
              </a:rPr>
              <a:t>Date:</a:t>
            </a:r>
            <a:endParaRPr sz="1694">
              <a:latin typeface="Verdana"/>
              <a:cs typeface="Verdana"/>
            </a:endParaRPr>
          </a:p>
          <a:p>
            <a:pPr marL="628636" indent="-213131">
              <a:spcBef>
                <a:spcPts val="720"/>
              </a:spcBef>
              <a:buChar char="–"/>
              <a:tabLst>
                <a:tab pos="628636" algn="l"/>
              </a:tabLst>
            </a:pPr>
            <a:r>
              <a:rPr sz="1694" spc="-11" dirty="0">
                <a:solidFill>
                  <a:srgbClr val="00007F"/>
                </a:solidFill>
                <a:latin typeface="Verdana"/>
                <a:cs typeface="Verdana"/>
              </a:rPr>
              <a:t>Subject:</a:t>
            </a:r>
            <a:endParaRPr sz="1694">
              <a:latin typeface="Verdana"/>
              <a:cs typeface="Verdana"/>
            </a:endParaRPr>
          </a:p>
          <a:p>
            <a:pPr marL="626619" indent="-211114">
              <a:spcBef>
                <a:spcPts val="720"/>
              </a:spcBef>
              <a:buChar char="–"/>
              <a:tabLst>
                <a:tab pos="626619" algn="l"/>
              </a:tabLst>
            </a:pPr>
            <a:r>
              <a:rPr sz="1694" spc="-53" dirty="0">
                <a:solidFill>
                  <a:srgbClr val="00007F"/>
                </a:solidFill>
                <a:latin typeface="Verdana"/>
                <a:cs typeface="Verdana"/>
              </a:rPr>
              <a:t>…</a:t>
            </a:r>
            <a:endParaRPr sz="1694">
              <a:latin typeface="Verdana"/>
              <a:cs typeface="Verdana"/>
            </a:endParaRPr>
          </a:p>
          <a:p>
            <a:pPr marL="1552428" marR="5379" algn="ctr">
              <a:lnSpc>
                <a:spcPct val="117100"/>
              </a:lnSpc>
              <a:spcBef>
                <a:spcPts val="1996"/>
              </a:spcBef>
            </a:pPr>
            <a:r>
              <a:rPr sz="1906" spc="-32" dirty="0">
                <a:solidFill>
                  <a:srgbClr val="00007F"/>
                </a:solidFill>
                <a:latin typeface="Verdana"/>
                <a:cs typeface="Verdana"/>
              </a:rPr>
              <a:t>Envoyez-</a:t>
            </a:r>
            <a:r>
              <a:rPr sz="1906" dirty="0">
                <a:solidFill>
                  <a:srgbClr val="00007F"/>
                </a:solidFill>
                <a:latin typeface="Verdana"/>
                <a:cs typeface="Verdana"/>
              </a:rPr>
              <a:t>vous</a:t>
            </a:r>
            <a:r>
              <a:rPr sz="1906" spc="-21" dirty="0">
                <a:solidFill>
                  <a:srgbClr val="00007F"/>
                </a:solidFill>
                <a:latin typeface="Verdana"/>
                <a:cs typeface="Verdana"/>
              </a:rPr>
              <a:t> </a:t>
            </a:r>
            <a:r>
              <a:rPr sz="1906" dirty="0">
                <a:solidFill>
                  <a:srgbClr val="00007F"/>
                </a:solidFill>
                <a:latin typeface="Verdana"/>
                <a:cs typeface="Verdana"/>
              </a:rPr>
              <a:t>un</a:t>
            </a:r>
            <a:r>
              <a:rPr sz="1906" spc="-21" dirty="0">
                <a:solidFill>
                  <a:srgbClr val="00007F"/>
                </a:solidFill>
                <a:latin typeface="Verdana"/>
                <a:cs typeface="Verdana"/>
              </a:rPr>
              <a:t> </a:t>
            </a:r>
            <a:r>
              <a:rPr sz="1906" dirty="0">
                <a:solidFill>
                  <a:srgbClr val="00007F"/>
                </a:solidFill>
                <a:latin typeface="Verdana"/>
                <a:cs typeface="Verdana"/>
              </a:rPr>
              <a:t>email</a:t>
            </a:r>
            <a:r>
              <a:rPr sz="1906" spc="-26" dirty="0">
                <a:solidFill>
                  <a:srgbClr val="00007F"/>
                </a:solidFill>
                <a:latin typeface="Verdana"/>
                <a:cs typeface="Verdana"/>
              </a:rPr>
              <a:t> </a:t>
            </a:r>
            <a:r>
              <a:rPr sz="1906" dirty="0">
                <a:solidFill>
                  <a:srgbClr val="00007F"/>
                </a:solidFill>
                <a:latin typeface="Verdana"/>
                <a:cs typeface="Verdana"/>
              </a:rPr>
              <a:t>en</a:t>
            </a:r>
            <a:r>
              <a:rPr sz="1906" spc="-21" dirty="0">
                <a:solidFill>
                  <a:srgbClr val="00007F"/>
                </a:solidFill>
                <a:latin typeface="Verdana"/>
                <a:cs typeface="Verdana"/>
              </a:rPr>
              <a:t> </a:t>
            </a:r>
            <a:r>
              <a:rPr sz="1906" dirty="0">
                <a:solidFill>
                  <a:srgbClr val="00007F"/>
                </a:solidFill>
                <a:latin typeface="Verdana"/>
                <a:cs typeface="Verdana"/>
              </a:rPr>
              <a:t>vous</a:t>
            </a:r>
            <a:r>
              <a:rPr sz="1906" spc="-16" dirty="0">
                <a:solidFill>
                  <a:srgbClr val="00007F"/>
                </a:solidFill>
                <a:latin typeface="Verdana"/>
                <a:cs typeface="Verdana"/>
              </a:rPr>
              <a:t> </a:t>
            </a:r>
            <a:r>
              <a:rPr sz="1906" dirty="0">
                <a:solidFill>
                  <a:srgbClr val="00007F"/>
                </a:solidFill>
                <a:latin typeface="Verdana"/>
                <a:cs typeface="Verdana"/>
              </a:rPr>
              <a:t>connectant</a:t>
            </a:r>
            <a:r>
              <a:rPr sz="1906" spc="-21" dirty="0">
                <a:solidFill>
                  <a:srgbClr val="00007F"/>
                </a:solidFill>
                <a:latin typeface="Verdana"/>
                <a:cs typeface="Verdana"/>
              </a:rPr>
              <a:t> </a:t>
            </a:r>
            <a:r>
              <a:rPr sz="1906" dirty="0">
                <a:solidFill>
                  <a:srgbClr val="00007F"/>
                </a:solidFill>
                <a:latin typeface="Verdana"/>
                <a:cs typeface="Verdana"/>
              </a:rPr>
              <a:t>via</a:t>
            </a:r>
            <a:r>
              <a:rPr sz="1906" spc="-21" dirty="0">
                <a:solidFill>
                  <a:srgbClr val="00007F"/>
                </a:solidFill>
                <a:latin typeface="Verdana"/>
                <a:cs typeface="Verdana"/>
              </a:rPr>
              <a:t> </a:t>
            </a:r>
            <a:r>
              <a:rPr sz="1906" spc="-11" dirty="0">
                <a:solidFill>
                  <a:srgbClr val="00007F"/>
                </a:solidFill>
                <a:latin typeface="Verdana"/>
                <a:cs typeface="Verdana"/>
              </a:rPr>
              <a:t>telnet </a:t>
            </a:r>
            <a:r>
              <a:rPr sz="1906" dirty="0">
                <a:solidFill>
                  <a:srgbClr val="00007F"/>
                </a:solidFill>
                <a:latin typeface="Verdana"/>
                <a:cs typeface="Verdana"/>
              </a:rPr>
              <a:t>au</a:t>
            </a:r>
            <a:r>
              <a:rPr sz="1906" spc="-32" dirty="0">
                <a:solidFill>
                  <a:srgbClr val="00007F"/>
                </a:solidFill>
                <a:latin typeface="Verdana"/>
                <a:cs typeface="Verdana"/>
              </a:rPr>
              <a:t> </a:t>
            </a:r>
            <a:r>
              <a:rPr sz="1906" dirty="0">
                <a:solidFill>
                  <a:srgbClr val="00007F"/>
                </a:solidFill>
                <a:latin typeface="Verdana"/>
                <a:cs typeface="Verdana"/>
              </a:rPr>
              <a:t>serveur</a:t>
            </a:r>
            <a:r>
              <a:rPr sz="1906" spc="-32" dirty="0">
                <a:solidFill>
                  <a:srgbClr val="00007F"/>
                </a:solidFill>
                <a:latin typeface="Verdana"/>
                <a:cs typeface="Verdana"/>
              </a:rPr>
              <a:t> </a:t>
            </a:r>
            <a:r>
              <a:rPr sz="1906" dirty="0">
                <a:solidFill>
                  <a:srgbClr val="00007F"/>
                </a:solidFill>
                <a:latin typeface="Verdana"/>
                <a:cs typeface="Verdana"/>
              </a:rPr>
              <a:t>mail</a:t>
            </a:r>
            <a:r>
              <a:rPr sz="1906" spc="-32" dirty="0">
                <a:solidFill>
                  <a:srgbClr val="00007F"/>
                </a:solidFill>
                <a:latin typeface="Verdana"/>
                <a:cs typeface="Verdana"/>
              </a:rPr>
              <a:t> </a:t>
            </a:r>
            <a:r>
              <a:rPr sz="1906" dirty="0">
                <a:solidFill>
                  <a:srgbClr val="00007F"/>
                </a:solidFill>
                <a:latin typeface="Verdana"/>
                <a:cs typeface="Verdana"/>
              </a:rPr>
              <a:t>de</a:t>
            </a:r>
            <a:r>
              <a:rPr sz="1906" spc="-37" dirty="0">
                <a:solidFill>
                  <a:srgbClr val="00007F"/>
                </a:solidFill>
                <a:latin typeface="Verdana"/>
                <a:cs typeface="Verdana"/>
              </a:rPr>
              <a:t> </a:t>
            </a:r>
            <a:r>
              <a:rPr sz="1906" dirty="0">
                <a:solidFill>
                  <a:srgbClr val="00007F"/>
                </a:solidFill>
                <a:latin typeface="Verdana"/>
                <a:cs typeface="Verdana"/>
              </a:rPr>
              <a:t>Lyon</a:t>
            </a:r>
            <a:r>
              <a:rPr sz="1906" spc="-32" dirty="0">
                <a:solidFill>
                  <a:srgbClr val="00007F"/>
                </a:solidFill>
                <a:latin typeface="Verdana"/>
                <a:cs typeface="Verdana"/>
              </a:rPr>
              <a:t> </a:t>
            </a:r>
            <a:r>
              <a:rPr sz="1906" dirty="0">
                <a:solidFill>
                  <a:srgbClr val="00007F"/>
                </a:solidFill>
                <a:latin typeface="Verdana"/>
                <a:cs typeface="Verdana"/>
              </a:rPr>
              <a:t>2</a:t>
            </a:r>
            <a:r>
              <a:rPr sz="1906" spc="-32" dirty="0">
                <a:solidFill>
                  <a:srgbClr val="00007F"/>
                </a:solidFill>
                <a:latin typeface="Verdana"/>
                <a:cs typeface="Verdana"/>
              </a:rPr>
              <a:t> </a:t>
            </a:r>
            <a:r>
              <a:rPr sz="1906" spc="-21" dirty="0">
                <a:solidFill>
                  <a:srgbClr val="00007F"/>
                </a:solidFill>
                <a:latin typeface="Verdana"/>
                <a:cs typeface="Verdana"/>
              </a:rPr>
              <a:t>(smtp.univ-</a:t>
            </a:r>
            <a:r>
              <a:rPr sz="1906" spc="-11" dirty="0">
                <a:solidFill>
                  <a:srgbClr val="00007F"/>
                </a:solidFill>
                <a:latin typeface="Verdana"/>
                <a:cs typeface="Verdana"/>
              </a:rPr>
              <a:t>lyon2.fr)</a:t>
            </a:r>
            <a:endParaRPr sz="1906">
              <a:latin typeface="Verdana"/>
              <a:cs typeface="Verdana"/>
            </a:endParaRPr>
          </a:p>
          <a:p>
            <a:pPr marL="1539654" algn="ctr">
              <a:spcBef>
                <a:spcPts val="392"/>
              </a:spcBef>
            </a:pPr>
            <a:r>
              <a:rPr sz="1906" dirty="0">
                <a:solidFill>
                  <a:srgbClr val="00007F"/>
                </a:solidFill>
                <a:latin typeface="Verdana"/>
                <a:cs typeface="Verdana"/>
              </a:rPr>
              <a:t>et</a:t>
            </a:r>
            <a:r>
              <a:rPr sz="1906" spc="-48" dirty="0">
                <a:solidFill>
                  <a:srgbClr val="00007F"/>
                </a:solidFill>
                <a:latin typeface="Verdana"/>
                <a:cs typeface="Verdana"/>
              </a:rPr>
              <a:t> </a:t>
            </a:r>
            <a:r>
              <a:rPr sz="1906" dirty="0">
                <a:solidFill>
                  <a:srgbClr val="00007F"/>
                </a:solidFill>
                <a:latin typeface="Verdana"/>
                <a:cs typeface="Verdana"/>
              </a:rPr>
              <a:t>en</a:t>
            </a:r>
            <a:r>
              <a:rPr sz="1906" spc="-48" dirty="0">
                <a:solidFill>
                  <a:srgbClr val="00007F"/>
                </a:solidFill>
                <a:latin typeface="Verdana"/>
                <a:cs typeface="Verdana"/>
              </a:rPr>
              <a:t> </a:t>
            </a:r>
            <a:r>
              <a:rPr sz="1906" dirty="0">
                <a:solidFill>
                  <a:srgbClr val="00007F"/>
                </a:solidFill>
                <a:latin typeface="Verdana"/>
                <a:cs typeface="Verdana"/>
              </a:rPr>
              <a:t>utilisant</a:t>
            </a:r>
            <a:r>
              <a:rPr sz="1906" spc="-48" dirty="0">
                <a:solidFill>
                  <a:srgbClr val="00007F"/>
                </a:solidFill>
                <a:latin typeface="Verdana"/>
                <a:cs typeface="Verdana"/>
              </a:rPr>
              <a:t> </a:t>
            </a:r>
            <a:r>
              <a:rPr sz="1906" dirty="0">
                <a:solidFill>
                  <a:srgbClr val="00007F"/>
                </a:solidFill>
                <a:latin typeface="Verdana"/>
                <a:cs typeface="Verdana"/>
              </a:rPr>
              <a:t>les</a:t>
            </a:r>
            <a:r>
              <a:rPr sz="1906" spc="-48" dirty="0">
                <a:solidFill>
                  <a:srgbClr val="00007F"/>
                </a:solidFill>
                <a:latin typeface="Verdana"/>
                <a:cs typeface="Verdana"/>
              </a:rPr>
              <a:t> </a:t>
            </a:r>
            <a:r>
              <a:rPr sz="1906" dirty="0">
                <a:solidFill>
                  <a:srgbClr val="00007F"/>
                </a:solidFill>
                <a:latin typeface="Verdana"/>
                <a:cs typeface="Verdana"/>
              </a:rPr>
              <a:t>commandes</a:t>
            </a:r>
            <a:r>
              <a:rPr sz="1906" spc="-48" dirty="0">
                <a:solidFill>
                  <a:srgbClr val="00007F"/>
                </a:solidFill>
                <a:latin typeface="Verdana"/>
                <a:cs typeface="Verdana"/>
              </a:rPr>
              <a:t> </a:t>
            </a:r>
            <a:r>
              <a:rPr sz="1906" dirty="0">
                <a:solidFill>
                  <a:srgbClr val="00007F"/>
                </a:solidFill>
                <a:latin typeface="Verdana"/>
                <a:cs typeface="Verdana"/>
              </a:rPr>
              <a:t>du</a:t>
            </a:r>
            <a:r>
              <a:rPr sz="1906" spc="-48" dirty="0">
                <a:solidFill>
                  <a:srgbClr val="00007F"/>
                </a:solidFill>
                <a:latin typeface="Verdana"/>
                <a:cs typeface="Verdana"/>
              </a:rPr>
              <a:t> </a:t>
            </a:r>
            <a:r>
              <a:rPr sz="1906" dirty="0">
                <a:solidFill>
                  <a:srgbClr val="00007F"/>
                </a:solidFill>
                <a:latin typeface="Verdana"/>
                <a:cs typeface="Verdana"/>
              </a:rPr>
              <a:t>protocole</a:t>
            </a:r>
            <a:r>
              <a:rPr sz="1906" spc="-53" dirty="0">
                <a:solidFill>
                  <a:srgbClr val="00007F"/>
                </a:solidFill>
                <a:latin typeface="Verdana"/>
                <a:cs typeface="Verdana"/>
              </a:rPr>
              <a:t> </a:t>
            </a:r>
            <a:r>
              <a:rPr sz="1906" spc="-11" dirty="0">
                <a:solidFill>
                  <a:srgbClr val="00007F"/>
                </a:solidFill>
                <a:latin typeface="Verdana"/>
                <a:cs typeface="Verdana"/>
              </a:rPr>
              <a:t>SMTP.</a:t>
            </a:r>
            <a:endParaRPr sz="1906">
              <a:latin typeface="Verdana"/>
              <a:cs typeface="Verdana"/>
            </a:endParaRPr>
          </a:p>
        </p:txBody>
      </p:sp>
      <p:sp>
        <p:nvSpPr>
          <p:cNvPr id="4" name="object 4"/>
          <p:cNvSpPr txBox="1">
            <a:spLocks noGrp="1"/>
          </p:cNvSpPr>
          <p:nvPr>
            <p:ph type="title"/>
          </p:nvPr>
        </p:nvSpPr>
        <p:spPr>
          <a:xfrm>
            <a:off x="528917" y="285827"/>
            <a:ext cx="11134165" cy="690687"/>
          </a:xfrm>
          <a:prstGeom prst="rect">
            <a:avLst/>
          </a:prstGeom>
        </p:spPr>
        <p:txBody>
          <a:bodyPr vert="horz" wrap="square" lIns="0" tIns="13447" rIns="0" bIns="0" rtlCol="0" anchor="ctr">
            <a:spAutoFit/>
          </a:bodyPr>
          <a:lstStyle/>
          <a:p>
            <a:pPr marL="2798271">
              <a:lnSpc>
                <a:spcPct val="100000"/>
              </a:lnSpc>
              <a:spcBef>
                <a:spcPts val="106"/>
              </a:spcBef>
            </a:pPr>
            <a:r>
              <a:rPr dirty="0"/>
              <a:t>Protocole</a:t>
            </a:r>
            <a:r>
              <a:rPr spc="-58" dirty="0"/>
              <a:t> </a:t>
            </a:r>
            <a:r>
              <a:rPr spc="-21" dirty="0"/>
              <a:t>SMTP</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81766" y="214759"/>
            <a:ext cx="11134165" cy="690687"/>
          </a:xfrm>
          <a:prstGeom prst="rect">
            <a:avLst/>
          </a:prstGeom>
        </p:spPr>
        <p:txBody>
          <a:bodyPr vert="horz" wrap="square" lIns="0" tIns="13447" rIns="0" bIns="0" rtlCol="0" anchor="ctr">
            <a:spAutoFit/>
          </a:bodyPr>
          <a:lstStyle/>
          <a:p>
            <a:pPr marL="2981819">
              <a:lnSpc>
                <a:spcPct val="100000"/>
              </a:lnSpc>
              <a:spcBef>
                <a:spcPts val="106"/>
              </a:spcBef>
            </a:pPr>
            <a:r>
              <a:rPr dirty="0"/>
              <a:t>Protocole</a:t>
            </a:r>
            <a:r>
              <a:rPr spc="-58" dirty="0"/>
              <a:t> </a:t>
            </a:r>
            <a:r>
              <a:rPr spc="-26" dirty="0"/>
              <a:t>POP</a:t>
            </a:r>
          </a:p>
        </p:txBody>
      </p:sp>
      <p:sp>
        <p:nvSpPr>
          <p:cNvPr id="4" name="object 4"/>
          <p:cNvSpPr txBox="1"/>
          <p:nvPr/>
        </p:nvSpPr>
        <p:spPr>
          <a:xfrm>
            <a:off x="1273884" y="1075765"/>
            <a:ext cx="8734536" cy="1646748"/>
          </a:xfrm>
          <a:prstGeom prst="rect">
            <a:avLst/>
          </a:prstGeom>
        </p:spPr>
        <p:txBody>
          <a:bodyPr vert="horz" wrap="square" lIns="0" tIns="123713" rIns="0" bIns="0" rtlCol="0">
            <a:spAutoFit/>
          </a:bodyPr>
          <a:lstStyle/>
          <a:p>
            <a:pPr marL="235991" indent="-195650">
              <a:spcBef>
                <a:spcPts val="974"/>
              </a:spcBef>
              <a:buSzPct val="79411"/>
              <a:buFont typeface="Segoe UI Symbol"/>
              <a:buChar char="■"/>
              <a:tabLst>
                <a:tab pos="235991" algn="l"/>
              </a:tabLst>
            </a:pPr>
            <a:r>
              <a:rPr dirty="0">
                <a:solidFill>
                  <a:srgbClr val="00007F"/>
                </a:solidFill>
                <a:latin typeface="Verdana"/>
                <a:cs typeface="Verdana"/>
              </a:rPr>
              <a:t>POP</a:t>
            </a:r>
            <a:r>
              <a:rPr spc="-48" dirty="0">
                <a:solidFill>
                  <a:srgbClr val="00007F"/>
                </a:solidFill>
                <a:latin typeface="Verdana"/>
                <a:cs typeface="Verdana"/>
              </a:rPr>
              <a:t> </a:t>
            </a:r>
            <a:r>
              <a:rPr dirty="0">
                <a:solidFill>
                  <a:srgbClr val="00007F"/>
                </a:solidFill>
                <a:latin typeface="Verdana"/>
                <a:cs typeface="Verdana"/>
              </a:rPr>
              <a:t>-</a:t>
            </a:r>
            <a:r>
              <a:rPr spc="-37" dirty="0">
                <a:solidFill>
                  <a:srgbClr val="00007F"/>
                </a:solidFill>
                <a:latin typeface="Verdana"/>
                <a:cs typeface="Verdana"/>
              </a:rPr>
              <a:t> </a:t>
            </a:r>
            <a:r>
              <a:rPr i="1" dirty="0">
                <a:solidFill>
                  <a:srgbClr val="00007F"/>
                </a:solidFill>
                <a:latin typeface="Verdana"/>
                <a:cs typeface="Verdana"/>
              </a:rPr>
              <a:t>Post</a:t>
            </a:r>
            <a:r>
              <a:rPr i="1" spc="-42" dirty="0">
                <a:solidFill>
                  <a:srgbClr val="00007F"/>
                </a:solidFill>
                <a:latin typeface="Verdana"/>
                <a:cs typeface="Verdana"/>
              </a:rPr>
              <a:t> </a:t>
            </a:r>
            <a:r>
              <a:rPr i="1" dirty="0">
                <a:solidFill>
                  <a:srgbClr val="00007F"/>
                </a:solidFill>
                <a:latin typeface="Verdana"/>
                <a:cs typeface="Verdana"/>
              </a:rPr>
              <a:t>Office</a:t>
            </a:r>
            <a:r>
              <a:rPr i="1" spc="-48" dirty="0">
                <a:solidFill>
                  <a:srgbClr val="00007F"/>
                </a:solidFill>
                <a:latin typeface="Verdana"/>
                <a:cs typeface="Verdana"/>
              </a:rPr>
              <a:t> </a:t>
            </a:r>
            <a:r>
              <a:rPr i="1" dirty="0">
                <a:solidFill>
                  <a:srgbClr val="00007F"/>
                </a:solidFill>
                <a:latin typeface="Verdana"/>
                <a:cs typeface="Verdana"/>
              </a:rPr>
              <a:t>Protocol</a:t>
            </a:r>
            <a:r>
              <a:rPr i="1" spc="-48" dirty="0">
                <a:solidFill>
                  <a:srgbClr val="00007F"/>
                </a:solidFill>
                <a:latin typeface="Verdana"/>
                <a:cs typeface="Verdana"/>
              </a:rPr>
              <a:t> </a:t>
            </a:r>
            <a:r>
              <a:rPr dirty="0">
                <a:solidFill>
                  <a:srgbClr val="00007F"/>
                </a:solidFill>
                <a:latin typeface="Verdana"/>
                <a:cs typeface="Verdana"/>
              </a:rPr>
              <a:t>(</a:t>
            </a:r>
            <a:r>
              <a:rPr i="1" dirty="0">
                <a:solidFill>
                  <a:srgbClr val="00007F"/>
                </a:solidFill>
                <a:latin typeface="Verdana"/>
                <a:cs typeface="Verdana"/>
              </a:rPr>
              <a:t>protocole</a:t>
            </a:r>
            <a:r>
              <a:rPr i="1" spc="-48" dirty="0">
                <a:solidFill>
                  <a:srgbClr val="00007F"/>
                </a:solidFill>
                <a:latin typeface="Verdana"/>
                <a:cs typeface="Verdana"/>
              </a:rPr>
              <a:t> </a:t>
            </a:r>
            <a:r>
              <a:rPr i="1" dirty="0">
                <a:solidFill>
                  <a:srgbClr val="00007F"/>
                </a:solidFill>
                <a:latin typeface="Verdana"/>
                <a:cs typeface="Verdana"/>
              </a:rPr>
              <a:t>de</a:t>
            </a:r>
            <a:r>
              <a:rPr i="1" spc="-48" dirty="0">
                <a:solidFill>
                  <a:srgbClr val="00007F"/>
                </a:solidFill>
                <a:latin typeface="Verdana"/>
                <a:cs typeface="Verdana"/>
              </a:rPr>
              <a:t> </a:t>
            </a:r>
            <a:r>
              <a:rPr i="1" dirty="0">
                <a:solidFill>
                  <a:srgbClr val="00007F"/>
                </a:solidFill>
                <a:latin typeface="Verdana"/>
                <a:cs typeface="Verdana"/>
              </a:rPr>
              <a:t>bureau</a:t>
            </a:r>
            <a:r>
              <a:rPr i="1" spc="-42" dirty="0">
                <a:solidFill>
                  <a:srgbClr val="00007F"/>
                </a:solidFill>
                <a:latin typeface="Verdana"/>
                <a:cs typeface="Verdana"/>
              </a:rPr>
              <a:t> </a:t>
            </a:r>
            <a:r>
              <a:rPr i="1" dirty="0">
                <a:solidFill>
                  <a:srgbClr val="00007F"/>
                </a:solidFill>
                <a:latin typeface="Verdana"/>
                <a:cs typeface="Verdana"/>
              </a:rPr>
              <a:t>de</a:t>
            </a:r>
            <a:r>
              <a:rPr i="1" spc="-53" dirty="0">
                <a:solidFill>
                  <a:srgbClr val="00007F"/>
                </a:solidFill>
                <a:latin typeface="Verdana"/>
                <a:cs typeface="Verdana"/>
              </a:rPr>
              <a:t> </a:t>
            </a:r>
            <a:r>
              <a:rPr i="1" spc="-11" dirty="0">
                <a:solidFill>
                  <a:srgbClr val="00007F"/>
                </a:solidFill>
                <a:latin typeface="Verdana"/>
                <a:cs typeface="Verdana"/>
              </a:rPr>
              <a:t>poste</a:t>
            </a:r>
            <a:r>
              <a:rPr spc="-11" dirty="0">
                <a:solidFill>
                  <a:srgbClr val="00007F"/>
                </a:solidFill>
                <a:latin typeface="Verdana"/>
                <a:cs typeface="Verdana"/>
              </a:rPr>
              <a:t>)</a:t>
            </a:r>
            <a:endParaRPr>
              <a:latin typeface="Verdana"/>
              <a:cs typeface="Verdana"/>
            </a:endParaRPr>
          </a:p>
          <a:p>
            <a:pPr marL="235991" indent="-195650">
              <a:spcBef>
                <a:spcPts val="868"/>
              </a:spcBef>
              <a:buSzPct val="79411"/>
              <a:buFont typeface="Segoe UI Symbol"/>
              <a:buChar char="■"/>
              <a:tabLst>
                <a:tab pos="235991" algn="l"/>
              </a:tabLst>
            </a:pPr>
            <a:r>
              <a:rPr dirty="0">
                <a:solidFill>
                  <a:srgbClr val="00007F"/>
                </a:solidFill>
                <a:latin typeface="Verdana"/>
                <a:cs typeface="Verdana"/>
              </a:rPr>
              <a:t>permet</a:t>
            </a:r>
            <a:r>
              <a:rPr spc="-37" dirty="0">
                <a:solidFill>
                  <a:srgbClr val="00007F"/>
                </a:solidFill>
                <a:latin typeface="Verdana"/>
                <a:cs typeface="Verdana"/>
              </a:rPr>
              <a:t> </a:t>
            </a:r>
            <a:r>
              <a:rPr dirty="0">
                <a:solidFill>
                  <a:srgbClr val="00007F"/>
                </a:solidFill>
                <a:latin typeface="Verdana"/>
                <a:cs typeface="Verdana"/>
              </a:rPr>
              <a:t>de</a:t>
            </a:r>
            <a:r>
              <a:rPr spc="-37" dirty="0">
                <a:solidFill>
                  <a:srgbClr val="00007F"/>
                </a:solidFill>
                <a:latin typeface="Verdana"/>
                <a:cs typeface="Verdana"/>
              </a:rPr>
              <a:t> </a:t>
            </a:r>
            <a:r>
              <a:rPr dirty="0">
                <a:solidFill>
                  <a:srgbClr val="00007F"/>
                </a:solidFill>
                <a:latin typeface="Verdana"/>
                <a:cs typeface="Verdana"/>
              </a:rPr>
              <a:t>récupérer</a:t>
            </a:r>
            <a:r>
              <a:rPr spc="-32" dirty="0">
                <a:solidFill>
                  <a:srgbClr val="00007F"/>
                </a:solidFill>
                <a:latin typeface="Verdana"/>
                <a:cs typeface="Verdana"/>
              </a:rPr>
              <a:t> </a:t>
            </a:r>
            <a:r>
              <a:rPr dirty="0">
                <a:solidFill>
                  <a:srgbClr val="00007F"/>
                </a:solidFill>
                <a:latin typeface="Verdana"/>
                <a:cs typeface="Verdana"/>
              </a:rPr>
              <a:t>les</a:t>
            </a:r>
            <a:r>
              <a:rPr spc="-32" dirty="0">
                <a:solidFill>
                  <a:srgbClr val="00007F"/>
                </a:solidFill>
                <a:latin typeface="Verdana"/>
                <a:cs typeface="Verdana"/>
              </a:rPr>
              <a:t> </a:t>
            </a:r>
            <a:r>
              <a:rPr dirty="0">
                <a:solidFill>
                  <a:srgbClr val="00007F"/>
                </a:solidFill>
                <a:latin typeface="Verdana"/>
                <a:cs typeface="Verdana"/>
              </a:rPr>
              <a:t>courriers</a:t>
            </a:r>
            <a:r>
              <a:rPr spc="-37" dirty="0">
                <a:solidFill>
                  <a:srgbClr val="00007F"/>
                </a:solidFill>
                <a:latin typeface="Verdana"/>
                <a:cs typeface="Verdana"/>
              </a:rPr>
              <a:t> </a:t>
            </a:r>
            <a:r>
              <a:rPr dirty="0">
                <a:solidFill>
                  <a:srgbClr val="00007F"/>
                </a:solidFill>
                <a:latin typeface="Verdana"/>
                <a:cs typeface="Verdana"/>
              </a:rPr>
              <a:t>sur</a:t>
            </a:r>
            <a:r>
              <a:rPr spc="-32" dirty="0">
                <a:solidFill>
                  <a:srgbClr val="00007F"/>
                </a:solidFill>
                <a:latin typeface="Verdana"/>
                <a:cs typeface="Verdana"/>
              </a:rPr>
              <a:t> </a:t>
            </a:r>
            <a:r>
              <a:rPr dirty="0">
                <a:solidFill>
                  <a:srgbClr val="00007F"/>
                </a:solidFill>
                <a:latin typeface="Verdana"/>
                <a:cs typeface="Verdana"/>
              </a:rPr>
              <a:t>un</a:t>
            </a:r>
            <a:r>
              <a:rPr spc="-32" dirty="0">
                <a:solidFill>
                  <a:srgbClr val="00007F"/>
                </a:solidFill>
                <a:latin typeface="Verdana"/>
                <a:cs typeface="Verdana"/>
              </a:rPr>
              <a:t> </a:t>
            </a:r>
            <a:r>
              <a:rPr dirty="0">
                <a:solidFill>
                  <a:srgbClr val="00007F"/>
                </a:solidFill>
                <a:latin typeface="Verdana"/>
                <a:cs typeface="Verdana"/>
              </a:rPr>
              <a:t>serveur</a:t>
            </a:r>
            <a:r>
              <a:rPr spc="-32" dirty="0">
                <a:solidFill>
                  <a:srgbClr val="00007F"/>
                </a:solidFill>
                <a:latin typeface="Verdana"/>
                <a:cs typeface="Verdana"/>
              </a:rPr>
              <a:t> </a:t>
            </a:r>
            <a:r>
              <a:rPr dirty="0">
                <a:solidFill>
                  <a:srgbClr val="00007F"/>
                </a:solidFill>
                <a:latin typeface="Verdana"/>
                <a:cs typeface="Verdana"/>
              </a:rPr>
              <a:t>distant</a:t>
            </a:r>
            <a:r>
              <a:rPr spc="-37" dirty="0">
                <a:solidFill>
                  <a:srgbClr val="00007F"/>
                </a:solidFill>
                <a:latin typeface="Verdana"/>
                <a:cs typeface="Verdana"/>
              </a:rPr>
              <a:t> </a:t>
            </a:r>
            <a:r>
              <a:rPr dirty="0">
                <a:solidFill>
                  <a:srgbClr val="00007F"/>
                </a:solidFill>
                <a:latin typeface="Verdana"/>
                <a:cs typeface="Verdana"/>
              </a:rPr>
              <a:t>(le</a:t>
            </a:r>
            <a:r>
              <a:rPr spc="-37" dirty="0">
                <a:solidFill>
                  <a:srgbClr val="00007F"/>
                </a:solidFill>
                <a:latin typeface="Verdana"/>
                <a:cs typeface="Verdana"/>
              </a:rPr>
              <a:t> </a:t>
            </a:r>
            <a:r>
              <a:rPr dirty="0">
                <a:solidFill>
                  <a:srgbClr val="00007F"/>
                </a:solidFill>
                <a:latin typeface="Verdana"/>
                <a:cs typeface="Verdana"/>
              </a:rPr>
              <a:t>serveur</a:t>
            </a:r>
            <a:r>
              <a:rPr spc="-32" dirty="0">
                <a:solidFill>
                  <a:srgbClr val="00007F"/>
                </a:solidFill>
                <a:latin typeface="Verdana"/>
                <a:cs typeface="Verdana"/>
              </a:rPr>
              <a:t> </a:t>
            </a:r>
            <a:r>
              <a:rPr spc="-21" dirty="0">
                <a:solidFill>
                  <a:srgbClr val="00007F"/>
                </a:solidFill>
                <a:latin typeface="Verdana"/>
                <a:cs typeface="Verdana"/>
              </a:rPr>
              <a:t>POP)</a:t>
            </a:r>
            <a:endParaRPr>
              <a:latin typeface="Verdana"/>
              <a:cs typeface="Verdana"/>
            </a:endParaRPr>
          </a:p>
          <a:p>
            <a:pPr marL="235991" indent="-195650">
              <a:spcBef>
                <a:spcPts val="868"/>
              </a:spcBef>
              <a:buSzPct val="79411"/>
              <a:buFont typeface="Segoe UI Symbol"/>
              <a:buChar char="■"/>
              <a:tabLst>
                <a:tab pos="235991" algn="l"/>
              </a:tabLst>
            </a:pPr>
            <a:r>
              <a:rPr dirty="0">
                <a:solidFill>
                  <a:srgbClr val="00007F"/>
                </a:solidFill>
                <a:latin typeface="Verdana"/>
                <a:cs typeface="Verdana"/>
              </a:rPr>
              <a:t>deux</a:t>
            </a:r>
            <a:r>
              <a:rPr spc="-37" dirty="0">
                <a:solidFill>
                  <a:srgbClr val="00007F"/>
                </a:solidFill>
                <a:latin typeface="Verdana"/>
                <a:cs typeface="Verdana"/>
              </a:rPr>
              <a:t> </a:t>
            </a:r>
            <a:r>
              <a:rPr dirty="0">
                <a:solidFill>
                  <a:srgbClr val="00007F"/>
                </a:solidFill>
                <a:latin typeface="Verdana"/>
                <a:cs typeface="Verdana"/>
              </a:rPr>
              <a:t>versions</a:t>
            </a:r>
            <a:r>
              <a:rPr spc="-37" dirty="0">
                <a:solidFill>
                  <a:srgbClr val="00007F"/>
                </a:solidFill>
                <a:latin typeface="Verdana"/>
                <a:cs typeface="Verdana"/>
              </a:rPr>
              <a:t> </a:t>
            </a:r>
            <a:r>
              <a:rPr dirty="0">
                <a:solidFill>
                  <a:srgbClr val="00007F"/>
                </a:solidFill>
                <a:latin typeface="Verdana"/>
                <a:cs typeface="Verdana"/>
              </a:rPr>
              <a:t>du</a:t>
            </a:r>
            <a:r>
              <a:rPr spc="-37" dirty="0">
                <a:solidFill>
                  <a:srgbClr val="00007F"/>
                </a:solidFill>
                <a:latin typeface="Verdana"/>
                <a:cs typeface="Verdana"/>
              </a:rPr>
              <a:t> </a:t>
            </a:r>
            <a:r>
              <a:rPr dirty="0">
                <a:solidFill>
                  <a:srgbClr val="00007F"/>
                </a:solidFill>
                <a:latin typeface="Verdana"/>
                <a:cs typeface="Verdana"/>
              </a:rPr>
              <a:t>protocole</a:t>
            </a:r>
            <a:r>
              <a:rPr spc="-42" dirty="0">
                <a:solidFill>
                  <a:srgbClr val="00007F"/>
                </a:solidFill>
                <a:latin typeface="Verdana"/>
                <a:cs typeface="Verdana"/>
              </a:rPr>
              <a:t> </a:t>
            </a:r>
            <a:r>
              <a:rPr dirty="0">
                <a:solidFill>
                  <a:srgbClr val="00007F"/>
                </a:solidFill>
                <a:latin typeface="Verdana"/>
                <a:cs typeface="Verdana"/>
              </a:rPr>
              <a:t>(POP2</a:t>
            </a:r>
            <a:r>
              <a:rPr spc="-42" dirty="0">
                <a:solidFill>
                  <a:srgbClr val="00007F"/>
                </a:solidFill>
                <a:latin typeface="Verdana"/>
                <a:cs typeface="Verdana"/>
              </a:rPr>
              <a:t> </a:t>
            </a:r>
            <a:r>
              <a:rPr dirty="0">
                <a:solidFill>
                  <a:srgbClr val="00007F"/>
                </a:solidFill>
                <a:latin typeface="Verdana"/>
                <a:cs typeface="Verdana"/>
              </a:rPr>
              <a:t>port</a:t>
            </a:r>
            <a:r>
              <a:rPr spc="-37" dirty="0">
                <a:solidFill>
                  <a:srgbClr val="00007F"/>
                </a:solidFill>
                <a:latin typeface="Verdana"/>
                <a:cs typeface="Verdana"/>
              </a:rPr>
              <a:t> </a:t>
            </a:r>
            <a:r>
              <a:rPr dirty="0">
                <a:solidFill>
                  <a:srgbClr val="00007F"/>
                </a:solidFill>
                <a:latin typeface="Verdana"/>
                <a:cs typeface="Verdana"/>
              </a:rPr>
              <a:t>109</a:t>
            </a:r>
            <a:r>
              <a:rPr spc="-42" dirty="0">
                <a:solidFill>
                  <a:srgbClr val="00007F"/>
                </a:solidFill>
                <a:latin typeface="Verdana"/>
                <a:cs typeface="Verdana"/>
              </a:rPr>
              <a:t> </a:t>
            </a:r>
            <a:r>
              <a:rPr dirty="0">
                <a:solidFill>
                  <a:srgbClr val="00007F"/>
                </a:solidFill>
                <a:latin typeface="Verdana"/>
                <a:cs typeface="Verdana"/>
              </a:rPr>
              <a:t>et</a:t>
            </a:r>
            <a:r>
              <a:rPr spc="-37" dirty="0">
                <a:solidFill>
                  <a:srgbClr val="00007F"/>
                </a:solidFill>
                <a:latin typeface="Verdana"/>
                <a:cs typeface="Verdana"/>
              </a:rPr>
              <a:t> </a:t>
            </a:r>
            <a:r>
              <a:rPr dirty="0">
                <a:solidFill>
                  <a:srgbClr val="00007F"/>
                </a:solidFill>
                <a:latin typeface="Verdana"/>
                <a:cs typeface="Verdana"/>
              </a:rPr>
              <a:t>POP3</a:t>
            </a:r>
            <a:r>
              <a:rPr spc="-42" dirty="0">
                <a:solidFill>
                  <a:srgbClr val="00007F"/>
                </a:solidFill>
                <a:latin typeface="Verdana"/>
                <a:cs typeface="Verdana"/>
              </a:rPr>
              <a:t> </a:t>
            </a:r>
            <a:r>
              <a:rPr dirty="0">
                <a:solidFill>
                  <a:srgbClr val="00007F"/>
                </a:solidFill>
                <a:latin typeface="Verdana"/>
                <a:cs typeface="Verdana"/>
              </a:rPr>
              <a:t>port</a:t>
            </a:r>
            <a:r>
              <a:rPr spc="-32" dirty="0">
                <a:solidFill>
                  <a:srgbClr val="00007F"/>
                </a:solidFill>
                <a:latin typeface="Verdana"/>
                <a:cs typeface="Verdana"/>
              </a:rPr>
              <a:t> </a:t>
            </a:r>
            <a:r>
              <a:rPr spc="-21" dirty="0">
                <a:solidFill>
                  <a:srgbClr val="00007F"/>
                </a:solidFill>
                <a:latin typeface="Verdana"/>
                <a:cs typeface="Verdana"/>
              </a:rPr>
              <a:t>110)</a:t>
            </a:r>
            <a:endParaRPr>
              <a:latin typeface="Verdana"/>
              <a:cs typeface="Verdana"/>
            </a:endParaRPr>
          </a:p>
          <a:p>
            <a:pPr marL="154638">
              <a:spcBef>
                <a:spcPts val="1334"/>
              </a:spcBef>
            </a:pPr>
            <a:r>
              <a:rPr sz="1906" b="1" dirty="0">
                <a:solidFill>
                  <a:srgbClr val="00007F"/>
                </a:solidFill>
                <a:latin typeface="Verdana"/>
                <a:cs typeface="Verdana"/>
              </a:rPr>
              <a:t>Commandes</a:t>
            </a:r>
            <a:r>
              <a:rPr sz="1906" b="1" spc="-101" dirty="0">
                <a:solidFill>
                  <a:srgbClr val="00007F"/>
                </a:solidFill>
                <a:latin typeface="Verdana"/>
                <a:cs typeface="Verdana"/>
              </a:rPr>
              <a:t> </a:t>
            </a:r>
            <a:r>
              <a:rPr sz="1906" b="1" spc="-21" dirty="0">
                <a:solidFill>
                  <a:srgbClr val="00007F"/>
                </a:solidFill>
                <a:latin typeface="Verdana"/>
                <a:cs typeface="Verdana"/>
              </a:rPr>
              <a:t>POP2</a:t>
            </a:r>
            <a:endParaRPr sz="1906">
              <a:latin typeface="Verdana"/>
              <a:cs typeface="Verdana"/>
            </a:endParaRPr>
          </a:p>
        </p:txBody>
      </p:sp>
      <p:sp>
        <p:nvSpPr>
          <p:cNvPr id="5" name="object 5"/>
          <p:cNvSpPr txBox="1"/>
          <p:nvPr/>
        </p:nvSpPr>
        <p:spPr>
          <a:xfrm>
            <a:off x="1495762" y="2740510"/>
            <a:ext cx="1056266" cy="1486165"/>
          </a:xfrm>
          <a:prstGeom prst="rect">
            <a:avLst/>
          </a:prstGeom>
        </p:spPr>
        <p:txBody>
          <a:bodyPr vert="horz" wrap="square" lIns="0" tIns="32945" rIns="0" bIns="0" rtlCol="0">
            <a:spAutoFit/>
          </a:bodyPr>
          <a:lstStyle/>
          <a:p>
            <a:pPr marL="13447" marR="5379">
              <a:lnSpc>
                <a:spcPct val="91200"/>
              </a:lnSpc>
              <a:spcBef>
                <a:spcPts val="259"/>
              </a:spcBef>
            </a:pPr>
            <a:r>
              <a:rPr sz="1482" dirty="0">
                <a:solidFill>
                  <a:srgbClr val="00007F"/>
                </a:solidFill>
                <a:latin typeface="Verdana"/>
                <a:cs typeface="Verdana"/>
              </a:rPr>
              <a:t>HELLO</a:t>
            </a:r>
            <a:r>
              <a:rPr sz="1482" spc="-37" dirty="0">
                <a:solidFill>
                  <a:srgbClr val="00007F"/>
                </a:solidFill>
                <a:latin typeface="Verdana"/>
                <a:cs typeface="Verdana"/>
              </a:rPr>
              <a:t> </a:t>
            </a:r>
            <a:r>
              <a:rPr sz="1482" spc="-53" dirty="0">
                <a:solidFill>
                  <a:srgbClr val="00007F"/>
                </a:solidFill>
                <a:latin typeface="Verdana"/>
                <a:cs typeface="Verdana"/>
              </a:rPr>
              <a:t>: </a:t>
            </a:r>
            <a:r>
              <a:rPr sz="1482" dirty="0">
                <a:solidFill>
                  <a:srgbClr val="00007F"/>
                </a:solidFill>
                <a:latin typeface="Verdana"/>
                <a:cs typeface="Verdana"/>
              </a:rPr>
              <a:t>FOLDER</a:t>
            </a:r>
            <a:r>
              <a:rPr sz="1482" spc="-48" dirty="0">
                <a:solidFill>
                  <a:srgbClr val="00007F"/>
                </a:solidFill>
                <a:latin typeface="Verdana"/>
                <a:cs typeface="Verdana"/>
              </a:rPr>
              <a:t> </a:t>
            </a:r>
            <a:r>
              <a:rPr sz="1482" spc="-53" dirty="0">
                <a:solidFill>
                  <a:srgbClr val="00007F"/>
                </a:solidFill>
                <a:latin typeface="Verdana"/>
                <a:cs typeface="Verdana"/>
              </a:rPr>
              <a:t>: </a:t>
            </a:r>
            <a:r>
              <a:rPr sz="1482" dirty="0">
                <a:solidFill>
                  <a:srgbClr val="00007F"/>
                </a:solidFill>
                <a:latin typeface="Verdana"/>
                <a:cs typeface="Verdana"/>
              </a:rPr>
              <a:t>READ</a:t>
            </a:r>
            <a:r>
              <a:rPr sz="1482" spc="-42" dirty="0">
                <a:solidFill>
                  <a:srgbClr val="00007F"/>
                </a:solidFill>
                <a:latin typeface="Verdana"/>
                <a:cs typeface="Verdana"/>
              </a:rPr>
              <a:t> </a:t>
            </a:r>
            <a:r>
              <a:rPr sz="1482" spc="-53" dirty="0">
                <a:solidFill>
                  <a:srgbClr val="00007F"/>
                </a:solidFill>
                <a:latin typeface="Verdana"/>
                <a:cs typeface="Verdana"/>
              </a:rPr>
              <a:t>: </a:t>
            </a:r>
            <a:r>
              <a:rPr sz="1482" spc="-11" dirty="0">
                <a:solidFill>
                  <a:srgbClr val="00007F"/>
                </a:solidFill>
                <a:latin typeface="Verdana"/>
                <a:cs typeface="Verdana"/>
              </a:rPr>
              <a:t>RETRIEVE: </a:t>
            </a:r>
            <a:r>
              <a:rPr sz="1482" dirty="0">
                <a:solidFill>
                  <a:srgbClr val="00007F"/>
                </a:solidFill>
                <a:latin typeface="Verdana"/>
                <a:cs typeface="Verdana"/>
              </a:rPr>
              <a:t>SAVE</a:t>
            </a:r>
            <a:r>
              <a:rPr sz="1482" spc="-106" dirty="0">
                <a:solidFill>
                  <a:srgbClr val="00007F"/>
                </a:solidFill>
                <a:latin typeface="Verdana"/>
                <a:cs typeface="Verdana"/>
              </a:rPr>
              <a:t> </a:t>
            </a:r>
            <a:r>
              <a:rPr sz="1482" spc="-53" dirty="0">
                <a:solidFill>
                  <a:srgbClr val="00007F"/>
                </a:solidFill>
                <a:latin typeface="Verdana"/>
                <a:cs typeface="Verdana"/>
              </a:rPr>
              <a:t>: </a:t>
            </a:r>
            <a:r>
              <a:rPr sz="1482" dirty="0">
                <a:solidFill>
                  <a:srgbClr val="00007F"/>
                </a:solidFill>
                <a:latin typeface="Verdana"/>
                <a:cs typeface="Verdana"/>
              </a:rPr>
              <a:t>DELETE</a:t>
            </a:r>
            <a:r>
              <a:rPr sz="1482" spc="-26" dirty="0">
                <a:solidFill>
                  <a:srgbClr val="00007F"/>
                </a:solidFill>
                <a:latin typeface="Verdana"/>
                <a:cs typeface="Verdana"/>
              </a:rPr>
              <a:t> </a:t>
            </a:r>
            <a:r>
              <a:rPr sz="1482" spc="-53" dirty="0">
                <a:solidFill>
                  <a:srgbClr val="00007F"/>
                </a:solidFill>
                <a:latin typeface="Verdana"/>
                <a:cs typeface="Verdana"/>
              </a:rPr>
              <a:t>: </a:t>
            </a:r>
            <a:r>
              <a:rPr sz="1482" dirty="0">
                <a:solidFill>
                  <a:srgbClr val="00007F"/>
                </a:solidFill>
                <a:latin typeface="Verdana"/>
                <a:cs typeface="Verdana"/>
              </a:rPr>
              <a:t>QUIT</a:t>
            </a:r>
            <a:r>
              <a:rPr sz="1482" spc="-42" dirty="0">
                <a:solidFill>
                  <a:srgbClr val="00007F"/>
                </a:solidFill>
                <a:latin typeface="Verdana"/>
                <a:cs typeface="Verdana"/>
              </a:rPr>
              <a:t> </a:t>
            </a:r>
            <a:r>
              <a:rPr sz="1482" spc="-53" dirty="0">
                <a:solidFill>
                  <a:srgbClr val="00007F"/>
                </a:solidFill>
                <a:latin typeface="Verdana"/>
                <a:cs typeface="Verdana"/>
              </a:rPr>
              <a:t>:</a:t>
            </a:r>
            <a:endParaRPr sz="1482">
              <a:latin typeface="Verdana"/>
              <a:cs typeface="Verdana"/>
            </a:endParaRPr>
          </a:p>
        </p:txBody>
      </p:sp>
      <p:sp>
        <p:nvSpPr>
          <p:cNvPr id="6" name="object 6"/>
          <p:cNvSpPr txBox="1"/>
          <p:nvPr/>
        </p:nvSpPr>
        <p:spPr>
          <a:xfrm>
            <a:off x="2922494" y="2740510"/>
            <a:ext cx="5969149" cy="1473631"/>
          </a:xfrm>
          <a:prstGeom prst="rect">
            <a:avLst/>
          </a:prstGeom>
        </p:spPr>
        <p:txBody>
          <a:bodyPr vert="horz" wrap="square" lIns="0" tIns="36979" rIns="0" bIns="0" rtlCol="0">
            <a:spAutoFit/>
          </a:bodyPr>
          <a:lstStyle/>
          <a:p>
            <a:pPr marL="13447" marR="5379">
              <a:lnSpc>
                <a:spcPts val="1620"/>
              </a:lnSpc>
              <a:spcBef>
                <a:spcPts val="291"/>
              </a:spcBef>
            </a:pPr>
            <a:r>
              <a:rPr sz="1482" dirty="0">
                <a:solidFill>
                  <a:srgbClr val="00007F"/>
                </a:solidFill>
                <a:latin typeface="Verdana"/>
                <a:cs typeface="Verdana"/>
              </a:rPr>
              <a:t>Identification</a:t>
            </a:r>
            <a:r>
              <a:rPr sz="1482" spc="-53" dirty="0">
                <a:solidFill>
                  <a:srgbClr val="00007F"/>
                </a:solidFill>
                <a:latin typeface="Verdana"/>
                <a:cs typeface="Verdana"/>
              </a:rPr>
              <a:t> </a:t>
            </a:r>
            <a:r>
              <a:rPr sz="1482" dirty="0">
                <a:solidFill>
                  <a:srgbClr val="00007F"/>
                </a:solidFill>
                <a:latin typeface="Verdana"/>
                <a:cs typeface="Verdana"/>
              </a:rPr>
              <a:t>à</a:t>
            </a:r>
            <a:r>
              <a:rPr sz="1482" spc="-53" dirty="0">
                <a:solidFill>
                  <a:srgbClr val="00007F"/>
                </a:solidFill>
                <a:latin typeface="Verdana"/>
                <a:cs typeface="Verdana"/>
              </a:rPr>
              <a:t> </a:t>
            </a:r>
            <a:r>
              <a:rPr sz="1482" dirty="0">
                <a:solidFill>
                  <a:srgbClr val="00007F"/>
                </a:solidFill>
                <a:latin typeface="Verdana"/>
                <a:cs typeface="Verdana"/>
              </a:rPr>
              <a:t>l'aide</a:t>
            </a:r>
            <a:r>
              <a:rPr sz="1482" spc="-58" dirty="0">
                <a:solidFill>
                  <a:srgbClr val="00007F"/>
                </a:solidFill>
                <a:latin typeface="Verdana"/>
                <a:cs typeface="Verdana"/>
              </a:rPr>
              <a:t> </a:t>
            </a:r>
            <a:r>
              <a:rPr sz="1482" dirty="0">
                <a:solidFill>
                  <a:srgbClr val="00007F"/>
                </a:solidFill>
                <a:latin typeface="Verdana"/>
                <a:cs typeface="Verdana"/>
              </a:rPr>
              <a:t>de</a:t>
            </a:r>
            <a:r>
              <a:rPr sz="1482" spc="-58" dirty="0">
                <a:solidFill>
                  <a:srgbClr val="00007F"/>
                </a:solidFill>
                <a:latin typeface="Verdana"/>
                <a:cs typeface="Verdana"/>
              </a:rPr>
              <a:t> </a:t>
            </a:r>
            <a:r>
              <a:rPr sz="1482" dirty="0">
                <a:solidFill>
                  <a:srgbClr val="00007F"/>
                </a:solidFill>
                <a:latin typeface="Verdana"/>
                <a:cs typeface="Verdana"/>
              </a:rPr>
              <a:t>l'adresse</a:t>
            </a:r>
            <a:r>
              <a:rPr sz="1482" spc="-58" dirty="0">
                <a:solidFill>
                  <a:srgbClr val="00007F"/>
                </a:solidFill>
                <a:latin typeface="Verdana"/>
                <a:cs typeface="Verdana"/>
              </a:rPr>
              <a:t> </a:t>
            </a:r>
            <a:r>
              <a:rPr sz="1482" dirty="0">
                <a:solidFill>
                  <a:srgbClr val="00007F"/>
                </a:solidFill>
                <a:latin typeface="Verdana"/>
                <a:cs typeface="Verdana"/>
              </a:rPr>
              <a:t>IP</a:t>
            </a:r>
            <a:r>
              <a:rPr sz="1482" spc="-64" dirty="0">
                <a:solidFill>
                  <a:srgbClr val="00007F"/>
                </a:solidFill>
                <a:latin typeface="Verdana"/>
                <a:cs typeface="Verdana"/>
              </a:rPr>
              <a:t> </a:t>
            </a:r>
            <a:r>
              <a:rPr sz="1482" dirty="0">
                <a:solidFill>
                  <a:srgbClr val="00007F"/>
                </a:solidFill>
                <a:latin typeface="Verdana"/>
                <a:cs typeface="Verdana"/>
              </a:rPr>
              <a:t>de</a:t>
            </a:r>
            <a:r>
              <a:rPr sz="1482" spc="-58" dirty="0">
                <a:solidFill>
                  <a:srgbClr val="00007F"/>
                </a:solidFill>
                <a:latin typeface="Verdana"/>
                <a:cs typeface="Verdana"/>
              </a:rPr>
              <a:t> </a:t>
            </a:r>
            <a:r>
              <a:rPr sz="1482" dirty="0">
                <a:solidFill>
                  <a:srgbClr val="00007F"/>
                </a:solidFill>
                <a:latin typeface="Verdana"/>
                <a:cs typeface="Verdana"/>
              </a:rPr>
              <a:t>l'ordinateur</a:t>
            </a:r>
            <a:r>
              <a:rPr sz="1482" spc="-53" dirty="0">
                <a:solidFill>
                  <a:srgbClr val="00007F"/>
                </a:solidFill>
                <a:latin typeface="Verdana"/>
                <a:cs typeface="Verdana"/>
              </a:rPr>
              <a:t> </a:t>
            </a:r>
            <a:r>
              <a:rPr sz="1482" spc="-11" dirty="0">
                <a:solidFill>
                  <a:srgbClr val="00007F"/>
                </a:solidFill>
                <a:latin typeface="Verdana"/>
                <a:cs typeface="Verdana"/>
              </a:rPr>
              <a:t>expéditeur </a:t>
            </a:r>
            <a:r>
              <a:rPr sz="1482" dirty="0">
                <a:solidFill>
                  <a:srgbClr val="00007F"/>
                </a:solidFill>
                <a:latin typeface="Verdana"/>
                <a:cs typeface="Verdana"/>
              </a:rPr>
              <a:t>Nom</a:t>
            </a:r>
            <a:r>
              <a:rPr sz="1482" spc="-32" dirty="0">
                <a:solidFill>
                  <a:srgbClr val="00007F"/>
                </a:solidFill>
                <a:latin typeface="Verdana"/>
                <a:cs typeface="Verdana"/>
              </a:rPr>
              <a:t> </a:t>
            </a:r>
            <a:r>
              <a:rPr sz="1482" dirty="0">
                <a:solidFill>
                  <a:srgbClr val="00007F"/>
                </a:solidFill>
                <a:latin typeface="Verdana"/>
                <a:cs typeface="Verdana"/>
              </a:rPr>
              <a:t>de</a:t>
            </a:r>
            <a:r>
              <a:rPr sz="1482" spc="-37" dirty="0">
                <a:solidFill>
                  <a:srgbClr val="00007F"/>
                </a:solidFill>
                <a:latin typeface="Verdana"/>
                <a:cs typeface="Verdana"/>
              </a:rPr>
              <a:t> </a:t>
            </a:r>
            <a:r>
              <a:rPr sz="1482" dirty="0">
                <a:solidFill>
                  <a:srgbClr val="00007F"/>
                </a:solidFill>
                <a:latin typeface="Verdana"/>
                <a:cs typeface="Verdana"/>
              </a:rPr>
              <a:t>la</a:t>
            </a:r>
            <a:r>
              <a:rPr sz="1482" spc="-32" dirty="0">
                <a:solidFill>
                  <a:srgbClr val="00007F"/>
                </a:solidFill>
                <a:latin typeface="Verdana"/>
                <a:cs typeface="Verdana"/>
              </a:rPr>
              <a:t> </a:t>
            </a:r>
            <a:r>
              <a:rPr sz="1482" dirty="0">
                <a:solidFill>
                  <a:srgbClr val="00007F"/>
                </a:solidFill>
                <a:latin typeface="Verdana"/>
                <a:cs typeface="Verdana"/>
              </a:rPr>
              <a:t>boîte</a:t>
            </a:r>
            <a:r>
              <a:rPr sz="1482" spc="-32" dirty="0">
                <a:solidFill>
                  <a:srgbClr val="00007F"/>
                </a:solidFill>
                <a:latin typeface="Verdana"/>
                <a:cs typeface="Verdana"/>
              </a:rPr>
              <a:t> </a:t>
            </a:r>
            <a:r>
              <a:rPr sz="1482" dirty="0">
                <a:solidFill>
                  <a:srgbClr val="00007F"/>
                </a:solidFill>
                <a:latin typeface="Verdana"/>
                <a:cs typeface="Verdana"/>
              </a:rPr>
              <a:t>à</a:t>
            </a:r>
            <a:r>
              <a:rPr sz="1482" spc="-32" dirty="0">
                <a:solidFill>
                  <a:srgbClr val="00007F"/>
                </a:solidFill>
                <a:latin typeface="Verdana"/>
                <a:cs typeface="Verdana"/>
              </a:rPr>
              <a:t> </a:t>
            </a:r>
            <a:r>
              <a:rPr sz="1482" spc="-11" dirty="0">
                <a:solidFill>
                  <a:srgbClr val="00007F"/>
                </a:solidFill>
                <a:latin typeface="Verdana"/>
                <a:cs typeface="Verdana"/>
              </a:rPr>
              <a:t>consulter</a:t>
            </a:r>
            <a:endParaRPr sz="1482">
              <a:latin typeface="Verdana"/>
              <a:cs typeface="Verdana"/>
            </a:endParaRPr>
          </a:p>
          <a:p>
            <a:pPr marL="13447">
              <a:lnSpc>
                <a:spcPts val="1519"/>
              </a:lnSpc>
            </a:pPr>
            <a:r>
              <a:rPr sz="1482" dirty="0">
                <a:solidFill>
                  <a:srgbClr val="00007F"/>
                </a:solidFill>
                <a:latin typeface="Verdana"/>
                <a:cs typeface="Verdana"/>
              </a:rPr>
              <a:t>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21" dirty="0">
                <a:solidFill>
                  <a:srgbClr val="00007F"/>
                </a:solidFill>
                <a:latin typeface="Verdana"/>
                <a:cs typeface="Verdana"/>
              </a:rPr>
              <a:t>lire</a:t>
            </a:r>
            <a:endParaRPr sz="1482">
              <a:latin typeface="Verdana"/>
              <a:cs typeface="Verdana"/>
            </a:endParaRPr>
          </a:p>
          <a:p>
            <a:pPr marL="13447" marR="2581778">
              <a:lnSpc>
                <a:spcPts val="1620"/>
              </a:lnSpc>
              <a:spcBef>
                <a:spcPts val="111"/>
              </a:spcBef>
            </a:pPr>
            <a:r>
              <a:rPr sz="1482" dirty="0">
                <a:solidFill>
                  <a:srgbClr val="00007F"/>
                </a:solidFill>
                <a:latin typeface="Verdana"/>
                <a:cs typeface="Verdana"/>
              </a:rPr>
              <a:t>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récupérer </a:t>
            </a:r>
            <a:r>
              <a:rPr sz="1482" dirty="0">
                <a:solidFill>
                  <a:srgbClr val="00007F"/>
                </a:solidFill>
                <a:latin typeface="Verdana"/>
                <a:cs typeface="Verdana"/>
              </a:rPr>
              <a:t>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sauvegarder </a:t>
            </a:r>
            <a:r>
              <a:rPr sz="1482" dirty="0">
                <a:solidFill>
                  <a:srgbClr val="00007F"/>
                </a:solidFill>
                <a:latin typeface="Verdana"/>
                <a:cs typeface="Verdana"/>
              </a:rPr>
              <a:t>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supprimer </a:t>
            </a:r>
            <a:r>
              <a:rPr sz="1482" dirty="0">
                <a:solidFill>
                  <a:srgbClr val="00007F"/>
                </a:solidFill>
                <a:latin typeface="Verdana"/>
                <a:cs typeface="Verdana"/>
              </a:rPr>
              <a:t>Sortie</a:t>
            </a:r>
            <a:r>
              <a:rPr sz="1482" spc="-58" dirty="0">
                <a:solidFill>
                  <a:srgbClr val="00007F"/>
                </a:solidFill>
                <a:latin typeface="Verdana"/>
                <a:cs typeface="Verdana"/>
              </a:rPr>
              <a:t> </a:t>
            </a:r>
            <a:r>
              <a:rPr sz="1482" dirty="0">
                <a:solidFill>
                  <a:srgbClr val="00007F"/>
                </a:solidFill>
                <a:latin typeface="Verdana"/>
                <a:cs typeface="Verdana"/>
              </a:rPr>
              <a:t>du</a:t>
            </a:r>
            <a:r>
              <a:rPr sz="1482" spc="-48" dirty="0">
                <a:solidFill>
                  <a:srgbClr val="00007F"/>
                </a:solidFill>
                <a:latin typeface="Verdana"/>
                <a:cs typeface="Verdana"/>
              </a:rPr>
              <a:t> </a:t>
            </a:r>
            <a:r>
              <a:rPr sz="1482" dirty="0">
                <a:solidFill>
                  <a:srgbClr val="00007F"/>
                </a:solidFill>
                <a:latin typeface="Verdana"/>
                <a:cs typeface="Verdana"/>
              </a:rPr>
              <a:t>serveur</a:t>
            </a:r>
            <a:r>
              <a:rPr sz="1482" spc="-48" dirty="0">
                <a:solidFill>
                  <a:srgbClr val="00007F"/>
                </a:solidFill>
                <a:latin typeface="Verdana"/>
                <a:cs typeface="Verdana"/>
              </a:rPr>
              <a:t> </a:t>
            </a:r>
            <a:r>
              <a:rPr sz="1482" spc="-21" dirty="0">
                <a:solidFill>
                  <a:srgbClr val="00007F"/>
                </a:solidFill>
                <a:latin typeface="Verdana"/>
                <a:cs typeface="Verdana"/>
              </a:rPr>
              <a:t>POP2</a:t>
            </a:r>
            <a:endParaRPr sz="1482">
              <a:latin typeface="Verdana"/>
              <a:cs typeface="Verdana"/>
            </a:endParaRPr>
          </a:p>
        </p:txBody>
      </p:sp>
      <p:sp>
        <p:nvSpPr>
          <p:cNvPr id="7" name="object 7"/>
          <p:cNvSpPr txBox="1"/>
          <p:nvPr/>
        </p:nvSpPr>
        <p:spPr>
          <a:xfrm>
            <a:off x="1415079" y="4578724"/>
            <a:ext cx="6254227" cy="1719173"/>
          </a:xfrm>
          <a:prstGeom prst="rect">
            <a:avLst/>
          </a:prstGeom>
        </p:spPr>
        <p:txBody>
          <a:bodyPr vert="horz" wrap="square" lIns="0" tIns="13447" rIns="0" bIns="0" rtlCol="0">
            <a:spAutoFit/>
          </a:bodyPr>
          <a:lstStyle/>
          <a:p>
            <a:pPr marL="13447">
              <a:lnSpc>
                <a:spcPts val="2075"/>
              </a:lnSpc>
              <a:spcBef>
                <a:spcPts val="106"/>
              </a:spcBef>
            </a:pPr>
            <a:r>
              <a:rPr sz="1906" b="1" dirty="0">
                <a:solidFill>
                  <a:srgbClr val="00007F"/>
                </a:solidFill>
                <a:latin typeface="Verdana"/>
                <a:cs typeface="Verdana"/>
              </a:rPr>
              <a:t>Commandes</a:t>
            </a:r>
            <a:r>
              <a:rPr sz="1906" b="1" spc="-101" dirty="0">
                <a:solidFill>
                  <a:srgbClr val="00007F"/>
                </a:solidFill>
                <a:latin typeface="Verdana"/>
                <a:cs typeface="Verdana"/>
              </a:rPr>
              <a:t> </a:t>
            </a:r>
            <a:r>
              <a:rPr sz="1906" b="1" spc="-21" dirty="0">
                <a:solidFill>
                  <a:srgbClr val="00007F"/>
                </a:solidFill>
                <a:latin typeface="Verdana"/>
                <a:cs typeface="Verdana"/>
              </a:rPr>
              <a:t>POP3</a:t>
            </a:r>
            <a:endParaRPr sz="1906">
              <a:latin typeface="Verdana"/>
              <a:cs typeface="Verdana"/>
            </a:endParaRPr>
          </a:p>
          <a:p>
            <a:pPr marL="127744">
              <a:lnSpc>
                <a:spcPts val="1488"/>
              </a:lnSpc>
              <a:tabLst>
                <a:tab pos="1079102" algn="l"/>
              </a:tabLst>
            </a:pPr>
            <a:r>
              <a:rPr sz="1482" dirty="0">
                <a:solidFill>
                  <a:srgbClr val="00007F"/>
                </a:solidFill>
                <a:latin typeface="Verdana"/>
                <a:cs typeface="Verdana"/>
              </a:rPr>
              <a:t>USER</a:t>
            </a:r>
            <a:r>
              <a:rPr sz="1482" spc="-42"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nom</a:t>
            </a:r>
            <a:r>
              <a:rPr sz="1482" spc="-48" dirty="0">
                <a:solidFill>
                  <a:srgbClr val="00007F"/>
                </a:solidFill>
                <a:latin typeface="Verdana"/>
                <a:cs typeface="Verdana"/>
              </a:rPr>
              <a:t> </a:t>
            </a:r>
            <a:r>
              <a:rPr sz="1482" dirty="0">
                <a:solidFill>
                  <a:srgbClr val="00007F"/>
                </a:solidFill>
                <a:latin typeface="Verdana"/>
                <a:cs typeface="Verdana"/>
              </a:rPr>
              <a:t>de</a:t>
            </a:r>
            <a:r>
              <a:rPr sz="1482" spc="-48" dirty="0">
                <a:solidFill>
                  <a:srgbClr val="00007F"/>
                </a:solidFill>
                <a:latin typeface="Verdana"/>
                <a:cs typeface="Verdana"/>
              </a:rPr>
              <a:t> </a:t>
            </a:r>
            <a:r>
              <a:rPr sz="1482" spc="-21" dirty="0">
                <a:solidFill>
                  <a:srgbClr val="00007F"/>
                </a:solidFill>
                <a:latin typeface="Verdana"/>
                <a:cs typeface="Verdana"/>
              </a:rPr>
              <a:t>l'utilisateur,</a:t>
            </a:r>
            <a:r>
              <a:rPr sz="1482" spc="-42" dirty="0">
                <a:solidFill>
                  <a:srgbClr val="00007F"/>
                </a:solidFill>
                <a:latin typeface="Verdana"/>
                <a:cs typeface="Verdana"/>
              </a:rPr>
              <a:t> </a:t>
            </a:r>
            <a:r>
              <a:rPr sz="1482" dirty="0">
                <a:solidFill>
                  <a:srgbClr val="00007F"/>
                </a:solidFill>
                <a:latin typeface="Verdana"/>
                <a:cs typeface="Verdana"/>
              </a:rPr>
              <a:t>doit</a:t>
            </a:r>
            <a:r>
              <a:rPr sz="1482" spc="-42" dirty="0">
                <a:solidFill>
                  <a:srgbClr val="00007F"/>
                </a:solidFill>
                <a:latin typeface="Verdana"/>
                <a:cs typeface="Verdana"/>
              </a:rPr>
              <a:t> </a:t>
            </a:r>
            <a:r>
              <a:rPr sz="1482" dirty="0">
                <a:solidFill>
                  <a:srgbClr val="00007F"/>
                </a:solidFill>
                <a:latin typeface="Verdana"/>
                <a:cs typeface="Verdana"/>
              </a:rPr>
              <a:t>précéder</a:t>
            </a:r>
            <a:r>
              <a:rPr sz="1482" spc="-42" dirty="0">
                <a:solidFill>
                  <a:srgbClr val="00007F"/>
                </a:solidFill>
                <a:latin typeface="Verdana"/>
                <a:cs typeface="Verdana"/>
              </a:rPr>
              <a:t> </a:t>
            </a:r>
            <a:r>
              <a:rPr sz="1482" dirty="0">
                <a:solidFill>
                  <a:srgbClr val="00007F"/>
                </a:solidFill>
                <a:latin typeface="Verdana"/>
                <a:cs typeface="Verdana"/>
              </a:rPr>
              <a:t>la</a:t>
            </a:r>
            <a:r>
              <a:rPr sz="1482" spc="-48" dirty="0">
                <a:solidFill>
                  <a:srgbClr val="00007F"/>
                </a:solidFill>
                <a:latin typeface="Verdana"/>
                <a:cs typeface="Verdana"/>
              </a:rPr>
              <a:t> </a:t>
            </a:r>
            <a:r>
              <a:rPr sz="1482" dirty="0">
                <a:solidFill>
                  <a:srgbClr val="00007F"/>
                </a:solidFill>
                <a:latin typeface="Verdana"/>
                <a:cs typeface="Verdana"/>
              </a:rPr>
              <a:t>commande</a:t>
            </a:r>
            <a:r>
              <a:rPr sz="1482" spc="48" dirty="0">
                <a:solidFill>
                  <a:srgbClr val="00007F"/>
                </a:solidFill>
                <a:latin typeface="Verdana"/>
                <a:cs typeface="Verdana"/>
              </a:rPr>
              <a:t> </a:t>
            </a:r>
            <a:r>
              <a:rPr sz="1482" i="1" spc="-11" dirty="0">
                <a:solidFill>
                  <a:srgbClr val="00007F"/>
                </a:solidFill>
                <a:latin typeface="Verdana"/>
                <a:cs typeface="Verdana"/>
              </a:rPr>
              <a:t>PASS</a:t>
            </a:r>
            <a:r>
              <a:rPr sz="1482" spc="-11" dirty="0">
                <a:solidFill>
                  <a:srgbClr val="00007F"/>
                </a:solidFill>
                <a:latin typeface="Verdana"/>
                <a:cs typeface="Verdana"/>
              </a:rPr>
              <a:t>.</a:t>
            </a:r>
            <a:endParaRPr sz="1482">
              <a:latin typeface="Verdana"/>
              <a:cs typeface="Verdana"/>
            </a:endParaRPr>
          </a:p>
          <a:p>
            <a:pPr marL="127744">
              <a:lnSpc>
                <a:spcPts val="1620"/>
              </a:lnSpc>
              <a:tabLst>
                <a:tab pos="1079102" algn="l"/>
              </a:tabLst>
            </a:pPr>
            <a:r>
              <a:rPr sz="1482" dirty="0">
                <a:solidFill>
                  <a:srgbClr val="00007F"/>
                </a:solidFill>
                <a:latin typeface="Verdana"/>
                <a:cs typeface="Verdana"/>
              </a:rPr>
              <a:t>PASS</a:t>
            </a:r>
            <a:r>
              <a:rPr sz="1482" spc="-116"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mot</a:t>
            </a:r>
            <a:r>
              <a:rPr sz="1482" spc="-32" dirty="0">
                <a:solidFill>
                  <a:srgbClr val="00007F"/>
                </a:solidFill>
                <a:latin typeface="Verdana"/>
                <a:cs typeface="Verdana"/>
              </a:rPr>
              <a:t> </a:t>
            </a:r>
            <a:r>
              <a:rPr sz="1482" dirty="0">
                <a:solidFill>
                  <a:srgbClr val="00007F"/>
                </a:solidFill>
                <a:latin typeface="Verdana"/>
                <a:cs typeface="Verdana"/>
              </a:rPr>
              <a:t>de</a:t>
            </a:r>
            <a:r>
              <a:rPr sz="1482" spc="-37" dirty="0">
                <a:solidFill>
                  <a:srgbClr val="00007F"/>
                </a:solidFill>
                <a:latin typeface="Verdana"/>
                <a:cs typeface="Verdana"/>
              </a:rPr>
              <a:t> </a:t>
            </a:r>
            <a:r>
              <a:rPr sz="1482" dirty="0">
                <a:solidFill>
                  <a:srgbClr val="00007F"/>
                </a:solidFill>
                <a:latin typeface="Verdana"/>
                <a:cs typeface="Verdana"/>
              </a:rPr>
              <a:t>passe</a:t>
            </a:r>
            <a:r>
              <a:rPr sz="1482" spc="-37" dirty="0">
                <a:solidFill>
                  <a:srgbClr val="00007F"/>
                </a:solidFill>
                <a:latin typeface="Verdana"/>
                <a:cs typeface="Verdana"/>
              </a:rPr>
              <a:t> </a:t>
            </a:r>
            <a:r>
              <a:rPr sz="1482" dirty="0">
                <a:solidFill>
                  <a:srgbClr val="00007F"/>
                </a:solidFill>
                <a:latin typeface="Verdana"/>
                <a:cs typeface="Verdana"/>
              </a:rPr>
              <a:t>de</a:t>
            </a:r>
            <a:r>
              <a:rPr sz="1482" spc="-37" dirty="0">
                <a:solidFill>
                  <a:srgbClr val="00007F"/>
                </a:solidFill>
                <a:latin typeface="Verdana"/>
                <a:cs typeface="Verdana"/>
              </a:rPr>
              <a:t> </a:t>
            </a:r>
            <a:r>
              <a:rPr sz="1482" spc="-11" dirty="0">
                <a:solidFill>
                  <a:srgbClr val="00007F"/>
                </a:solidFill>
                <a:latin typeface="Verdana"/>
                <a:cs typeface="Verdana"/>
              </a:rPr>
              <a:t>l'utilisateur</a:t>
            </a:r>
            <a:endParaRPr sz="1482">
              <a:latin typeface="Verdana"/>
              <a:cs typeface="Verdana"/>
            </a:endParaRPr>
          </a:p>
          <a:p>
            <a:pPr marL="127744" marR="75302">
              <a:lnSpc>
                <a:spcPts val="1620"/>
              </a:lnSpc>
              <a:spcBef>
                <a:spcPts val="106"/>
              </a:spcBef>
              <a:tabLst>
                <a:tab pos="1079102" algn="l"/>
              </a:tabLst>
            </a:pPr>
            <a:r>
              <a:rPr sz="1482" spc="-26" dirty="0">
                <a:solidFill>
                  <a:srgbClr val="00007F"/>
                </a:solidFill>
                <a:latin typeface="Verdana"/>
                <a:cs typeface="Verdana"/>
              </a:rPr>
              <a:t>STAT</a:t>
            </a:r>
            <a:r>
              <a:rPr sz="1482" spc="-95"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Information</a:t>
            </a:r>
            <a:r>
              <a:rPr sz="1482" spc="-42" dirty="0">
                <a:solidFill>
                  <a:srgbClr val="00007F"/>
                </a:solidFill>
                <a:latin typeface="Verdana"/>
                <a:cs typeface="Verdana"/>
              </a:rPr>
              <a:t> </a:t>
            </a:r>
            <a:r>
              <a:rPr sz="1482" dirty="0">
                <a:solidFill>
                  <a:srgbClr val="00007F"/>
                </a:solidFill>
                <a:latin typeface="Verdana"/>
                <a:cs typeface="Verdana"/>
              </a:rPr>
              <a:t>sur</a:t>
            </a:r>
            <a:r>
              <a:rPr sz="1482" spc="-48" dirty="0">
                <a:solidFill>
                  <a:srgbClr val="00007F"/>
                </a:solidFill>
                <a:latin typeface="Verdana"/>
                <a:cs typeface="Verdana"/>
              </a:rPr>
              <a:t> </a:t>
            </a:r>
            <a:r>
              <a:rPr sz="1482" dirty="0">
                <a:solidFill>
                  <a:srgbClr val="00007F"/>
                </a:solidFill>
                <a:latin typeface="Verdana"/>
                <a:cs typeface="Verdana"/>
              </a:rPr>
              <a:t>les</a:t>
            </a:r>
            <a:r>
              <a:rPr sz="1482" spc="-42" dirty="0">
                <a:solidFill>
                  <a:srgbClr val="00007F"/>
                </a:solidFill>
                <a:latin typeface="Verdana"/>
                <a:cs typeface="Verdana"/>
              </a:rPr>
              <a:t> </a:t>
            </a:r>
            <a:r>
              <a:rPr sz="1482" dirty="0">
                <a:solidFill>
                  <a:srgbClr val="00007F"/>
                </a:solidFill>
                <a:latin typeface="Verdana"/>
                <a:cs typeface="Verdana"/>
              </a:rPr>
              <a:t>messages</a:t>
            </a:r>
            <a:r>
              <a:rPr sz="1482" spc="-48" dirty="0">
                <a:solidFill>
                  <a:srgbClr val="00007F"/>
                </a:solidFill>
                <a:latin typeface="Verdana"/>
                <a:cs typeface="Verdana"/>
              </a:rPr>
              <a:t> </a:t>
            </a:r>
            <a:r>
              <a:rPr sz="1482" dirty="0">
                <a:solidFill>
                  <a:srgbClr val="00007F"/>
                </a:solidFill>
                <a:latin typeface="Verdana"/>
                <a:cs typeface="Verdana"/>
              </a:rPr>
              <a:t>contenus</a:t>
            </a:r>
            <a:r>
              <a:rPr sz="1482" spc="-42" dirty="0">
                <a:solidFill>
                  <a:srgbClr val="00007F"/>
                </a:solidFill>
                <a:latin typeface="Verdana"/>
                <a:cs typeface="Verdana"/>
              </a:rPr>
              <a:t> </a:t>
            </a:r>
            <a:r>
              <a:rPr sz="1482" dirty="0">
                <a:solidFill>
                  <a:srgbClr val="00007F"/>
                </a:solidFill>
                <a:latin typeface="Verdana"/>
                <a:cs typeface="Verdana"/>
              </a:rPr>
              <a:t>sur</a:t>
            </a:r>
            <a:r>
              <a:rPr sz="1482" spc="-48" dirty="0">
                <a:solidFill>
                  <a:srgbClr val="00007F"/>
                </a:solidFill>
                <a:latin typeface="Verdana"/>
                <a:cs typeface="Verdana"/>
              </a:rPr>
              <a:t> </a:t>
            </a:r>
            <a:r>
              <a:rPr sz="1482" dirty="0">
                <a:solidFill>
                  <a:srgbClr val="00007F"/>
                </a:solidFill>
                <a:latin typeface="Verdana"/>
                <a:cs typeface="Verdana"/>
              </a:rPr>
              <a:t>le</a:t>
            </a:r>
            <a:r>
              <a:rPr sz="1482" spc="-48" dirty="0">
                <a:solidFill>
                  <a:srgbClr val="00007F"/>
                </a:solidFill>
                <a:latin typeface="Verdana"/>
                <a:cs typeface="Verdana"/>
              </a:rPr>
              <a:t> </a:t>
            </a:r>
            <a:r>
              <a:rPr sz="1482" spc="-11" dirty="0">
                <a:solidFill>
                  <a:srgbClr val="00007F"/>
                </a:solidFill>
                <a:latin typeface="Verdana"/>
                <a:cs typeface="Verdana"/>
              </a:rPr>
              <a:t>serveur </a:t>
            </a:r>
            <a:r>
              <a:rPr sz="1482" dirty="0">
                <a:solidFill>
                  <a:srgbClr val="00007F"/>
                </a:solidFill>
                <a:latin typeface="Verdana"/>
                <a:cs typeface="Verdana"/>
              </a:rPr>
              <a:t>RETR</a:t>
            </a:r>
            <a:r>
              <a:rPr sz="1482" spc="-37"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récupérer</a:t>
            </a:r>
            <a:endParaRPr sz="1482">
              <a:latin typeface="Verdana"/>
              <a:cs typeface="Verdana"/>
            </a:endParaRPr>
          </a:p>
          <a:p>
            <a:pPr marL="127744" marR="2013652">
              <a:lnSpc>
                <a:spcPts val="1620"/>
              </a:lnSpc>
              <a:tabLst>
                <a:tab pos="1079102" algn="l"/>
              </a:tabLst>
            </a:pPr>
            <a:r>
              <a:rPr sz="1482" dirty="0">
                <a:solidFill>
                  <a:srgbClr val="00007F"/>
                </a:solidFill>
                <a:latin typeface="Verdana"/>
                <a:cs typeface="Verdana"/>
              </a:rPr>
              <a:t>DELE</a:t>
            </a:r>
            <a:r>
              <a:rPr sz="1482" spc="-16"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supprimer </a:t>
            </a:r>
            <a:r>
              <a:rPr sz="1482" dirty="0">
                <a:solidFill>
                  <a:srgbClr val="00007F"/>
                </a:solidFill>
                <a:latin typeface="Verdana"/>
                <a:cs typeface="Verdana"/>
              </a:rPr>
              <a:t>LIST</a:t>
            </a:r>
            <a:r>
              <a:rPr sz="1482" spc="-21"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Numéro</a:t>
            </a:r>
            <a:r>
              <a:rPr sz="1482" spc="-48"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message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11" dirty="0">
                <a:solidFill>
                  <a:srgbClr val="00007F"/>
                </a:solidFill>
                <a:latin typeface="Verdana"/>
                <a:cs typeface="Verdana"/>
              </a:rPr>
              <a:t>afficher </a:t>
            </a:r>
            <a:r>
              <a:rPr sz="1482" dirty="0">
                <a:solidFill>
                  <a:srgbClr val="00007F"/>
                </a:solidFill>
                <a:latin typeface="Verdana"/>
                <a:cs typeface="Verdana"/>
              </a:rPr>
              <a:t>QUIT</a:t>
            </a:r>
            <a:r>
              <a:rPr sz="1482" spc="-42" dirty="0">
                <a:solidFill>
                  <a:srgbClr val="00007F"/>
                </a:solidFill>
                <a:latin typeface="Verdana"/>
                <a:cs typeface="Verdana"/>
              </a:rPr>
              <a:t> </a:t>
            </a:r>
            <a:r>
              <a:rPr sz="1482" spc="-53" dirty="0">
                <a:solidFill>
                  <a:srgbClr val="00007F"/>
                </a:solidFill>
                <a:latin typeface="Verdana"/>
                <a:cs typeface="Verdana"/>
              </a:rPr>
              <a:t>:</a:t>
            </a:r>
            <a:r>
              <a:rPr sz="1482" dirty="0">
                <a:solidFill>
                  <a:srgbClr val="00007F"/>
                </a:solidFill>
                <a:latin typeface="Verdana"/>
                <a:cs typeface="Verdana"/>
              </a:rPr>
              <a:t>	sortie</a:t>
            </a:r>
            <a:r>
              <a:rPr sz="1482" spc="-53" dirty="0">
                <a:solidFill>
                  <a:srgbClr val="00007F"/>
                </a:solidFill>
                <a:latin typeface="Verdana"/>
                <a:cs typeface="Verdana"/>
              </a:rPr>
              <a:t> </a:t>
            </a:r>
            <a:r>
              <a:rPr sz="1482" dirty="0">
                <a:solidFill>
                  <a:srgbClr val="00007F"/>
                </a:solidFill>
                <a:latin typeface="Verdana"/>
                <a:cs typeface="Verdana"/>
              </a:rPr>
              <a:t>du</a:t>
            </a:r>
            <a:r>
              <a:rPr sz="1482" spc="-37" dirty="0">
                <a:solidFill>
                  <a:srgbClr val="00007F"/>
                </a:solidFill>
                <a:latin typeface="Verdana"/>
                <a:cs typeface="Verdana"/>
              </a:rPr>
              <a:t> </a:t>
            </a:r>
            <a:r>
              <a:rPr sz="1482" dirty="0">
                <a:solidFill>
                  <a:srgbClr val="00007F"/>
                </a:solidFill>
                <a:latin typeface="Verdana"/>
                <a:cs typeface="Verdana"/>
              </a:rPr>
              <a:t>serveur</a:t>
            </a:r>
            <a:r>
              <a:rPr sz="1482" spc="-42" dirty="0">
                <a:solidFill>
                  <a:srgbClr val="00007F"/>
                </a:solidFill>
                <a:latin typeface="Verdana"/>
                <a:cs typeface="Verdana"/>
              </a:rPr>
              <a:t> </a:t>
            </a:r>
            <a:r>
              <a:rPr sz="1482" spc="-21" dirty="0">
                <a:solidFill>
                  <a:srgbClr val="00007F"/>
                </a:solidFill>
                <a:latin typeface="Verdana"/>
                <a:cs typeface="Verdana"/>
              </a:rPr>
              <a:t>POP3.</a:t>
            </a:r>
            <a:endParaRPr sz="1482">
              <a:latin typeface="Verdana"/>
              <a:cs typeface="Verdana"/>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72052" y="173116"/>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
        <p:nvSpPr>
          <p:cNvPr id="4" name="object 4"/>
          <p:cNvSpPr txBox="1"/>
          <p:nvPr/>
        </p:nvSpPr>
        <p:spPr>
          <a:xfrm>
            <a:off x="2368476" y="4079837"/>
            <a:ext cx="2400972" cy="274291"/>
          </a:xfrm>
          <a:prstGeom prst="rect">
            <a:avLst/>
          </a:prstGeom>
        </p:spPr>
        <p:txBody>
          <a:bodyPr vert="horz" wrap="square" lIns="0" tIns="13447" rIns="0" bIns="0" rtlCol="0">
            <a:spAutoFit/>
          </a:bodyPr>
          <a:lstStyle/>
          <a:p>
            <a:pPr marL="201029" indent="-187582">
              <a:spcBef>
                <a:spcPts val="106"/>
              </a:spcBef>
              <a:buSzPct val="78125"/>
              <a:buFont typeface="Segoe UI Symbol"/>
              <a:buChar char="■"/>
              <a:tabLst>
                <a:tab pos="201029" algn="l"/>
              </a:tabLst>
            </a:pPr>
            <a:r>
              <a:rPr sz="1694" dirty="0">
                <a:solidFill>
                  <a:srgbClr val="00007F"/>
                </a:solidFill>
                <a:latin typeface="Verdana"/>
                <a:cs typeface="Verdana"/>
              </a:rPr>
              <a:t>Libérer</a:t>
            </a:r>
            <a:r>
              <a:rPr sz="1694" spc="-37" dirty="0">
                <a:solidFill>
                  <a:srgbClr val="00007F"/>
                </a:solidFill>
                <a:latin typeface="Verdana"/>
                <a:cs typeface="Verdana"/>
              </a:rPr>
              <a:t> </a:t>
            </a:r>
            <a:r>
              <a:rPr sz="1694" dirty="0">
                <a:solidFill>
                  <a:srgbClr val="00007F"/>
                </a:solidFill>
                <a:latin typeface="Verdana"/>
                <a:cs typeface="Verdana"/>
              </a:rPr>
              <a:t>la</a:t>
            </a:r>
            <a:r>
              <a:rPr sz="1694" spc="-26" dirty="0">
                <a:solidFill>
                  <a:srgbClr val="00007F"/>
                </a:solidFill>
                <a:latin typeface="Verdana"/>
                <a:cs typeface="Verdana"/>
              </a:rPr>
              <a:t> </a:t>
            </a:r>
            <a:r>
              <a:rPr sz="1694" spc="-11" dirty="0">
                <a:solidFill>
                  <a:srgbClr val="00007F"/>
                </a:solidFill>
                <a:latin typeface="Verdana"/>
                <a:cs typeface="Verdana"/>
              </a:rPr>
              <a:t>connexion</a:t>
            </a:r>
            <a:endParaRPr sz="1694">
              <a:latin typeface="Verdana"/>
              <a:cs typeface="Verdana"/>
            </a:endParaRPr>
          </a:p>
        </p:txBody>
      </p:sp>
      <p:sp>
        <p:nvSpPr>
          <p:cNvPr id="5" name="object 5"/>
          <p:cNvSpPr txBox="1"/>
          <p:nvPr/>
        </p:nvSpPr>
        <p:spPr>
          <a:xfrm>
            <a:off x="1312880" y="978946"/>
            <a:ext cx="6917167" cy="3155181"/>
          </a:xfrm>
          <a:prstGeom prst="rect">
            <a:avLst/>
          </a:prstGeom>
        </p:spPr>
        <p:txBody>
          <a:bodyPr vert="horz" wrap="square" lIns="0" tIns="139849" rIns="0" bIns="0" rtlCol="0">
            <a:spAutoFit/>
          </a:bodyPr>
          <a:lstStyle/>
          <a:p>
            <a:pPr marL="229940" indent="-189599">
              <a:spcBef>
                <a:spcPts val="1101"/>
              </a:spcBef>
              <a:buSzPct val="80555"/>
              <a:buFont typeface="Segoe UI Symbol"/>
              <a:buChar char="■"/>
              <a:tabLst>
                <a:tab pos="229940" algn="l"/>
              </a:tabLst>
            </a:pPr>
            <a:r>
              <a:rPr sz="1906" dirty="0">
                <a:solidFill>
                  <a:srgbClr val="00007F"/>
                </a:solidFill>
                <a:latin typeface="Verdana"/>
                <a:cs typeface="Verdana"/>
              </a:rPr>
              <a:t>HTTP</a:t>
            </a:r>
            <a:r>
              <a:rPr sz="1906" spc="-74" dirty="0">
                <a:solidFill>
                  <a:srgbClr val="00007F"/>
                </a:solidFill>
                <a:latin typeface="Verdana"/>
                <a:cs typeface="Verdana"/>
              </a:rPr>
              <a:t> </a:t>
            </a:r>
            <a:r>
              <a:rPr sz="1906" dirty="0">
                <a:solidFill>
                  <a:srgbClr val="00007F"/>
                </a:solidFill>
                <a:latin typeface="Verdana"/>
                <a:cs typeface="Verdana"/>
              </a:rPr>
              <a:t>:</a:t>
            </a:r>
            <a:r>
              <a:rPr sz="1906" spc="-79" dirty="0">
                <a:solidFill>
                  <a:srgbClr val="00007F"/>
                </a:solidFill>
                <a:latin typeface="Verdana"/>
                <a:cs typeface="Verdana"/>
              </a:rPr>
              <a:t> </a:t>
            </a:r>
            <a:r>
              <a:rPr sz="1906" spc="-21" dirty="0">
                <a:solidFill>
                  <a:srgbClr val="00007F"/>
                </a:solidFill>
                <a:latin typeface="Verdana"/>
                <a:cs typeface="Verdana"/>
              </a:rPr>
              <a:t>HyperText</a:t>
            </a:r>
            <a:r>
              <a:rPr sz="1906" spc="-79" dirty="0">
                <a:solidFill>
                  <a:srgbClr val="00007F"/>
                </a:solidFill>
                <a:latin typeface="Verdana"/>
                <a:cs typeface="Verdana"/>
              </a:rPr>
              <a:t> </a:t>
            </a:r>
            <a:r>
              <a:rPr sz="1906" spc="-21" dirty="0">
                <a:solidFill>
                  <a:srgbClr val="00007F"/>
                </a:solidFill>
                <a:latin typeface="Verdana"/>
                <a:cs typeface="Verdana"/>
              </a:rPr>
              <a:t>Transfer</a:t>
            </a:r>
            <a:r>
              <a:rPr sz="1906" spc="-79" dirty="0">
                <a:solidFill>
                  <a:srgbClr val="00007F"/>
                </a:solidFill>
                <a:latin typeface="Verdana"/>
                <a:cs typeface="Verdana"/>
              </a:rPr>
              <a:t> </a:t>
            </a:r>
            <a:r>
              <a:rPr sz="1906" spc="-11" dirty="0">
                <a:solidFill>
                  <a:srgbClr val="00007F"/>
                </a:solidFill>
                <a:latin typeface="Verdana"/>
                <a:cs typeface="Verdana"/>
              </a:rPr>
              <a:t>Protocol</a:t>
            </a:r>
            <a:endParaRPr sz="1906">
              <a:latin typeface="Verdana"/>
              <a:cs typeface="Verdana"/>
            </a:endParaRPr>
          </a:p>
          <a:p>
            <a:pPr marL="229940" indent="-189599">
              <a:spcBef>
                <a:spcPts val="995"/>
              </a:spcBef>
              <a:buSzPct val="80555"/>
              <a:buFont typeface="Segoe UI Symbol"/>
              <a:buChar char="■"/>
              <a:tabLst>
                <a:tab pos="229940" algn="l"/>
              </a:tabLst>
            </a:pPr>
            <a:r>
              <a:rPr sz="1906" spc="-21" dirty="0">
                <a:solidFill>
                  <a:srgbClr val="00007F"/>
                </a:solidFill>
                <a:latin typeface="Verdana"/>
                <a:cs typeface="Verdana"/>
              </a:rPr>
              <a:t>Transfert</a:t>
            </a:r>
            <a:r>
              <a:rPr sz="1906" spc="-53" dirty="0">
                <a:solidFill>
                  <a:srgbClr val="00007F"/>
                </a:solidFill>
                <a:latin typeface="Verdana"/>
                <a:cs typeface="Verdana"/>
              </a:rPr>
              <a:t> </a:t>
            </a:r>
            <a:r>
              <a:rPr sz="1906" dirty="0">
                <a:solidFill>
                  <a:srgbClr val="00007F"/>
                </a:solidFill>
                <a:latin typeface="Verdana"/>
                <a:cs typeface="Verdana"/>
              </a:rPr>
              <a:t>de</a:t>
            </a:r>
            <a:r>
              <a:rPr sz="1906" spc="-53" dirty="0">
                <a:solidFill>
                  <a:srgbClr val="00007F"/>
                </a:solidFill>
                <a:latin typeface="Verdana"/>
                <a:cs typeface="Verdana"/>
              </a:rPr>
              <a:t> </a:t>
            </a:r>
            <a:r>
              <a:rPr sz="1906" dirty="0">
                <a:solidFill>
                  <a:srgbClr val="00007F"/>
                </a:solidFill>
                <a:latin typeface="Verdana"/>
                <a:cs typeface="Verdana"/>
              </a:rPr>
              <a:t>fichiers</a:t>
            </a:r>
            <a:r>
              <a:rPr sz="1906" spc="-48" dirty="0">
                <a:solidFill>
                  <a:srgbClr val="00007F"/>
                </a:solidFill>
                <a:latin typeface="Verdana"/>
                <a:cs typeface="Verdana"/>
              </a:rPr>
              <a:t> </a:t>
            </a:r>
            <a:r>
              <a:rPr sz="1906" spc="-11" dirty="0">
                <a:solidFill>
                  <a:srgbClr val="00007F"/>
                </a:solidFill>
                <a:latin typeface="Verdana"/>
                <a:cs typeface="Verdana"/>
              </a:rPr>
              <a:t>(essentiellement</a:t>
            </a:r>
            <a:r>
              <a:rPr sz="1906" spc="-48" dirty="0">
                <a:solidFill>
                  <a:srgbClr val="00007F"/>
                </a:solidFill>
                <a:latin typeface="Verdana"/>
                <a:cs typeface="Verdana"/>
              </a:rPr>
              <a:t> </a:t>
            </a:r>
            <a:r>
              <a:rPr sz="1906" dirty="0">
                <a:solidFill>
                  <a:srgbClr val="00007F"/>
                </a:solidFill>
                <a:latin typeface="Verdana"/>
                <a:cs typeface="Verdana"/>
              </a:rPr>
              <a:t>au</a:t>
            </a:r>
            <a:r>
              <a:rPr sz="1906" spc="-48" dirty="0">
                <a:solidFill>
                  <a:srgbClr val="00007F"/>
                </a:solidFill>
                <a:latin typeface="Verdana"/>
                <a:cs typeface="Verdana"/>
              </a:rPr>
              <a:t> </a:t>
            </a:r>
            <a:r>
              <a:rPr sz="1906" dirty="0">
                <a:solidFill>
                  <a:srgbClr val="00007F"/>
                </a:solidFill>
                <a:latin typeface="Verdana"/>
                <a:cs typeface="Verdana"/>
              </a:rPr>
              <a:t>format</a:t>
            </a:r>
            <a:r>
              <a:rPr sz="1906" spc="-53" dirty="0">
                <a:solidFill>
                  <a:srgbClr val="00007F"/>
                </a:solidFill>
                <a:latin typeface="Verdana"/>
                <a:cs typeface="Verdana"/>
              </a:rPr>
              <a:t> </a:t>
            </a:r>
            <a:r>
              <a:rPr sz="1906" spc="-11" dirty="0">
                <a:solidFill>
                  <a:srgbClr val="00007F"/>
                </a:solidFill>
                <a:latin typeface="Verdana"/>
                <a:cs typeface="Verdana"/>
              </a:rPr>
              <a:t>HTML)</a:t>
            </a:r>
            <a:endParaRPr sz="1906">
              <a:latin typeface="Verdana"/>
              <a:cs typeface="Verdana"/>
            </a:endParaRPr>
          </a:p>
          <a:p>
            <a:pPr marL="229940" indent="-189599">
              <a:spcBef>
                <a:spcPts val="985"/>
              </a:spcBef>
              <a:buSzPct val="80555"/>
              <a:buFont typeface="Segoe UI Symbol"/>
              <a:buChar char="■"/>
              <a:tabLst>
                <a:tab pos="229940" algn="l"/>
              </a:tabLst>
            </a:pPr>
            <a:r>
              <a:rPr sz="1906" dirty="0">
                <a:solidFill>
                  <a:srgbClr val="00007F"/>
                </a:solidFill>
                <a:latin typeface="Verdana"/>
                <a:cs typeface="Verdana"/>
              </a:rPr>
              <a:t>Port</a:t>
            </a:r>
            <a:r>
              <a:rPr sz="1906" spc="-79" dirty="0">
                <a:solidFill>
                  <a:srgbClr val="00007F"/>
                </a:solidFill>
                <a:latin typeface="Verdana"/>
                <a:cs typeface="Verdana"/>
              </a:rPr>
              <a:t> </a:t>
            </a:r>
            <a:r>
              <a:rPr sz="1906" spc="-26" dirty="0">
                <a:solidFill>
                  <a:srgbClr val="00007F"/>
                </a:solidFill>
                <a:latin typeface="Verdana"/>
                <a:cs typeface="Verdana"/>
              </a:rPr>
              <a:t>80</a:t>
            </a:r>
            <a:endParaRPr sz="1906">
              <a:latin typeface="Verdana"/>
              <a:cs typeface="Verdana"/>
            </a:endParaRPr>
          </a:p>
          <a:p>
            <a:pPr marL="114970">
              <a:spcBef>
                <a:spcPts val="1048"/>
              </a:spcBef>
            </a:pPr>
            <a:r>
              <a:rPr sz="2118" b="1" dirty="0">
                <a:solidFill>
                  <a:srgbClr val="7F0000"/>
                </a:solidFill>
                <a:latin typeface="Verdana"/>
                <a:cs typeface="Verdana"/>
              </a:rPr>
              <a:t>Version</a:t>
            </a:r>
            <a:r>
              <a:rPr sz="2118" b="1" spc="-64" dirty="0">
                <a:solidFill>
                  <a:srgbClr val="7F0000"/>
                </a:solidFill>
                <a:latin typeface="Verdana"/>
                <a:cs typeface="Verdana"/>
              </a:rPr>
              <a:t> </a:t>
            </a:r>
            <a:r>
              <a:rPr sz="2118" b="1" dirty="0">
                <a:solidFill>
                  <a:srgbClr val="7F0000"/>
                </a:solidFill>
                <a:latin typeface="Verdana"/>
                <a:cs typeface="Verdana"/>
              </a:rPr>
              <a:t>1.0/1.1</a:t>
            </a:r>
            <a:r>
              <a:rPr sz="2118" b="1" spc="-64" dirty="0">
                <a:solidFill>
                  <a:srgbClr val="7F0000"/>
                </a:solidFill>
                <a:latin typeface="Verdana"/>
                <a:cs typeface="Verdana"/>
              </a:rPr>
              <a:t> </a:t>
            </a:r>
            <a:r>
              <a:rPr sz="2118" b="1" dirty="0">
                <a:solidFill>
                  <a:srgbClr val="7F0000"/>
                </a:solidFill>
                <a:latin typeface="Verdana"/>
                <a:cs typeface="Verdana"/>
              </a:rPr>
              <a:t>:</a:t>
            </a:r>
            <a:r>
              <a:rPr sz="2118" b="1" spc="-58" dirty="0">
                <a:solidFill>
                  <a:srgbClr val="7F0000"/>
                </a:solidFill>
                <a:latin typeface="Verdana"/>
                <a:cs typeface="Verdana"/>
              </a:rPr>
              <a:t> </a:t>
            </a:r>
            <a:r>
              <a:rPr sz="2118" b="1" dirty="0">
                <a:solidFill>
                  <a:srgbClr val="7F0000"/>
                </a:solidFill>
                <a:latin typeface="Verdana"/>
                <a:cs typeface="Verdana"/>
              </a:rPr>
              <a:t>Modes</a:t>
            </a:r>
            <a:r>
              <a:rPr sz="2118" b="1" spc="-64" dirty="0">
                <a:solidFill>
                  <a:srgbClr val="7F0000"/>
                </a:solidFill>
                <a:latin typeface="Verdana"/>
                <a:cs typeface="Verdana"/>
              </a:rPr>
              <a:t> </a:t>
            </a:r>
            <a:r>
              <a:rPr sz="2118" b="1" dirty="0">
                <a:solidFill>
                  <a:srgbClr val="7F0000"/>
                </a:solidFill>
                <a:latin typeface="Verdana"/>
                <a:cs typeface="Verdana"/>
              </a:rPr>
              <a:t>de</a:t>
            </a:r>
            <a:r>
              <a:rPr sz="2118" b="1" spc="-58" dirty="0">
                <a:solidFill>
                  <a:srgbClr val="7F0000"/>
                </a:solidFill>
                <a:latin typeface="Verdana"/>
                <a:cs typeface="Verdana"/>
              </a:rPr>
              <a:t> </a:t>
            </a:r>
            <a:r>
              <a:rPr sz="2118" b="1" spc="-11" dirty="0">
                <a:solidFill>
                  <a:srgbClr val="7F0000"/>
                </a:solidFill>
                <a:latin typeface="Verdana"/>
                <a:cs typeface="Verdana"/>
              </a:rPr>
              <a:t>communication</a:t>
            </a:r>
            <a:endParaRPr sz="2118">
              <a:latin typeface="Verdana"/>
              <a:cs typeface="Verdana"/>
            </a:endParaRPr>
          </a:p>
          <a:p>
            <a:pPr marL="917069">
              <a:lnSpc>
                <a:spcPts val="1938"/>
              </a:lnSpc>
              <a:spcBef>
                <a:spcPts val="1736"/>
              </a:spcBef>
            </a:pPr>
            <a:r>
              <a:rPr sz="1694" b="1" dirty="0">
                <a:solidFill>
                  <a:srgbClr val="00007F"/>
                </a:solidFill>
                <a:latin typeface="Verdana"/>
                <a:cs typeface="Verdana"/>
              </a:rPr>
              <a:t>HTTP</a:t>
            </a:r>
            <a:r>
              <a:rPr sz="1694" b="1" spc="-16" dirty="0">
                <a:solidFill>
                  <a:srgbClr val="00007F"/>
                </a:solidFill>
                <a:latin typeface="Verdana"/>
                <a:cs typeface="Verdana"/>
              </a:rPr>
              <a:t> </a:t>
            </a:r>
            <a:r>
              <a:rPr sz="1694" b="1" dirty="0">
                <a:solidFill>
                  <a:srgbClr val="00007F"/>
                </a:solidFill>
                <a:latin typeface="Verdana"/>
                <a:cs typeface="Verdana"/>
              </a:rPr>
              <a:t>1.0</a:t>
            </a:r>
            <a:r>
              <a:rPr sz="1694" b="1" spc="-5" dirty="0">
                <a:solidFill>
                  <a:srgbClr val="00007F"/>
                </a:solidFill>
                <a:latin typeface="Verdana"/>
                <a:cs typeface="Verdana"/>
              </a:rPr>
              <a:t> </a:t>
            </a:r>
            <a:r>
              <a:rPr sz="1694" b="1" spc="-53" dirty="0">
                <a:solidFill>
                  <a:srgbClr val="00007F"/>
                </a:solidFill>
                <a:latin typeface="Verdana"/>
                <a:cs typeface="Verdana"/>
              </a:rPr>
              <a:t>:</a:t>
            </a:r>
            <a:endParaRPr sz="1694">
              <a:latin typeface="Verdana"/>
              <a:cs typeface="Verdana"/>
            </a:endParaRPr>
          </a:p>
          <a:p>
            <a:pPr marL="917069">
              <a:lnSpc>
                <a:spcPts val="1848"/>
              </a:lnSpc>
            </a:pPr>
            <a:r>
              <a:rPr sz="1694" dirty="0">
                <a:solidFill>
                  <a:srgbClr val="00007F"/>
                </a:solidFill>
                <a:latin typeface="Verdana"/>
                <a:cs typeface="Verdana"/>
              </a:rPr>
              <a:t>Pour</a:t>
            </a:r>
            <a:r>
              <a:rPr sz="1694" spc="-74" dirty="0">
                <a:solidFill>
                  <a:srgbClr val="00007F"/>
                </a:solidFill>
                <a:latin typeface="Verdana"/>
                <a:cs typeface="Verdana"/>
              </a:rPr>
              <a:t> </a:t>
            </a:r>
            <a:r>
              <a:rPr sz="1694" dirty="0">
                <a:solidFill>
                  <a:srgbClr val="00007F"/>
                </a:solidFill>
                <a:latin typeface="Verdana"/>
                <a:cs typeface="Verdana"/>
              </a:rPr>
              <a:t>chaque</a:t>
            </a:r>
            <a:r>
              <a:rPr sz="1694" spc="-69" dirty="0">
                <a:solidFill>
                  <a:srgbClr val="00007F"/>
                </a:solidFill>
                <a:latin typeface="Verdana"/>
                <a:cs typeface="Verdana"/>
              </a:rPr>
              <a:t> </a:t>
            </a:r>
            <a:r>
              <a:rPr sz="1694" dirty="0">
                <a:solidFill>
                  <a:srgbClr val="00007F"/>
                </a:solidFill>
                <a:latin typeface="Verdana"/>
                <a:cs typeface="Verdana"/>
              </a:rPr>
              <a:t>requête</a:t>
            </a:r>
            <a:r>
              <a:rPr sz="1694" spc="-69" dirty="0">
                <a:solidFill>
                  <a:srgbClr val="00007F"/>
                </a:solidFill>
                <a:latin typeface="Verdana"/>
                <a:cs typeface="Verdana"/>
              </a:rPr>
              <a:t> </a:t>
            </a:r>
            <a:r>
              <a:rPr sz="1694" spc="-53" dirty="0">
                <a:solidFill>
                  <a:srgbClr val="00007F"/>
                </a:solidFill>
                <a:latin typeface="Verdana"/>
                <a:cs typeface="Verdana"/>
              </a:rPr>
              <a:t>:</a:t>
            </a:r>
            <a:endParaRPr sz="1694">
              <a:latin typeface="Verdana"/>
              <a:cs typeface="Verdana"/>
            </a:endParaRPr>
          </a:p>
          <a:p>
            <a:pPr marL="1256600" lvl="1" indent="-187582">
              <a:lnSpc>
                <a:spcPts val="1853"/>
              </a:lnSpc>
              <a:buSzPct val="78125"/>
              <a:buFont typeface="Segoe UI Symbol"/>
              <a:buChar char="■"/>
              <a:tabLst>
                <a:tab pos="1256600" algn="l"/>
              </a:tabLst>
            </a:pPr>
            <a:r>
              <a:rPr sz="1694" dirty="0">
                <a:solidFill>
                  <a:srgbClr val="00007F"/>
                </a:solidFill>
                <a:latin typeface="Verdana"/>
                <a:cs typeface="Verdana"/>
              </a:rPr>
              <a:t>Réaliser</a:t>
            </a:r>
            <a:r>
              <a:rPr sz="1694" spc="-74" dirty="0">
                <a:solidFill>
                  <a:srgbClr val="00007F"/>
                </a:solidFill>
                <a:latin typeface="Verdana"/>
                <a:cs typeface="Verdana"/>
              </a:rPr>
              <a:t> </a:t>
            </a:r>
            <a:r>
              <a:rPr sz="1694" dirty="0">
                <a:solidFill>
                  <a:srgbClr val="00007F"/>
                </a:solidFill>
                <a:latin typeface="Verdana"/>
                <a:cs typeface="Verdana"/>
              </a:rPr>
              <a:t>une</a:t>
            </a:r>
            <a:r>
              <a:rPr sz="1694" spc="-74" dirty="0">
                <a:solidFill>
                  <a:srgbClr val="00007F"/>
                </a:solidFill>
                <a:latin typeface="Verdana"/>
                <a:cs typeface="Verdana"/>
              </a:rPr>
              <a:t> </a:t>
            </a:r>
            <a:r>
              <a:rPr sz="1694" dirty="0">
                <a:solidFill>
                  <a:srgbClr val="00007F"/>
                </a:solidFill>
                <a:latin typeface="Verdana"/>
                <a:cs typeface="Verdana"/>
              </a:rPr>
              <a:t>connexion</a:t>
            </a:r>
            <a:r>
              <a:rPr sz="1694" spc="-74" dirty="0">
                <a:solidFill>
                  <a:srgbClr val="00007F"/>
                </a:solidFill>
                <a:latin typeface="Verdana"/>
                <a:cs typeface="Verdana"/>
              </a:rPr>
              <a:t> </a:t>
            </a:r>
            <a:r>
              <a:rPr sz="1694" spc="-26" dirty="0">
                <a:solidFill>
                  <a:srgbClr val="00007F"/>
                </a:solidFill>
                <a:latin typeface="Verdana"/>
                <a:cs typeface="Verdana"/>
              </a:rPr>
              <a:t>TCP</a:t>
            </a:r>
            <a:endParaRPr sz="1694">
              <a:latin typeface="Verdana"/>
              <a:cs typeface="Verdana"/>
            </a:endParaRPr>
          </a:p>
          <a:p>
            <a:pPr marL="1256600" lvl="1" indent="-187582">
              <a:lnSpc>
                <a:spcPts val="1853"/>
              </a:lnSpc>
              <a:buSzPct val="78125"/>
              <a:buFont typeface="Segoe UI Symbol"/>
              <a:buChar char="■"/>
              <a:tabLst>
                <a:tab pos="1256600" algn="l"/>
              </a:tabLst>
            </a:pPr>
            <a:r>
              <a:rPr sz="1694" dirty="0">
                <a:solidFill>
                  <a:srgbClr val="00007F"/>
                </a:solidFill>
                <a:latin typeface="Verdana"/>
                <a:cs typeface="Verdana"/>
              </a:rPr>
              <a:t>Envoyer</a:t>
            </a:r>
            <a:r>
              <a:rPr sz="1694" spc="-85" dirty="0">
                <a:solidFill>
                  <a:srgbClr val="00007F"/>
                </a:solidFill>
                <a:latin typeface="Verdana"/>
                <a:cs typeface="Verdana"/>
              </a:rPr>
              <a:t> </a:t>
            </a:r>
            <a:r>
              <a:rPr sz="1694" dirty="0">
                <a:solidFill>
                  <a:srgbClr val="00007F"/>
                </a:solidFill>
                <a:latin typeface="Verdana"/>
                <a:cs typeface="Verdana"/>
              </a:rPr>
              <a:t>la</a:t>
            </a:r>
            <a:r>
              <a:rPr sz="1694" spc="-74" dirty="0">
                <a:solidFill>
                  <a:srgbClr val="00007F"/>
                </a:solidFill>
                <a:latin typeface="Verdana"/>
                <a:cs typeface="Verdana"/>
              </a:rPr>
              <a:t> </a:t>
            </a:r>
            <a:r>
              <a:rPr sz="1694" spc="-11" dirty="0">
                <a:solidFill>
                  <a:srgbClr val="00007F"/>
                </a:solidFill>
                <a:latin typeface="Verdana"/>
                <a:cs typeface="Verdana"/>
              </a:rPr>
              <a:t>requête</a:t>
            </a:r>
            <a:endParaRPr sz="1694">
              <a:latin typeface="Verdana"/>
              <a:cs typeface="Verdana"/>
            </a:endParaRPr>
          </a:p>
          <a:p>
            <a:pPr marL="1256600" lvl="1" indent="-187582">
              <a:lnSpc>
                <a:spcPts val="1943"/>
              </a:lnSpc>
              <a:buSzPct val="78125"/>
              <a:buFont typeface="Segoe UI Symbol"/>
              <a:buChar char="■"/>
              <a:tabLst>
                <a:tab pos="1256600" algn="l"/>
              </a:tabLst>
            </a:pPr>
            <a:r>
              <a:rPr sz="1694" dirty="0">
                <a:solidFill>
                  <a:srgbClr val="00007F"/>
                </a:solidFill>
                <a:latin typeface="Verdana"/>
                <a:cs typeface="Verdana"/>
              </a:rPr>
              <a:t>Recevoir</a:t>
            </a:r>
            <a:r>
              <a:rPr sz="1694" spc="-85" dirty="0">
                <a:solidFill>
                  <a:srgbClr val="00007F"/>
                </a:solidFill>
                <a:latin typeface="Verdana"/>
                <a:cs typeface="Verdana"/>
              </a:rPr>
              <a:t> </a:t>
            </a:r>
            <a:r>
              <a:rPr sz="1694" dirty="0">
                <a:solidFill>
                  <a:srgbClr val="00007F"/>
                </a:solidFill>
                <a:latin typeface="Verdana"/>
                <a:cs typeface="Verdana"/>
              </a:rPr>
              <a:t>la</a:t>
            </a:r>
            <a:r>
              <a:rPr sz="1694" spc="-74" dirty="0">
                <a:solidFill>
                  <a:srgbClr val="00007F"/>
                </a:solidFill>
                <a:latin typeface="Verdana"/>
                <a:cs typeface="Verdana"/>
              </a:rPr>
              <a:t> </a:t>
            </a:r>
            <a:r>
              <a:rPr sz="1694" spc="-11" dirty="0">
                <a:solidFill>
                  <a:srgbClr val="00007F"/>
                </a:solidFill>
                <a:latin typeface="Verdana"/>
                <a:cs typeface="Verdana"/>
              </a:rPr>
              <a:t>réponse</a:t>
            </a:r>
            <a:endParaRPr sz="1694">
              <a:latin typeface="Verdana"/>
              <a:cs typeface="Verdana"/>
            </a:endParaRPr>
          </a:p>
        </p:txBody>
      </p:sp>
      <p:sp>
        <p:nvSpPr>
          <p:cNvPr id="6" name="object 6"/>
          <p:cNvSpPr txBox="1"/>
          <p:nvPr/>
        </p:nvSpPr>
        <p:spPr>
          <a:xfrm>
            <a:off x="2227282" y="4627134"/>
            <a:ext cx="3348990" cy="1475517"/>
          </a:xfrm>
          <a:prstGeom prst="rect">
            <a:avLst/>
          </a:prstGeom>
        </p:spPr>
        <p:txBody>
          <a:bodyPr vert="horz" wrap="square" lIns="0" tIns="13447" rIns="0" bIns="0" rtlCol="0">
            <a:spAutoFit/>
          </a:bodyPr>
          <a:lstStyle/>
          <a:p>
            <a:pPr marL="40340">
              <a:lnSpc>
                <a:spcPts val="1943"/>
              </a:lnSpc>
              <a:spcBef>
                <a:spcPts val="106"/>
              </a:spcBef>
            </a:pPr>
            <a:r>
              <a:rPr sz="1694" b="1" dirty="0">
                <a:solidFill>
                  <a:srgbClr val="00007F"/>
                </a:solidFill>
                <a:latin typeface="Verdana"/>
                <a:cs typeface="Verdana"/>
              </a:rPr>
              <a:t>HTTP</a:t>
            </a:r>
            <a:r>
              <a:rPr sz="1694" b="1" spc="-16" dirty="0">
                <a:solidFill>
                  <a:srgbClr val="00007F"/>
                </a:solidFill>
                <a:latin typeface="Verdana"/>
                <a:cs typeface="Verdana"/>
              </a:rPr>
              <a:t> </a:t>
            </a:r>
            <a:r>
              <a:rPr sz="1694" b="1" dirty="0">
                <a:solidFill>
                  <a:srgbClr val="00007F"/>
                </a:solidFill>
                <a:latin typeface="Verdana"/>
                <a:cs typeface="Verdana"/>
              </a:rPr>
              <a:t>1.1</a:t>
            </a:r>
            <a:r>
              <a:rPr sz="1694" b="1" spc="-5" dirty="0">
                <a:solidFill>
                  <a:srgbClr val="00007F"/>
                </a:solidFill>
                <a:latin typeface="Verdana"/>
                <a:cs typeface="Verdana"/>
              </a:rPr>
              <a:t> </a:t>
            </a:r>
            <a:r>
              <a:rPr sz="1694" b="1" spc="-53" dirty="0">
                <a:solidFill>
                  <a:srgbClr val="00007F"/>
                </a:solidFill>
                <a:latin typeface="Verdana"/>
                <a:cs typeface="Verdana"/>
              </a:rPr>
              <a:t>:</a:t>
            </a:r>
            <a:endParaRPr sz="1694">
              <a:latin typeface="Verdana"/>
              <a:cs typeface="Verdana"/>
            </a:endParaRPr>
          </a:p>
          <a:p>
            <a:pPr marL="324739" indent="-170102">
              <a:lnSpc>
                <a:spcPts val="1853"/>
              </a:lnSpc>
              <a:buSzPct val="78125"/>
              <a:buFont typeface="Segoe UI Symbol"/>
              <a:buChar char="■"/>
              <a:tabLst>
                <a:tab pos="324739" algn="l"/>
              </a:tabLst>
            </a:pPr>
            <a:r>
              <a:rPr sz="1694" dirty="0">
                <a:solidFill>
                  <a:srgbClr val="00007F"/>
                </a:solidFill>
                <a:latin typeface="Verdana"/>
                <a:cs typeface="Verdana"/>
              </a:rPr>
              <a:t>Réaliser</a:t>
            </a:r>
            <a:r>
              <a:rPr sz="1694" spc="-74" dirty="0">
                <a:solidFill>
                  <a:srgbClr val="00007F"/>
                </a:solidFill>
                <a:latin typeface="Verdana"/>
                <a:cs typeface="Verdana"/>
              </a:rPr>
              <a:t> </a:t>
            </a:r>
            <a:r>
              <a:rPr sz="1694" dirty="0">
                <a:solidFill>
                  <a:srgbClr val="00007F"/>
                </a:solidFill>
                <a:latin typeface="Verdana"/>
                <a:cs typeface="Verdana"/>
              </a:rPr>
              <a:t>une</a:t>
            </a:r>
            <a:r>
              <a:rPr sz="1694" spc="-74" dirty="0">
                <a:solidFill>
                  <a:srgbClr val="00007F"/>
                </a:solidFill>
                <a:latin typeface="Verdana"/>
                <a:cs typeface="Verdana"/>
              </a:rPr>
              <a:t> </a:t>
            </a:r>
            <a:r>
              <a:rPr sz="1694" dirty="0">
                <a:solidFill>
                  <a:srgbClr val="00007F"/>
                </a:solidFill>
                <a:latin typeface="Verdana"/>
                <a:cs typeface="Verdana"/>
              </a:rPr>
              <a:t>connexion</a:t>
            </a:r>
            <a:r>
              <a:rPr sz="1694" spc="-74" dirty="0">
                <a:solidFill>
                  <a:srgbClr val="00007F"/>
                </a:solidFill>
                <a:latin typeface="Verdana"/>
                <a:cs typeface="Verdana"/>
              </a:rPr>
              <a:t> </a:t>
            </a:r>
            <a:r>
              <a:rPr sz="1694" spc="-26" dirty="0">
                <a:solidFill>
                  <a:srgbClr val="00007F"/>
                </a:solidFill>
                <a:latin typeface="Verdana"/>
                <a:cs typeface="Verdana"/>
              </a:rPr>
              <a:t>TCP</a:t>
            </a:r>
            <a:endParaRPr sz="1694">
              <a:latin typeface="Verdana"/>
              <a:cs typeface="Verdana"/>
            </a:endParaRPr>
          </a:p>
          <a:p>
            <a:pPr marL="324739" indent="-170102">
              <a:lnSpc>
                <a:spcPts val="1853"/>
              </a:lnSpc>
              <a:buSzPct val="78125"/>
              <a:buFont typeface="Segoe UI Symbol"/>
              <a:buChar char="■"/>
              <a:tabLst>
                <a:tab pos="324739" algn="l"/>
              </a:tabLst>
            </a:pPr>
            <a:r>
              <a:rPr sz="1694" dirty="0">
                <a:solidFill>
                  <a:srgbClr val="00007F"/>
                </a:solidFill>
                <a:latin typeface="Verdana"/>
                <a:cs typeface="Verdana"/>
              </a:rPr>
              <a:t>Pour</a:t>
            </a:r>
            <a:r>
              <a:rPr sz="1694" spc="-74" dirty="0">
                <a:solidFill>
                  <a:srgbClr val="00007F"/>
                </a:solidFill>
                <a:latin typeface="Verdana"/>
                <a:cs typeface="Verdana"/>
              </a:rPr>
              <a:t> </a:t>
            </a:r>
            <a:r>
              <a:rPr sz="1694" dirty="0">
                <a:solidFill>
                  <a:srgbClr val="00007F"/>
                </a:solidFill>
                <a:latin typeface="Verdana"/>
                <a:cs typeface="Verdana"/>
              </a:rPr>
              <a:t>chaque</a:t>
            </a:r>
            <a:r>
              <a:rPr sz="1694" spc="-69" dirty="0">
                <a:solidFill>
                  <a:srgbClr val="00007F"/>
                </a:solidFill>
                <a:latin typeface="Verdana"/>
                <a:cs typeface="Verdana"/>
              </a:rPr>
              <a:t> </a:t>
            </a:r>
            <a:r>
              <a:rPr sz="1694" dirty="0">
                <a:solidFill>
                  <a:srgbClr val="00007F"/>
                </a:solidFill>
                <a:latin typeface="Verdana"/>
                <a:cs typeface="Verdana"/>
              </a:rPr>
              <a:t>requête</a:t>
            </a:r>
            <a:r>
              <a:rPr sz="1694" spc="-69" dirty="0">
                <a:solidFill>
                  <a:srgbClr val="00007F"/>
                </a:solidFill>
                <a:latin typeface="Verdana"/>
                <a:cs typeface="Verdana"/>
              </a:rPr>
              <a:t> </a:t>
            </a:r>
            <a:r>
              <a:rPr sz="1694" spc="-53" dirty="0">
                <a:solidFill>
                  <a:srgbClr val="00007F"/>
                </a:solidFill>
                <a:latin typeface="Verdana"/>
                <a:cs typeface="Verdana"/>
              </a:rPr>
              <a:t>:</a:t>
            </a:r>
            <a:endParaRPr sz="1694">
              <a:latin typeface="Verdana"/>
              <a:cs typeface="Verdana"/>
            </a:endParaRPr>
          </a:p>
          <a:p>
            <a:pPr marL="667632" lvl="1" indent="-170102">
              <a:lnSpc>
                <a:spcPts val="1853"/>
              </a:lnSpc>
              <a:buSzPct val="78125"/>
              <a:buFont typeface="Segoe UI Symbol"/>
              <a:buChar char="■"/>
              <a:tabLst>
                <a:tab pos="667632" algn="l"/>
              </a:tabLst>
            </a:pPr>
            <a:r>
              <a:rPr sz="1694" dirty="0">
                <a:solidFill>
                  <a:srgbClr val="00007F"/>
                </a:solidFill>
                <a:latin typeface="Verdana"/>
                <a:cs typeface="Verdana"/>
              </a:rPr>
              <a:t>Envoyer</a:t>
            </a:r>
            <a:r>
              <a:rPr sz="1694" spc="-85" dirty="0">
                <a:solidFill>
                  <a:srgbClr val="00007F"/>
                </a:solidFill>
                <a:latin typeface="Verdana"/>
                <a:cs typeface="Verdana"/>
              </a:rPr>
              <a:t> </a:t>
            </a:r>
            <a:r>
              <a:rPr sz="1694" dirty="0">
                <a:solidFill>
                  <a:srgbClr val="00007F"/>
                </a:solidFill>
                <a:latin typeface="Verdana"/>
                <a:cs typeface="Verdana"/>
              </a:rPr>
              <a:t>la</a:t>
            </a:r>
            <a:r>
              <a:rPr sz="1694" spc="-74" dirty="0">
                <a:solidFill>
                  <a:srgbClr val="00007F"/>
                </a:solidFill>
                <a:latin typeface="Verdana"/>
                <a:cs typeface="Verdana"/>
              </a:rPr>
              <a:t> </a:t>
            </a:r>
            <a:r>
              <a:rPr sz="1694" spc="-11" dirty="0">
                <a:solidFill>
                  <a:srgbClr val="00007F"/>
                </a:solidFill>
                <a:latin typeface="Verdana"/>
                <a:cs typeface="Verdana"/>
              </a:rPr>
              <a:t>requête</a:t>
            </a:r>
            <a:endParaRPr sz="1694">
              <a:latin typeface="Verdana"/>
              <a:cs typeface="Verdana"/>
            </a:endParaRPr>
          </a:p>
          <a:p>
            <a:pPr marL="667632" lvl="1" indent="-170102">
              <a:lnSpc>
                <a:spcPts val="1853"/>
              </a:lnSpc>
              <a:buSzPct val="78125"/>
              <a:buFont typeface="Segoe UI Symbol"/>
              <a:buChar char="■"/>
              <a:tabLst>
                <a:tab pos="667632" algn="l"/>
              </a:tabLst>
            </a:pPr>
            <a:r>
              <a:rPr sz="1694" dirty="0">
                <a:solidFill>
                  <a:srgbClr val="00007F"/>
                </a:solidFill>
                <a:latin typeface="Verdana"/>
                <a:cs typeface="Verdana"/>
              </a:rPr>
              <a:t>Recevoir</a:t>
            </a:r>
            <a:r>
              <a:rPr sz="1694" spc="-85" dirty="0">
                <a:solidFill>
                  <a:srgbClr val="00007F"/>
                </a:solidFill>
                <a:latin typeface="Verdana"/>
                <a:cs typeface="Verdana"/>
              </a:rPr>
              <a:t> </a:t>
            </a:r>
            <a:r>
              <a:rPr sz="1694" dirty="0">
                <a:solidFill>
                  <a:srgbClr val="00007F"/>
                </a:solidFill>
                <a:latin typeface="Verdana"/>
                <a:cs typeface="Verdana"/>
              </a:rPr>
              <a:t>la</a:t>
            </a:r>
            <a:r>
              <a:rPr sz="1694" spc="-74" dirty="0">
                <a:solidFill>
                  <a:srgbClr val="00007F"/>
                </a:solidFill>
                <a:latin typeface="Verdana"/>
                <a:cs typeface="Verdana"/>
              </a:rPr>
              <a:t> </a:t>
            </a:r>
            <a:r>
              <a:rPr sz="1694" spc="-11" dirty="0">
                <a:solidFill>
                  <a:srgbClr val="00007F"/>
                </a:solidFill>
                <a:latin typeface="Verdana"/>
                <a:cs typeface="Verdana"/>
              </a:rPr>
              <a:t>réponse</a:t>
            </a:r>
            <a:endParaRPr sz="1694">
              <a:latin typeface="Verdana"/>
              <a:cs typeface="Verdana"/>
            </a:endParaRPr>
          </a:p>
          <a:p>
            <a:pPr marL="324739" indent="-170102">
              <a:lnSpc>
                <a:spcPts val="1943"/>
              </a:lnSpc>
              <a:buSzPct val="78125"/>
              <a:buFont typeface="Segoe UI Symbol"/>
              <a:buChar char="■"/>
              <a:tabLst>
                <a:tab pos="324739" algn="l"/>
              </a:tabLst>
            </a:pPr>
            <a:r>
              <a:rPr sz="1694" dirty="0">
                <a:solidFill>
                  <a:srgbClr val="00007F"/>
                </a:solidFill>
                <a:latin typeface="Verdana"/>
                <a:cs typeface="Verdana"/>
              </a:rPr>
              <a:t>Libérer</a:t>
            </a:r>
            <a:r>
              <a:rPr sz="1694" spc="-37" dirty="0">
                <a:solidFill>
                  <a:srgbClr val="00007F"/>
                </a:solidFill>
                <a:latin typeface="Verdana"/>
                <a:cs typeface="Verdana"/>
              </a:rPr>
              <a:t> </a:t>
            </a:r>
            <a:r>
              <a:rPr sz="1694" dirty="0">
                <a:solidFill>
                  <a:srgbClr val="00007F"/>
                </a:solidFill>
                <a:latin typeface="Verdana"/>
                <a:cs typeface="Verdana"/>
              </a:rPr>
              <a:t>la</a:t>
            </a:r>
            <a:r>
              <a:rPr sz="1694" spc="-26" dirty="0">
                <a:solidFill>
                  <a:srgbClr val="00007F"/>
                </a:solidFill>
                <a:latin typeface="Verdana"/>
                <a:cs typeface="Verdana"/>
              </a:rPr>
              <a:t> </a:t>
            </a:r>
            <a:r>
              <a:rPr sz="1694" spc="-11" dirty="0">
                <a:solidFill>
                  <a:srgbClr val="00007F"/>
                </a:solidFill>
                <a:latin typeface="Verdana"/>
                <a:cs typeface="Verdana"/>
              </a:rPr>
              <a:t>connexion</a:t>
            </a:r>
            <a:endParaRPr sz="1694">
              <a:latin typeface="Verdana"/>
              <a:cs typeface="Verdana"/>
            </a:endParaRPr>
          </a:p>
        </p:txBody>
      </p:sp>
      <p:sp>
        <p:nvSpPr>
          <p:cNvPr id="7" name="object 7"/>
          <p:cNvSpPr txBox="1"/>
          <p:nvPr/>
        </p:nvSpPr>
        <p:spPr>
          <a:xfrm>
            <a:off x="6000525" y="4249270"/>
            <a:ext cx="3820309" cy="758880"/>
          </a:xfrm>
          <a:prstGeom prst="rect">
            <a:avLst/>
          </a:prstGeom>
        </p:spPr>
        <p:txBody>
          <a:bodyPr vert="horz" wrap="square" lIns="0" tIns="40341" rIns="0" bIns="0" rtlCol="0">
            <a:spAutoFit/>
          </a:bodyPr>
          <a:lstStyle/>
          <a:p>
            <a:pPr marL="13447" marR="5379">
              <a:lnSpc>
                <a:spcPts val="1853"/>
              </a:lnSpc>
              <a:spcBef>
                <a:spcPts val="318"/>
              </a:spcBef>
            </a:pPr>
            <a:r>
              <a:rPr sz="1694" dirty="0">
                <a:solidFill>
                  <a:srgbClr val="00007F"/>
                </a:solidFill>
                <a:latin typeface="Verdana"/>
                <a:cs typeface="Verdana"/>
              </a:rPr>
              <a:t>Plusieurs</a:t>
            </a:r>
            <a:r>
              <a:rPr sz="1694" spc="-58" dirty="0">
                <a:solidFill>
                  <a:srgbClr val="00007F"/>
                </a:solidFill>
                <a:latin typeface="Verdana"/>
                <a:cs typeface="Verdana"/>
              </a:rPr>
              <a:t> </a:t>
            </a:r>
            <a:r>
              <a:rPr sz="1694" dirty="0">
                <a:solidFill>
                  <a:srgbClr val="00007F"/>
                </a:solidFill>
                <a:latin typeface="Verdana"/>
                <a:cs typeface="Verdana"/>
              </a:rPr>
              <a:t>requêtes</a:t>
            </a:r>
            <a:r>
              <a:rPr sz="1694" spc="-58" dirty="0">
                <a:solidFill>
                  <a:srgbClr val="00007F"/>
                </a:solidFill>
                <a:latin typeface="Verdana"/>
                <a:cs typeface="Verdana"/>
              </a:rPr>
              <a:t> </a:t>
            </a:r>
            <a:r>
              <a:rPr sz="1694" dirty="0">
                <a:solidFill>
                  <a:srgbClr val="00007F"/>
                </a:solidFill>
                <a:latin typeface="Verdana"/>
                <a:cs typeface="Verdana"/>
              </a:rPr>
              <a:t>par</a:t>
            </a:r>
            <a:r>
              <a:rPr sz="1694" spc="-58" dirty="0">
                <a:solidFill>
                  <a:srgbClr val="00007F"/>
                </a:solidFill>
                <a:latin typeface="Verdana"/>
                <a:cs typeface="Verdana"/>
              </a:rPr>
              <a:t> </a:t>
            </a:r>
            <a:r>
              <a:rPr sz="1694" dirty="0">
                <a:solidFill>
                  <a:srgbClr val="00007F"/>
                </a:solidFill>
                <a:latin typeface="Verdana"/>
                <a:cs typeface="Verdana"/>
              </a:rPr>
              <a:t>site</a:t>
            </a:r>
            <a:r>
              <a:rPr sz="1694" spc="-53" dirty="0">
                <a:solidFill>
                  <a:srgbClr val="00007F"/>
                </a:solidFill>
                <a:latin typeface="Verdana"/>
                <a:cs typeface="Verdana"/>
              </a:rPr>
              <a:t> </a:t>
            </a:r>
            <a:r>
              <a:rPr sz="1694" spc="-26" dirty="0">
                <a:solidFill>
                  <a:srgbClr val="00007F"/>
                </a:solidFill>
                <a:latin typeface="Verdana"/>
                <a:cs typeface="Verdana"/>
              </a:rPr>
              <a:t>Web </a:t>
            </a:r>
            <a:r>
              <a:rPr sz="1694" dirty="0">
                <a:solidFill>
                  <a:srgbClr val="00007F"/>
                </a:solidFill>
                <a:latin typeface="Verdana"/>
                <a:cs typeface="Verdana"/>
              </a:rPr>
              <a:t>(par</a:t>
            </a:r>
            <a:r>
              <a:rPr sz="1694" spc="-69" dirty="0">
                <a:solidFill>
                  <a:srgbClr val="00007F"/>
                </a:solidFill>
                <a:latin typeface="Verdana"/>
                <a:cs typeface="Verdana"/>
              </a:rPr>
              <a:t> </a:t>
            </a:r>
            <a:r>
              <a:rPr sz="1694" dirty="0">
                <a:solidFill>
                  <a:srgbClr val="00007F"/>
                </a:solidFill>
                <a:latin typeface="Verdana"/>
                <a:cs typeface="Verdana"/>
              </a:rPr>
              <a:t>exemples,</a:t>
            </a:r>
            <a:r>
              <a:rPr sz="1694" spc="-64" dirty="0">
                <a:solidFill>
                  <a:srgbClr val="00007F"/>
                </a:solidFill>
                <a:latin typeface="Verdana"/>
                <a:cs typeface="Verdana"/>
              </a:rPr>
              <a:t> </a:t>
            </a:r>
            <a:r>
              <a:rPr sz="1694" dirty="0">
                <a:solidFill>
                  <a:srgbClr val="00007F"/>
                </a:solidFill>
                <a:latin typeface="Verdana"/>
                <a:cs typeface="Verdana"/>
              </a:rPr>
              <a:t>les</a:t>
            </a:r>
            <a:r>
              <a:rPr sz="1694" spc="-69" dirty="0">
                <a:solidFill>
                  <a:srgbClr val="00007F"/>
                </a:solidFill>
                <a:latin typeface="Verdana"/>
                <a:cs typeface="Verdana"/>
              </a:rPr>
              <a:t> </a:t>
            </a:r>
            <a:r>
              <a:rPr sz="1694" dirty="0">
                <a:solidFill>
                  <a:srgbClr val="00007F"/>
                </a:solidFill>
                <a:latin typeface="Verdana"/>
                <a:cs typeface="Verdana"/>
              </a:rPr>
              <a:t>fichiers</a:t>
            </a:r>
            <a:r>
              <a:rPr sz="1694" spc="-64" dirty="0">
                <a:solidFill>
                  <a:srgbClr val="00007F"/>
                </a:solidFill>
                <a:latin typeface="Verdana"/>
                <a:cs typeface="Verdana"/>
              </a:rPr>
              <a:t> </a:t>
            </a:r>
            <a:r>
              <a:rPr sz="1694" spc="-11" dirty="0">
                <a:solidFill>
                  <a:srgbClr val="00007F"/>
                </a:solidFill>
                <a:latin typeface="Verdana"/>
                <a:cs typeface="Verdana"/>
              </a:rPr>
              <a:t>images)</a:t>
            </a:r>
            <a:endParaRPr sz="1694">
              <a:latin typeface="Verdana"/>
              <a:cs typeface="Verdana"/>
            </a:endParaRPr>
          </a:p>
          <a:p>
            <a:pPr marL="13447">
              <a:lnSpc>
                <a:spcPts val="1821"/>
              </a:lnSpc>
            </a:pPr>
            <a:r>
              <a:rPr sz="1694" b="1" dirty="0">
                <a:solidFill>
                  <a:srgbClr val="00007F"/>
                </a:solidFill>
                <a:latin typeface="Verdana"/>
                <a:cs typeface="Verdana"/>
              </a:rPr>
              <a:t>-&gt;</a:t>
            </a:r>
            <a:r>
              <a:rPr sz="1694" b="1" spc="-37" dirty="0">
                <a:solidFill>
                  <a:srgbClr val="00007F"/>
                </a:solidFill>
                <a:latin typeface="Verdana"/>
                <a:cs typeface="Verdana"/>
              </a:rPr>
              <a:t> </a:t>
            </a:r>
            <a:r>
              <a:rPr sz="1694" b="1" dirty="0">
                <a:solidFill>
                  <a:srgbClr val="00007F"/>
                </a:solidFill>
                <a:latin typeface="Verdana"/>
                <a:cs typeface="Verdana"/>
              </a:rPr>
              <a:t>Problème</a:t>
            </a:r>
            <a:r>
              <a:rPr sz="1694" b="1" spc="-42" dirty="0">
                <a:solidFill>
                  <a:srgbClr val="00007F"/>
                </a:solidFill>
                <a:latin typeface="Verdana"/>
                <a:cs typeface="Verdana"/>
              </a:rPr>
              <a:t> </a:t>
            </a:r>
            <a:r>
              <a:rPr sz="1694" b="1" dirty="0">
                <a:solidFill>
                  <a:srgbClr val="00007F"/>
                </a:solidFill>
                <a:latin typeface="Verdana"/>
                <a:cs typeface="Verdana"/>
              </a:rPr>
              <a:t>de</a:t>
            </a:r>
            <a:r>
              <a:rPr sz="1694" b="1" spc="-37" dirty="0">
                <a:solidFill>
                  <a:srgbClr val="00007F"/>
                </a:solidFill>
                <a:latin typeface="Verdana"/>
                <a:cs typeface="Verdana"/>
              </a:rPr>
              <a:t> </a:t>
            </a:r>
            <a:r>
              <a:rPr sz="1694" b="1" spc="-11" dirty="0">
                <a:solidFill>
                  <a:srgbClr val="00007F"/>
                </a:solidFill>
                <a:latin typeface="Verdana"/>
                <a:cs typeface="Verdana"/>
              </a:rPr>
              <a:t>performances</a:t>
            </a:r>
            <a:endParaRPr sz="1694">
              <a:latin typeface="Verdana"/>
              <a:cs typeface="Verdana"/>
            </a:endParaRPr>
          </a:p>
        </p:txBody>
      </p:sp>
      <p:pic>
        <p:nvPicPr>
          <p:cNvPr id="8" name="object 8"/>
          <p:cNvPicPr/>
          <p:nvPr/>
        </p:nvPicPr>
        <p:blipFill>
          <a:blip r:embed="rId2" cstate="print"/>
          <a:stretch>
            <a:fillRect/>
          </a:stretch>
        </p:blipFill>
        <p:spPr>
          <a:xfrm>
            <a:off x="6239135" y="3084372"/>
            <a:ext cx="1089365" cy="1080566"/>
          </a:xfrm>
          <a:prstGeom prst="rect">
            <a:avLst/>
          </a:prstGeom>
        </p:spPr>
      </p:pic>
      <p:pic>
        <p:nvPicPr>
          <p:cNvPr id="9" name="object 9"/>
          <p:cNvPicPr/>
          <p:nvPr/>
        </p:nvPicPr>
        <p:blipFill>
          <a:blip r:embed="rId3" cstate="print"/>
          <a:stretch>
            <a:fillRect/>
          </a:stretch>
        </p:blipFill>
        <p:spPr>
          <a:xfrm>
            <a:off x="6230419" y="5212300"/>
            <a:ext cx="1098080" cy="1072633"/>
          </a:xfrm>
          <a:prstGeom prst="rect">
            <a:avLst/>
          </a:prstGeom>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00778" y="1219649"/>
            <a:ext cx="4196155" cy="306864"/>
          </a:xfrm>
          <a:prstGeom prst="rect">
            <a:avLst/>
          </a:prstGeom>
        </p:spPr>
        <p:txBody>
          <a:bodyPr vert="horz" wrap="square" lIns="0" tIns="13447" rIns="0" bIns="0" rtlCol="0">
            <a:spAutoFit/>
          </a:bodyPr>
          <a:lstStyle/>
          <a:p>
            <a:pPr marL="204391" indent="-190944">
              <a:spcBef>
                <a:spcPts val="106"/>
              </a:spcBef>
              <a:buClr>
                <a:srgbClr val="00007F"/>
              </a:buClr>
              <a:buSzPct val="80555"/>
              <a:buFont typeface="Segoe UI Symbol"/>
              <a:buChar char="■"/>
              <a:tabLst>
                <a:tab pos="204391" algn="l"/>
              </a:tabLst>
            </a:pPr>
            <a:r>
              <a:rPr sz="1906" dirty="0">
                <a:solidFill>
                  <a:srgbClr val="00007F"/>
                </a:solidFill>
                <a:latin typeface="Verdana"/>
                <a:cs typeface="Verdana"/>
              </a:rPr>
              <a:t>Communication</a:t>
            </a:r>
            <a:r>
              <a:rPr sz="1906" spc="-64" dirty="0">
                <a:solidFill>
                  <a:srgbClr val="00007F"/>
                </a:solidFill>
                <a:latin typeface="Verdana"/>
                <a:cs typeface="Verdana"/>
              </a:rPr>
              <a:t> </a:t>
            </a:r>
            <a:r>
              <a:rPr sz="1906" dirty="0">
                <a:solidFill>
                  <a:srgbClr val="00007F"/>
                </a:solidFill>
                <a:latin typeface="Verdana"/>
                <a:cs typeface="Verdana"/>
              </a:rPr>
              <a:t>en</a:t>
            </a:r>
            <a:r>
              <a:rPr sz="1906" spc="-58" dirty="0">
                <a:solidFill>
                  <a:srgbClr val="00007F"/>
                </a:solidFill>
                <a:latin typeface="Verdana"/>
                <a:cs typeface="Verdana"/>
              </a:rPr>
              <a:t> </a:t>
            </a:r>
            <a:r>
              <a:rPr sz="1906" dirty="0">
                <a:solidFill>
                  <a:srgbClr val="00007F"/>
                </a:solidFill>
                <a:latin typeface="Verdana"/>
                <a:cs typeface="Verdana"/>
              </a:rPr>
              <a:t>deux</a:t>
            </a:r>
            <a:r>
              <a:rPr sz="1906" spc="-58" dirty="0">
                <a:solidFill>
                  <a:srgbClr val="00007F"/>
                </a:solidFill>
                <a:latin typeface="Verdana"/>
                <a:cs typeface="Verdana"/>
              </a:rPr>
              <a:t> </a:t>
            </a:r>
            <a:r>
              <a:rPr sz="1906" dirty="0">
                <a:solidFill>
                  <a:srgbClr val="00007F"/>
                </a:solidFill>
                <a:latin typeface="Verdana"/>
                <a:cs typeface="Verdana"/>
              </a:rPr>
              <a:t>temps</a:t>
            </a:r>
            <a:r>
              <a:rPr sz="1906" spc="-58" dirty="0">
                <a:solidFill>
                  <a:srgbClr val="00007F"/>
                </a:solidFill>
                <a:latin typeface="Verdana"/>
                <a:cs typeface="Verdana"/>
              </a:rPr>
              <a:t> </a:t>
            </a:r>
            <a:r>
              <a:rPr sz="1906" spc="-53" dirty="0">
                <a:solidFill>
                  <a:srgbClr val="00007F"/>
                </a:solidFill>
                <a:latin typeface="Verdana"/>
                <a:cs typeface="Verdana"/>
              </a:rPr>
              <a:t>:</a:t>
            </a:r>
            <a:endParaRPr sz="1906">
              <a:latin typeface="Verdana"/>
              <a:cs typeface="Verdana"/>
            </a:endParaRPr>
          </a:p>
        </p:txBody>
      </p:sp>
      <p:sp>
        <p:nvSpPr>
          <p:cNvPr id="3" name="object 3"/>
          <p:cNvSpPr/>
          <p:nvPr/>
        </p:nvSpPr>
        <p:spPr>
          <a:xfrm>
            <a:off x="2727512" y="1874519"/>
            <a:ext cx="1294952" cy="1820732"/>
          </a:xfrm>
          <a:custGeom>
            <a:avLst/>
            <a:gdLst/>
            <a:ahLst/>
            <a:cxnLst/>
            <a:rect l="l" t="t" r="r" b="b"/>
            <a:pathLst>
              <a:path w="1223010" h="1719579">
                <a:moveTo>
                  <a:pt x="1223010" y="0"/>
                </a:moveTo>
                <a:lnTo>
                  <a:pt x="0" y="0"/>
                </a:lnTo>
                <a:lnTo>
                  <a:pt x="0" y="1719580"/>
                </a:lnTo>
                <a:lnTo>
                  <a:pt x="612139" y="1719580"/>
                </a:lnTo>
                <a:lnTo>
                  <a:pt x="1223010" y="1719580"/>
                </a:lnTo>
                <a:lnTo>
                  <a:pt x="1223010" y="0"/>
                </a:lnTo>
                <a:close/>
              </a:path>
            </a:pathLst>
          </a:custGeom>
          <a:solidFill>
            <a:srgbClr val="BFBFBF"/>
          </a:solidFill>
        </p:spPr>
        <p:txBody>
          <a:bodyPr wrap="square" lIns="0" tIns="0" rIns="0" bIns="0" rtlCol="0"/>
          <a:lstStyle/>
          <a:p>
            <a:endParaRPr sz="1906"/>
          </a:p>
        </p:txBody>
      </p:sp>
      <p:sp>
        <p:nvSpPr>
          <p:cNvPr id="4" name="object 4"/>
          <p:cNvSpPr txBox="1"/>
          <p:nvPr/>
        </p:nvSpPr>
        <p:spPr>
          <a:xfrm>
            <a:off x="2727512" y="1874519"/>
            <a:ext cx="1294952" cy="350364"/>
          </a:xfrm>
          <a:prstGeom prst="rect">
            <a:avLst/>
          </a:prstGeom>
          <a:ln w="9344">
            <a:solidFill>
              <a:srgbClr val="000000"/>
            </a:solidFill>
          </a:ln>
        </p:spPr>
        <p:txBody>
          <a:bodyPr vert="horz" wrap="square" lIns="0" tIns="24205" rIns="0" bIns="0" rtlCol="0">
            <a:spAutoFit/>
          </a:bodyPr>
          <a:lstStyle/>
          <a:p>
            <a:pPr marL="138502">
              <a:spcBef>
                <a:spcPts val="191"/>
              </a:spcBef>
            </a:pPr>
            <a:r>
              <a:rPr sz="2118" spc="-11" dirty="0">
                <a:latin typeface="Arial MT"/>
                <a:cs typeface="Arial MT"/>
              </a:rPr>
              <a:t>Requête</a:t>
            </a:r>
            <a:endParaRPr sz="2118">
              <a:latin typeface="Arial MT"/>
              <a:cs typeface="Arial MT"/>
            </a:endParaRPr>
          </a:p>
        </p:txBody>
      </p:sp>
      <p:sp>
        <p:nvSpPr>
          <p:cNvPr id="5" name="object 5"/>
          <p:cNvSpPr/>
          <p:nvPr/>
        </p:nvSpPr>
        <p:spPr>
          <a:xfrm>
            <a:off x="6338047" y="1874519"/>
            <a:ext cx="1293607" cy="1820732"/>
          </a:xfrm>
          <a:custGeom>
            <a:avLst/>
            <a:gdLst/>
            <a:ahLst/>
            <a:cxnLst/>
            <a:rect l="l" t="t" r="r" b="b"/>
            <a:pathLst>
              <a:path w="1221739" h="1719579">
                <a:moveTo>
                  <a:pt x="1221739" y="0"/>
                </a:moveTo>
                <a:lnTo>
                  <a:pt x="0" y="0"/>
                </a:lnTo>
                <a:lnTo>
                  <a:pt x="0" y="1719580"/>
                </a:lnTo>
                <a:lnTo>
                  <a:pt x="610870" y="1719580"/>
                </a:lnTo>
                <a:lnTo>
                  <a:pt x="1221739" y="1719580"/>
                </a:lnTo>
                <a:lnTo>
                  <a:pt x="1221739" y="0"/>
                </a:lnTo>
                <a:close/>
              </a:path>
            </a:pathLst>
          </a:custGeom>
          <a:solidFill>
            <a:srgbClr val="BFBFBF"/>
          </a:solidFill>
        </p:spPr>
        <p:txBody>
          <a:bodyPr wrap="square" lIns="0" tIns="0" rIns="0" bIns="0" rtlCol="0"/>
          <a:lstStyle/>
          <a:p>
            <a:endParaRPr sz="1906"/>
          </a:p>
        </p:txBody>
      </p:sp>
      <p:sp>
        <p:nvSpPr>
          <p:cNvPr id="6" name="object 6"/>
          <p:cNvSpPr txBox="1"/>
          <p:nvPr/>
        </p:nvSpPr>
        <p:spPr>
          <a:xfrm>
            <a:off x="6338047" y="1874519"/>
            <a:ext cx="1293607" cy="350364"/>
          </a:xfrm>
          <a:prstGeom prst="rect">
            <a:avLst/>
          </a:prstGeom>
          <a:ln w="9344">
            <a:solidFill>
              <a:srgbClr val="000000"/>
            </a:solidFill>
          </a:ln>
        </p:spPr>
        <p:txBody>
          <a:bodyPr vert="horz" wrap="square" lIns="0" tIns="24205" rIns="0" bIns="0" rtlCol="0">
            <a:spAutoFit/>
          </a:bodyPr>
          <a:lstStyle/>
          <a:p>
            <a:pPr marL="182876">
              <a:spcBef>
                <a:spcPts val="191"/>
              </a:spcBef>
            </a:pPr>
            <a:r>
              <a:rPr sz="2118" spc="-11" dirty="0">
                <a:latin typeface="Arial MT"/>
                <a:cs typeface="Arial MT"/>
              </a:rPr>
              <a:t>Décode</a:t>
            </a:r>
            <a:endParaRPr sz="2118">
              <a:latin typeface="Arial MT"/>
              <a:cs typeface="Arial MT"/>
            </a:endParaRPr>
          </a:p>
        </p:txBody>
      </p:sp>
      <p:sp>
        <p:nvSpPr>
          <p:cNvPr id="7" name="object 7"/>
          <p:cNvSpPr/>
          <p:nvPr/>
        </p:nvSpPr>
        <p:spPr>
          <a:xfrm>
            <a:off x="4019774" y="2156907"/>
            <a:ext cx="2320962" cy="1311088"/>
          </a:xfrm>
          <a:custGeom>
            <a:avLst/>
            <a:gdLst/>
            <a:ahLst/>
            <a:cxnLst/>
            <a:rect l="l" t="t" r="r" b="b"/>
            <a:pathLst>
              <a:path w="2192020" h="1238250">
                <a:moveTo>
                  <a:pt x="2189480" y="38100"/>
                </a:moveTo>
                <a:lnTo>
                  <a:pt x="2113280" y="0"/>
                </a:lnTo>
                <a:lnTo>
                  <a:pt x="2113280" y="33020"/>
                </a:lnTo>
                <a:lnTo>
                  <a:pt x="2540" y="31750"/>
                </a:lnTo>
                <a:lnTo>
                  <a:pt x="2540" y="41910"/>
                </a:lnTo>
                <a:lnTo>
                  <a:pt x="2113280" y="43180"/>
                </a:lnTo>
                <a:lnTo>
                  <a:pt x="2113280" y="76200"/>
                </a:lnTo>
                <a:lnTo>
                  <a:pt x="2189480" y="38100"/>
                </a:lnTo>
                <a:close/>
              </a:path>
              <a:path w="2192020" h="1238250">
                <a:moveTo>
                  <a:pt x="2192020" y="1195070"/>
                </a:moveTo>
                <a:lnTo>
                  <a:pt x="76200" y="1196340"/>
                </a:lnTo>
                <a:lnTo>
                  <a:pt x="76200" y="1163320"/>
                </a:lnTo>
                <a:lnTo>
                  <a:pt x="0" y="1200150"/>
                </a:lnTo>
                <a:lnTo>
                  <a:pt x="76200" y="1238250"/>
                </a:lnTo>
                <a:lnTo>
                  <a:pt x="76200" y="1205230"/>
                </a:lnTo>
                <a:lnTo>
                  <a:pt x="2192020" y="1203960"/>
                </a:lnTo>
                <a:lnTo>
                  <a:pt x="2192020" y="1195070"/>
                </a:lnTo>
                <a:close/>
              </a:path>
            </a:pathLst>
          </a:custGeom>
          <a:solidFill>
            <a:srgbClr val="000000"/>
          </a:solidFill>
        </p:spPr>
        <p:txBody>
          <a:bodyPr wrap="square" lIns="0" tIns="0" rIns="0" bIns="0" rtlCol="0"/>
          <a:lstStyle/>
          <a:p>
            <a:endParaRPr sz="1906"/>
          </a:p>
        </p:txBody>
      </p:sp>
      <p:sp>
        <p:nvSpPr>
          <p:cNvPr id="8" name="object 8"/>
          <p:cNvSpPr txBox="1"/>
          <p:nvPr/>
        </p:nvSpPr>
        <p:spPr>
          <a:xfrm>
            <a:off x="4306196" y="1885278"/>
            <a:ext cx="1670797" cy="339501"/>
          </a:xfrm>
          <a:prstGeom prst="rect">
            <a:avLst/>
          </a:prstGeom>
        </p:spPr>
        <p:txBody>
          <a:bodyPr vert="horz" wrap="square" lIns="0" tIns="13447" rIns="0" bIns="0" rtlCol="0">
            <a:spAutoFit/>
          </a:bodyPr>
          <a:lstStyle/>
          <a:p>
            <a:pPr marL="13447">
              <a:spcBef>
                <a:spcPts val="106"/>
              </a:spcBef>
            </a:pPr>
            <a:r>
              <a:rPr sz="2118" spc="-21" dirty="0">
                <a:latin typeface="Arial MT"/>
                <a:cs typeface="Arial MT"/>
              </a:rPr>
              <a:t>En-</a:t>
            </a:r>
            <a:r>
              <a:rPr sz="2118" dirty="0">
                <a:latin typeface="Arial MT"/>
                <a:cs typeface="Arial MT"/>
              </a:rPr>
              <a:t>tête</a:t>
            </a:r>
            <a:r>
              <a:rPr sz="2118" spc="5" dirty="0">
                <a:latin typeface="Arial MT"/>
                <a:cs typeface="Arial MT"/>
              </a:rPr>
              <a:t> </a:t>
            </a:r>
            <a:r>
              <a:rPr sz="2118" spc="-21" dirty="0">
                <a:latin typeface="Arial MT"/>
                <a:cs typeface="Arial MT"/>
              </a:rPr>
              <a:t>HTTP</a:t>
            </a:r>
            <a:endParaRPr sz="2118">
              <a:latin typeface="Arial MT"/>
              <a:cs typeface="Arial MT"/>
            </a:endParaRPr>
          </a:p>
        </p:txBody>
      </p:sp>
      <p:sp>
        <p:nvSpPr>
          <p:cNvPr id="9" name="object 9"/>
          <p:cNvSpPr txBox="1"/>
          <p:nvPr/>
        </p:nvSpPr>
        <p:spPr>
          <a:xfrm>
            <a:off x="4276612" y="3115684"/>
            <a:ext cx="1879899" cy="339501"/>
          </a:xfrm>
          <a:prstGeom prst="rect">
            <a:avLst/>
          </a:prstGeom>
        </p:spPr>
        <p:txBody>
          <a:bodyPr vert="horz" wrap="square" lIns="0" tIns="13447" rIns="0" bIns="0" rtlCol="0">
            <a:spAutoFit/>
          </a:bodyPr>
          <a:lstStyle/>
          <a:p>
            <a:pPr marL="13447">
              <a:spcBef>
                <a:spcPts val="106"/>
              </a:spcBef>
            </a:pPr>
            <a:r>
              <a:rPr sz="2118" dirty="0">
                <a:latin typeface="Arial MT"/>
                <a:cs typeface="Arial MT"/>
              </a:rPr>
              <a:t>Réponse</a:t>
            </a:r>
            <a:r>
              <a:rPr sz="2118" spc="-116" dirty="0">
                <a:latin typeface="Arial MT"/>
                <a:cs typeface="Arial MT"/>
              </a:rPr>
              <a:t> </a:t>
            </a:r>
            <a:r>
              <a:rPr sz="2118" spc="-21" dirty="0">
                <a:latin typeface="Arial MT"/>
                <a:cs typeface="Arial MT"/>
              </a:rPr>
              <a:t>HTTP</a:t>
            </a:r>
            <a:endParaRPr sz="2118">
              <a:latin typeface="Arial MT"/>
              <a:cs typeface="Arial MT"/>
            </a:endParaRPr>
          </a:p>
        </p:txBody>
      </p:sp>
      <p:grpSp>
        <p:nvGrpSpPr>
          <p:cNvPr id="10" name="object 10"/>
          <p:cNvGrpSpPr/>
          <p:nvPr/>
        </p:nvGrpSpPr>
        <p:grpSpPr>
          <a:xfrm>
            <a:off x="7624930" y="2191870"/>
            <a:ext cx="1848971" cy="1340672"/>
            <a:chOff x="6301740" y="2070100"/>
            <a:chExt cx="1746250" cy="1266190"/>
          </a:xfrm>
        </p:grpSpPr>
        <p:sp>
          <p:nvSpPr>
            <p:cNvPr id="11" name="object 11"/>
            <p:cNvSpPr/>
            <p:nvPr/>
          </p:nvSpPr>
          <p:spPr>
            <a:xfrm>
              <a:off x="6756400" y="2226310"/>
              <a:ext cx="1286510" cy="1062990"/>
            </a:xfrm>
            <a:custGeom>
              <a:avLst/>
              <a:gdLst/>
              <a:ahLst/>
              <a:cxnLst/>
              <a:rect l="l" t="t" r="r" b="b"/>
              <a:pathLst>
                <a:path w="1286509" h="1062989">
                  <a:moveTo>
                    <a:pt x="643890" y="0"/>
                  </a:moveTo>
                  <a:lnTo>
                    <a:pt x="569504" y="896"/>
                  </a:lnTo>
                  <a:lnTo>
                    <a:pt x="497454" y="3517"/>
                  </a:lnTo>
                  <a:lnTo>
                    <a:pt x="428248" y="7760"/>
                  </a:lnTo>
                  <a:lnTo>
                    <a:pt x="362394" y="13521"/>
                  </a:lnTo>
                  <a:lnTo>
                    <a:pt x="300399" y="20699"/>
                  </a:lnTo>
                  <a:lnTo>
                    <a:pt x="242773" y="29191"/>
                  </a:lnTo>
                  <a:lnTo>
                    <a:pt x="190023" y="38893"/>
                  </a:lnTo>
                  <a:lnTo>
                    <a:pt x="142658" y="49704"/>
                  </a:lnTo>
                  <a:lnTo>
                    <a:pt x="101185" y="61519"/>
                  </a:lnTo>
                  <a:lnTo>
                    <a:pt x="37951" y="87755"/>
                  </a:lnTo>
                  <a:lnTo>
                    <a:pt x="4386" y="116779"/>
                  </a:lnTo>
                  <a:lnTo>
                    <a:pt x="0" y="132079"/>
                  </a:lnTo>
                  <a:lnTo>
                    <a:pt x="0" y="929639"/>
                  </a:lnTo>
                  <a:lnTo>
                    <a:pt x="37951" y="974114"/>
                  </a:lnTo>
                  <a:lnTo>
                    <a:pt x="101185" y="1000570"/>
                  </a:lnTo>
                  <a:lnTo>
                    <a:pt x="142658" y="1012515"/>
                  </a:lnTo>
                  <a:lnTo>
                    <a:pt x="190023" y="1023461"/>
                  </a:lnTo>
                  <a:lnTo>
                    <a:pt x="242773" y="1033298"/>
                  </a:lnTo>
                  <a:lnTo>
                    <a:pt x="300399" y="1041919"/>
                  </a:lnTo>
                  <a:lnTo>
                    <a:pt x="362394" y="1049216"/>
                  </a:lnTo>
                  <a:lnTo>
                    <a:pt x="428248" y="1055079"/>
                  </a:lnTo>
                  <a:lnTo>
                    <a:pt x="497454" y="1059402"/>
                  </a:lnTo>
                  <a:lnTo>
                    <a:pt x="569504" y="1062074"/>
                  </a:lnTo>
                  <a:lnTo>
                    <a:pt x="643890" y="1062989"/>
                  </a:lnTo>
                  <a:lnTo>
                    <a:pt x="718022" y="1062074"/>
                  </a:lnTo>
                  <a:lnTo>
                    <a:pt x="789854" y="1059402"/>
                  </a:lnTo>
                  <a:lnTo>
                    <a:pt x="858877" y="1055079"/>
                  </a:lnTo>
                  <a:lnTo>
                    <a:pt x="924578" y="1049216"/>
                  </a:lnTo>
                  <a:lnTo>
                    <a:pt x="986447" y="1041919"/>
                  </a:lnTo>
                  <a:lnTo>
                    <a:pt x="1043973" y="1033298"/>
                  </a:lnTo>
                  <a:lnTo>
                    <a:pt x="1096645" y="1023461"/>
                  </a:lnTo>
                  <a:lnTo>
                    <a:pt x="1143951" y="1012515"/>
                  </a:lnTo>
                  <a:lnTo>
                    <a:pt x="1185382" y="1000570"/>
                  </a:lnTo>
                  <a:lnTo>
                    <a:pt x="1248571" y="974114"/>
                  </a:lnTo>
                  <a:lnTo>
                    <a:pt x="1282124" y="944959"/>
                  </a:lnTo>
                  <a:lnTo>
                    <a:pt x="1286509" y="929639"/>
                  </a:lnTo>
                  <a:lnTo>
                    <a:pt x="1286509" y="132079"/>
                  </a:lnTo>
                  <a:lnTo>
                    <a:pt x="1248571" y="87755"/>
                  </a:lnTo>
                  <a:lnTo>
                    <a:pt x="1185382" y="61519"/>
                  </a:lnTo>
                  <a:lnTo>
                    <a:pt x="1143951" y="49704"/>
                  </a:lnTo>
                  <a:lnTo>
                    <a:pt x="1096644" y="38893"/>
                  </a:lnTo>
                  <a:lnTo>
                    <a:pt x="1043973" y="29191"/>
                  </a:lnTo>
                  <a:lnTo>
                    <a:pt x="986447" y="20699"/>
                  </a:lnTo>
                  <a:lnTo>
                    <a:pt x="924578" y="13521"/>
                  </a:lnTo>
                  <a:lnTo>
                    <a:pt x="858877" y="7760"/>
                  </a:lnTo>
                  <a:lnTo>
                    <a:pt x="789854" y="3517"/>
                  </a:lnTo>
                  <a:lnTo>
                    <a:pt x="718022" y="896"/>
                  </a:lnTo>
                  <a:lnTo>
                    <a:pt x="643890" y="0"/>
                  </a:lnTo>
                  <a:close/>
                </a:path>
              </a:pathLst>
            </a:custGeom>
            <a:solidFill>
              <a:srgbClr val="BFBFBF"/>
            </a:solidFill>
          </p:spPr>
          <p:txBody>
            <a:bodyPr wrap="square" lIns="0" tIns="0" rIns="0" bIns="0" rtlCol="0"/>
            <a:lstStyle/>
            <a:p>
              <a:endParaRPr sz="1906"/>
            </a:p>
          </p:txBody>
        </p:sp>
        <p:sp>
          <p:nvSpPr>
            <p:cNvPr id="12" name="object 12"/>
            <p:cNvSpPr/>
            <p:nvPr/>
          </p:nvSpPr>
          <p:spPr>
            <a:xfrm>
              <a:off x="6756400" y="2226310"/>
              <a:ext cx="1286510" cy="1062990"/>
            </a:xfrm>
            <a:custGeom>
              <a:avLst/>
              <a:gdLst/>
              <a:ahLst/>
              <a:cxnLst/>
              <a:rect l="l" t="t" r="r" b="b"/>
              <a:pathLst>
                <a:path w="1286509" h="1062989">
                  <a:moveTo>
                    <a:pt x="643890" y="0"/>
                  </a:moveTo>
                  <a:lnTo>
                    <a:pt x="569504" y="896"/>
                  </a:lnTo>
                  <a:lnTo>
                    <a:pt x="497454" y="3517"/>
                  </a:lnTo>
                  <a:lnTo>
                    <a:pt x="428248" y="7760"/>
                  </a:lnTo>
                  <a:lnTo>
                    <a:pt x="362394" y="13521"/>
                  </a:lnTo>
                  <a:lnTo>
                    <a:pt x="300399" y="20699"/>
                  </a:lnTo>
                  <a:lnTo>
                    <a:pt x="242773" y="29191"/>
                  </a:lnTo>
                  <a:lnTo>
                    <a:pt x="190023" y="38893"/>
                  </a:lnTo>
                  <a:lnTo>
                    <a:pt x="142658" y="49704"/>
                  </a:lnTo>
                  <a:lnTo>
                    <a:pt x="101185" y="61519"/>
                  </a:lnTo>
                  <a:lnTo>
                    <a:pt x="37951" y="87755"/>
                  </a:lnTo>
                  <a:lnTo>
                    <a:pt x="4386" y="116779"/>
                  </a:lnTo>
                  <a:lnTo>
                    <a:pt x="0" y="132079"/>
                  </a:lnTo>
                  <a:lnTo>
                    <a:pt x="0" y="929639"/>
                  </a:lnTo>
                  <a:lnTo>
                    <a:pt x="37951" y="974114"/>
                  </a:lnTo>
                  <a:lnTo>
                    <a:pt x="101185" y="1000570"/>
                  </a:lnTo>
                  <a:lnTo>
                    <a:pt x="142658" y="1012515"/>
                  </a:lnTo>
                  <a:lnTo>
                    <a:pt x="190023" y="1023461"/>
                  </a:lnTo>
                  <a:lnTo>
                    <a:pt x="242773" y="1033298"/>
                  </a:lnTo>
                  <a:lnTo>
                    <a:pt x="300399" y="1041919"/>
                  </a:lnTo>
                  <a:lnTo>
                    <a:pt x="362394" y="1049216"/>
                  </a:lnTo>
                  <a:lnTo>
                    <a:pt x="428248" y="1055079"/>
                  </a:lnTo>
                  <a:lnTo>
                    <a:pt x="497454" y="1059402"/>
                  </a:lnTo>
                  <a:lnTo>
                    <a:pt x="569504" y="1062074"/>
                  </a:lnTo>
                  <a:lnTo>
                    <a:pt x="643890" y="1062989"/>
                  </a:lnTo>
                  <a:lnTo>
                    <a:pt x="718022" y="1062074"/>
                  </a:lnTo>
                  <a:lnTo>
                    <a:pt x="789854" y="1059402"/>
                  </a:lnTo>
                  <a:lnTo>
                    <a:pt x="858877" y="1055079"/>
                  </a:lnTo>
                  <a:lnTo>
                    <a:pt x="924578" y="1049216"/>
                  </a:lnTo>
                  <a:lnTo>
                    <a:pt x="986447" y="1041919"/>
                  </a:lnTo>
                  <a:lnTo>
                    <a:pt x="1043973" y="1033298"/>
                  </a:lnTo>
                  <a:lnTo>
                    <a:pt x="1096644" y="1023461"/>
                  </a:lnTo>
                  <a:lnTo>
                    <a:pt x="1143951" y="1012515"/>
                  </a:lnTo>
                  <a:lnTo>
                    <a:pt x="1185382" y="1000570"/>
                  </a:lnTo>
                  <a:lnTo>
                    <a:pt x="1248571" y="974114"/>
                  </a:lnTo>
                  <a:lnTo>
                    <a:pt x="1282124" y="944959"/>
                  </a:lnTo>
                  <a:lnTo>
                    <a:pt x="1286509" y="929639"/>
                  </a:lnTo>
                  <a:lnTo>
                    <a:pt x="1286509" y="132079"/>
                  </a:lnTo>
                  <a:lnTo>
                    <a:pt x="1248571" y="87755"/>
                  </a:lnTo>
                  <a:lnTo>
                    <a:pt x="1185382" y="61519"/>
                  </a:lnTo>
                  <a:lnTo>
                    <a:pt x="1143951" y="49704"/>
                  </a:lnTo>
                  <a:lnTo>
                    <a:pt x="1096645" y="38893"/>
                  </a:lnTo>
                  <a:lnTo>
                    <a:pt x="1043973" y="29191"/>
                  </a:lnTo>
                  <a:lnTo>
                    <a:pt x="986447" y="20699"/>
                  </a:lnTo>
                  <a:lnTo>
                    <a:pt x="924578" y="13521"/>
                  </a:lnTo>
                  <a:lnTo>
                    <a:pt x="858877" y="7760"/>
                  </a:lnTo>
                  <a:lnTo>
                    <a:pt x="789854" y="3517"/>
                  </a:lnTo>
                  <a:lnTo>
                    <a:pt x="718022" y="896"/>
                  </a:lnTo>
                  <a:lnTo>
                    <a:pt x="643890" y="0"/>
                  </a:lnTo>
                  <a:close/>
                </a:path>
              </a:pathLst>
            </a:custGeom>
            <a:ln w="9344">
              <a:solidFill>
                <a:srgbClr val="000000"/>
              </a:solidFill>
            </a:ln>
          </p:spPr>
          <p:txBody>
            <a:bodyPr wrap="square" lIns="0" tIns="0" rIns="0" bIns="0" rtlCol="0"/>
            <a:lstStyle/>
            <a:p>
              <a:endParaRPr sz="1906"/>
            </a:p>
          </p:txBody>
        </p:sp>
        <p:sp>
          <p:nvSpPr>
            <p:cNvPr id="13" name="object 13"/>
            <p:cNvSpPr/>
            <p:nvPr/>
          </p:nvSpPr>
          <p:spPr>
            <a:xfrm>
              <a:off x="6756400" y="2226310"/>
              <a:ext cx="1286510" cy="265430"/>
            </a:xfrm>
            <a:custGeom>
              <a:avLst/>
              <a:gdLst/>
              <a:ahLst/>
              <a:cxnLst/>
              <a:rect l="l" t="t" r="r" b="b"/>
              <a:pathLst>
                <a:path w="1286509" h="265430">
                  <a:moveTo>
                    <a:pt x="643890" y="0"/>
                  </a:moveTo>
                  <a:lnTo>
                    <a:pt x="569504" y="896"/>
                  </a:lnTo>
                  <a:lnTo>
                    <a:pt x="497454" y="3517"/>
                  </a:lnTo>
                  <a:lnTo>
                    <a:pt x="428248" y="7760"/>
                  </a:lnTo>
                  <a:lnTo>
                    <a:pt x="362394" y="13521"/>
                  </a:lnTo>
                  <a:lnTo>
                    <a:pt x="300399" y="20699"/>
                  </a:lnTo>
                  <a:lnTo>
                    <a:pt x="242773" y="29191"/>
                  </a:lnTo>
                  <a:lnTo>
                    <a:pt x="190023" y="38893"/>
                  </a:lnTo>
                  <a:lnTo>
                    <a:pt x="142658" y="49704"/>
                  </a:lnTo>
                  <a:lnTo>
                    <a:pt x="101185" y="61519"/>
                  </a:lnTo>
                  <a:lnTo>
                    <a:pt x="37951" y="87755"/>
                  </a:lnTo>
                  <a:lnTo>
                    <a:pt x="4386" y="116779"/>
                  </a:lnTo>
                  <a:lnTo>
                    <a:pt x="0" y="132079"/>
                  </a:lnTo>
                  <a:lnTo>
                    <a:pt x="4386" y="147399"/>
                  </a:lnTo>
                  <a:lnTo>
                    <a:pt x="37951" y="176554"/>
                  </a:lnTo>
                  <a:lnTo>
                    <a:pt x="101185" y="203010"/>
                  </a:lnTo>
                  <a:lnTo>
                    <a:pt x="142658" y="214955"/>
                  </a:lnTo>
                  <a:lnTo>
                    <a:pt x="190023" y="225901"/>
                  </a:lnTo>
                  <a:lnTo>
                    <a:pt x="242773" y="235738"/>
                  </a:lnTo>
                  <a:lnTo>
                    <a:pt x="300399" y="244359"/>
                  </a:lnTo>
                  <a:lnTo>
                    <a:pt x="362394" y="251656"/>
                  </a:lnTo>
                  <a:lnTo>
                    <a:pt x="428248" y="257519"/>
                  </a:lnTo>
                  <a:lnTo>
                    <a:pt x="497454" y="261842"/>
                  </a:lnTo>
                  <a:lnTo>
                    <a:pt x="569504" y="264514"/>
                  </a:lnTo>
                  <a:lnTo>
                    <a:pt x="643890" y="265429"/>
                  </a:lnTo>
                  <a:lnTo>
                    <a:pt x="718022" y="264514"/>
                  </a:lnTo>
                  <a:lnTo>
                    <a:pt x="789854" y="261842"/>
                  </a:lnTo>
                  <a:lnTo>
                    <a:pt x="858877" y="257519"/>
                  </a:lnTo>
                  <a:lnTo>
                    <a:pt x="924578" y="251656"/>
                  </a:lnTo>
                  <a:lnTo>
                    <a:pt x="986447" y="244359"/>
                  </a:lnTo>
                  <a:lnTo>
                    <a:pt x="1043973" y="235738"/>
                  </a:lnTo>
                  <a:lnTo>
                    <a:pt x="1096645" y="225901"/>
                  </a:lnTo>
                  <a:lnTo>
                    <a:pt x="1143951" y="214955"/>
                  </a:lnTo>
                  <a:lnTo>
                    <a:pt x="1185382" y="203010"/>
                  </a:lnTo>
                  <a:lnTo>
                    <a:pt x="1248571" y="176554"/>
                  </a:lnTo>
                  <a:lnTo>
                    <a:pt x="1282124" y="147399"/>
                  </a:lnTo>
                  <a:lnTo>
                    <a:pt x="1286509" y="132079"/>
                  </a:lnTo>
                  <a:lnTo>
                    <a:pt x="1282124" y="116779"/>
                  </a:lnTo>
                  <a:lnTo>
                    <a:pt x="1248571" y="87755"/>
                  </a:lnTo>
                  <a:lnTo>
                    <a:pt x="1185382" y="61519"/>
                  </a:lnTo>
                  <a:lnTo>
                    <a:pt x="1143951" y="49704"/>
                  </a:lnTo>
                  <a:lnTo>
                    <a:pt x="1096644" y="38893"/>
                  </a:lnTo>
                  <a:lnTo>
                    <a:pt x="1043973" y="29191"/>
                  </a:lnTo>
                  <a:lnTo>
                    <a:pt x="986447" y="20699"/>
                  </a:lnTo>
                  <a:lnTo>
                    <a:pt x="924578" y="13521"/>
                  </a:lnTo>
                  <a:lnTo>
                    <a:pt x="858877" y="7760"/>
                  </a:lnTo>
                  <a:lnTo>
                    <a:pt x="789854" y="3517"/>
                  </a:lnTo>
                  <a:lnTo>
                    <a:pt x="718022" y="896"/>
                  </a:lnTo>
                  <a:lnTo>
                    <a:pt x="643890" y="0"/>
                  </a:lnTo>
                  <a:close/>
                </a:path>
              </a:pathLst>
            </a:custGeom>
            <a:solidFill>
              <a:srgbClr val="D8D8D8"/>
            </a:solidFill>
          </p:spPr>
          <p:txBody>
            <a:bodyPr wrap="square" lIns="0" tIns="0" rIns="0" bIns="0" rtlCol="0"/>
            <a:lstStyle/>
            <a:p>
              <a:endParaRPr sz="1906"/>
            </a:p>
          </p:txBody>
        </p:sp>
        <p:sp>
          <p:nvSpPr>
            <p:cNvPr id="14" name="object 14"/>
            <p:cNvSpPr/>
            <p:nvPr/>
          </p:nvSpPr>
          <p:spPr>
            <a:xfrm>
              <a:off x="6756400" y="2226310"/>
              <a:ext cx="1286510" cy="265430"/>
            </a:xfrm>
            <a:custGeom>
              <a:avLst/>
              <a:gdLst/>
              <a:ahLst/>
              <a:cxnLst/>
              <a:rect l="l" t="t" r="r" b="b"/>
              <a:pathLst>
                <a:path w="1286509" h="265430">
                  <a:moveTo>
                    <a:pt x="643890" y="0"/>
                  </a:moveTo>
                  <a:lnTo>
                    <a:pt x="569504" y="896"/>
                  </a:lnTo>
                  <a:lnTo>
                    <a:pt x="497454" y="3517"/>
                  </a:lnTo>
                  <a:lnTo>
                    <a:pt x="428248" y="7760"/>
                  </a:lnTo>
                  <a:lnTo>
                    <a:pt x="362394" y="13521"/>
                  </a:lnTo>
                  <a:lnTo>
                    <a:pt x="300399" y="20699"/>
                  </a:lnTo>
                  <a:lnTo>
                    <a:pt x="242773" y="29191"/>
                  </a:lnTo>
                  <a:lnTo>
                    <a:pt x="190023" y="38893"/>
                  </a:lnTo>
                  <a:lnTo>
                    <a:pt x="142658" y="49704"/>
                  </a:lnTo>
                  <a:lnTo>
                    <a:pt x="101185" y="61519"/>
                  </a:lnTo>
                  <a:lnTo>
                    <a:pt x="37951" y="87755"/>
                  </a:lnTo>
                  <a:lnTo>
                    <a:pt x="4386" y="116779"/>
                  </a:lnTo>
                  <a:lnTo>
                    <a:pt x="0" y="132079"/>
                  </a:lnTo>
                  <a:lnTo>
                    <a:pt x="4386" y="147399"/>
                  </a:lnTo>
                  <a:lnTo>
                    <a:pt x="37951" y="176554"/>
                  </a:lnTo>
                  <a:lnTo>
                    <a:pt x="101185" y="203010"/>
                  </a:lnTo>
                  <a:lnTo>
                    <a:pt x="142658" y="214955"/>
                  </a:lnTo>
                  <a:lnTo>
                    <a:pt x="190023" y="225901"/>
                  </a:lnTo>
                  <a:lnTo>
                    <a:pt x="242773" y="235738"/>
                  </a:lnTo>
                  <a:lnTo>
                    <a:pt x="300399" y="244359"/>
                  </a:lnTo>
                  <a:lnTo>
                    <a:pt x="362394" y="251656"/>
                  </a:lnTo>
                  <a:lnTo>
                    <a:pt x="428248" y="257519"/>
                  </a:lnTo>
                  <a:lnTo>
                    <a:pt x="497454" y="261842"/>
                  </a:lnTo>
                  <a:lnTo>
                    <a:pt x="569504" y="264514"/>
                  </a:lnTo>
                  <a:lnTo>
                    <a:pt x="643890" y="265429"/>
                  </a:lnTo>
                  <a:lnTo>
                    <a:pt x="718022" y="264514"/>
                  </a:lnTo>
                  <a:lnTo>
                    <a:pt x="789854" y="261842"/>
                  </a:lnTo>
                  <a:lnTo>
                    <a:pt x="858877" y="257519"/>
                  </a:lnTo>
                  <a:lnTo>
                    <a:pt x="924578" y="251656"/>
                  </a:lnTo>
                  <a:lnTo>
                    <a:pt x="986447" y="244359"/>
                  </a:lnTo>
                  <a:lnTo>
                    <a:pt x="1043973" y="235738"/>
                  </a:lnTo>
                  <a:lnTo>
                    <a:pt x="1096644" y="225901"/>
                  </a:lnTo>
                  <a:lnTo>
                    <a:pt x="1143951" y="214955"/>
                  </a:lnTo>
                  <a:lnTo>
                    <a:pt x="1185382" y="203010"/>
                  </a:lnTo>
                  <a:lnTo>
                    <a:pt x="1248571" y="176554"/>
                  </a:lnTo>
                  <a:lnTo>
                    <a:pt x="1282124" y="147399"/>
                  </a:lnTo>
                  <a:lnTo>
                    <a:pt x="1286509" y="132079"/>
                  </a:lnTo>
                  <a:lnTo>
                    <a:pt x="1282124" y="116779"/>
                  </a:lnTo>
                  <a:lnTo>
                    <a:pt x="1248571" y="87755"/>
                  </a:lnTo>
                  <a:lnTo>
                    <a:pt x="1185382" y="61519"/>
                  </a:lnTo>
                  <a:lnTo>
                    <a:pt x="1143951" y="49704"/>
                  </a:lnTo>
                  <a:lnTo>
                    <a:pt x="1096645" y="38893"/>
                  </a:lnTo>
                  <a:lnTo>
                    <a:pt x="1043973" y="29191"/>
                  </a:lnTo>
                  <a:lnTo>
                    <a:pt x="986447" y="20699"/>
                  </a:lnTo>
                  <a:lnTo>
                    <a:pt x="924578" y="13521"/>
                  </a:lnTo>
                  <a:lnTo>
                    <a:pt x="858877" y="7760"/>
                  </a:lnTo>
                  <a:lnTo>
                    <a:pt x="789854" y="3517"/>
                  </a:lnTo>
                  <a:lnTo>
                    <a:pt x="718022" y="896"/>
                  </a:lnTo>
                  <a:lnTo>
                    <a:pt x="643890" y="0"/>
                  </a:lnTo>
                  <a:close/>
                </a:path>
              </a:pathLst>
            </a:custGeom>
            <a:ln w="9344">
              <a:solidFill>
                <a:srgbClr val="000000"/>
              </a:solidFill>
            </a:ln>
          </p:spPr>
          <p:txBody>
            <a:bodyPr wrap="square" lIns="0" tIns="0" rIns="0" bIns="0" rtlCol="0"/>
            <a:lstStyle/>
            <a:p>
              <a:endParaRPr sz="1906"/>
            </a:p>
          </p:txBody>
        </p:sp>
        <p:sp>
          <p:nvSpPr>
            <p:cNvPr id="15" name="object 15"/>
            <p:cNvSpPr/>
            <p:nvPr/>
          </p:nvSpPr>
          <p:spPr>
            <a:xfrm>
              <a:off x="6301740" y="2070099"/>
              <a:ext cx="461009" cy="1266190"/>
            </a:xfrm>
            <a:custGeom>
              <a:avLst/>
              <a:gdLst/>
              <a:ahLst/>
              <a:cxnLst/>
              <a:rect l="l" t="t" r="r" b="b"/>
              <a:pathLst>
                <a:path w="461009" h="1266189">
                  <a:moveTo>
                    <a:pt x="454660" y="558800"/>
                  </a:moveTo>
                  <a:lnTo>
                    <a:pt x="436880" y="477520"/>
                  </a:lnTo>
                  <a:lnTo>
                    <a:pt x="411302" y="498094"/>
                  </a:lnTo>
                  <a:lnTo>
                    <a:pt x="7620" y="0"/>
                  </a:lnTo>
                  <a:lnTo>
                    <a:pt x="3810" y="3810"/>
                  </a:lnTo>
                  <a:lnTo>
                    <a:pt x="0" y="6350"/>
                  </a:lnTo>
                  <a:lnTo>
                    <a:pt x="403567" y="504317"/>
                  </a:lnTo>
                  <a:lnTo>
                    <a:pt x="378460" y="524510"/>
                  </a:lnTo>
                  <a:lnTo>
                    <a:pt x="454660" y="558800"/>
                  </a:lnTo>
                  <a:close/>
                </a:path>
                <a:path w="461009" h="1266189">
                  <a:moveTo>
                    <a:pt x="461010" y="866140"/>
                  </a:moveTo>
                  <a:lnTo>
                    <a:pt x="458470" y="862330"/>
                  </a:lnTo>
                  <a:lnTo>
                    <a:pt x="454660" y="859790"/>
                  </a:lnTo>
                  <a:lnTo>
                    <a:pt x="55778" y="1212977"/>
                  </a:lnTo>
                  <a:lnTo>
                    <a:pt x="34290" y="1188720"/>
                  </a:lnTo>
                  <a:lnTo>
                    <a:pt x="2540" y="1266190"/>
                  </a:lnTo>
                  <a:lnTo>
                    <a:pt x="83820" y="1244600"/>
                  </a:lnTo>
                  <a:lnTo>
                    <a:pt x="62344" y="1220381"/>
                  </a:lnTo>
                  <a:lnTo>
                    <a:pt x="461010" y="866140"/>
                  </a:lnTo>
                  <a:close/>
                </a:path>
              </a:pathLst>
            </a:custGeom>
            <a:solidFill>
              <a:srgbClr val="000000"/>
            </a:solidFill>
          </p:spPr>
          <p:txBody>
            <a:bodyPr wrap="square" lIns="0" tIns="0" rIns="0" bIns="0" rtlCol="0"/>
            <a:lstStyle/>
            <a:p>
              <a:endParaRPr sz="1906"/>
            </a:p>
          </p:txBody>
        </p:sp>
      </p:grpSp>
      <p:sp>
        <p:nvSpPr>
          <p:cNvPr id="16" name="object 16"/>
          <p:cNvSpPr txBox="1"/>
          <p:nvPr/>
        </p:nvSpPr>
        <p:spPr>
          <a:xfrm>
            <a:off x="6148443" y="3840481"/>
            <a:ext cx="1744756" cy="339501"/>
          </a:xfrm>
          <a:prstGeom prst="rect">
            <a:avLst/>
          </a:prstGeom>
        </p:spPr>
        <p:txBody>
          <a:bodyPr vert="horz" wrap="square" lIns="0" tIns="13447" rIns="0" bIns="0" rtlCol="0">
            <a:spAutoFit/>
          </a:bodyPr>
          <a:lstStyle/>
          <a:p>
            <a:pPr marL="13447">
              <a:spcBef>
                <a:spcPts val="106"/>
              </a:spcBef>
            </a:pPr>
            <a:r>
              <a:rPr sz="2118" dirty="0">
                <a:latin typeface="Arial MT"/>
                <a:cs typeface="Arial MT"/>
              </a:rPr>
              <a:t>Serveur</a:t>
            </a:r>
            <a:r>
              <a:rPr sz="2118" spc="-90" dirty="0">
                <a:latin typeface="Arial MT"/>
                <a:cs typeface="Arial MT"/>
              </a:rPr>
              <a:t> </a:t>
            </a:r>
            <a:r>
              <a:rPr sz="2118" spc="-21" dirty="0">
                <a:latin typeface="Arial MT"/>
                <a:cs typeface="Arial MT"/>
              </a:rPr>
              <a:t>HTTP</a:t>
            </a:r>
            <a:endParaRPr sz="2118">
              <a:latin typeface="Arial MT"/>
              <a:cs typeface="Arial MT"/>
            </a:endParaRPr>
          </a:p>
        </p:txBody>
      </p:sp>
      <p:sp>
        <p:nvSpPr>
          <p:cNvPr id="17" name="object 17"/>
          <p:cNvSpPr txBox="1"/>
          <p:nvPr/>
        </p:nvSpPr>
        <p:spPr>
          <a:xfrm>
            <a:off x="3042173" y="3866030"/>
            <a:ext cx="713366" cy="339501"/>
          </a:xfrm>
          <a:prstGeom prst="rect">
            <a:avLst/>
          </a:prstGeom>
        </p:spPr>
        <p:txBody>
          <a:bodyPr vert="horz" wrap="square" lIns="0" tIns="13447" rIns="0" bIns="0" rtlCol="0">
            <a:spAutoFit/>
          </a:bodyPr>
          <a:lstStyle/>
          <a:p>
            <a:pPr marL="13447">
              <a:spcBef>
                <a:spcPts val="106"/>
              </a:spcBef>
            </a:pPr>
            <a:r>
              <a:rPr sz="2118" spc="-11" dirty="0">
                <a:latin typeface="Arial MT"/>
                <a:cs typeface="Arial MT"/>
              </a:rPr>
              <a:t>Client</a:t>
            </a:r>
            <a:endParaRPr sz="2118">
              <a:latin typeface="Arial MT"/>
              <a:cs typeface="Arial MT"/>
            </a:endParaRPr>
          </a:p>
        </p:txBody>
      </p:sp>
      <p:sp>
        <p:nvSpPr>
          <p:cNvPr id="19" name="object 19"/>
          <p:cNvSpPr txBox="1"/>
          <p:nvPr/>
        </p:nvSpPr>
        <p:spPr>
          <a:xfrm>
            <a:off x="2063226" y="6125136"/>
            <a:ext cx="2523341" cy="306864"/>
          </a:xfrm>
          <a:prstGeom prst="rect">
            <a:avLst/>
          </a:prstGeom>
        </p:spPr>
        <p:txBody>
          <a:bodyPr vert="horz" wrap="square" lIns="0" tIns="13447" rIns="0" bIns="0" rtlCol="0">
            <a:spAutoFit/>
          </a:bodyPr>
          <a:lstStyle/>
          <a:p>
            <a:pPr marL="13447">
              <a:spcBef>
                <a:spcPts val="106"/>
              </a:spcBef>
            </a:pPr>
            <a:r>
              <a:rPr sz="1906" b="1" dirty="0">
                <a:solidFill>
                  <a:srgbClr val="00007F"/>
                </a:solidFill>
                <a:latin typeface="Verdana"/>
                <a:cs typeface="Verdana"/>
              </a:rPr>
              <a:t>3.</a:t>
            </a:r>
            <a:r>
              <a:rPr sz="1906" b="1" spc="-37" dirty="0">
                <a:solidFill>
                  <a:srgbClr val="00007F"/>
                </a:solidFill>
                <a:latin typeface="Verdana"/>
                <a:cs typeface="Verdana"/>
              </a:rPr>
              <a:t> </a:t>
            </a:r>
            <a:r>
              <a:rPr sz="1906" b="1" dirty="0">
                <a:solidFill>
                  <a:srgbClr val="00007F"/>
                </a:solidFill>
                <a:latin typeface="Verdana"/>
                <a:cs typeface="Verdana"/>
              </a:rPr>
              <a:t>Lignes</a:t>
            </a:r>
            <a:r>
              <a:rPr sz="1906" b="1" spc="-32" dirty="0">
                <a:solidFill>
                  <a:srgbClr val="00007F"/>
                </a:solidFill>
                <a:latin typeface="Verdana"/>
                <a:cs typeface="Verdana"/>
              </a:rPr>
              <a:t> </a:t>
            </a:r>
            <a:r>
              <a:rPr sz="1906" b="1" dirty="0">
                <a:solidFill>
                  <a:srgbClr val="00007F"/>
                </a:solidFill>
                <a:latin typeface="Verdana"/>
                <a:cs typeface="Verdana"/>
              </a:rPr>
              <a:t>de</a:t>
            </a:r>
            <a:r>
              <a:rPr sz="1906" b="1" spc="-26" dirty="0">
                <a:solidFill>
                  <a:srgbClr val="00007F"/>
                </a:solidFill>
                <a:latin typeface="Verdana"/>
                <a:cs typeface="Verdana"/>
              </a:rPr>
              <a:t> </a:t>
            </a:r>
            <a:r>
              <a:rPr sz="1906" b="1" spc="-21" dirty="0">
                <a:solidFill>
                  <a:srgbClr val="00007F"/>
                </a:solidFill>
                <a:latin typeface="Verdana"/>
                <a:cs typeface="Verdana"/>
              </a:rPr>
              <a:t>Corps</a:t>
            </a:r>
            <a:endParaRPr sz="1906">
              <a:latin typeface="Verdana"/>
              <a:cs typeface="Verdana"/>
            </a:endParaRPr>
          </a:p>
        </p:txBody>
      </p:sp>
      <p:sp>
        <p:nvSpPr>
          <p:cNvPr id="20" name="object 20"/>
          <p:cNvSpPr txBox="1"/>
          <p:nvPr/>
        </p:nvSpPr>
        <p:spPr>
          <a:xfrm>
            <a:off x="4852147" y="5935531"/>
            <a:ext cx="1705087" cy="306864"/>
          </a:xfrm>
          <a:prstGeom prst="rect">
            <a:avLst/>
          </a:prstGeom>
        </p:spPr>
        <p:txBody>
          <a:bodyPr vert="horz" wrap="square" lIns="0" tIns="13447" rIns="0" bIns="0" rtlCol="0">
            <a:spAutoFit/>
          </a:bodyPr>
          <a:lstStyle/>
          <a:p>
            <a:pPr marL="13447">
              <a:spcBef>
                <a:spcPts val="106"/>
              </a:spcBef>
            </a:pPr>
            <a:r>
              <a:rPr sz="1906" dirty="0">
                <a:solidFill>
                  <a:srgbClr val="00007F"/>
                </a:solidFill>
                <a:latin typeface="Verdana"/>
                <a:cs typeface="Verdana"/>
              </a:rPr>
              <a:t>et/ou</a:t>
            </a:r>
            <a:r>
              <a:rPr sz="1906" spc="-37" dirty="0">
                <a:solidFill>
                  <a:srgbClr val="00007F"/>
                </a:solidFill>
                <a:latin typeface="Verdana"/>
                <a:cs typeface="Verdana"/>
              </a:rPr>
              <a:t> </a:t>
            </a:r>
            <a:r>
              <a:rPr sz="1906" dirty="0">
                <a:solidFill>
                  <a:srgbClr val="00007F"/>
                </a:solidFill>
                <a:latin typeface="Verdana"/>
                <a:cs typeface="Verdana"/>
              </a:rPr>
              <a:t>le</a:t>
            </a:r>
            <a:r>
              <a:rPr sz="1906" spc="-37" dirty="0">
                <a:solidFill>
                  <a:srgbClr val="00007F"/>
                </a:solidFill>
                <a:latin typeface="Verdana"/>
                <a:cs typeface="Verdana"/>
              </a:rPr>
              <a:t> </a:t>
            </a:r>
            <a:r>
              <a:rPr sz="1906" spc="-11" dirty="0">
                <a:solidFill>
                  <a:srgbClr val="00007F"/>
                </a:solidFill>
                <a:latin typeface="Verdana"/>
                <a:cs typeface="Verdana"/>
              </a:rPr>
              <a:t>client</a:t>
            </a:r>
            <a:endParaRPr sz="1906">
              <a:latin typeface="Verdana"/>
              <a:cs typeface="Verdana"/>
            </a:endParaRPr>
          </a:p>
        </p:txBody>
      </p:sp>
      <p:sp>
        <p:nvSpPr>
          <p:cNvPr id="21" name="object 21"/>
          <p:cNvSpPr txBox="1"/>
          <p:nvPr/>
        </p:nvSpPr>
        <p:spPr>
          <a:xfrm>
            <a:off x="1415079" y="4688690"/>
            <a:ext cx="8839424" cy="1268246"/>
          </a:xfrm>
          <a:prstGeom prst="rect">
            <a:avLst/>
          </a:prstGeom>
        </p:spPr>
        <p:txBody>
          <a:bodyPr vert="horz" wrap="square" lIns="0" tIns="123712" rIns="0" bIns="0" rtlCol="0">
            <a:spAutoFit/>
          </a:bodyPr>
          <a:lstStyle/>
          <a:p>
            <a:pPr marL="13447">
              <a:spcBef>
                <a:spcPts val="973"/>
              </a:spcBef>
            </a:pPr>
            <a:r>
              <a:rPr sz="2118" b="1" dirty="0">
                <a:solidFill>
                  <a:srgbClr val="7F0000"/>
                </a:solidFill>
                <a:latin typeface="Verdana"/>
                <a:cs typeface="Verdana"/>
              </a:rPr>
              <a:t>Structure</a:t>
            </a:r>
            <a:r>
              <a:rPr sz="2118" b="1" spc="-69" dirty="0">
                <a:solidFill>
                  <a:srgbClr val="7F0000"/>
                </a:solidFill>
                <a:latin typeface="Verdana"/>
                <a:cs typeface="Verdana"/>
              </a:rPr>
              <a:t> </a:t>
            </a:r>
            <a:r>
              <a:rPr sz="2118" b="1" dirty="0">
                <a:solidFill>
                  <a:srgbClr val="7F0000"/>
                </a:solidFill>
                <a:latin typeface="Verdana"/>
                <a:cs typeface="Verdana"/>
              </a:rPr>
              <a:t>des</a:t>
            </a:r>
            <a:r>
              <a:rPr sz="2118" b="1" spc="-69" dirty="0">
                <a:solidFill>
                  <a:srgbClr val="7F0000"/>
                </a:solidFill>
                <a:latin typeface="Verdana"/>
                <a:cs typeface="Verdana"/>
              </a:rPr>
              <a:t> </a:t>
            </a:r>
            <a:r>
              <a:rPr sz="2118" b="1" spc="-11" dirty="0">
                <a:solidFill>
                  <a:srgbClr val="7F0000"/>
                </a:solidFill>
                <a:latin typeface="Verdana"/>
                <a:cs typeface="Verdana"/>
              </a:rPr>
              <a:t>Requêtes/Réponses</a:t>
            </a:r>
            <a:endParaRPr sz="2118">
              <a:latin typeface="Verdana"/>
              <a:cs typeface="Verdana"/>
            </a:endParaRPr>
          </a:p>
          <a:p>
            <a:pPr marL="1001784" indent="-340875">
              <a:spcBef>
                <a:spcPts val="784"/>
              </a:spcBef>
              <a:buAutoNum type="arabicPeriod"/>
              <a:tabLst>
                <a:tab pos="1001784" algn="l"/>
                <a:tab pos="3488762" algn="l"/>
              </a:tabLst>
            </a:pPr>
            <a:r>
              <a:rPr sz="1906" b="1" dirty="0">
                <a:solidFill>
                  <a:srgbClr val="00007F"/>
                </a:solidFill>
                <a:latin typeface="Verdana"/>
                <a:cs typeface="Verdana"/>
              </a:rPr>
              <a:t>Ligne</a:t>
            </a:r>
            <a:r>
              <a:rPr sz="1906" b="1" spc="-58" dirty="0">
                <a:solidFill>
                  <a:srgbClr val="00007F"/>
                </a:solidFill>
                <a:latin typeface="Verdana"/>
                <a:cs typeface="Verdana"/>
              </a:rPr>
              <a:t> </a:t>
            </a:r>
            <a:r>
              <a:rPr sz="1906" b="1" dirty="0">
                <a:solidFill>
                  <a:srgbClr val="00007F"/>
                </a:solidFill>
                <a:latin typeface="Verdana"/>
                <a:cs typeface="Verdana"/>
              </a:rPr>
              <a:t>de</a:t>
            </a:r>
            <a:r>
              <a:rPr sz="1906" b="1" spc="-58" dirty="0">
                <a:solidFill>
                  <a:srgbClr val="00007F"/>
                </a:solidFill>
                <a:latin typeface="Verdana"/>
                <a:cs typeface="Verdana"/>
              </a:rPr>
              <a:t> </a:t>
            </a:r>
            <a:r>
              <a:rPr sz="1906" b="1" dirty="0">
                <a:solidFill>
                  <a:srgbClr val="00007F"/>
                </a:solidFill>
                <a:latin typeface="Verdana"/>
                <a:cs typeface="Verdana"/>
              </a:rPr>
              <a:t>statut</a:t>
            </a:r>
            <a:r>
              <a:rPr sz="1906" b="1" spc="-53" dirty="0">
                <a:solidFill>
                  <a:srgbClr val="00007F"/>
                </a:solidFill>
                <a:latin typeface="Verdana"/>
                <a:cs typeface="Verdana"/>
              </a:rPr>
              <a:t> :</a:t>
            </a:r>
            <a:r>
              <a:rPr sz="1906" b="1" dirty="0">
                <a:solidFill>
                  <a:srgbClr val="00007F"/>
                </a:solidFill>
                <a:latin typeface="Verdana"/>
                <a:cs typeface="Verdana"/>
              </a:rPr>
              <a:t>	</a:t>
            </a:r>
            <a:r>
              <a:rPr sz="1906" dirty="0">
                <a:solidFill>
                  <a:srgbClr val="00007F"/>
                </a:solidFill>
                <a:latin typeface="Verdana"/>
                <a:cs typeface="Verdana"/>
              </a:rPr>
              <a:t>précise</a:t>
            </a:r>
            <a:r>
              <a:rPr sz="1906" spc="-69" dirty="0">
                <a:solidFill>
                  <a:srgbClr val="00007F"/>
                </a:solidFill>
                <a:latin typeface="Verdana"/>
                <a:cs typeface="Verdana"/>
              </a:rPr>
              <a:t> </a:t>
            </a:r>
            <a:r>
              <a:rPr sz="1906" dirty="0">
                <a:solidFill>
                  <a:srgbClr val="00007F"/>
                </a:solidFill>
                <a:latin typeface="Verdana"/>
                <a:cs typeface="Verdana"/>
              </a:rPr>
              <a:t>le</a:t>
            </a:r>
            <a:r>
              <a:rPr sz="1906" spc="-64" dirty="0">
                <a:solidFill>
                  <a:srgbClr val="00007F"/>
                </a:solidFill>
                <a:latin typeface="Verdana"/>
                <a:cs typeface="Verdana"/>
              </a:rPr>
              <a:t> </a:t>
            </a:r>
            <a:r>
              <a:rPr sz="1906" dirty="0">
                <a:solidFill>
                  <a:srgbClr val="00007F"/>
                </a:solidFill>
                <a:latin typeface="Verdana"/>
                <a:cs typeface="Verdana"/>
              </a:rPr>
              <a:t>type</a:t>
            </a:r>
            <a:r>
              <a:rPr sz="1906" spc="-64" dirty="0">
                <a:solidFill>
                  <a:srgbClr val="00007F"/>
                </a:solidFill>
                <a:latin typeface="Verdana"/>
                <a:cs typeface="Verdana"/>
              </a:rPr>
              <a:t> </a:t>
            </a:r>
            <a:r>
              <a:rPr sz="1906" dirty="0">
                <a:solidFill>
                  <a:srgbClr val="00007F"/>
                </a:solidFill>
                <a:latin typeface="Verdana"/>
                <a:cs typeface="Verdana"/>
              </a:rPr>
              <a:t>de</a:t>
            </a:r>
            <a:r>
              <a:rPr sz="1906" spc="-64" dirty="0">
                <a:solidFill>
                  <a:srgbClr val="00007F"/>
                </a:solidFill>
                <a:latin typeface="Verdana"/>
                <a:cs typeface="Verdana"/>
              </a:rPr>
              <a:t> </a:t>
            </a:r>
            <a:r>
              <a:rPr sz="1906" dirty="0">
                <a:solidFill>
                  <a:srgbClr val="00007F"/>
                </a:solidFill>
                <a:latin typeface="Verdana"/>
                <a:cs typeface="Verdana"/>
              </a:rPr>
              <a:t>document</a:t>
            </a:r>
            <a:r>
              <a:rPr sz="1906" spc="-58" dirty="0">
                <a:solidFill>
                  <a:srgbClr val="00007F"/>
                </a:solidFill>
                <a:latin typeface="Verdana"/>
                <a:cs typeface="Verdana"/>
              </a:rPr>
              <a:t> </a:t>
            </a:r>
            <a:r>
              <a:rPr sz="1906" spc="-11" dirty="0">
                <a:solidFill>
                  <a:srgbClr val="00007F"/>
                </a:solidFill>
                <a:latin typeface="Verdana"/>
                <a:cs typeface="Verdana"/>
              </a:rPr>
              <a:t>demandé</a:t>
            </a:r>
            <a:endParaRPr sz="1906">
              <a:latin typeface="Verdana"/>
              <a:cs typeface="Verdana"/>
            </a:endParaRPr>
          </a:p>
          <a:p>
            <a:pPr marL="964805" indent="-340875">
              <a:spcBef>
                <a:spcPts val="1026"/>
              </a:spcBef>
              <a:buAutoNum type="arabicPeriod"/>
              <a:tabLst>
                <a:tab pos="964805" algn="l"/>
              </a:tabLst>
            </a:pPr>
            <a:r>
              <a:rPr sz="1906" b="1" dirty="0">
                <a:solidFill>
                  <a:srgbClr val="00007F"/>
                </a:solidFill>
                <a:latin typeface="Verdana"/>
                <a:cs typeface="Verdana"/>
              </a:rPr>
              <a:t>Lignes</a:t>
            </a:r>
            <a:r>
              <a:rPr sz="1906" b="1" spc="-42" dirty="0">
                <a:solidFill>
                  <a:srgbClr val="00007F"/>
                </a:solidFill>
                <a:latin typeface="Verdana"/>
                <a:cs typeface="Verdana"/>
              </a:rPr>
              <a:t> </a:t>
            </a:r>
            <a:r>
              <a:rPr sz="1906" b="1" spc="-21" dirty="0">
                <a:solidFill>
                  <a:srgbClr val="00007F"/>
                </a:solidFill>
                <a:latin typeface="Verdana"/>
                <a:cs typeface="Verdana"/>
              </a:rPr>
              <a:t>d'en-</a:t>
            </a:r>
            <a:r>
              <a:rPr sz="1906" b="1" dirty="0">
                <a:solidFill>
                  <a:srgbClr val="00007F"/>
                </a:solidFill>
                <a:latin typeface="Verdana"/>
                <a:cs typeface="Verdana"/>
              </a:rPr>
              <a:t>tête</a:t>
            </a:r>
            <a:r>
              <a:rPr sz="1906" b="1" spc="-32" dirty="0">
                <a:solidFill>
                  <a:srgbClr val="00007F"/>
                </a:solidFill>
                <a:latin typeface="Verdana"/>
                <a:cs typeface="Verdana"/>
              </a:rPr>
              <a:t> </a:t>
            </a:r>
            <a:r>
              <a:rPr sz="1906" b="1" dirty="0">
                <a:solidFill>
                  <a:srgbClr val="00007F"/>
                </a:solidFill>
                <a:latin typeface="Verdana"/>
                <a:cs typeface="Verdana"/>
              </a:rPr>
              <a:t>:</a:t>
            </a:r>
            <a:r>
              <a:rPr sz="1906" b="1" spc="-42" dirty="0">
                <a:solidFill>
                  <a:srgbClr val="00007F"/>
                </a:solidFill>
                <a:latin typeface="Verdana"/>
                <a:cs typeface="Verdana"/>
              </a:rPr>
              <a:t> </a:t>
            </a:r>
            <a:r>
              <a:rPr sz="1906" dirty="0">
                <a:solidFill>
                  <a:srgbClr val="00007F"/>
                </a:solidFill>
                <a:latin typeface="Verdana"/>
                <a:cs typeface="Verdana"/>
              </a:rPr>
              <a:t>informations</a:t>
            </a:r>
            <a:r>
              <a:rPr sz="1906" spc="-42" dirty="0">
                <a:solidFill>
                  <a:srgbClr val="00007F"/>
                </a:solidFill>
                <a:latin typeface="Verdana"/>
                <a:cs typeface="Verdana"/>
              </a:rPr>
              <a:t> </a:t>
            </a:r>
            <a:r>
              <a:rPr sz="1906" spc="-11" dirty="0">
                <a:solidFill>
                  <a:srgbClr val="00007F"/>
                </a:solidFill>
                <a:latin typeface="Verdana"/>
                <a:cs typeface="Verdana"/>
              </a:rPr>
              <a:t>supplémentaires</a:t>
            </a:r>
            <a:r>
              <a:rPr sz="1906" spc="-48" dirty="0">
                <a:solidFill>
                  <a:srgbClr val="00007F"/>
                </a:solidFill>
                <a:latin typeface="Verdana"/>
                <a:cs typeface="Verdana"/>
              </a:rPr>
              <a:t> </a:t>
            </a:r>
            <a:r>
              <a:rPr sz="1906" dirty="0">
                <a:solidFill>
                  <a:srgbClr val="00007F"/>
                </a:solidFill>
                <a:latin typeface="Verdana"/>
                <a:cs typeface="Verdana"/>
              </a:rPr>
              <a:t>sur</a:t>
            </a:r>
            <a:r>
              <a:rPr sz="1906" spc="-42" dirty="0">
                <a:solidFill>
                  <a:srgbClr val="00007F"/>
                </a:solidFill>
                <a:latin typeface="Verdana"/>
                <a:cs typeface="Verdana"/>
              </a:rPr>
              <a:t> </a:t>
            </a:r>
            <a:r>
              <a:rPr sz="1906" dirty="0">
                <a:solidFill>
                  <a:srgbClr val="00007F"/>
                </a:solidFill>
                <a:latin typeface="Verdana"/>
                <a:cs typeface="Verdana"/>
              </a:rPr>
              <a:t>la</a:t>
            </a:r>
            <a:r>
              <a:rPr sz="1906" spc="-48" dirty="0">
                <a:solidFill>
                  <a:srgbClr val="00007F"/>
                </a:solidFill>
                <a:latin typeface="Verdana"/>
                <a:cs typeface="Verdana"/>
              </a:rPr>
              <a:t> </a:t>
            </a:r>
            <a:r>
              <a:rPr sz="1906" spc="-11" dirty="0">
                <a:solidFill>
                  <a:srgbClr val="00007F"/>
                </a:solidFill>
                <a:latin typeface="Verdana"/>
                <a:cs typeface="Verdana"/>
              </a:rPr>
              <a:t>requête</a:t>
            </a:r>
            <a:endParaRPr sz="1906">
              <a:latin typeface="Verdana"/>
              <a:cs typeface="Verdana"/>
            </a:endParaRPr>
          </a:p>
        </p:txBody>
      </p:sp>
      <p:sp>
        <p:nvSpPr>
          <p:cNvPr id="22" name="object 22"/>
          <p:cNvSpPr txBox="1">
            <a:spLocks noGrp="1"/>
          </p:cNvSpPr>
          <p:nvPr>
            <p:ph type="title"/>
          </p:nvPr>
        </p:nvSpPr>
        <p:spPr>
          <a:xfrm>
            <a:off x="528917" y="319239"/>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90F140-7A9A-A433-10FE-BEA105A2044C}"/>
              </a:ext>
            </a:extLst>
          </p:cNvPr>
          <p:cNvSpPr>
            <a:spLocks noGrp="1"/>
          </p:cNvSpPr>
          <p:nvPr>
            <p:ph type="title"/>
          </p:nvPr>
        </p:nvSpPr>
        <p:spPr>
          <a:xfrm>
            <a:off x="838200" y="365125"/>
            <a:ext cx="10515600" cy="686435"/>
          </a:xfrm>
        </p:spPr>
        <p:txBody>
          <a:bodyPr>
            <a:normAutofit fontScale="90000"/>
          </a:bodyPr>
          <a:lstStyle/>
          <a:p>
            <a:r>
              <a:rPr lang="fr-FR" b="1" dirty="0">
                <a:solidFill>
                  <a:srgbClr val="1F011C"/>
                </a:solidFill>
                <a:highlight>
                  <a:srgbClr val="FFFFFF"/>
                </a:highlight>
                <a:latin typeface="Arial" panose="020B0604020202020204" pitchFamily="34" charset="0"/>
                <a:ea typeface="宋体" panose="02010600030101010101" pitchFamily="2" charset="-122"/>
              </a:rPr>
              <a:t>Les rôles de la couche réseau</a:t>
            </a:r>
            <a:endParaRPr lang="fr-FR" dirty="0"/>
          </a:p>
        </p:txBody>
      </p:sp>
      <p:sp>
        <p:nvSpPr>
          <p:cNvPr id="3" name="Espace réservé du contenu 2">
            <a:extLst>
              <a:ext uri="{FF2B5EF4-FFF2-40B4-BE49-F238E27FC236}">
                <a16:creationId xmlns:a16="http://schemas.microsoft.com/office/drawing/2014/main" id="{81FFBA4B-1A56-DDCF-3001-7D51CEEFE98A}"/>
              </a:ext>
            </a:extLst>
          </p:cNvPr>
          <p:cNvSpPr>
            <a:spLocks noGrp="1"/>
          </p:cNvSpPr>
          <p:nvPr>
            <p:ph idx="1"/>
          </p:nvPr>
        </p:nvSpPr>
        <p:spPr>
          <a:xfrm>
            <a:off x="365760" y="1173480"/>
            <a:ext cx="11475720" cy="5319395"/>
          </a:xfrm>
        </p:spPr>
        <p:txBody>
          <a:bodyPr>
            <a:normAutofit/>
          </a:bodyPr>
          <a:lstStyle/>
          <a:p>
            <a:pPr marL="0" marR="0" algn="l">
              <a:spcBef>
                <a:spcPts val="0"/>
              </a:spcBef>
              <a:spcAft>
                <a:spcPts val="0"/>
              </a:spcAft>
            </a:pPr>
            <a:r>
              <a:rPr lang="fr-FR" i="0" dirty="0">
                <a:solidFill>
                  <a:srgbClr val="1F011C"/>
                </a:solidFill>
                <a:effectLst/>
                <a:highlight>
                  <a:srgbClr val="FFFFFF"/>
                </a:highlight>
                <a:latin typeface="Arial" panose="020B0604020202020204" pitchFamily="34" charset="0"/>
                <a:ea typeface="宋体" panose="02010600030101010101" pitchFamily="2" charset="-122"/>
              </a:rPr>
              <a:t>La couche réseau a pour fonction d’</a:t>
            </a:r>
            <a:r>
              <a:rPr lang="fr-FR" b="1" i="0" dirty="0">
                <a:solidFill>
                  <a:srgbClr val="1F011C"/>
                </a:solidFill>
                <a:effectLst/>
                <a:highlight>
                  <a:srgbClr val="FFFFFF"/>
                </a:highlight>
                <a:latin typeface="Arial" panose="020B0604020202020204" pitchFamily="34" charset="0"/>
                <a:ea typeface="宋体" panose="02010600030101010101" pitchFamily="2" charset="-122"/>
              </a:rPr>
              <a:t>acheminer les messages</a:t>
            </a:r>
            <a:r>
              <a:rPr lang="fr-FR" i="0" dirty="0">
                <a:solidFill>
                  <a:srgbClr val="1F011C"/>
                </a:solidFill>
                <a:effectLst/>
                <a:highlight>
                  <a:srgbClr val="FFFFFF"/>
                </a:highlight>
                <a:latin typeface="Arial" panose="020B0604020202020204" pitchFamily="34" charset="0"/>
                <a:ea typeface="宋体" panose="02010600030101010101" pitchFamily="2" charset="-122"/>
              </a:rPr>
              <a:t> à la bonne destination, elle réalise donc le </a:t>
            </a:r>
            <a:r>
              <a:rPr lang="fr-FR" b="1" i="0" dirty="0">
                <a:solidFill>
                  <a:srgbClr val="1F011C"/>
                </a:solidFill>
                <a:effectLst/>
                <a:highlight>
                  <a:srgbClr val="FFFFFF"/>
                </a:highlight>
                <a:latin typeface="Arial" panose="020B0604020202020204" pitchFamily="34" charset="0"/>
                <a:ea typeface="宋体" panose="02010600030101010101" pitchFamily="2" charset="-122"/>
              </a:rPr>
              <a:t>routage</a:t>
            </a:r>
            <a:r>
              <a:rPr lang="fr-FR" i="0" dirty="0">
                <a:solidFill>
                  <a:srgbClr val="1F011C"/>
                </a:solidFill>
                <a:effectLst/>
                <a:highlight>
                  <a:srgbClr val="FFFFFF"/>
                </a:highlight>
                <a:latin typeface="Arial" panose="020B0604020202020204" pitchFamily="34" charset="0"/>
                <a:ea typeface="宋体" panose="02010600030101010101" pitchFamily="2" charset="-122"/>
              </a:rPr>
              <a:t> des messages.</a:t>
            </a:r>
            <a:endParaRPr lang="fr-FR" dirty="0">
              <a:effectLst/>
              <a:highlight>
                <a:srgbClr val="FFFFFF"/>
              </a:highlight>
              <a:latin typeface="Times New Roman" panose="02020603050405020304" pitchFamily="18" charset="0"/>
              <a:ea typeface="宋体" panose="02010600030101010101" pitchFamily="2" charset="-122"/>
            </a:endParaRPr>
          </a:p>
          <a:p>
            <a:pPr algn="l"/>
            <a:r>
              <a:rPr lang="fr-FR" i="0" dirty="0">
                <a:solidFill>
                  <a:srgbClr val="1F011C"/>
                </a:solidFill>
                <a:effectLst/>
                <a:highlight>
                  <a:srgbClr val="FFFFFF"/>
                </a:highlight>
                <a:latin typeface="Arial" panose="020B0604020202020204" pitchFamily="34" charset="0"/>
              </a:rPr>
              <a:t>La couche réseau doit donc être capable de calculer et de trouver les chemins de manière à atteindre la destination.</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Cette couche transmet des </a:t>
            </a:r>
            <a:r>
              <a:rPr lang="fr-FR" b="1" i="0" dirty="0">
                <a:solidFill>
                  <a:srgbClr val="1F011C"/>
                </a:solidFill>
                <a:effectLst/>
                <a:highlight>
                  <a:srgbClr val="FFFFFF"/>
                </a:highlight>
                <a:latin typeface="Arial" panose="020B0604020202020204" pitchFamily="34" charset="0"/>
              </a:rPr>
              <a:t>paquets de données</a:t>
            </a:r>
            <a:r>
              <a:rPr lang="fr-FR" i="0" dirty="0">
                <a:solidFill>
                  <a:srgbClr val="1F011C"/>
                </a:solidFill>
                <a:effectLst/>
                <a:highlight>
                  <a:srgbClr val="FFFFFF"/>
                </a:highlight>
                <a:latin typeface="Arial" panose="020B0604020202020204" pitchFamily="34" charset="0"/>
              </a:rPr>
              <a:t>, c’est-à-dire qu’elle va </a:t>
            </a:r>
            <a:r>
              <a:rPr lang="fr-FR" b="1" i="0" dirty="0">
                <a:solidFill>
                  <a:srgbClr val="1F011C"/>
                </a:solidFill>
                <a:effectLst/>
                <a:highlight>
                  <a:srgbClr val="FFFFFF"/>
                </a:highlight>
                <a:latin typeface="Arial" panose="020B0604020202020204" pitchFamily="34" charset="0"/>
              </a:rPr>
              <a:t>encapsuler des données dans un préfixe</a:t>
            </a:r>
            <a:r>
              <a:rPr lang="fr-FR" i="0" dirty="0">
                <a:solidFill>
                  <a:srgbClr val="1F011C"/>
                </a:solidFill>
                <a:effectLst/>
                <a:highlight>
                  <a:srgbClr val="FFFFFF"/>
                </a:highlight>
                <a:latin typeface="Arial" panose="020B0604020202020204" pitchFamily="34" charset="0"/>
              </a:rPr>
              <a:t> en utilisant des protocoles.</a:t>
            </a:r>
            <a:endParaRPr lang="fr-FR" dirty="0">
              <a:effectLst/>
              <a:latin typeface="Times New Roman" panose="02020603050405020304" pitchFamily="18" charset="0"/>
            </a:endParaRPr>
          </a:p>
          <a:p>
            <a:pPr algn="l"/>
            <a:r>
              <a:rPr lang="fr-FR" i="0" dirty="0">
                <a:solidFill>
                  <a:srgbClr val="1F011C"/>
                </a:solidFill>
                <a:effectLst/>
                <a:highlight>
                  <a:srgbClr val="FFFFFF"/>
                </a:highlight>
                <a:latin typeface="Arial" panose="020B0604020202020204" pitchFamily="34" charset="0"/>
              </a:rPr>
              <a:t>Cette couche va principalement utiliser le protocole IP pour router, le protocole ARP pour faire le lien entre l’adresse IP et l’adresse MAC de la machine destinataire, et le protocole ICMP pour contrôler les erreurs de transmission.</a:t>
            </a:r>
            <a:endParaRPr lang="fr-FR" dirty="0">
              <a:effectLst/>
              <a:latin typeface="Times New Roman" panose="02020603050405020304" pitchFamily="18" charset="0"/>
            </a:endParaRPr>
          </a:p>
        </p:txBody>
      </p:sp>
    </p:spTree>
    <p:extLst>
      <p:ext uri="{BB962C8B-B14F-4D97-AF65-F5344CB8AC3E}">
        <p14:creationId xmlns:p14="http://schemas.microsoft.com/office/powerpoint/2010/main" val="357882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00778" y="1041699"/>
            <a:ext cx="2774801" cy="1238190"/>
          </a:xfrm>
          <a:prstGeom prst="rect">
            <a:avLst/>
          </a:prstGeom>
        </p:spPr>
        <p:txBody>
          <a:bodyPr vert="horz" wrap="square" lIns="0" tIns="133126" rIns="0" bIns="0" rtlCol="0">
            <a:spAutoFit/>
          </a:bodyPr>
          <a:lstStyle/>
          <a:p>
            <a:pPr marL="13447">
              <a:spcBef>
                <a:spcPts val="1048"/>
              </a:spcBef>
            </a:pPr>
            <a:r>
              <a:rPr sz="2541" b="1" dirty="0">
                <a:solidFill>
                  <a:srgbClr val="7F0000"/>
                </a:solidFill>
                <a:latin typeface="Verdana"/>
                <a:cs typeface="Verdana"/>
              </a:rPr>
              <a:t>Requête</a:t>
            </a:r>
            <a:r>
              <a:rPr sz="2541" b="1" spc="-154" dirty="0">
                <a:solidFill>
                  <a:srgbClr val="7F0000"/>
                </a:solidFill>
                <a:latin typeface="Verdana"/>
                <a:cs typeface="Verdana"/>
              </a:rPr>
              <a:t> </a:t>
            </a:r>
            <a:r>
              <a:rPr sz="2541" b="1" spc="-21" dirty="0">
                <a:solidFill>
                  <a:srgbClr val="7F0000"/>
                </a:solidFill>
                <a:latin typeface="Verdana"/>
                <a:cs typeface="Verdana"/>
              </a:rPr>
              <a:t>HTTP</a:t>
            </a:r>
            <a:endParaRPr sz="2541">
              <a:latin typeface="Verdana"/>
              <a:cs typeface="Verdana"/>
            </a:endParaRPr>
          </a:p>
          <a:p>
            <a:pPr marL="349616" marR="5379" indent="-221872">
              <a:lnSpc>
                <a:spcPct val="124100"/>
              </a:lnSpc>
              <a:spcBef>
                <a:spcPts val="159"/>
              </a:spcBef>
            </a:pPr>
            <a:r>
              <a:rPr sz="1906" b="1" dirty="0">
                <a:solidFill>
                  <a:srgbClr val="00007F"/>
                </a:solidFill>
                <a:latin typeface="Verdana"/>
                <a:cs typeface="Verdana"/>
              </a:rPr>
              <a:t>1.</a:t>
            </a:r>
            <a:r>
              <a:rPr sz="1906" b="1" spc="-37" dirty="0">
                <a:solidFill>
                  <a:srgbClr val="00007F"/>
                </a:solidFill>
                <a:latin typeface="Verdana"/>
                <a:cs typeface="Verdana"/>
              </a:rPr>
              <a:t> </a:t>
            </a:r>
            <a:r>
              <a:rPr sz="1906" b="1" dirty="0">
                <a:solidFill>
                  <a:srgbClr val="00007F"/>
                </a:solidFill>
                <a:latin typeface="Verdana"/>
                <a:cs typeface="Verdana"/>
              </a:rPr>
              <a:t>Ligne</a:t>
            </a:r>
            <a:r>
              <a:rPr sz="1906" b="1" spc="-26" dirty="0">
                <a:solidFill>
                  <a:srgbClr val="00007F"/>
                </a:solidFill>
                <a:latin typeface="Verdana"/>
                <a:cs typeface="Verdana"/>
              </a:rPr>
              <a:t> </a:t>
            </a:r>
            <a:r>
              <a:rPr sz="1906" b="1" dirty="0">
                <a:solidFill>
                  <a:srgbClr val="00007F"/>
                </a:solidFill>
                <a:latin typeface="Verdana"/>
                <a:cs typeface="Verdana"/>
              </a:rPr>
              <a:t>de</a:t>
            </a:r>
            <a:r>
              <a:rPr sz="1906" b="1" spc="-26" dirty="0">
                <a:solidFill>
                  <a:srgbClr val="00007F"/>
                </a:solidFill>
                <a:latin typeface="Verdana"/>
                <a:cs typeface="Verdana"/>
              </a:rPr>
              <a:t> </a:t>
            </a:r>
            <a:r>
              <a:rPr sz="1906" b="1" spc="-11" dirty="0">
                <a:solidFill>
                  <a:srgbClr val="00007F"/>
                </a:solidFill>
                <a:latin typeface="Verdana"/>
                <a:cs typeface="Verdana"/>
              </a:rPr>
              <a:t>requête Méthodes</a:t>
            </a:r>
            <a:endParaRPr sz="1906">
              <a:latin typeface="Verdana"/>
              <a:cs typeface="Verdana"/>
            </a:endParaRPr>
          </a:p>
        </p:txBody>
      </p:sp>
      <p:sp>
        <p:nvSpPr>
          <p:cNvPr id="4" name="object 4"/>
          <p:cNvSpPr txBox="1"/>
          <p:nvPr/>
        </p:nvSpPr>
        <p:spPr>
          <a:xfrm>
            <a:off x="2111635" y="2291378"/>
            <a:ext cx="731520" cy="881792"/>
          </a:xfrm>
          <a:prstGeom prst="rect">
            <a:avLst/>
          </a:prstGeom>
        </p:spPr>
        <p:txBody>
          <a:bodyPr vert="horz" wrap="square" lIns="0" tIns="12775" rIns="0" bIns="0" rtlCol="0">
            <a:spAutoFit/>
          </a:bodyPr>
          <a:lstStyle/>
          <a:p>
            <a:pPr marL="13447" marR="5379">
              <a:lnSpc>
                <a:spcPct val="122500"/>
              </a:lnSpc>
              <a:spcBef>
                <a:spcPts val="101"/>
              </a:spcBef>
            </a:pPr>
            <a:r>
              <a:rPr sz="1588" dirty="0">
                <a:solidFill>
                  <a:srgbClr val="00007F"/>
                </a:solidFill>
                <a:latin typeface="Verdana"/>
                <a:cs typeface="Verdana"/>
              </a:rPr>
              <a:t>GET</a:t>
            </a:r>
            <a:r>
              <a:rPr sz="1588" spc="-37" dirty="0">
                <a:solidFill>
                  <a:srgbClr val="00007F"/>
                </a:solidFill>
                <a:latin typeface="Verdana"/>
                <a:cs typeface="Verdana"/>
              </a:rPr>
              <a:t> </a:t>
            </a:r>
            <a:r>
              <a:rPr sz="1588" spc="-53" dirty="0">
                <a:solidFill>
                  <a:srgbClr val="00007F"/>
                </a:solidFill>
                <a:latin typeface="Verdana"/>
                <a:cs typeface="Verdana"/>
              </a:rPr>
              <a:t>: </a:t>
            </a:r>
            <a:r>
              <a:rPr sz="1588" spc="-11" dirty="0">
                <a:solidFill>
                  <a:srgbClr val="00007F"/>
                </a:solidFill>
                <a:latin typeface="Verdana"/>
                <a:cs typeface="Verdana"/>
              </a:rPr>
              <a:t>HEAD: </a:t>
            </a:r>
            <a:r>
              <a:rPr sz="1588" dirty="0">
                <a:solidFill>
                  <a:srgbClr val="00007F"/>
                </a:solidFill>
                <a:latin typeface="Verdana"/>
                <a:cs typeface="Verdana"/>
              </a:rPr>
              <a:t>POST</a:t>
            </a:r>
            <a:r>
              <a:rPr sz="1588" spc="-26" dirty="0">
                <a:solidFill>
                  <a:srgbClr val="00007F"/>
                </a:solidFill>
                <a:latin typeface="Verdana"/>
                <a:cs typeface="Verdana"/>
              </a:rPr>
              <a:t> </a:t>
            </a:r>
            <a:r>
              <a:rPr sz="1588" spc="-53" dirty="0">
                <a:solidFill>
                  <a:srgbClr val="00007F"/>
                </a:solidFill>
                <a:latin typeface="Verdana"/>
                <a:cs typeface="Verdana"/>
              </a:rPr>
              <a:t>:</a:t>
            </a:r>
            <a:endParaRPr sz="1588">
              <a:latin typeface="Verdana"/>
              <a:cs typeface="Verdana"/>
            </a:endParaRPr>
          </a:p>
        </p:txBody>
      </p:sp>
      <p:sp>
        <p:nvSpPr>
          <p:cNvPr id="5" name="object 5"/>
          <p:cNvSpPr txBox="1"/>
          <p:nvPr/>
        </p:nvSpPr>
        <p:spPr>
          <a:xfrm>
            <a:off x="3063689" y="2291378"/>
            <a:ext cx="6089501" cy="883499"/>
          </a:xfrm>
          <a:prstGeom prst="rect">
            <a:avLst/>
          </a:prstGeom>
        </p:spPr>
        <p:txBody>
          <a:bodyPr vert="horz" wrap="square" lIns="0" tIns="67235" rIns="0" bIns="0" rtlCol="0">
            <a:spAutoFit/>
          </a:bodyPr>
          <a:lstStyle/>
          <a:p>
            <a:pPr marL="13447">
              <a:spcBef>
                <a:spcPts val="529"/>
              </a:spcBef>
            </a:pPr>
            <a:r>
              <a:rPr sz="1588" dirty="0">
                <a:solidFill>
                  <a:srgbClr val="00007F"/>
                </a:solidFill>
                <a:latin typeface="Verdana"/>
                <a:cs typeface="Verdana"/>
              </a:rPr>
              <a:t>Requête</a:t>
            </a:r>
            <a:r>
              <a:rPr sz="1588" spc="-48" dirty="0">
                <a:solidFill>
                  <a:srgbClr val="00007F"/>
                </a:solidFill>
                <a:latin typeface="Verdana"/>
                <a:cs typeface="Verdana"/>
              </a:rPr>
              <a:t> </a:t>
            </a:r>
            <a:r>
              <a:rPr sz="1588" dirty="0">
                <a:solidFill>
                  <a:srgbClr val="00007F"/>
                </a:solidFill>
                <a:latin typeface="Verdana"/>
                <a:cs typeface="Verdana"/>
              </a:rPr>
              <a:t>de</a:t>
            </a:r>
            <a:r>
              <a:rPr sz="1588" spc="-48" dirty="0">
                <a:solidFill>
                  <a:srgbClr val="00007F"/>
                </a:solidFill>
                <a:latin typeface="Verdana"/>
                <a:cs typeface="Verdana"/>
              </a:rPr>
              <a:t> </a:t>
            </a:r>
            <a:r>
              <a:rPr sz="1588" dirty="0">
                <a:solidFill>
                  <a:srgbClr val="00007F"/>
                </a:solidFill>
                <a:latin typeface="Verdana"/>
                <a:cs typeface="Verdana"/>
              </a:rPr>
              <a:t>la</a:t>
            </a:r>
            <a:r>
              <a:rPr sz="1588" spc="-42" dirty="0">
                <a:solidFill>
                  <a:srgbClr val="00007F"/>
                </a:solidFill>
                <a:latin typeface="Verdana"/>
                <a:cs typeface="Verdana"/>
              </a:rPr>
              <a:t> </a:t>
            </a:r>
            <a:r>
              <a:rPr sz="1588" dirty="0">
                <a:solidFill>
                  <a:srgbClr val="00007F"/>
                </a:solidFill>
                <a:latin typeface="Verdana"/>
                <a:cs typeface="Verdana"/>
              </a:rPr>
              <a:t>ressource</a:t>
            </a:r>
            <a:r>
              <a:rPr sz="1588" spc="-48" dirty="0">
                <a:solidFill>
                  <a:srgbClr val="00007F"/>
                </a:solidFill>
                <a:latin typeface="Verdana"/>
                <a:cs typeface="Verdana"/>
              </a:rPr>
              <a:t> </a:t>
            </a:r>
            <a:r>
              <a:rPr sz="1588" dirty="0">
                <a:solidFill>
                  <a:srgbClr val="00007F"/>
                </a:solidFill>
                <a:latin typeface="Verdana"/>
                <a:cs typeface="Verdana"/>
              </a:rPr>
              <a:t>située</a:t>
            </a:r>
            <a:r>
              <a:rPr sz="1588" spc="-42" dirty="0">
                <a:solidFill>
                  <a:srgbClr val="00007F"/>
                </a:solidFill>
                <a:latin typeface="Verdana"/>
                <a:cs typeface="Verdana"/>
              </a:rPr>
              <a:t> </a:t>
            </a:r>
            <a:r>
              <a:rPr sz="1588" dirty="0">
                <a:solidFill>
                  <a:srgbClr val="00007F"/>
                </a:solidFill>
                <a:latin typeface="Verdana"/>
                <a:cs typeface="Verdana"/>
              </a:rPr>
              <a:t>à</a:t>
            </a:r>
            <a:r>
              <a:rPr sz="1588" spc="-48" dirty="0">
                <a:solidFill>
                  <a:srgbClr val="00007F"/>
                </a:solidFill>
                <a:latin typeface="Verdana"/>
                <a:cs typeface="Verdana"/>
              </a:rPr>
              <a:t> </a:t>
            </a:r>
            <a:r>
              <a:rPr sz="1588" dirty="0">
                <a:solidFill>
                  <a:srgbClr val="00007F"/>
                </a:solidFill>
                <a:latin typeface="Verdana"/>
                <a:cs typeface="Verdana"/>
              </a:rPr>
              <a:t>l'URL</a:t>
            </a:r>
            <a:r>
              <a:rPr sz="1588" spc="-48" dirty="0">
                <a:solidFill>
                  <a:srgbClr val="00007F"/>
                </a:solidFill>
                <a:latin typeface="Verdana"/>
                <a:cs typeface="Verdana"/>
              </a:rPr>
              <a:t> </a:t>
            </a:r>
            <a:r>
              <a:rPr sz="1588" spc="-11" dirty="0">
                <a:solidFill>
                  <a:srgbClr val="00007F"/>
                </a:solidFill>
                <a:latin typeface="Verdana"/>
                <a:cs typeface="Verdana"/>
              </a:rPr>
              <a:t>spécifiée</a:t>
            </a:r>
            <a:endParaRPr sz="1588">
              <a:latin typeface="Verdana"/>
              <a:cs typeface="Verdana"/>
            </a:endParaRPr>
          </a:p>
          <a:p>
            <a:pPr marL="13447" marR="5379">
              <a:lnSpc>
                <a:spcPts val="2340"/>
              </a:lnSpc>
              <a:spcBef>
                <a:spcPts val="95"/>
              </a:spcBef>
            </a:pPr>
            <a:r>
              <a:rPr sz="1588" dirty="0">
                <a:solidFill>
                  <a:srgbClr val="00007F"/>
                </a:solidFill>
                <a:latin typeface="Verdana"/>
                <a:cs typeface="Verdana"/>
              </a:rPr>
              <a:t>Requête</a:t>
            </a:r>
            <a:r>
              <a:rPr sz="1588" spc="-42" dirty="0">
                <a:solidFill>
                  <a:srgbClr val="00007F"/>
                </a:solidFill>
                <a:latin typeface="Verdana"/>
                <a:cs typeface="Verdana"/>
              </a:rPr>
              <a:t> </a:t>
            </a:r>
            <a:r>
              <a:rPr sz="1588" dirty="0">
                <a:solidFill>
                  <a:srgbClr val="00007F"/>
                </a:solidFill>
                <a:latin typeface="Verdana"/>
                <a:cs typeface="Verdana"/>
              </a:rPr>
              <a:t>de</a:t>
            </a:r>
            <a:r>
              <a:rPr sz="1588" spc="-37" dirty="0">
                <a:solidFill>
                  <a:srgbClr val="00007F"/>
                </a:solidFill>
                <a:latin typeface="Verdana"/>
                <a:cs typeface="Verdana"/>
              </a:rPr>
              <a:t> </a:t>
            </a:r>
            <a:r>
              <a:rPr sz="1588" spc="-11" dirty="0">
                <a:solidFill>
                  <a:srgbClr val="00007F"/>
                </a:solidFill>
                <a:latin typeface="Verdana"/>
                <a:cs typeface="Verdana"/>
              </a:rPr>
              <a:t>l'en-</a:t>
            </a:r>
            <a:r>
              <a:rPr sz="1588" dirty="0">
                <a:solidFill>
                  <a:srgbClr val="00007F"/>
                </a:solidFill>
                <a:latin typeface="Verdana"/>
                <a:cs typeface="Verdana"/>
              </a:rPr>
              <a:t>tête</a:t>
            </a:r>
            <a:r>
              <a:rPr sz="1588" spc="-37" dirty="0">
                <a:solidFill>
                  <a:srgbClr val="00007F"/>
                </a:solidFill>
                <a:latin typeface="Verdana"/>
                <a:cs typeface="Verdana"/>
              </a:rPr>
              <a:t> </a:t>
            </a:r>
            <a:r>
              <a:rPr sz="1588" dirty="0">
                <a:solidFill>
                  <a:srgbClr val="00007F"/>
                </a:solidFill>
                <a:latin typeface="Verdana"/>
                <a:cs typeface="Verdana"/>
              </a:rPr>
              <a:t>de</a:t>
            </a:r>
            <a:r>
              <a:rPr sz="1588" spc="-37" dirty="0">
                <a:solidFill>
                  <a:srgbClr val="00007F"/>
                </a:solidFill>
                <a:latin typeface="Verdana"/>
                <a:cs typeface="Verdana"/>
              </a:rPr>
              <a:t> </a:t>
            </a:r>
            <a:r>
              <a:rPr sz="1588" dirty="0">
                <a:solidFill>
                  <a:srgbClr val="00007F"/>
                </a:solidFill>
                <a:latin typeface="Verdana"/>
                <a:cs typeface="Verdana"/>
              </a:rPr>
              <a:t>la</a:t>
            </a:r>
            <a:r>
              <a:rPr sz="1588" spc="-37" dirty="0">
                <a:solidFill>
                  <a:srgbClr val="00007F"/>
                </a:solidFill>
                <a:latin typeface="Verdana"/>
                <a:cs typeface="Verdana"/>
              </a:rPr>
              <a:t> </a:t>
            </a:r>
            <a:r>
              <a:rPr sz="1588" dirty="0">
                <a:solidFill>
                  <a:srgbClr val="00007F"/>
                </a:solidFill>
                <a:latin typeface="Verdana"/>
                <a:cs typeface="Verdana"/>
              </a:rPr>
              <a:t>ressource</a:t>
            </a:r>
            <a:r>
              <a:rPr sz="1588" spc="-37" dirty="0">
                <a:solidFill>
                  <a:srgbClr val="00007F"/>
                </a:solidFill>
                <a:latin typeface="Verdana"/>
                <a:cs typeface="Verdana"/>
              </a:rPr>
              <a:t> </a:t>
            </a:r>
            <a:r>
              <a:rPr sz="1588" dirty="0">
                <a:solidFill>
                  <a:srgbClr val="00007F"/>
                </a:solidFill>
                <a:latin typeface="Verdana"/>
                <a:cs typeface="Verdana"/>
              </a:rPr>
              <a:t>située</a:t>
            </a:r>
            <a:r>
              <a:rPr sz="1588" spc="-37" dirty="0">
                <a:solidFill>
                  <a:srgbClr val="00007F"/>
                </a:solidFill>
                <a:latin typeface="Verdana"/>
                <a:cs typeface="Verdana"/>
              </a:rPr>
              <a:t> </a:t>
            </a:r>
            <a:r>
              <a:rPr sz="1588" dirty="0">
                <a:solidFill>
                  <a:srgbClr val="00007F"/>
                </a:solidFill>
                <a:latin typeface="Verdana"/>
                <a:cs typeface="Verdana"/>
              </a:rPr>
              <a:t>à</a:t>
            </a:r>
            <a:r>
              <a:rPr sz="1588" spc="-37" dirty="0">
                <a:solidFill>
                  <a:srgbClr val="00007F"/>
                </a:solidFill>
                <a:latin typeface="Verdana"/>
                <a:cs typeface="Verdana"/>
              </a:rPr>
              <a:t> </a:t>
            </a:r>
            <a:r>
              <a:rPr sz="1588" dirty="0">
                <a:solidFill>
                  <a:srgbClr val="00007F"/>
                </a:solidFill>
                <a:latin typeface="Verdana"/>
                <a:cs typeface="Verdana"/>
              </a:rPr>
              <a:t>l'URL</a:t>
            </a:r>
            <a:r>
              <a:rPr sz="1588" spc="-37" dirty="0">
                <a:solidFill>
                  <a:srgbClr val="00007F"/>
                </a:solidFill>
                <a:latin typeface="Verdana"/>
                <a:cs typeface="Verdana"/>
              </a:rPr>
              <a:t> </a:t>
            </a:r>
            <a:r>
              <a:rPr sz="1588" spc="-11" dirty="0">
                <a:solidFill>
                  <a:srgbClr val="00007F"/>
                </a:solidFill>
                <a:latin typeface="Verdana"/>
                <a:cs typeface="Verdana"/>
              </a:rPr>
              <a:t>spécifiée </a:t>
            </a:r>
            <a:r>
              <a:rPr sz="1588" dirty="0">
                <a:solidFill>
                  <a:srgbClr val="00007F"/>
                </a:solidFill>
                <a:latin typeface="Verdana"/>
                <a:cs typeface="Verdana"/>
              </a:rPr>
              <a:t>Envoi</a:t>
            </a:r>
            <a:r>
              <a:rPr sz="1588" spc="-42" dirty="0">
                <a:solidFill>
                  <a:srgbClr val="00007F"/>
                </a:solidFill>
                <a:latin typeface="Verdana"/>
                <a:cs typeface="Verdana"/>
              </a:rPr>
              <a:t> </a:t>
            </a:r>
            <a:r>
              <a:rPr sz="1588" dirty="0">
                <a:solidFill>
                  <a:srgbClr val="00007F"/>
                </a:solidFill>
                <a:latin typeface="Verdana"/>
                <a:cs typeface="Verdana"/>
              </a:rPr>
              <a:t>de</a:t>
            </a:r>
            <a:r>
              <a:rPr sz="1588" spc="-42" dirty="0">
                <a:solidFill>
                  <a:srgbClr val="00007F"/>
                </a:solidFill>
                <a:latin typeface="Verdana"/>
                <a:cs typeface="Verdana"/>
              </a:rPr>
              <a:t> </a:t>
            </a:r>
            <a:r>
              <a:rPr sz="1588" dirty="0">
                <a:solidFill>
                  <a:srgbClr val="00007F"/>
                </a:solidFill>
                <a:latin typeface="Verdana"/>
                <a:cs typeface="Verdana"/>
              </a:rPr>
              <a:t>données</a:t>
            </a:r>
            <a:r>
              <a:rPr sz="1588" spc="-42" dirty="0">
                <a:solidFill>
                  <a:srgbClr val="00007F"/>
                </a:solidFill>
                <a:latin typeface="Verdana"/>
                <a:cs typeface="Verdana"/>
              </a:rPr>
              <a:t> </a:t>
            </a:r>
            <a:r>
              <a:rPr sz="1588" dirty="0">
                <a:solidFill>
                  <a:srgbClr val="00007F"/>
                </a:solidFill>
                <a:latin typeface="Verdana"/>
                <a:cs typeface="Verdana"/>
              </a:rPr>
              <a:t>au</a:t>
            </a:r>
            <a:r>
              <a:rPr sz="1588" spc="-42" dirty="0">
                <a:solidFill>
                  <a:srgbClr val="00007F"/>
                </a:solidFill>
                <a:latin typeface="Verdana"/>
                <a:cs typeface="Verdana"/>
              </a:rPr>
              <a:t> </a:t>
            </a:r>
            <a:r>
              <a:rPr sz="1588" spc="-11" dirty="0">
                <a:solidFill>
                  <a:srgbClr val="00007F"/>
                </a:solidFill>
                <a:latin typeface="Verdana"/>
                <a:cs typeface="Verdana"/>
              </a:rPr>
              <a:t>programme</a:t>
            </a:r>
            <a:r>
              <a:rPr sz="1588" spc="-48" dirty="0">
                <a:solidFill>
                  <a:srgbClr val="00007F"/>
                </a:solidFill>
                <a:latin typeface="Verdana"/>
                <a:cs typeface="Verdana"/>
              </a:rPr>
              <a:t> </a:t>
            </a:r>
            <a:r>
              <a:rPr sz="1588" dirty="0">
                <a:solidFill>
                  <a:srgbClr val="00007F"/>
                </a:solidFill>
                <a:latin typeface="Verdana"/>
                <a:cs typeface="Verdana"/>
              </a:rPr>
              <a:t>situé</a:t>
            </a:r>
            <a:r>
              <a:rPr sz="1588" spc="-42" dirty="0">
                <a:solidFill>
                  <a:srgbClr val="00007F"/>
                </a:solidFill>
                <a:latin typeface="Verdana"/>
                <a:cs typeface="Verdana"/>
              </a:rPr>
              <a:t> </a:t>
            </a:r>
            <a:r>
              <a:rPr sz="1588" dirty="0">
                <a:solidFill>
                  <a:srgbClr val="00007F"/>
                </a:solidFill>
                <a:latin typeface="Verdana"/>
                <a:cs typeface="Verdana"/>
              </a:rPr>
              <a:t>à</a:t>
            </a:r>
            <a:r>
              <a:rPr sz="1588" spc="-42" dirty="0">
                <a:solidFill>
                  <a:srgbClr val="00007F"/>
                </a:solidFill>
                <a:latin typeface="Verdana"/>
                <a:cs typeface="Verdana"/>
              </a:rPr>
              <a:t> </a:t>
            </a:r>
            <a:r>
              <a:rPr sz="1588" dirty="0">
                <a:solidFill>
                  <a:srgbClr val="00007F"/>
                </a:solidFill>
                <a:latin typeface="Verdana"/>
                <a:cs typeface="Verdana"/>
              </a:rPr>
              <a:t>l'URL</a:t>
            </a:r>
            <a:r>
              <a:rPr sz="1588" spc="-42" dirty="0">
                <a:solidFill>
                  <a:srgbClr val="00007F"/>
                </a:solidFill>
                <a:latin typeface="Verdana"/>
                <a:cs typeface="Verdana"/>
              </a:rPr>
              <a:t> </a:t>
            </a:r>
            <a:r>
              <a:rPr sz="1588" spc="-11" dirty="0">
                <a:solidFill>
                  <a:srgbClr val="00007F"/>
                </a:solidFill>
                <a:latin typeface="Verdana"/>
                <a:cs typeface="Verdana"/>
              </a:rPr>
              <a:t>spécifiée</a:t>
            </a:r>
            <a:endParaRPr sz="1588">
              <a:latin typeface="Verdana"/>
              <a:cs typeface="Verdana"/>
            </a:endParaRPr>
          </a:p>
        </p:txBody>
      </p:sp>
      <p:sp>
        <p:nvSpPr>
          <p:cNvPr id="6" name="object 6"/>
          <p:cNvSpPr txBox="1"/>
          <p:nvPr/>
        </p:nvSpPr>
        <p:spPr>
          <a:xfrm>
            <a:off x="1651747" y="3104030"/>
            <a:ext cx="8171778" cy="3102599"/>
          </a:xfrm>
          <a:prstGeom prst="rect">
            <a:avLst/>
          </a:prstGeom>
        </p:spPr>
        <p:txBody>
          <a:bodyPr vert="horz" wrap="square" lIns="0" tIns="143211" rIns="0" bIns="0" rtlCol="0">
            <a:spAutoFit/>
          </a:bodyPr>
          <a:lstStyle/>
          <a:p>
            <a:pPr marL="473326">
              <a:spcBef>
                <a:spcPts val="1128"/>
              </a:spcBef>
            </a:pPr>
            <a:r>
              <a:rPr sz="1588" dirty="0">
                <a:solidFill>
                  <a:srgbClr val="00007F"/>
                </a:solidFill>
                <a:latin typeface="Verdana"/>
                <a:cs typeface="Verdana"/>
              </a:rPr>
              <a:t>DELETE:</a:t>
            </a:r>
            <a:r>
              <a:rPr sz="1588" spc="64" dirty="0">
                <a:solidFill>
                  <a:srgbClr val="00007F"/>
                </a:solidFill>
                <a:latin typeface="Verdana"/>
                <a:cs typeface="Verdana"/>
              </a:rPr>
              <a:t> </a:t>
            </a:r>
            <a:r>
              <a:rPr sz="1588" dirty="0">
                <a:solidFill>
                  <a:srgbClr val="00007F"/>
                </a:solidFill>
                <a:latin typeface="Verdana"/>
                <a:cs typeface="Verdana"/>
              </a:rPr>
              <a:t>Suppression</a:t>
            </a:r>
            <a:r>
              <a:rPr sz="1588" spc="-53" dirty="0">
                <a:solidFill>
                  <a:srgbClr val="00007F"/>
                </a:solidFill>
                <a:latin typeface="Verdana"/>
                <a:cs typeface="Verdana"/>
              </a:rPr>
              <a:t> </a:t>
            </a:r>
            <a:r>
              <a:rPr sz="1588" dirty="0">
                <a:solidFill>
                  <a:srgbClr val="00007F"/>
                </a:solidFill>
                <a:latin typeface="Verdana"/>
                <a:cs typeface="Verdana"/>
              </a:rPr>
              <a:t>de</a:t>
            </a:r>
            <a:r>
              <a:rPr sz="1588" spc="-53" dirty="0">
                <a:solidFill>
                  <a:srgbClr val="00007F"/>
                </a:solidFill>
                <a:latin typeface="Verdana"/>
                <a:cs typeface="Verdana"/>
              </a:rPr>
              <a:t> </a:t>
            </a:r>
            <a:r>
              <a:rPr sz="1588" dirty="0">
                <a:solidFill>
                  <a:srgbClr val="00007F"/>
                </a:solidFill>
                <a:latin typeface="Verdana"/>
                <a:cs typeface="Verdana"/>
              </a:rPr>
              <a:t>la</a:t>
            </a:r>
            <a:r>
              <a:rPr sz="1588" spc="-53" dirty="0">
                <a:solidFill>
                  <a:srgbClr val="00007F"/>
                </a:solidFill>
                <a:latin typeface="Verdana"/>
                <a:cs typeface="Verdana"/>
              </a:rPr>
              <a:t> </a:t>
            </a:r>
            <a:r>
              <a:rPr sz="1588" dirty="0">
                <a:solidFill>
                  <a:srgbClr val="00007F"/>
                </a:solidFill>
                <a:latin typeface="Verdana"/>
                <a:cs typeface="Verdana"/>
              </a:rPr>
              <a:t>ressource</a:t>
            </a:r>
            <a:r>
              <a:rPr sz="1588" spc="-53" dirty="0">
                <a:solidFill>
                  <a:srgbClr val="00007F"/>
                </a:solidFill>
                <a:latin typeface="Verdana"/>
                <a:cs typeface="Verdana"/>
              </a:rPr>
              <a:t> </a:t>
            </a:r>
            <a:r>
              <a:rPr sz="1588" dirty="0">
                <a:solidFill>
                  <a:srgbClr val="00007F"/>
                </a:solidFill>
                <a:latin typeface="Verdana"/>
                <a:cs typeface="Verdana"/>
              </a:rPr>
              <a:t>située</a:t>
            </a:r>
            <a:r>
              <a:rPr sz="1588" spc="-53" dirty="0">
                <a:solidFill>
                  <a:srgbClr val="00007F"/>
                </a:solidFill>
                <a:latin typeface="Verdana"/>
                <a:cs typeface="Verdana"/>
              </a:rPr>
              <a:t> </a:t>
            </a:r>
            <a:r>
              <a:rPr sz="1588" dirty="0">
                <a:solidFill>
                  <a:srgbClr val="00007F"/>
                </a:solidFill>
                <a:latin typeface="Verdana"/>
                <a:cs typeface="Verdana"/>
              </a:rPr>
              <a:t>à</a:t>
            </a:r>
            <a:r>
              <a:rPr sz="1588" spc="-53" dirty="0">
                <a:solidFill>
                  <a:srgbClr val="00007F"/>
                </a:solidFill>
                <a:latin typeface="Verdana"/>
                <a:cs typeface="Verdana"/>
              </a:rPr>
              <a:t> </a:t>
            </a:r>
            <a:r>
              <a:rPr sz="1588" dirty="0">
                <a:solidFill>
                  <a:srgbClr val="00007F"/>
                </a:solidFill>
                <a:latin typeface="Verdana"/>
                <a:cs typeface="Verdana"/>
              </a:rPr>
              <a:t>l'URL</a:t>
            </a:r>
            <a:r>
              <a:rPr sz="1588" spc="-53" dirty="0">
                <a:solidFill>
                  <a:srgbClr val="00007F"/>
                </a:solidFill>
                <a:latin typeface="Verdana"/>
                <a:cs typeface="Verdana"/>
              </a:rPr>
              <a:t> </a:t>
            </a:r>
            <a:r>
              <a:rPr sz="1588" spc="-11" dirty="0">
                <a:solidFill>
                  <a:srgbClr val="00007F"/>
                </a:solidFill>
                <a:latin typeface="Verdana"/>
                <a:cs typeface="Verdana"/>
              </a:rPr>
              <a:t>spécifiée</a:t>
            </a:r>
            <a:endParaRPr sz="1588">
              <a:latin typeface="Verdana"/>
              <a:cs typeface="Verdana"/>
            </a:endParaRPr>
          </a:p>
          <a:p>
            <a:pPr marL="13447">
              <a:spcBef>
                <a:spcPts val="1228"/>
              </a:spcBef>
            </a:pPr>
            <a:r>
              <a:rPr sz="1906" b="1" dirty="0">
                <a:solidFill>
                  <a:srgbClr val="00007F"/>
                </a:solidFill>
                <a:latin typeface="Verdana"/>
                <a:cs typeface="Verdana"/>
              </a:rPr>
              <a:t>URL</a:t>
            </a:r>
            <a:r>
              <a:rPr sz="1906" b="1" spc="-64" dirty="0">
                <a:solidFill>
                  <a:srgbClr val="00007F"/>
                </a:solidFill>
                <a:latin typeface="Verdana"/>
                <a:cs typeface="Verdana"/>
              </a:rPr>
              <a:t> </a:t>
            </a:r>
            <a:r>
              <a:rPr sz="1906" b="1" dirty="0">
                <a:solidFill>
                  <a:srgbClr val="00007F"/>
                </a:solidFill>
                <a:latin typeface="Verdana"/>
                <a:cs typeface="Verdana"/>
              </a:rPr>
              <a:t>-</a:t>
            </a:r>
            <a:r>
              <a:rPr sz="1906" b="1" spc="-69" dirty="0">
                <a:solidFill>
                  <a:srgbClr val="00007F"/>
                </a:solidFill>
                <a:latin typeface="Verdana"/>
                <a:cs typeface="Verdana"/>
              </a:rPr>
              <a:t> </a:t>
            </a:r>
            <a:r>
              <a:rPr sz="1906" b="1" dirty="0">
                <a:solidFill>
                  <a:srgbClr val="00007F"/>
                </a:solidFill>
                <a:latin typeface="Verdana"/>
                <a:cs typeface="Verdana"/>
              </a:rPr>
              <a:t>Uniform</a:t>
            </a:r>
            <a:r>
              <a:rPr sz="1906" b="1" spc="-64" dirty="0">
                <a:solidFill>
                  <a:srgbClr val="00007F"/>
                </a:solidFill>
                <a:latin typeface="Verdana"/>
                <a:cs typeface="Verdana"/>
              </a:rPr>
              <a:t> </a:t>
            </a:r>
            <a:r>
              <a:rPr sz="1906" b="1" dirty="0">
                <a:solidFill>
                  <a:srgbClr val="00007F"/>
                </a:solidFill>
                <a:latin typeface="Verdana"/>
                <a:cs typeface="Verdana"/>
              </a:rPr>
              <a:t>Resource</a:t>
            </a:r>
            <a:r>
              <a:rPr sz="1906" b="1" spc="-58" dirty="0">
                <a:solidFill>
                  <a:srgbClr val="00007F"/>
                </a:solidFill>
                <a:latin typeface="Verdana"/>
                <a:cs typeface="Verdana"/>
              </a:rPr>
              <a:t> </a:t>
            </a:r>
            <a:r>
              <a:rPr sz="1906" b="1" spc="-11" dirty="0">
                <a:solidFill>
                  <a:srgbClr val="00007F"/>
                </a:solidFill>
                <a:latin typeface="Verdana"/>
                <a:cs typeface="Verdana"/>
              </a:rPr>
              <a:t>Locator</a:t>
            </a:r>
            <a:endParaRPr sz="1906">
              <a:latin typeface="Verdana"/>
              <a:cs typeface="Verdana"/>
            </a:endParaRPr>
          </a:p>
          <a:p>
            <a:pPr marL="949340" marR="5379" indent="-476015">
              <a:lnSpc>
                <a:spcPct val="122200"/>
              </a:lnSpc>
              <a:spcBef>
                <a:spcPts val="11"/>
              </a:spcBef>
            </a:pPr>
            <a:r>
              <a:rPr sz="1588" b="1" dirty="0">
                <a:solidFill>
                  <a:srgbClr val="00007F"/>
                </a:solidFill>
                <a:latin typeface="Verdana"/>
                <a:cs typeface="Verdana"/>
              </a:rPr>
              <a:t>Syntaxe</a:t>
            </a:r>
            <a:r>
              <a:rPr sz="1588" b="1" spc="-32" dirty="0">
                <a:solidFill>
                  <a:srgbClr val="00007F"/>
                </a:solidFill>
                <a:latin typeface="Verdana"/>
                <a:cs typeface="Verdana"/>
              </a:rPr>
              <a:t> </a:t>
            </a:r>
            <a:r>
              <a:rPr sz="1588" b="1" dirty="0">
                <a:solidFill>
                  <a:srgbClr val="00007F"/>
                </a:solidFill>
                <a:latin typeface="Verdana"/>
                <a:cs typeface="Verdana"/>
              </a:rPr>
              <a:t>url</a:t>
            </a:r>
            <a:r>
              <a:rPr sz="1588" b="1" spc="-37" dirty="0">
                <a:solidFill>
                  <a:srgbClr val="00007F"/>
                </a:solidFill>
                <a:latin typeface="Verdana"/>
                <a:cs typeface="Verdana"/>
              </a:rPr>
              <a:t> </a:t>
            </a:r>
            <a:r>
              <a:rPr sz="1588" b="1" dirty="0">
                <a:solidFill>
                  <a:srgbClr val="00007F"/>
                </a:solidFill>
                <a:latin typeface="Verdana"/>
                <a:cs typeface="Verdana"/>
              </a:rPr>
              <a:t>avec</a:t>
            </a:r>
            <a:r>
              <a:rPr sz="1588" b="1" spc="-26" dirty="0">
                <a:solidFill>
                  <a:srgbClr val="00007F"/>
                </a:solidFill>
                <a:latin typeface="Verdana"/>
                <a:cs typeface="Verdana"/>
              </a:rPr>
              <a:t> </a:t>
            </a:r>
            <a:r>
              <a:rPr sz="1588" b="1" dirty="0">
                <a:solidFill>
                  <a:srgbClr val="00007F"/>
                </a:solidFill>
                <a:latin typeface="Verdana"/>
                <a:cs typeface="Verdana"/>
              </a:rPr>
              <a:t>http</a:t>
            </a:r>
            <a:r>
              <a:rPr sz="1588" b="1" spc="-21" dirty="0">
                <a:solidFill>
                  <a:srgbClr val="00007F"/>
                </a:solidFill>
                <a:latin typeface="Verdana"/>
                <a:cs typeface="Verdana"/>
              </a:rPr>
              <a:t> </a:t>
            </a:r>
            <a:r>
              <a:rPr sz="1588" b="1" dirty="0">
                <a:solidFill>
                  <a:srgbClr val="00007F"/>
                </a:solidFill>
                <a:latin typeface="Verdana"/>
                <a:cs typeface="Verdana"/>
              </a:rPr>
              <a:t>:</a:t>
            </a:r>
            <a:r>
              <a:rPr sz="1588" b="1" spc="-16" dirty="0">
                <a:solidFill>
                  <a:srgbClr val="00007F"/>
                </a:solidFill>
                <a:latin typeface="Verdana"/>
                <a:cs typeface="Verdana"/>
              </a:rPr>
              <a:t> </a:t>
            </a:r>
            <a:r>
              <a:rPr sz="1588" dirty="0">
                <a:solidFill>
                  <a:srgbClr val="00007F"/>
                </a:solidFill>
                <a:latin typeface="Verdana"/>
                <a:cs typeface="Verdana"/>
              </a:rPr>
              <a:t>“http</a:t>
            </a:r>
            <a:r>
              <a:rPr sz="1588" spc="-37" dirty="0">
                <a:solidFill>
                  <a:srgbClr val="00007F"/>
                </a:solidFill>
                <a:latin typeface="Verdana"/>
                <a:cs typeface="Verdana"/>
              </a:rPr>
              <a:t> </a:t>
            </a:r>
            <a:r>
              <a:rPr sz="1588" dirty="0">
                <a:solidFill>
                  <a:srgbClr val="00007F"/>
                </a:solidFill>
                <a:latin typeface="Verdana"/>
                <a:cs typeface="Verdana"/>
              </a:rPr>
              <a:t>://&lt;host&gt;</a:t>
            </a:r>
            <a:r>
              <a:rPr sz="1588" spc="-32" dirty="0">
                <a:solidFill>
                  <a:srgbClr val="00007F"/>
                </a:solidFill>
                <a:latin typeface="Verdana"/>
                <a:cs typeface="Verdana"/>
              </a:rPr>
              <a:t> </a:t>
            </a:r>
            <a:r>
              <a:rPr sz="1588" spc="-11" dirty="0">
                <a:solidFill>
                  <a:srgbClr val="00007F"/>
                </a:solidFill>
                <a:latin typeface="Verdana"/>
                <a:cs typeface="Verdana"/>
              </a:rPr>
              <a:t>:&lt;port&gt;/&lt;path&gt;?&lt;searchpath&gt;” </a:t>
            </a:r>
            <a:r>
              <a:rPr sz="1588" dirty="0">
                <a:solidFill>
                  <a:srgbClr val="00007F"/>
                </a:solidFill>
                <a:latin typeface="Verdana"/>
                <a:cs typeface="Verdana"/>
              </a:rPr>
              <a:t>host</a:t>
            </a:r>
            <a:r>
              <a:rPr sz="1588" spc="-48" dirty="0">
                <a:solidFill>
                  <a:srgbClr val="00007F"/>
                </a:solidFill>
                <a:latin typeface="Verdana"/>
                <a:cs typeface="Verdana"/>
              </a:rPr>
              <a:t> </a:t>
            </a:r>
            <a:r>
              <a:rPr sz="1588" dirty="0">
                <a:solidFill>
                  <a:srgbClr val="00007F"/>
                </a:solidFill>
                <a:latin typeface="Verdana"/>
                <a:cs typeface="Verdana"/>
              </a:rPr>
              <a:t>:</a:t>
            </a:r>
            <a:r>
              <a:rPr sz="1588" spc="-37" dirty="0">
                <a:solidFill>
                  <a:srgbClr val="00007F"/>
                </a:solidFill>
                <a:latin typeface="Verdana"/>
                <a:cs typeface="Verdana"/>
              </a:rPr>
              <a:t> </a:t>
            </a:r>
            <a:r>
              <a:rPr sz="1588" dirty="0">
                <a:solidFill>
                  <a:srgbClr val="00007F"/>
                </a:solidFill>
                <a:latin typeface="Verdana"/>
                <a:cs typeface="Verdana"/>
              </a:rPr>
              <a:t>nom</a:t>
            </a:r>
            <a:r>
              <a:rPr sz="1588" spc="-42" dirty="0">
                <a:solidFill>
                  <a:srgbClr val="00007F"/>
                </a:solidFill>
                <a:latin typeface="Verdana"/>
                <a:cs typeface="Verdana"/>
              </a:rPr>
              <a:t> </a:t>
            </a:r>
            <a:r>
              <a:rPr sz="1588" dirty="0">
                <a:solidFill>
                  <a:srgbClr val="00007F"/>
                </a:solidFill>
                <a:latin typeface="Verdana"/>
                <a:cs typeface="Verdana"/>
              </a:rPr>
              <a:t>de</a:t>
            </a:r>
            <a:r>
              <a:rPr sz="1588" spc="-42" dirty="0">
                <a:solidFill>
                  <a:srgbClr val="00007F"/>
                </a:solidFill>
                <a:latin typeface="Verdana"/>
                <a:cs typeface="Verdana"/>
              </a:rPr>
              <a:t> </a:t>
            </a:r>
            <a:r>
              <a:rPr sz="1588" dirty="0">
                <a:solidFill>
                  <a:srgbClr val="00007F"/>
                </a:solidFill>
                <a:latin typeface="Verdana"/>
                <a:cs typeface="Verdana"/>
              </a:rPr>
              <a:t>machine</a:t>
            </a:r>
            <a:r>
              <a:rPr sz="1588" spc="-42" dirty="0">
                <a:solidFill>
                  <a:srgbClr val="00007F"/>
                </a:solidFill>
                <a:latin typeface="Verdana"/>
                <a:cs typeface="Verdana"/>
              </a:rPr>
              <a:t> </a:t>
            </a:r>
            <a:r>
              <a:rPr sz="1588" dirty="0">
                <a:solidFill>
                  <a:srgbClr val="00007F"/>
                </a:solidFill>
                <a:latin typeface="Verdana"/>
                <a:cs typeface="Verdana"/>
              </a:rPr>
              <a:t>ou</a:t>
            </a:r>
            <a:r>
              <a:rPr sz="1588" spc="-48" dirty="0">
                <a:solidFill>
                  <a:srgbClr val="00007F"/>
                </a:solidFill>
                <a:latin typeface="Verdana"/>
                <a:cs typeface="Verdana"/>
              </a:rPr>
              <a:t> </a:t>
            </a:r>
            <a:r>
              <a:rPr sz="1588" dirty="0">
                <a:solidFill>
                  <a:srgbClr val="00007F"/>
                </a:solidFill>
                <a:latin typeface="Verdana"/>
                <a:cs typeface="Verdana"/>
              </a:rPr>
              <a:t>une</a:t>
            </a:r>
            <a:r>
              <a:rPr sz="1588" spc="-42" dirty="0">
                <a:solidFill>
                  <a:srgbClr val="00007F"/>
                </a:solidFill>
                <a:latin typeface="Verdana"/>
                <a:cs typeface="Verdana"/>
              </a:rPr>
              <a:t> </a:t>
            </a:r>
            <a:r>
              <a:rPr sz="1588" dirty="0">
                <a:solidFill>
                  <a:srgbClr val="00007F"/>
                </a:solidFill>
                <a:latin typeface="Verdana"/>
                <a:cs typeface="Verdana"/>
              </a:rPr>
              <a:t>adresse</a:t>
            </a:r>
            <a:r>
              <a:rPr sz="1588" spc="-42" dirty="0">
                <a:solidFill>
                  <a:srgbClr val="00007F"/>
                </a:solidFill>
                <a:latin typeface="Verdana"/>
                <a:cs typeface="Verdana"/>
              </a:rPr>
              <a:t> </a:t>
            </a:r>
            <a:r>
              <a:rPr sz="1588" spc="-26" dirty="0">
                <a:solidFill>
                  <a:srgbClr val="00007F"/>
                </a:solidFill>
                <a:latin typeface="Verdana"/>
                <a:cs typeface="Verdana"/>
              </a:rPr>
              <a:t>IP</a:t>
            </a:r>
            <a:endParaRPr sz="1588">
              <a:latin typeface="Verdana"/>
              <a:cs typeface="Verdana"/>
            </a:endParaRPr>
          </a:p>
          <a:p>
            <a:pPr marL="949340" marR="2942823">
              <a:lnSpc>
                <a:spcPct val="122500"/>
              </a:lnSpc>
              <a:spcBef>
                <a:spcPts val="5"/>
              </a:spcBef>
              <a:tabLst>
                <a:tab pos="2404281" algn="l"/>
              </a:tabLst>
            </a:pPr>
            <a:r>
              <a:rPr sz="1588" dirty="0">
                <a:solidFill>
                  <a:srgbClr val="00007F"/>
                </a:solidFill>
                <a:latin typeface="Verdana"/>
                <a:cs typeface="Verdana"/>
              </a:rPr>
              <a:t>Port</a:t>
            </a:r>
            <a:r>
              <a:rPr sz="1588" spc="-26" dirty="0">
                <a:solidFill>
                  <a:srgbClr val="00007F"/>
                </a:solidFill>
                <a:latin typeface="Verdana"/>
                <a:cs typeface="Verdana"/>
              </a:rPr>
              <a:t> </a:t>
            </a:r>
            <a:r>
              <a:rPr sz="1588" dirty="0">
                <a:solidFill>
                  <a:srgbClr val="00007F"/>
                </a:solidFill>
                <a:latin typeface="Verdana"/>
                <a:cs typeface="Verdana"/>
              </a:rPr>
              <a:t>:</a:t>
            </a:r>
            <a:r>
              <a:rPr sz="1588" spc="-26" dirty="0">
                <a:solidFill>
                  <a:srgbClr val="00007F"/>
                </a:solidFill>
                <a:latin typeface="Verdana"/>
                <a:cs typeface="Verdana"/>
              </a:rPr>
              <a:t> </a:t>
            </a:r>
            <a:r>
              <a:rPr sz="1588" dirty="0">
                <a:solidFill>
                  <a:srgbClr val="00007F"/>
                </a:solidFill>
                <a:latin typeface="Verdana"/>
                <a:cs typeface="Verdana"/>
              </a:rPr>
              <a:t>numéro</a:t>
            </a:r>
            <a:r>
              <a:rPr sz="1588" spc="-26" dirty="0">
                <a:solidFill>
                  <a:srgbClr val="00007F"/>
                </a:solidFill>
                <a:latin typeface="Verdana"/>
                <a:cs typeface="Verdana"/>
              </a:rPr>
              <a:t> </a:t>
            </a:r>
            <a:r>
              <a:rPr sz="1588" dirty="0">
                <a:solidFill>
                  <a:srgbClr val="00007F"/>
                </a:solidFill>
                <a:latin typeface="Verdana"/>
                <a:cs typeface="Verdana"/>
              </a:rPr>
              <a:t>de</a:t>
            </a:r>
            <a:r>
              <a:rPr sz="1588" spc="-26" dirty="0">
                <a:solidFill>
                  <a:srgbClr val="00007F"/>
                </a:solidFill>
                <a:latin typeface="Verdana"/>
                <a:cs typeface="Verdana"/>
              </a:rPr>
              <a:t> </a:t>
            </a:r>
            <a:r>
              <a:rPr sz="1588" dirty="0">
                <a:solidFill>
                  <a:srgbClr val="00007F"/>
                </a:solidFill>
                <a:latin typeface="Verdana"/>
                <a:cs typeface="Verdana"/>
              </a:rPr>
              <a:t>port</a:t>
            </a:r>
            <a:r>
              <a:rPr sz="1588" spc="-26" dirty="0">
                <a:solidFill>
                  <a:srgbClr val="00007F"/>
                </a:solidFill>
                <a:latin typeface="Verdana"/>
                <a:cs typeface="Verdana"/>
              </a:rPr>
              <a:t> </a:t>
            </a:r>
            <a:r>
              <a:rPr sz="1588" dirty="0">
                <a:solidFill>
                  <a:srgbClr val="00007F"/>
                </a:solidFill>
                <a:latin typeface="Verdana"/>
                <a:cs typeface="Verdana"/>
              </a:rPr>
              <a:t>(80</a:t>
            </a:r>
            <a:r>
              <a:rPr sz="1588" spc="-26" dirty="0">
                <a:solidFill>
                  <a:srgbClr val="00007F"/>
                </a:solidFill>
                <a:latin typeface="Verdana"/>
                <a:cs typeface="Verdana"/>
              </a:rPr>
              <a:t> </a:t>
            </a:r>
            <a:r>
              <a:rPr sz="1588" dirty="0">
                <a:solidFill>
                  <a:srgbClr val="00007F"/>
                </a:solidFill>
                <a:latin typeface="Verdana"/>
                <a:cs typeface="Verdana"/>
              </a:rPr>
              <a:t>par</a:t>
            </a:r>
            <a:r>
              <a:rPr sz="1588" spc="-26" dirty="0">
                <a:solidFill>
                  <a:srgbClr val="00007F"/>
                </a:solidFill>
                <a:latin typeface="Verdana"/>
                <a:cs typeface="Verdana"/>
              </a:rPr>
              <a:t> </a:t>
            </a:r>
            <a:r>
              <a:rPr sz="1588" spc="-11" dirty="0">
                <a:solidFill>
                  <a:srgbClr val="00007F"/>
                </a:solidFill>
                <a:latin typeface="Verdana"/>
                <a:cs typeface="Verdana"/>
              </a:rPr>
              <a:t>défaut) </a:t>
            </a:r>
            <a:r>
              <a:rPr sz="1588" dirty="0">
                <a:solidFill>
                  <a:srgbClr val="00007F"/>
                </a:solidFill>
                <a:latin typeface="Verdana"/>
                <a:cs typeface="Verdana"/>
              </a:rPr>
              <a:t>path</a:t>
            </a:r>
            <a:r>
              <a:rPr sz="1588" spc="-42" dirty="0">
                <a:solidFill>
                  <a:srgbClr val="00007F"/>
                </a:solidFill>
                <a:latin typeface="Verdana"/>
                <a:cs typeface="Verdana"/>
              </a:rPr>
              <a:t> </a:t>
            </a:r>
            <a:r>
              <a:rPr sz="1588" dirty="0">
                <a:solidFill>
                  <a:srgbClr val="00007F"/>
                </a:solidFill>
                <a:latin typeface="Verdana"/>
                <a:cs typeface="Verdana"/>
              </a:rPr>
              <a:t>:</a:t>
            </a:r>
            <a:r>
              <a:rPr sz="1588" spc="-32" dirty="0">
                <a:solidFill>
                  <a:srgbClr val="00007F"/>
                </a:solidFill>
                <a:latin typeface="Verdana"/>
                <a:cs typeface="Verdana"/>
              </a:rPr>
              <a:t> </a:t>
            </a:r>
            <a:r>
              <a:rPr sz="1588" dirty="0">
                <a:solidFill>
                  <a:srgbClr val="00007F"/>
                </a:solidFill>
                <a:latin typeface="Verdana"/>
                <a:cs typeface="Verdana"/>
              </a:rPr>
              <a:t>sélecteur</a:t>
            </a:r>
            <a:r>
              <a:rPr sz="1588" spc="-37" dirty="0">
                <a:solidFill>
                  <a:srgbClr val="00007F"/>
                </a:solidFill>
                <a:latin typeface="Verdana"/>
                <a:cs typeface="Verdana"/>
              </a:rPr>
              <a:t> </a:t>
            </a:r>
            <a:r>
              <a:rPr sz="1588" dirty="0">
                <a:solidFill>
                  <a:srgbClr val="00007F"/>
                </a:solidFill>
                <a:latin typeface="Verdana"/>
                <a:cs typeface="Verdana"/>
              </a:rPr>
              <a:t>au</a:t>
            </a:r>
            <a:r>
              <a:rPr sz="1588" spc="-42" dirty="0">
                <a:solidFill>
                  <a:srgbClr val="00007F"/>
                </a:solidFill>
                <a:latin typeface="Verdana"/>
                <a:cs typeface="Verdana"/>
              </a:rPr>
              <a:t> </a:t>
            </a:r>
            <a:r>
              <a:rPr sz="1588" dirty="0">
                <a:solidFill>
                  <a:srgbClr val="00007F"/>
                </a:solidFill>
                <a:latin typeface="Verdana"/>
                <a:cs typeface="Verdana"/>
              </a:rPr>
              <a:t>sens</a:t>
            </a:r>
            <a:r>
              <a:rPr sz="1588" spc="-37" dirty="0">
                <a:solidFill>
                  <a:srgbClr val="00007F"/>
                </a:solidFill>
                <a:latin typeface="Verdana"/>
                <a:cs typeface="Verdana"/>
              </a:rPr>
              <a:t> </a:t>
            </a:r>
            <a:r>
              <a:rPr sz="1588" dirty="0">
                <a:solidFill>
                  <a:srgbClr val="00007F"/>
                </a:solidFill>
                <a:latin typeface="Verdana"/>
                <a:cs typeface="Verdana"/>
              </a:rPr>
              <a:t>du</a:t>
            </a:r>
            <a:r>
              <a:rPr sz="1588" spc="-42" dirty="0">
                <a:solidFill>
                  <a:srgbClr val="00007F"/>
                </a:solidFill>
                <a:latin typeface="Verdana"/>
                <a:cs typeface="Verdana"/>
              </a:rPr>
              <a:t> </a:t>
            </a:r>
            <a:r>
              <a:rPr sz="1588" dirty="0">
                <a:solidFill>
                  <a:srgbClr val="00007F"/>
                </a:solidFill>
                <a:latin typeface="Verdana"/>
                <a:cs typeface="Verdana"/>
              </a:rPr>
              <a:t>protocole </a:t>
            </a:r>
            <a:r>
              <a:rPr sz="1588" spc="-21" dirty="0">
                <a:solidFill>
                  <a:srgbClr val="00007F"/>
                </a:solidFill>
                <a:latin typeface="Verdana"/>
                <a:cs typeface="Verdana"/>
              </a:rPr>
              <a:t>http </a:t>
            </a:r>
            <a:r>
              <a:rPr sz="1588" dirty="0">
                <a:solidFill>
                  <a:srgbClr val="00007F"/>
                </a:solidFill>
                <a:latin typeface="Verdana"/>
                <a:cs typeface="Verdana"/>
              </a:rPr>
              <a:t>Searchpath</a:t>
            </a:r>
            <a:r>
              <a:rPr sz="1588" spc="-106" dirty="0">
                <a:solidFill>
                  <a:srgbClr val="00007F"/>
                </a:solidFill>
                <a:latin typeface="Verdana"/>
                <a:cs typeface="Verdana"/>
              </a:rPr>
              <a:t> </a:t>
            </a:r>
            <a:r>
              <a:rPr sz="1588" spc="-53" dirty="0">
                <a:solidFill>
                  <a:srgbClr val="00007F"/>
                </a:solidFill>
                <a:latin typeface="Verdana"/>
                <a:cs typeface="Verdana"/>
              </a:rPr>
              <a:t>:</a:t>
            </a:r>
            <a:r>
              <a:rPr sz="1588" dirty="0">
                <a:solidFill>
                  <a:srgbClr val="00007F"/>
                </a:solidFill>
                <a:latin typeface="Verdana"/>
                <a:cs typeface="Verdana"/>
              </a:rPr>
              <a:t>	la</a:t>
            </a:r>
            <a:r>
              <a:rPr sz="1588" spc="-42" dirty="0">
                <a:solidFill>
                  <a:srgbClr val="00007F"/>
                </a:solidFill>
                <a:latin typeface="Verdana"/>
                <a:cs typeface="Verdana"/>
              </a:rPr>
              <a:t> </a:t>
            </a:r>
            <a:r>
              <a:rPr sz="1588" dirty="0">
                <a:solidFill>
                  <a:srgbClr val="00007F"/>
                </a:solidFill>
                <a:latin typeface="Verdana"/>
                <a:cs typeface="Verdana"/>
              </a:rPr>
              <a:t>chaîne</a:t>
            </a:r>
            <a:r>
              <a:rPr sz="1588" spc="-37" dirty="0">
                <a:solidFill>
                  <a:srgbClr val="00007F"/>
                </a:solidFill>
                <a:latin typeface="Verdana"/>
                <a:cs typeface="Verdana"/>
              </a:rPr>
              <a:t> </a:t>
            </a:r>
            <a:r>
              <a:rPr sz="1588" spc="-11" dirty="0">
                <a:solidFill>
                  <a:srgbClr val="00007F"/>
                </a:solidFill>
                <a:latin typeface="Verdana"/>
                <a:cs typeface="Verdana"/>
              </a:rPr>
              <a:t>d’interrogation</a:t>
            </a:r>
            <a:endParaRPr sz="1588">
              <a:latin typeface="Verdana"/>
              <a:cs typeface="Verdana"/>
            </a:endParaRPr>
          </a:p>
          <a:p>
            <a:pPr marL="13447">
              <a:spcBef>
                <a:spcPts val="920"/>
              </a:spcBef>
            </a:pPr>
            <a:r>
              <a:rPr sz="1906" b="1" dirty="0">
                <a:solidFill>
                  <a:srgbClr val="00007F"/>
                </a:solidFill>
                <a:latin typeface="Verdana"/>
                <a:cs typeface="Verdana"/>
              </a:rPr>
              <a:t>Version</a:t>
            </a:r>
            <a:r>
              <a:rPr sz="1906" b="1" spc="-85" dirty="0">
                <a:solidFill>
                  <a:srgbClr val="00007F"/>
                </a:solidFill>
                <a:latin typeface="Verdana"/>
                <a:cs typeface="Verdana"/>
              </a:rPr>
              <a:t> </a:t>
            </a:r>
            <a:r>
              <a:rPr sz="1906" b="1" dirty="0">
                <a:solidFill>
                  <a:srgbClr val="00007F"/>
                </a:solidFill>
                <a:latin typeface="Verdana"/>
                <a:cs typeface="Verdana"/>
              </a:rPr>
              <a:t>du</a:t>
            </a:r>
            <a:r>
              <a:rPr sz="1906" b="1" spc="-85" dirty="0">
                <a:solidFill>
                  <a:srgbClr val="00007F"/>
                </a:solidFill>
                <a:latin typeface="Verdana"/>
                <a:cs typeface="Verdana"/>
              </a:rPr>
              <a:t> </a:t>
            </a:r>
            <a:r>
              <a:rPr sz="1906" b="1" dirty="0">
                <a:solidFill>
                  <a:srgbClr val="00007F"/>
                </a:solidFill>
                <a:latin typeface="Verdana"/>
                <a:cs typeface="Verdana"/>
              </a:rPr>
              <a:t>protocole</a:t>
            </a:r>
            <a:r>
              <a:rPr sz="1906" b="1" spc="-79" dirty="0">
                <a:solidFill>
                  <a:srgbClr val="00007F"/>
                </a:solidFill>
                <a:latin typeface="Verdana"/>
                <a:cs typeface="Verdana"/>
              </a:rPr>
              <a:t> </a:t>
            </a:r>
            <a:r>
              <a:rPr sz="1906" b="1" spc="-53" dirty="0">
                <a:solidFill>
                  <a:srgbClr val="00007F"/>
                </a:solidFill>
                <a:latin typeface="Verdana"/>
                <a:cs typeface="Verdana"/>
              </a:rPr>
              <a:t>:</a:t>
            </a:r>
            <a:endParaRPr sz="1906">
              <a:latin typeface="Verdana"/>
              <a:cs typeface="Verdana"/>
            </a:endParaRPr>
          </a:p>
          <a:p>
            <a:pPr marL="833699">
              <a:spcBef>
                <a:spcPts val="942"/>
              </a:spcBef>
            </a:pPr>
            <a:r>
              <a:rPr sz="1588" dirty="0">
                <a:solidFill>
                  <a:srgbClr val="00007F"/>
                </a:solidFill>
                <a:latin typeface="Verdana"/>
                <a:cs typeface="Verdana"/>
              </a:rPr>
              <a:t>Forme</a:t>
            </a:r>
            <a:r>
              <a:rPr sz="1588" spc="-53" dirty="0">
                <a:solidFill>
                  <a:srgbClr val="00007F"/>
                </a:solidFill>
                <a:latin typeface="Verdana"/>
                <a:cs typeface="Verdana"/>
              </a:rPr>
              <a:t> </a:t>
            </a:r>
            <a:r>
              <a:rPr sz="1588" i="1" spc="-11" dirty="0">
                <a:solidFill>
                  <a:srgbClr val="00007F"/>
                </a:solidFill>
                <a:latin typeface="Verdana"/>
                <a:cs typeface="Verdana"/>
              </a:rPr>
              <a:t>HTTP-</a:t>
            </a:r>
            <a:r>
              <a:rPr sz="1588" i="1" dirty="0">
                <a:solidFill>
                  <a:srgbClr val="00007F"/>
                </a:solidFill>
                <a:latin typeface="Verdana"/>
                <a:cs typeface="Verdana"/>
              </a:rPr>
              <a:t>Numéro</a:t>
            </a:r>
            <a:r>
              <a:rPr sz="1588" i="1" spc="-53" dirty="0">
                <a:solidFill>
                  <a:srgbClr val="00007F"/>
                </a:solidFill>
                <a:latin typeface="Verdana"/>
                <a:cs typeface="Verdana"/>
              </a:rPr>
              <a:t> </a:t>
            </a:r>
            <a:r>
              <a:rPr sz="1588" i="1" dirty="0">
                <a:solidFill>
                  <a:srgbClr val="00007F"/>
                </a:solidFill>
                <a:latin typeface="Verdana"/>
                <a:cs typeface="Verdana"/>
              </a:rPr>
              <a:t>de</a:t>
            </a:r>
            <a:r>
              <a:rPr sz="1588" i="1" spc="-53" dirty="0">
                <a:solidFill>
                  <a:srgbClr val="00007F"/>
                </a:solidFill>
                <a:latin typeface="Verdana"/>
                <a:cs typeface="Verdana"/>
              </a:rPr>
              <a:t> </a:t>
            </a:r>
            <a:r>
              <a:rPr sz="1588" i="1" dirty="0">
                <a:solidFill>
                  <a:srgbClr val="00007F"/>
                </a:solidFill>
                <a:latin typeface="Verdana"/>
                <a:cs typeface="Verdana"/>
              </a:rPr>
              <a:t>version.</a:t>
            </a:r>
            <a:r>
              <a:rPr sz="1588" i="1" spc="-32" dirty="0">
                <a:solidFill>
                  <a:srgbClr val="00007F"/>
                </a:solidFill>
                <a:latin typeface="Verdana"/>
                <a:cs typeface="Verdana"/>
              </a:rPr>
              <a:t> </a:t>
            </a:r>
            <a:r>
              <a:rPr sz="1588" dirty="0">
                <a:solidFill>
                  <a:srgbClr val="00007F"/>
                </a:solidFill>
                <a:latin typeface="Verdana"/>
                <a:cs typeface="Verdana"/>
              </a:rPr>
              <a:t>Par</a:t>
            </a:r>
            <a:r>
              <a:rPr sz="1588" spc="-53" dirty="0">
                <a:solidFill>
                  <a:srgbClr val="00007F"/>
                </a:solidFill>
                <a:latin typeface="Verdana"/>
                <a:cs typeface="Verdana"/>
              </a:rPr>
              <a:t> </a:t>
            </a:r>
            <a:r>
              <a:rPr sz="1588" dirty="0">
                <a:solidFill>
                  <a:srgbClr val="00007F"/>
                </a:solidFill>
                <a:latin typeface="Verdana"/>
                <a:cs typeface="Verdana"/>
              </a:rPr>
              <a:t>exemple</a:t>
            </a:r>
            <a:r>
              <a:rPr sz="1588" spc="-48" dirty="0">
                <a:solidFill>
                  <a:srgbClr val="00007F"/>
                </a:solidFill>
                <a:latin typeface="Verdana"/>
                <a:cs typeface="Verdana"/>
              </a:rPr>
              <a:t> </a:t>
            </a:r>
            <a:r>
              <a:rPr sz="1588" spc="-11" dirty="0">
                <a:solidFill>
                  <a:srgbClr val="00007F"/>
                </a:solidFill>
                <a:latin typeface="Verdana"/>
                <a:cs typeface="Verdana"/>
              </a:rPr>
              <a:t>HTTP/1.1</a:t>
            </a:r>
            <a:endParaRPr sz="1588">
              <a:latin typeface="Verdana"/>
              <a:cs typeface="Verdana"/>
            </a:endParaRPr>
          </a:p>
        </p:txBody>
      </p:sp>
      <p:sp>
        <p:nvSpPr>
          <p:cNvPr id="7" name="object 7"/>
          <p:cNvSpPr txBox="1">
            <a:spLocks noGrp="1"/>
          </p:cNvSpPr>
          <p:nvPr>
            <p:ph type="title"/>
          </p:nvPr>
        </p:nvSpPr>
        <p:spPr>
          <a:xfrm>
            <a:off x="651286" y="320334"/>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73884" y="1041699"/>
            <a:ext cx="8441391" cy="2239554"/>
          </a:xfrm>
          <a:prstGeom prst="rect">
            <a:avLst/>
          </a:prstGeom>
        </p:spPr>
        <p:txBody>
          <a:bodyPr vert="horz" wrap="square" lIns="0" tIns="133126" rIns="0" bIns="0" rtlCol="0">
            <a:spAutoFit/>
          </a:bodyPr>
          <a:lstStyle/>
          <a:p>
            <a:pPr marL="40340">
              <a:spcBef>
                <a:spcPts val="1048"/>
              </a:spcBef>
            </a:pPr>
            <a:r>
              <a:rPr sz="2541" b="1" dirty="0">
                <a:solidFill>
                  <a:srgbClr val="7F0000"/>
                </a:solidFill>
                <a:latin typeface="Verdana"/>
                <a:cs typeface="Verdana"/>
              </a:rPr>
              <a:t>Requête</a:t>
            </a:r>
            <a:r>
              <a:rPr sz="2541" b="1" spc="-154" dirty="0">
                <a:solidFill>
                  <a:srgbClr val="7F0000"/>
                </a:solidFill>
                <a:latin typeface="Verdana"/>
                <a:cs typeface="Verdana"/>
              </a:rPr>
              <a:t> </a:t>
            </a:r>
            <a:r>
              <a:rPr sz="2541" b="1" spc="-21" dirty="0">
                <a:solidFill>
                  <a:srgbClr val="7F0000"/>
                </a:solidFill>
                <a:latin typeface="Verdana"/>
                <a:cs typeface="Verdana"/>
              </a:rPr>
              <a:t>HTTP</a:t>
            </a:r>
            <a:endParaRPr sz="2541">
              <a:latin typeface="Verdana"/>
              <a:cs typeface="Verdana"/>
            </a:endParaRPr>
          </a:p>
          <a:p>
            <a:pPr marL="495513" indent="-340875">
              <a:spcBef>
                <a:spcPts val="709"/>
              </a:spcBef>
              <a:buAutoNum type="arabicPeriod" startAt="2"/>
              <a:tabLst>
                <a:tab pos="495513" algn="l"/>
              </a:tabLst>
            </a:pPr>
            <a:r>
              <a:rPr sz="1906" b="1" dirty="0">
                <a:solidFill>
                  <a:srgbClr val="00007F"/>
                </a:solidFill>
                <a:latin typeface="Verdana"/>
                <a:cs typeface="Verdana"/>
              </a:rPr>
              <a:t>Champs</a:t>
            </a:r>
            <a:r>
              <a:rPr sz="1906" b="1" spc="-32" dirty="0">
                <a:solidFill>
                  <a:srgbClr val="00007F"/>
                </a:solidFill>
                <a:latin typeface="Verdana"/>
                <a:cs typeface="Verdana"/>
              </a:rPr>
              <a:t> </a:t>
            </a:r>
            <a:r>
              <a:rPr sz="1906" b="1" spc="-21" dirty="0">
                <a:solidFill>
                  <a:srgbClr val="00007F"/>
                </a:solidFill>
                <a:latin typeface="Verdana"/>
                <a:cs typeface="Verdana"/>
              </a:rPr>
              <a:t>d'en-</a:t>
            </a:r>
            <a:r>
              <a:rPr sz="1906" b="1" dirty="0">
                <a:solidFill>
                  <a:srgbClr val="00007F"/>
                </a:solidFill>
                <a:latin typeface="Verdana"/>
                <a:cs typeface="Verdana"/>
              </a:rPr>
              <a:t>tête</a:t>
            </a:r>
            <a:r>
              <a:rPr sz="1906" b="1" spc="-21" dirty="0">
                <a:solidFill>
                  <a:srgbClr val="00007F"/>
                </a:solidFill>
                <a:latin typeface="Verdana"/>
                <a:cs typeface="Verdana"/>
              </a:rPr>
              <a:t> </a:t>
            </a:r>
            <a:r>
              <a:rPr sz="1906" b="1" spc="-11" dirty="0">
                <a:solidFill>
                  <a:srgbClr val="00007F"/>
                </a:solidFill>
                <a:latin typeface="Verdana"/>
                <a:cs typeface="Verdana"/>
              </a:rPr>
              <a:t>(facultatif)</a:t>
            </a:r>
            <a:endParaRPr sz="1906">
              <a:latin typeface="Verdana"/>
              <a:cs typeface="Verdana"/>
            </a:endParaRPr>
          </a:p>
          <a:p>
            <a:pPr marL="692508" lvl="1" indent="-190944">
              <a:spcBef>
                <a:spcPts val="1609"/>
              </a:spcBef>
              <a:buSzPct val="80555"/>
              <a:buFont typeface="Segoe UI Symbol"/>
              <a:buChar char="■"/>
              <a:tabLst>
                <a:tab pos="692508" algn="l"/>
              </a:tabLst>
            </a:pPr>
            <a:r>
              <a:rPr sz="1906" dirty="0">
                <a:solidFill>
                  <a:srgbClr val="00007F"/>
                </a:solidFill>
                <a:latin typeface="Verdana"/>
                <a:cs typeface="Verdana"/>
              </a:rPr>
              <a:t>Informations</a:t>
            </a:r>
            <a:r>
              <a:rPr sz="1906" spc="-53" dirty="0">
                <a:solidFill>
                  <a:srgbClr val="00007F"/>
                </a:solidFill>
                <a:latin typeface="Verdana"/>
                <a:cs typeface="Verdana"/>
              </a:rPr>
              <a:t> </a:t>
            </a:r>
            <a:r>
              <a:rPr sz="1906" spc="-11" dirty="0">
                <a:solidFill>
                  <a:srgbClr val="00007F"/>
                </a:solidFill>
                <a:latin typeface="Verdana"/>
                <a:cs typeface="Verdana"/>
              </a:rPr>
              <a:t>supplémentaire</a:t>
            </a:r>
            <a:r>
              <a:rPr sz="1906" spc="-58" dirty="0">
                <a:solidFill>
                  <a:srgbClr val="00007F"/>
                </a:solidFill>
                <a:latin typeface="Verdana"/>
                <a:cs typeface="Verdana"/>
              </a:rPr>
              <a:t> </a:t>
            </a:r>
            <a:r>
              <a:rPr sz="1906" dirty="0">
                <a:solidFill>
                  <a:srgbClr val="00007F"/>
                </a:solidFill>
                <a:latin typeface="Verdana"/>
                <a:cs typeface="Verdana"/>
              </a:rPr>
              <a:t>sur</a:t>
            </a:r>
            <a:r>
              <a:rPr sz="1906" spc="-53" dirty="0">
                <a:solidFill>
                  <a:srgbClr val="00007F"/>
                </a:solidFill>
                <a:latin typeface="Verdana"/>
                <a:cs typeface="Verdana"/>
              </a:rPr>
              <a:t> </a:t>
            </a:r>
            <a:r>
              <a:rPr sz="1906" dirty="0">
                <a:solidFill>
                  <a:srgbClr val="00007F"/>
                </a:solidFill>
                <a:latin typeface="Verdana"/>
                <a:cs typeface="Verdana"/>
              </a:rPr>
              <a:t>la</a:t>
            </a:r>
            <a:r>
              <a:rPr sz="1906" spc="-53" dirty="0">
                <a:solidFill>
                  <a:srgbClr val="00007F"/>
                </a:solidFill>
                <a:latin typeface="Verdana"/>
                <a:cs typeface="Verdana"/>
              </a:rPr>
              <a:t> </a:t>
            </a:r>
            <a:r>
              <a:rPr sz="1906" dirty="0">
                <a:solidFill>
                  <a:srgbClr val="00007F"/>
                </a:solidFill>
                <a:latin typeface="Verdana"/>
                <a:cs typeface="Verdana"/>
              </a:rPr>
              <a:t>requête</a:t>
            </a:r>
            <a:r>
              <a:rPr sz="1906" spc="-58" dirty="0">
                <a:solidFill>
                  <a:srgbClr val="00007F"/>
                </a:solidFill>
                <a:latin typeface="Verdana"/>
                <a:cs typeface="Verdana"/>
              </a:rPr>
              <a:t> </a:t>
            </a:r>
            <a:r>
              <a:rPr sz="1906" dirty="0">
                <a:solidFill>
                  <a:srgbClr val="00007F"/>
                </a:solidFill>
                <a:latin typeface="Verdana"/>
                <a:cs typeface="Verdana"/>
              </a:rPr>
              <a:t>et/ou</a:t>
            </a:r>
            <a:r>
              <a:rPr sz="1906" spc="-53" dirty="0">
                <a:solidFill>
                  <a:srgbClr val="00007F"/>
                </a:solidFill>
                <a:latin typeface="Verdana"/>
                <a:cs typeface="Verdana"/>
              </a:rPr>
              <a:t> </a:t>
            </a:r>
            <a:r>
              <a:rPr sz="1906" dirty="0">
                <a:solidFill>
                  <a:srgbClr val="00007F"/>
                </a:solidFill>
                <a:latin typeface="Verdana"/>
                <a:cs typeface="Verdana"/>
              </a:rPr>
              <a:t>le</a:t>
            </a:r>
            <a:r>
              <a:rPr sz="1906" spc="-58" dirty="0">
                <a:solidFill>
                  <a:srgbClr val="00007F"/>
                </a:solidFill>
                <a:latin typeface="Verdana"/>
                <a:cs typeface="Verdana"/>
              </a:rPr>
              <a:t> </a:t>
            </a:r>
            <a:r>
              <a:rPr sz="1906" spc="-11" dirty="0">
                <a:solidFill>
                  <a:srgbClr val="00007F"/>
                </a:solidFill>
                <a:latin typeface="Verdana"/>
                <a:cs typeface="Verdana"/>
              </a:rPr>
              <a:t>navigateur</a:t>
            </a:r>
            <a:endParaRPr sz="1906">
              <a:latin typeface="Verdana"/>
              <a:cs typeface="Verdana"/>
            </a:endParaRPr>
          </a:p>
          <a:p>
            <a:pPr marL="692508" lvl="1" indent="-190944">
              <a:spcBef>
                <a:spcPts val="392"/>
              </a:spcBef>
              <a:buSzPct val="80555"/>
              <a:buFont typeface="Segoe UI Symbol"/>
              <a:buChar char="■"/>
              <a:tabLst>
                <a:tab pos="692508" algn="l"/>
              </a:tabLst>
            </a:pPr>
            <a:r>
              <a:rPr sz="1906" i="1" dirty="0">
                <a:solidFill>
                  <a:srgbClr val="00007F"/>
                </a:solidFill>
                <a:latin typeface="Verdana"/>
                <a:cs typeface="Verdana"/>
              </a:rPr>
              <a:t>Syntaxe</a:t>
            </a:r>
            <a:r>
              <a:rPr sz="1906" i="1" spc="-37" dirty="0">
                <a:solidFill>
                  <a:srgbClr val="00007F"/>
                </a:solidFill>
                <a:latin typeface="Verdana"/>
                <a:cs typeface="Verdana"/>
              </a:rPr>
              <a:t> </a:t>
            </a:r>
            <a:r>
              <a:rPr sz="1906" b="1" dirty="0">
                <a:solidFill>
                  <a:srgbClr val="00007F"/>
                </a:solidFill>
                <a:latin typeface="Verdana"/>
                <a:cs typeface="Verdana"/>
              </a:rPr>
              <a:t>Type</a:t>
            </a:r>
            <a:r>
              <a:rPr sz="1906" b="1" spc="-32" dirty="0">
                <a:solidFill>
                  <a:srgbClr val="00007F"/>
                </a:solidFill>
                <a:latin typeface="Verdana"/>
                <a:cs typeface="Verdana"/>
              </a:rPr>
              <a:t> </a:t>
            </a:r>
            <a:r>
              <a:rPr sz="1906" b="1" spc="-21" dirty="0">
                <a:solidFill>
                  <a:srgbClr val="00007F"/>
                </a:solidFill>
                <a:latin typeface="Verdana"/>
                <a:cs typeface="Verdana"/>
              </a:rPr>
              <a:t>en-</a:t>
            </a:r>
            <a:r>
              <a:rPr sz="1906" b="1" dirty="0">
                <a:solidFill>
                  <a:srgbClr val="00007F"/>
                </a:solidFill>
                <a:latin typeface="Verdana"/>
                <a:cs typeface="Verdana"/>
              </a:rPr>
              <a:t>entête</a:t>
            </a:r>
            <a:r>
              <a:rPr sz="1906" b="1" spc="-32" dirty="0">
                <a:solidFill>
                  <a:srgbClr val="00007F"/>
                </a:solidFill>
                <a:latin typeface="Verdana"/>
                <a:cs typeface="Verdana"/>
              </a:rPr>
              <a:t> </a:t>
            </a:r>
            <a:r>
              <a:rPr sz="1906" b="1" dirty="0">
                <a:solidFill>
                  <a:srgbClr val="00007F"/>
                </a:solidFill>
                <a:latin typeface="Verdana"/>
                <a:cs typeface="Verdana"/>
              </a:rPr>
              <a:t>:</a:t>
            </a:r>
            <a:r>
              <a:rPr sz="1906" b="1" spc="-42" dirty="0">
                <a:solidFill>
                  <a:srgbClr val="00007F"/>
                </a:solidFill>
                <a:latin typeface="Verdana"/>
                <a:cs typeface="Verdana"/>
              </a:rPr>
              <a:t> </a:t>
            </a:r>
            <a:r>
              <a:rPr sz="1906" b="1" dirty="0">
                <a:solidFill>
                  <a:srgbClr val="00007F"/>
                </a:solidFill>
                <a:latin typeface="Verdana"/>
                <a:cs typeface="Verdana"/>
              </a:rPr>
              <a:t>valeur</a:t>
            </a:r>
            <a:r>
              <a:rPr sz="1906" b="1" spc="-37" dirty="0">
                <a:solidFill>
                  <a:srgbClr val="00007F"/>
                </a:solidFill>
                <a:latin typeface="Verdana"/>
                <a:cs typeface="Verdana"/>
              </a:rPr>
              <a:t> </a:t>
            </a:r>
            <a:r>
              <a:rPr sz="1906" b="1" spc="-21" dirty="0">
                <a:solidFill>
                  <a:srgbClr val="00007F"/>
                </a:solidFill>
                <a:latin typeface="Verdana"/>
                <a:cs typeface="Verdana"/>
              </a:rPr>
              <a:t>en-tête</a:t>
            </a:r>
            <a:endParaRPr sz="1906">
              <a:latin typeface="Verdana"/>
              <a:cs typeface="Verdana"/>
            </a:endParaRPr>
          </a:p>
          <a:p>
            <a:pPr marL="488116">
              <a:spcBef>
                <a:spcPts val="1927"/>
              </a:spcBef>
            </a:pPr>
            <a:r>
              <a:rPr sz="1588" b="1" dirty="0">
                <a:solidFill>
                  <a:srgbClr val="00007F"/>
                </a:solidFill>
                <a:latin typeface="Verdana"/>
                <a:cs typeface="Verdana"/>
              </a:rPr>
              <a:t>Exemple</a:t>
            </a:r>
            <a:r>
              <a:rPr sz="1588" b="1" spc="-53" dirty="0">
                <a:solidFill>
                  <a:srgbClr val="00007F"/>
                </a:solidFill>
                <a:latin typeface="Verdana"/>
                <a:cs typeface="Verdana"/>
              </a:rPr>
              <a:t> </a:t>
            </a:r>
            <a:r>
              <a:rPr sz="1588" b="1" spc="-21" dirty="0">
                <a:solidFill>
                  <a:srgbClr val="00007F"/>
                </a:solidFill>
                <a:latin typeface="Verdana"/>
                <a:cs typeface="Verdana"/>
              </a:rPr>
              <a:t>d'en-tête</a:t>
            </a:r>
            <a:endParaRPr sz="1588">
              <a:latin typeface="Verdana"/>
              <a:cs typeface="Verdana"/>
            </a:endParaRPr>
          </a:p>
        </p:txBody>
      </p:sp>
      <p:sp>
        <p:nvSpPr>
          <p:cNvPr id="3" name="object 3"/>
          <p:cNvSpPr/>
          <p:nvPr/>
        </p:nvSpPr>
        <p:spPr>
          <a:xfrm>
            <a:off x="1333051" y="974912"/>
            <a:ext cx="9529931" cy="2689"/>
          </a:xfrm>
          <a:custGeom>
            <a:avLst/>
            <a:gdLst/>
            <a:ahLst/>
            <a:cxnLst/>
            <a:rect l="l" t="t" r="r" b="b"/>
            <a:pathLst>
              <a:path w="9000490" h="2540">
                <a:moveTo>
                  <a:pt x="0" y="0"/>
                </a:moveTo>
                <a:lnTo>
                  <a:pt x="9000490" y="2539"/>
                </a:lnTo>
              </a:path>
            </a:pathLst>
          </a:custGeom>
          <a:ln w="47441">
            <a:solidFill>
              <a:srgbClr val="00007F"/>
            </a:solidFill>
          </a:ln>
        </p:spPr>
        <p:txBody>
          <a:bodyPr wrap="square" lIns="0" tIns="0" rIns="0" bIns="0" rtlCol="0"/>
          <a:lstStyle/>
          <a:p>
            <a:endParaRPr sz="1906"/>
          </a:p>
        </p:txBody>
      </p:sp>
      <p:sp>
        <p:nvSpPr>
          <p:cNvPr id="4" name="object 4"/>
          <p:cNvSpPr txBox="1"/>
          <p:nvPr/>
        </p:nvSpPr>
        <p:spPr>
          <a:xfrm>
            <a:off x="1355913" y="3831066"/>
            <a:ext cx="9308726" cy="1805351"/>
          </a:xfrm>
          <a:prstGeom prst="rect">
            <a:avLst/>
          </a:prstGeom>
        </p:spPr>
        <p:txBody>
          <a:bodyPr vert="horz" wrap="square" lIns="0" tIns="13447" rIns="0" bIns="0" rtlCol="0">
            <a:spAutoFit/>
          </a:bodyPr>
          <a:lstStyle/>
          <a:p>
            <a:pPr marL="454499">
              <a:spcBef>
                <a:spcPts val="106"/>
              </a:spcBef>
            </a:pPr>
            <a:r>
              <a:rPr sz="1588" spc="-21" dirty="0">
                <a:solidFill>
                  <a:srgbClr val="00007F"/>
                </a:solidFill>
                <a:latin typeface="Verdana"/>
                <a:cs typeface="Verdana"/>
              </a:rPr>
              <a:t>Accept-</a:t>
            </a:r>
            <a:r>
              <a:rPr sz="1588" dirty="0">
                <a:solidFill>
                  <a:srgbClr val="00007F"/>
                </a:solidFill>
                <a:latin typeface="Verdana"/>
                <a:cs typeface="Verdana"/>
              </a:rPr>
              <a:t>Language:</a:t>
            </a:r>
            <a:r>
              <a:rPr sz="1588" spc="-42" dirty="0">
                <a:solidFill>
                  <a:srgbClr val="00007F"/>
                </a:solidFill>
                <a:latin typeface="Verdana"/>
                <a:cs typeface="Verdana"/>
              </a:rPr>
              <a:t> </a:t>
            </a:r>
            <a:r>
              <a:rPr sz="1588" dirty="0">
                <a:solidFill>
                  <a:srgbClr val="00007F"/>
                </a:solidFill>
                <a:latin typeface="Verdana"/>
                <a:cs typeface="Verdana"/>
              </a:rPr>
              <a:t>Langage</a:t>
            </a:r>
            <a:r>
              <a:rPr sz="1588" spc="-58" dirty="0">
                <a:solidFill>
                  <a:srgbClr val="00007F"/>
                </a:solidFill>
                <a:latin typeface="Verdana"/>
                <a:cs typeface="Verdana"/>
              </a:rPr>
              <a:t> </a:t>
            </a:r>
            <a:r>
              <a:rPr sz="1588" dirty="0">
                <a:solidFill>
                  <a:srgbClr val="00007F"/>
                </a:solidFill>
                <a:latin typeface="Verdana"/>
                <a:cs typeface="Verdana"/>
              </a:rPr>
              <a:t>attendu</a:t>
            </a:r>
            <a:r>
              <a:rPr sz="1588" spc="-53" dirty="0">
                <a:solidFill>
                  <a:srgbClr val="00007F"/>
                </a:solidFill>
                <a:latin typeface="Verdana"/>
                <a:cs typeface="Verdana"/>
              </a:rPr>
              <a:t> </a:t>
            </a:r>
            <a:r>
              <a:rPr sz="1588" dirty="0">
                <a:solidFill>
                  <a:srgbClr val="00007F"/>
                </a:solidFill>
                <a:latin typeface="Verdana"/>
                <a:cs typeface="Verdana"/>
              </a:rPr>
              <a:t>par</a:t>
            </a:r>
            <a:r>
              <a:rPr sz="1588" spc="-58" dirty="0">
                <a:solidFill>
                  <a:srgbClr val="00007F"/>
                </a:solidFill>
                <a:latin typeface="Verdana"/>
                <a:cs typeface="Verdana"/>
              </a:rPr>
              <a:t> </a:t>
            </a:r>
            <a:r>
              <a:rPr sz="1588" dirty="0">
                <a:solidFill>
                  <a:srgbClr val="00007F"/>
                </a:solidFill>
                <a:latin typeface="Verdana"/>
                <a:cs typeface="Verdana"/>
              </a:rPr>
              <a:t>le</a:t>
            </a:r>
            <a:r>
              <a:rPr sz="1588" spc="-53" dirty="0">
                <a:solidFill>
                  <a:srgbClr val="00007F"/>
                </a:solidFill>
                <a:latin typeface="Verdana"/>
                <a:cs typeface="Verdana"/>
              </a:rPr>
              <a:t> </a:t>
            </a:r>
            <a:r>
              <a:rPr sz="1588" spc="-11" dirty="0">
                <a:solidFill>
                  <a:srgbClr val="00007F"/>
                </a:solidFill>
                <a:latin typeface="Verdana"/>
                <a:cs typeface="Verdana"/>
              </a:rPr>
              <a:t>navigateur</a:t>
            </a:r>
            <a:endParaRPr sz="1588">
              <a:latin typeface="Verdana"/>
              <a:cs typeface="Verdana"/>
            </a:endParaRPr>
          </a:p>
          <a:p>
            <a:pPr>
              <a:spcBef>
                <a:spcPts val="1022"/>
              </a:spcBef>
            </a:pPr>
            <a:endParaRPr sz="1588">
              <a:latin typeface="Verdana"/>
              <a:cs typeface="Verdana"/>
            </a:endParaRPr>
          </a:p>
          <a:p>
            <a:pPr marL="394662" indent="-340875">
              <a:buAutoNum type="arabicPeriod" startAt="3"/>
              <a:tabLst>
                <a:tab pos="394662" algn="l"/>
              </a:tabLst>
            </a:pPr>
            <a:r>
              <a:rPr sz="1906" b="1" spc="-11" dirty="0">
                <a:solidFill>
                  <a:srgbClr val="00007F"/>
                </a:solidFill>
                <a:latin typeface="Verdana"/>
                <a:cs typeface="Verdana"/>
              </a:rPr>
              <a:t>Corps</a:t>
            </a:r>
            <a:endParaRPr sz="1906">
              <a:latin typeface="Verdana"/>
              <a:cs typeface="Verdana"/>
            </a:endParaRPr>
          </a:p>
          <a:p>
            <a:pPr marL="641410" lvl="1" indent="-238008">
              <a:spcBef>
                <a:spcPts val="1387"/>
              </a:spcBef>
              <a:buSzPct val="80555"/>
              <a:buFont typeface="Segoe UI Symbol"/>
              <a:buChar char="■"/>
              <a:tabLst>
                <a:tab pos="641410" algn="l"/>
              </a:tabLst>
            </a:pPr>
            <a:r>
              <a:rPr sz="1906" dirty="0">
                <a:solidFill>
                  <a:srgbClr val="00007F"/>
                </a:solidFill>
                <a:latin typeface="Verdana"/>
                <a:cs typeface="Verdana"/>
              </a:rPr>
              <a:t>Lignes</a:t>
            </a:r>
            <a:r>
              <a:rPr sz="1906" spc="-74" dirty="0">
                <a:solidFill>
                  <a:srgbClr val="00007F"/>
                </a:solidFill>
                <a:latin typeface="Verdana"/>
                <a:cs typeface="Verdana"/>
              </a:rPr>
              <a:t> </a:t>
            </a:r>
            <a:r>
              <a:rPr sz="1906" dirty="0">
                <a:solidFill>
                  <a:srgbClr val="00007F"/>
                </a:solidFill>
                <a:latin typeface="Verdana"/>
                <a:cs typeface="Verdana"/>
              </a:rPr>
              <a:t>optionnelles</a:t>
            </a:r>
            <a:r>
              <a:rPr sz="1906" spc="-74" dirty="0">
                <a:solidFill>
                  <a:srgbClr val="00007F"/>
                </a:solidFill>
                <a:latin typeface="Verdana"/>
                <a:cs typeface="Verdana"/>
              </a:rPr>
              <a:t> </a:t>
            </a:r>
            <a:r>
              <a:rPr sz="1906" dirty="0">
                <a:solidFill>
                  <a:srgbClr val="00007F"/>
                </a:solidFill>
                <a:latin typeface="Verdana"/>
                <a:cs typeface="Verdana"/>
              </a:rPr>
              <a:t>séparées</a:t>
            </a:r>
            <a:r>
              <a:rPr sz="1906" spc="-74" dirty="0">
                <a:solidFill>
                  <a:srgbClr val="00007F"/>
                </a:solidFill>
                <a:latin typeface="Verdana"/>
                <a:cs typeface="Verdana"/>
              </a:rPr>
              <a:t> </a:t>
            </a:r>
            <a:r>
              <a:rPr sz="1906" dirty="0">
                <a:solidFill>
                  <a:srgbClr val="00007F"/>
                </a:solidFill>
                <a:latin typeface="Verdana"/>
                <a:cs typeface="Verdana"/>
              </a:rPr>
              <a:t>des</a:t>
            </a:r>
            <a:r>
              <a:rPr sz="1906" spc="-74" dirty="0">
                <a:solidFill>
                  <a:srgbClr val="00007F"/>
                </a:solidFill>
                <a:latin typeface="Verdana"/>
                <a:cs typeface="Verdana"/>
              </a:rPr>
              <a:t> </a:t>
            </a:r>
            <a:r>
              <a:rPr sz="1906" dirty="0">
                <a:solidFill>
                  <a:srgbClr val="00007F"/>
                </a:solidFill>
                <a:latin typeface="Verdana"/>
                <a:cs typeface="Verdana"/>
              </a:rPr>
              <a:t>lignes</a:t>
            </a:r>
            <a:r>
              <a:rPr sz="1906" spc="-74" dirty="0">
                <a:solidFill>
                  <a:srgbClr val="00007F"/>
                </a:solidFill>
                <a:latin typeface="Verdana"/>
                <a:cs typeface="Verdana"/>
              </a:rPr>
              <a:t> </a:t>
            </a:r>
            <a:r>
              <a:rPr sz="1906" dirty="0">
                <a:solidFill>
                  <a:srgbClr val="00007F"/>
                </a:solidFill>
                <a:latin typeface="Verdana"/>
                <a:cs typeface="Verdana"/>
              </a:rPr>
              <a:t>précédentes</a:t>
            </a:r>
            <a:r>
              <a:rPr sz="1906" spc="-74" dirty="0">
                <a:solidFill>
                  <a:srgbClr val="00007F"/>
                </a:solidFill>
                <a:latin typeface="Verdana"/>
                <a:cs typeface="Verdana"/>
              </a:rPr>
              <a:t> </a:t>
            </a:r>
            <a:r>
              <a:rPr sz="1906" dirty="0">
                <a:solidFill>
                  <a:srgbClr val="00007F"/>
                </a:solidFill>
                <a:latin typeface="Verdana"/>
                <a:cs typeface="Verdana"/>
              </a:rPr>
              <a:t>par</a:t>
            </a:r>
            <a:r>
              <a:rPr sz="1906" spc="-74" dirty="0">
                <a:solidFill>
                  <a:srgbClr val="00007F"/>
                </a:solidFill>
                <a:latin typeface="Verdana"/>
                <a:cs typeface="Verdana"/>
              </a:rPr>
              <a:t> </a:t>
            </a:r>
            <a:r>
              <a:rPr sz="1906" dirty="0">
                <a:solidFill>
                  <a:srgbClr val="00007F"/>
                </a:solidFill>
                <a:latin typeface="Verdana"/>
                <a:cs typeface="Verdana"/>
              </a:rPr>
              <a:t>une</a:t>
            </a:r>
            <a:r>
              <a:rPr sz="1906" spc="-74" dirty="0">
                <a:solidFill>
                  <a:srgbClr val="00007F"/>
                </a:solidFill>
                <a:latin typeface="Verdana"/>
                <a:cs typeface="Verdana"/>
              </a:rPr>
              <a:t> </a:t>
            </a:r>
            <a:r>
              <a:rPr sz="1906" dirty="0">
                <a:solidFill>
                  <a:srgbClr val="00007F"/>
                </a:solidFill>
                <a:latin typeface="Verdana"/>
                <a:cs typeface="Verdana"/>
              </a:rPr>
              <a:t>ligne</a:t>
            </a:r>
            <a:r>
              <a:rPr sz="1906" spc="-79" dirty="0">
                <a:solidFill>
                  <a:srgbClr val="00007F"/>
                </a:solidFill>
                <a:latin typeface="Verdana"/>
                <a:cs typeface="Verdana"/>
              </a:rPr>
              <a:t> </a:t>
            </a:r>
            <a:r>
              <a:rPr sz="1906" spc="-21" dirty="0">
                <a:solidFill>
                  <a:srgbClr val="00007F"/>
                </a:solidFill>
                <a:latin typeface="Verdana"/>
                <a:cs typeface="Verdana"/>
              </a:rPr>
              <a:t>vide</a:t>
            </a:r>
            <a:endParaRPr sz="1906">
              <a:latin typeface="Verdana"/>
              <a:cs typeface="Verdana"/>
            </a:endParaRPr>
          </a:p>
          <a:p>
            <a:pPr marL="641410" lvl="1" indent="-238008">
              <a:spcBef>
                <a:spcPts val="920"/>
              </a:spcBef>
              <a:buSzPct val="80555"/>
              <a:buFont typeface="Segoe UI Symbol"/>
              <a:buChar char="■"/>
              <a:tabLst>
                <a:tab pos="641410" algn="l"/>
              </a:tabLst>
            </a:pPr>
            <a:r>
              <a:rPr sz="1906" spc="-11" dirty="0">
                <a:solidFill>
                  <a:srgbClr val="00007F"/>
                </a:solidFill>
                <a:latin typeface="Verdana"/>
                <a:cs typeface="Verdana"/>
              </a:rPr>
              <a:t>Permettent</a:t>
            </a:r>
            <a:r>
              <a:rPr sz="1906" spc="-64" dirty="0">
                <a:solidFill>
                  <a:srgbClr val="00007F"/>
                </a:solidFill>
                <a:latin typeface="Verdana"/>
                <a:cs typeface="Verdana"/>
              </a:rPr>
              <a:t> </a:t>
            </a:r>
            <a:r>
              <a:rPr sz="1906" dirty="0">
                <a:solidFill>
                  <a:srgbClr val="00007F"/>
                </a:solidFill>
                <a:latin typeface="Verdana"/>
                <a:cs typeface="Verdana"/>
              </a:rPr>
              <a:t>l'envoie</a:t>
            </a:r>
            <a:r>
              <a:rPr sz="1906" spc="-69" dirty="0">
                <a:solidFill>
                  <a:srgbClr val="00007F"/>
                </a:solidFill>
                <a:latin typeface="Verdana"/>
                <a:cs typeface="Verdana"/>
              </a:rPr>
              <a:t> </a:t>
            </a:r>
            <a:r>
              <a:rPr sz="1906" dirty="0">
                <a:solidFill>
                  <a:srgbClr val="00007F"/>
                </a:solidFill>
                <a:latin typeface="Verdana"/>
                <a:cs typeface="Verdana"/>
              </a:rPr>
              <a:t>des</a:t>
            </a:r>
            <a:r>
              <a:rPr sz="1906" spc="-64" dirty="0">
                <a:solidFill>
                  <a:srgbClr val="00007F"/>
                </a:solidFill>
                <a:latin typeface="Verdana"/>
                <a:cs typeface="Verdana"/>
              </a:rPr>
              <a:t> </a:t>
            </a:r>
            <a:r>
              <a:rPr sz="1906" dirty="0">
                <a:solidFill>
                  <a:srgbClr val="00007F"/>
                </a:solidFill>
                <a:latin typeface="Verdana"/>
                <a:cs typeface="Verdana"/>
              </a:rPr>
              <a:t>données</a:t>
            </a:r>
            <a:r>
              <a:rPr sz="1906" spc="-64" dirty="0">
                <a:solidFill>
                  <a:srgbClr val="00007F"/>
                </a:solidFill>
                <a:latin typeface="Verdana"/>
                <a:cs typeface="Verdana"/>
              </a:rPr>
              <a:t> </a:t>
            </a:r>
            <a:r>
              <a:rPr sz="1906" dirty="0">
                <a:solidFill>
                  <a:srgbClr val="00007F"/>
                </a:solidFill>
                <a:latin typeface="Verdana"/>
                <a:cs typeface="Verdana"/>
              </a:rPr>
              <a:t>au</a:t>
            </a:r>
            <a:r>
              <a:rPr sz="1906" spc="-58" dirty="0">
                <a:solidFill>
                  <a:srgbClr val="00007F"/>
                </a:solidFill>
                <a:latin typeface="Verdana"/>
                <a:cs typeface="Verdana"/>
              </a:rPr>
              <a:t> </a:t>
            </a:r>
            <a:r>
              <a:rPr sz="1906" dirty="0">
                <a:solidFill>
                  <a:srgbClr val="00007F"/>
                </a:solidFill>
                <a:latin typeface="Verdana"/>
                <a:cs typeface="Verdana"/>
              </a:rPr>
              <a:t>serveur</a:t>
            </a:r>
            <a:r>
              <a:rPr sz="1906" spc="-64" dirty="0">
                <a:solidFill>
                  <a:srgbClr val="00007F"/>
                </a:solidFill>
                <a:latin typeface="Verdana"/>
                <a:cs typeface="Verdana"/>
              </a:rPr>
              <a:t> </a:t>
            </a:r>
            <a:r>
              <a:rPr sz="1906" dirty="0">
                <a:solidFill>
                  <a:srgbClr val="00007F"/>
                </a:solidFill>
                <a:latin typeface="Verdana"/>
                <a:cs typeface="Verdana"/>
              </a:rPr>
              <a:t>(commande</a:t>
            </a:r>
            <a:r>
              <a:rPr sz="1906" spc="-69" dirty="0">
                <a:solidFill>
                  <a:srgbClr val="00007F"/>
                </a:solidFill>
                <a:latin typeface="Verdana"/>
                <a:cs typeface="Verdana"/>
              </a:rPr>
              <a:t> </a:t>
            </a:r>
            <a:r>
              <a:rPr sz="1906" spc="-11" dirty="0">
                <a:solidFill>
                  <a:srgbClr val="00007F"/>
                </a:solidFill>
                <a:latin typeface="Verdana"/>
                <a:cs typeface="Verdana"/>
              </a:rPr>
              <a:t>POST)</a:t>
            </a:r>
            <a:endParaRPr sz="1906">
              <a:latin typeface="Verdana"/>
              <a:cs typeface="Verdana"/>
            </a:endParaRPr>
          </a:p>
        </p:txBody>
      </p:sp>
      <p:sp>
        <p:nvSpPr>
          <p:cNvPr id="5" name="object 5"/>
          <p:cNvSpPr txBox="1"/>
          <p:nvPr/>
        </p:nvSpPr>
        <p:spPr>
          <a:xfrm>
            <a:off x="1796975" y="3313354"/>
            <a:ext cx="1322518" cy="257941"/>
          </a:xfrm>
          <a:prstGeom prst="rect">
            <a:avLst/>
          </a:prstGeom>
        </p:spPr>
        <p:txBody>
          <a:bodyPr vert="horz" wrap="square" lIns="0" tIns="13447" rIns="0" bIns="0" rtlCol="0">
            <a:spAutoFit/>
          </a:bodyPr>
          <a:lstStyle/>
          <a:p>
            <a:pPr marL="13447">
              <a:spcBef>
                <a:spcPts val="106"/>
              </a:spcBef>
            </a:pPr>
            <a:r>
              <a:rPr sz="1588" spc="-26" dirty="0">
                <a:solidFill>
                  <a:srgbClr val="00007F"/>
                </a:solidFill>
                <a:latin typeface="Verdana"/>
                <a:cs typeface="Verdana"/>
              </a:rPr>
              <a:t>User-</a:t>
            </a:r>
            <a:r>
              <a:rPr sz="1588" dirty="0">
                <a:solidFill>
                  <a:srgbClr val="00007F"/>
                </a:solidFill>
                <a:latin typeface="Verdana"/>
                <a:cs typeface="Verdana"/>
              </a:rPr>
              <a:t>Agent</a:t>
            </a:r>
            <a:r>
              <a:rPr sz="1588" spc="11" dirty="0">
                <a:solidFill>
                  <a:srgbClr val="00007F"/>
                </a:solidFill>
                <a:latin typeface="Verdana"/>
                <a:cs typeface="Verdana"/>
              </a:rPr>
              <a:t> </a:t>
            </a:r>
            <a:r>
              <a:rPr sz="1588" spc="-53" dirty="0">
                <a:solidFill>
                  <a:srgbClr val="00007F"/>
                </a:solidFill>
                <a:latin typeface="Verdana"/>
                <a:cs typeface="Verdana"/>
              </a:rPr>
              <a:t>:</a:t>
            </a:r>
            <a:endParaRPr sz="1588">
              <a:latin typeface="Verdana"/>
              <a:cs typeface="Verdana"/>
            </a:endParaRPr>
          </a:p>
        </p:txBody>
      </p:sp>
      <p:sp>
        <p:nvSpPr>
          <p:cNvPr id="6" name="object 6"/>
          <p:cNvSpPr txBox="1"/>
          <p:nvPr/>
        </p:nvSpPr>
        <p:spPr>
          <a:xfrm>
            <a:off x="3699734" y="3313355"/>
            <a:ext cx="6907754" cy="474715"/>
          </a:xfrm>
          <a:prstGeom prst="rect">
            <a:avLst/>
          </a:prstGeom>
        </p:spPr>
        <p:txBody>
          <a:bodyPr vert="horz" wrap="square" lIns="0" tIns="38324" rIns="0" bIns="0" rtlCol="0">
            <a:spAutoFit/>
          </a:bodyPr>
          <a:lstStyle/>
          <a:p>
            <a:pPr marL="13447" marR="5379">
              <a:lnSpc>
                <a:spcPts val="1735"/>
              </a:lnSpc>
              <a:spcBef>
                <a:spcPts val="302"/>
              </a:spcBef>
            </a:pPr>
            <a:r>
              <a:rPr sz="1588" dirty="0">
                <a:solidFill>
                  <a:srgbClr val="00007F"/>
                </a:solidFill>
                <a:latin typeface="Verdana"/>
                <a:cs typeface="Verdana"/>
              </a:rPr>
              <a:t>informations</a:t>
            </a:r>
            <a:r>
              <a:rPr sz="1588" spc="-53" dirty="0">
                <a:solidFill>
                  <a:srgbClr val="00007F"/>
                </a:solidFill>
                <a:latin typeface="Verdana"/>
                <a:cs typeface="Verdana"/>
              </a:rPr>
              <a:t> </a:t>
            </a:r>
            <a:r>
              <a:rPr sz="1588" dirty="0">
                <a:solidFill>
                  <a:srgbClr val="00007F"/>
                </a:solidFill>
                <a:latin typeface="Verdana"/>
                <a:cs typeface="Verdana"/>
              </a:rPr>
              <a:t>sur</a:t>
            </a:r>
            <a:r>
              <a:rPr sz="1588" spc="-48" dirty="0">
                <a:solidFill>
                  <a:srgbClr val="00007F"/>
                </a:solidFill>
                <a:latin typeface="Verdana"/>
                <a:cs typeface="Verdana"/>
              </a:rPr>
              <a:t> </a:t>
            </a:r>
            <a:r>
              <a:rPr sz="1588" dirty="0">
                <a:solidFill>
                  <a:srgbClr val="00007F"/>
                </a:solidFill>
                <a:latin typeface="Verdana"/>
                <a:cs typeface="Verdana"/>
              </a:rPr>
              <a:t>le</a:t>
            </a:r>
            <a:r>
              <a:rPr sz="1588" spc="-48" dirty="0">
                <a:solidFill>
                  <a:srgbClr val="00007F"/>
                </a:solidFill>
                <a:latin typeface="Verdana"/>
                <a:cs typeface="Verdana"/>
              </a:rPr>
              <a:t> </a:t>
            </a:r>
            <a:r>
              <a:rPr sz="1588" dirty="0">
                <a:solidFill>
                  <a:srgbClr val="00007F"/>
                </a:solidFill>
                <a:latin typeface="Verdana"/>
                <a:cs typeface="Verdana"/>
              </a:rPr>
              <a:t>client</a:t>
            </a:r>
            <a:r>
              <a:rPr sz="1588" spc="-48" dirty="0">
                <a:solidFill>
                  <a:srgbClr val="00007F"/>
                </a:solidFill>
                <a:latin typeface="Verdana"/>
                <a:cs typeface="Verdana"/>
              </a:rPr>
              <a:t> </a:t>
            </a:r>
            <a:r>
              <a:rPr sz="1588" dirty="0">
                <a:solidFill>
                  <a:srgbClr val="00007F"/>
                </a:solidFill>
                <a:latin typeface="Verdana"/>
                <a:cs typeface="Verdana"/>
              </a:rPr>
              <a:t>(nom</a:t>
            </a:r>
            <a:r>
              <a:rPr sz="1588" spc="-48" dirty="0">
                <a:solidFill>
                  <a:srgbClr val="00007F"/>
                </a:solidFill>
                <a:latin typeface="Verdana"/>
                <a:cs typeface="Verdana"/>
              </a:rPr>
              <a:t> </a:t>
            </a:r>
            <a:r>
              <a:rPr sz="1588" dirty="0">
                <a:solidFill>
                  <a:srgbClr val="00007F"/>
                </a:solidFill>
                <a:latin typeface="Verdana"/>
                <a:cs typeface="Verdana"/>
              </a:rPr>
              <a:t>et</a:t>
            </a:r>
            <a:r>
              <a:rPr sz="1588" spc="-48" dirty="0">
                <a:solidFill>
                  <a:srgbClr val="00007F"/>
                </a:solidFill>
                <a:latin typeface="Verdana"/>
                <a:cs typeface="Verdana"/>
              </a:rPr>
              <a:t> </a:t>
            </a:r>
            <a:r>
              <a:rPr sz="1588" dirty="0">
                <a:solidFill>
                  <a:srgbClr val="00007F"/>
                </a:solidFill>
                <a:latin typeface="Verdana"/>
                <a:cs typeface="Verdana"/>
              </a:rPr>
              <a:t>la</a:t>
            </a:r>
            <a:r>
              <a:rPr sz="1588" spc="-48" dirty="0">
                <a:solidFill>
                  <a:srgbClr val="00007F"/>
                </a:solidFill>
                <a:latin typeface="Verdana"/>
                <a:cs typeface="Verdana"/>
              </a:rPr>
              <a:t> </a:t>
            </a:r>
            <a:r>
              <a:rPr sz="1588" dirty="0">
                <a:solidFill>
                  <a:srgbClr val="00007F"/>
                </a:solidFill>
                <a:latin typeface="Verdana"/>
                <a:cs typeface="Verdana"/>
              </a:rPr>
              <a:t>version</a:t>
            </a:r>
            <a:r>
              <a:rPr sz="1588" spc="-48" dirty="0">
                <a:solidFill>
                  <a:srgbClr val="00007F"/>
                </a:solidFill>
                <a:latin typeface="Verdana"/>
                <a:cs typeface="Verdana"/>
              </a:rPr>
              <a:t> </a:t>
            </a:r>
            <a:r>
              <a:rPr sz="1588" dirty="0">
                <a:solidFill>
                  <a:srgbClr val="00007F"/>
                </a:solidFill>
                <a:latin typeface="Verdana"/>
                <a:cs typeface="Verdana"/>
              </a:rPr>
              <a:t>du</a:t>
            </a:r>
            <a:r>
              <a:rPr sz="1588" spc="-48" dirty="0">
                <a:solidFill>
                  <a:srgbClr val="00007F"/>
                </a:solidFill>
                <a:latin typeface="Verdana"/>
                <a:cs typeface="Verdana"/>
              </a:rPr>
              <a:t> </a:t>
            </a:r>
            <a:r>
              <a:rPr sz="1588" spc="-21" dirty="0">
                <a:solidFill>
                  <a:srgbClr val="00007F"/>
                </a:solidFill>
                <a:latin typeface="Verdana"/>
                <a:cs typeface="Verdana"/>
              </a:rPr>
              <a:t>navigateur,</a:t>
            </a:r>
            <a:r>
              <a:rPr sz="1588" spc="-48" dirty="0">
                <a:solidFill>
                  <a:srgbClr val="00007F"/>
                </a:solidFill>
                <a:latin typeface="Verdana"/>
                <a:cs typeface="Verdana"/>
              </a:rPr>
              <a:t> </a:t>
            </a:r>
            <a:r>
              <a:rPr sz="1588" spc="-11" dirty="0">
                <a:solidFill>
                  <a:srgbClr val="00007F"/>
                </a:solidFill>
                <a:latin typeface="Verdana"/>
                <a:cs typeface="Verdana"/>
              </a:rPr>
              <a:t>système d'exploitation...)</a:t>
            </a:r>
            <a:endParaRPr sz="1588">
              <a:latin typeface="Verdana"/>
              <a:cs typeface="Verdana"/>
            </a:endParaRPr>
          </a:p>
        </p:txBody>
      </p:sp>
      <p:sp>
        <p:nvSpPr>
          <p:cNvPr id="7" name="object 7"/>
          <p:cNvSpPr txBox="1">
            <a:spLocks noGrp="1"/>
          </p:cNvSpPr>
          <p:nvPr>
            <p:ph type="title"/>
          </p:nvPr>
        </p:nvSpPr>
        <p:spPr>
          <a:xfrm>
            <a:off x="1840006" y="743027"/>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300778" y="1161825"/>
            <a:ext cx="2579146" cy="935690"/>
          </a:xfrm>
          <a:prstGeom prst="rect">
            <a:avLst/>
          </a:prstGeom>
        </p:spPr>
        <p:txBody>
          <a:bodyPr vert="horz" wrap="square" lIns="0" tIns="13447" rIns="0" bIns="0" rtlCol="0">
            <a:spAutoFit/>
          </a:bodyPr>
          <a:lstStyle/>
          <a:p>
            <a:pPr marL="13447">
              <a:spcBef>
                <a:spcPts val="106"/>
              </a:spcBef>
            </a:pPr>
            <a:r>
              <a:rPr sz="2541" b="1" dirty="0">
                <a:solidFill>
                  <a:srgbClr val="7F0000"/>
                </a:solidFill>
                <a:latin typeface="Verdana"/>
                <a:cs typeface="Verdana"/>
              </a:rPr>
              <a:t>Requête</a:t>
            </a:r>
            <a:r>
              <a:rPr sz="2541" b="1" spc="-154" dirty="0">
                <a:solidFill>
                  <a:srgbClr val="7F0000"/>
                </a:solidFill>
                <a:latin typeface="Verdana"/>
                <a:cs typeface="Verdana"/>
              </a:rPr>
              <a:t> </a:t>
            </a:r>
            <a:r>
              <a:rPr sz="2541" b="1" spc="-21" dirty="0">
                <a:solidFill>
                  <a:srgbClr val="7F0000"/>
                </a:solidFill>
                <a:latin typeface="Verdana"/>
                <a:cs typeface="Verdana"/>
              </a:rPr>
              <a:t>HTTP</a:t>
            </a:r>
            <a:endParaRPr sz="2541">
              <a:latin typeface="Verdana"/>
              <a:cs typeface="Verdana"/>
            </a:endParaRPr>
          </a:p>
          <a:p>
            <a:pPr marL="281037">
              <a:spcBef>
                <a:spcPts val="1599"/>
              </a:spcBef>
            </a:pPr>
            <a:r>
              <a:rPr sz="2118" b="1" spc="-11" dirty="0">
                <a:solidFill>
                  <a:srgbClr val="00007F"/>
                </a:solidFill>
                <a:latin typeface="Verdana"/>
                <a:cs typeface="Verdana"/>
              </a:rPr>
              <a:t>Exemples:</a:t>
            </a:r>
            <a:endParaRPr sz="2118">
              <a:latin typeface="Verdana"/>
              <a:cs typeface="Verdana"/>
            </a:endParaRPr>
          </a:p>
        </p:txBody>
      </p:sp>
      <p:sp>
        <p:nvSpPr>
          <p:cNvPr id="4" name="object 4"/>
          <p:cNvSpPr txBox="1"/>
          <p:nvPr/>
        </p:nvSpPr>
        <p:spPr>
          <a:xfrm>
            <a:off x="4043978" y="2220110"/>
            <a:ext cx="6752441" cy="1525146"/>
          </a:xfrm>
          <a:prstGeom prst="rect">
            <a:avLst/>
          </a:prstGeom>
        </p:spPr>
        <p:txBody>
          <a:bodyPr vert="horz" wrap="square" lIns="0" tIns="13447" rIns="0" bIns="0" rtlCol="0">
            <a:spAutoFit/>
          </a:bodyPr>
          <a:lstStyle/>
          <a:p>
            <a:pPr marL="13447" marR="2569003">
              <a:lnSpc>
                <a:spcPct val="150000"/>
              </a:lnSpc>
              <a:spcBef>
                <a:spcPts val="106"/>
              </a:spcBef>
            </a:pPr>
            <a:r>
              <a:rPr sz="1694" dirty="0">
                <a:solidFill>
                  <a:srgbClr val="00007F"/>
                </a:solidFill>
                <a:latin typeface="Verdana"/>
                <a:cs typeface="Verdana"/>
              </a:rPr>
              <a:t>GET</a:t>
            </a:r>
            <a:r>
              <a:rPr sz="1694" spc="-32" dirty="0">
                <a:solidFill>
                  <a:srgbClr val="00007F"/>
                </a:solidFill>
                <a:latin typeface="Verdana"/>
                <a:cs typeface="Verdana"/>
              </a:rPr>
              <a:t> </a:t>
            </a:r>
            <a:r>
              <a:rPr sz="1694" spc="-11" dirty="0">
                <a:solidFill>
                  <a:srgbClr val="00007F"/>
                </a:solidFill>
                <a:latin typeface="Verdana"/>
                <a:cs typeface="Verdana"/>
                <a:hlinkClick r:id="rId2"/>
              </a:rPr>
              <a:t>http://www.google.com</a:t>
            </a:r>
            <a:r>
              <a:rPr sz="1694" spc="-37" dirty="0">
                <a:solidFill>
                  <a:srgbClr val="00007F"/>
                </a:solidFill>
                <a:latin typeface="Verdana"/>
                <a:cs typeface="Verdana"/>
              </a:rPr>
              <a:t> </a:t>
            </a:r>
            <a:r>
              <a:rPr sz="1694" spc="-11" dirty="0">
                <a:solidFill>
                  <a:srgbClr val="00007F"/>
                </a:solidFill>
                <a:latin typeface="Verdana"/>
                <a:cs typeface="Verdana"/>
              </a:rPr>
              <a:t>HTTP/1.0 </a:t>
            </a:r>
            <a:r>
              <a:rPr sz="1694" dirty="0">
                <a:solidFill>
                  <a:srgbClr val="00007F"/>
                </a:solidFill>
                <a:latin typeface="Verdana"/>
                <a:cs typeface="Verdana"/>
              </a:rPr>
              <a:t>Accept</a:t>
            </a:r>
            <a:r>
              <a:rPr sz="1694" spc="-37" dirty="0">
                <a:solidFill>
                  <a:srgbClr val="00007F"/>
                </a:solidFill>
                <a:latin typeface="Verdana"/>
                <a:cs typeface="Verdana"/>
              </a:rPr>
              <a:t> </a:t>
            </a:r>
            <a:r>
              <a:rPr sz="1694" dirty="0">
                <a:solidFill>
                  <a:srgbClr val="00007F"/>
                </a:solidFill>
                <a:latin typeface="Verdana"/>
                <a:cs typeface="Verdana"/>
              </a:rPr>
              <a:t>:</a:t>
            </a:r>
            <a:r>
              <a:rPr sz="1694" spc="-37" dirty="0">
                <a:solidFill>
                  <a:srgbClr val="00007F"/>
                </a:solidFill>
                <a:latin typeface="Verdana"/>
                <a:cs typeface="Verdana"/>
              </a:rPr>
              <a:t> </a:t>
            </a:r>
            <a:r>
              <a:rPr sz="1694" spc="-11" dirty="0">
                <a:solidFill>
                  <a:srgbClr val="00007F"/>
                </a:solidFill>
                <a:latin typeface="Verdana"/>
                <a:cs typeface="Verdana"/>
              </a:rPr>
              <a:t>text/html</a:t>
            </a:r>
            <a:endParaRPr sz="1694">
              <a:latin typeface="Verdana"/>
              <a:cs typeface="Verdana"/>
            </a:endParaRPr>
          </a:p>
          <a:p>
            <a:pPr marL="13447" marR="5379">
              <a:lnSpc>
                <a:spcPct val="150000"/>
              </a:lnSpc>
            </a:pPr>
            <a:r>
              <a:rPr sz="1694" spc="-26" dirty="0">
                <a:solidFill>
                  <a:srgbClr val="00007F"/>
                </a:solidFill>
                <a:latin typeface="Verdana"/>
                <a:cs typeface="Verdana"/>
              </a:rPr>
              <a:t>If-</a:t>
            </a:r>
            <a:r>
              <a:rPr sz="1694" spc="-11" dirty="0">
                <a:solidFill>
                  <a:srgbClr val="00007F"/>
                </a:solidFill>
                <a:latin typeface="Verdana"/>
                <a:cs typeface="Verdana"/>
              </a:rPr>
              <a:t>Modified-</a:t>
            </a:r>
            <a:r>
              <a:rPr sz="1694" dirty="0">
                <a:solidFill>
                  <a:srgbClr val="00007F"/>
                </a:solidFill>
                <a:latin typeface="Verdana"/>
                <a:cs typeface="Verdana"/>
              </a:rPr>
              <a:t>Since</a:t>
            </a:r>
            <a:r>
              <a:rPr sz="1694" spc="-16" dirty="0">
                <a:solidFill>
                  <a:srgbClr val="00007F"/>
                </a:solidFill>
                <a:latin typeface="Verdana"/>
                <a:cs typeface="Verdana"/>
              </a:rPr>
              <a:t> </a:t>
            </a:r>
            <a:r>
              <a:rPr sz="1694" dirty="0">
                <a:solidFill>
                  <a:srgbClr val="00007F"/>
                </a:solidFill>
                <a:latin typeface="Verdana"/>
                <a:cs typeface="Verdana"/>
              </a:rPr>
              <a:t>:</a:t>
            </a:r>
            <a:r>
              <a:rPr sz="1694" spc="-5" dirty="0">
                <a:solidFill>
                  <a:srgbClr val="00007F"/>
                </a:solidFill>
                <a:latin typeface="Verdana"/>
                <a:cs typeface="Verdana"/>
              </a:rPr>
              <a:t> </a:t>
            </a:r>
            <a:r>
              <a:rPr sz="1694" spc="-21" dirty="0">
                <a:solidFill>
                  <a:srgbClr val="00007F"/>
                </a:solidFill>
                <a:latin typeface="Verdana"/>
                <a:cs typeface="Verdana"/>
              </a:rPr>
              <a:t>Saturday,</a:t>
            </a:r>
            <a:r>
              <a:rPr sz="1694" spc="-11" dirty="0">
                <a:solidFill>
                  <a:srgbClr val="00007F"/>
                </a:solidFill>
                <a:latin typeface="Verdana"/>
                <a:cs typeface="Verdana"/>
              </a:rPr>
              <a:t> </a:t>
            </a:r>
            <a:r>
              <a:rPr sz="1694" spc="-37" dirty="0">
                <a:solidFill>
                  <a:srgbClr val="00007F"/>
                </a:solidFill>
                <a:latin typeface="Verdana"/>
                <a:cs typeface="Verdana"/>
              </a:rPr>
              <a:t>15-</a:t>
            </a:r>
            <a:r>
              <a:rPr sz="1694" spc="-21" dirty="0">
                <a:solidFill>
                  <a:srgbClr val="00007F"/>
                </a:solidFill>
                <a:latin typeface="Verdana"/>
                <a:cs typeface="Verdana"/>
              </a:rPr>
              <a:t>January-</a:t>
            </a:r>
            <a:r>
              <a:rPr sz="1694" dirty="0">
                <a:solidFill>
                  <a:srgbClr val="00007F"/>
                </a:solidFill>
                <a:latin typeface="Verdana"/>
                <a:cs typeface="Verdana"/>
              </a:rPr>
              <a:t>2000</a:t>
            </a:r>
            <a:r>
              <a:rPr sz="1694" spc="-11" dirty="0">
                <a:solidFill>
                  <a:srgbClr val="00007F"/>
                </a:solidFill>
                <a:latin typeface="Verdana"/>
                <a:cs typeface="Verdana"/>
              </a:rPr>
              <a:t> </a:t>
            </a:r>
            <a:r>
              <a:rPr sz="1694" dirty="0">
                <a:solidFill>
                  <a:srgbClr val="00007F"/>
                </a:solidFill>
                <a:latin typeface="Verdana"/>
                <a:cs typeface="Verdana"/>
              </a:rPr>
              <a:t>14:37:11</a:t>
            </a:r>
            <a:r>
              <a:rPr sz="1694" spc="-5" dirty="0">
                <a:solidFill>
                  <a:srgbClr val="00007F"/>
                </a:solidFill>
                <a:latin typeface="Verdana"/>
                <a:cs typeface="Verdana"/>
              </a:rPr>
              <a:t> </a:t>
            </a:r>
            <a:r>
              <a:rPr sz="1694" spc="-26" dirty="0">
                <a:solidFill>
                  <a:srgbClr val="00007F"/>
                </a:solidFill>
                <a:latin typeface="Verdana"/>
                <a:cs typeface="Verdana"/>
              </a:rPr>
              <a:t>GMT User-</a:t>
            </a:r>
            <a:r>
              <a:rPr sz="1694" dirty="0">
                <a:solidFill>
                  <a:srgbClr val="00007F"/>
                </a:solidFill>
                <a:latin typeface="Verdana"/>
                <a:cs typeface="Verdana"/>
              </a:rPr>
              <a:t>Agent</a:t>
            </a:r>
            <a:r>
              <a:rPr sz="1694" spc="-53" dirty="0">
                <a:solidFill>
                  <a:srgbClr val="00007F"/>
                </a:solidFill>
                <a:latin typeface="Verdana"/>
                <a:cs typeface="Verdana"/>
              </a:rPr>
              <a:t> </a:t>
            </a:r>
            <a:r>
              <a:rPr sz="1694" dirty="0">
                <a:solidFill>
                  <a:srgbClr val="00007F"/>
                </a:solidFill>
                <a:latin typeface="Verdana"/>
                <a:cs typeface="Verdana"/>
              </a:rPr>
              <a:t>:</a:t>
            </a:r>
            <a:r>
              <a:rPr sz="1694" spc="-48" dirty="0">
                <a:solidFill>
                  <a:srgbClr val="00007F"/>
                </a:solidFill>
                <a:latin typeface="Verdana"/>
                <a:cs typeface="Verdana"/>
              </a:rPr>
              <a:t> </a:t>
            </a:r>
            <a:r>
              <a:rPr sz="1694" dirty="0">
                <a:solidFill>
                  <a:srgbClr val="00007F"/>
                </a:solidFill>
                <a:latin typeface="Verdana"/>
                <a:cs typeface="Verdana"/>
              </a:rPr>
              <a:t>Mozilla/4.0</a:t>
            </a:r>
            <a:r>
              <a:rPr sz="1694" spc="-48" dirty="0">
                <a:solidFill>
                  <a:srgbClr val="00007F"/>
                </a:solidFill>
                <a:latin typeface="Verdana"/>
                <a:cs typeface="Verdana"/>
              </a:rPr>
              <a:t> </a:t>
            </a:r>
            <a:r>
              <a:rPr sz="1694" dirty="0">
                <a:solidFill>
                  <a:srgbClr val="00007F"/>
                </a:solidFill>
                <a:latin typeface="Verdana"/>
                <a:cs typeface="Verdana"/>
              </a:rPr>
              <a:t>(compatible;</a:t>
            </a:r>
            <a:r>
              <a:rPr sz="1694" spc="-48" dirty="0">
                <a:solidFill>
                  <a:srgbClr val="00007F"/>
                </a:solidFill>
                <a:latin typeface="Verdana"/>
                <a:cs typeface="Verdana"/>
              </a:rPr>
              <a:t> </a:t>
            </a:r>
            <a:r>
              <a:rPr sz="1694" dirty="0">
                <a:solidFill>
                  <a:srgbClr val="00007F"/>
                </a:solidFill>
                <a:latin typeface="Verdana"/>
                <a:cs typeface="Verdana"/>
              </a:rPr>
              <a:t>MSIE</a:t>
            </a:r>
            <a:r>
              <a:rPr sz="1694" spc="-48" dirty="0">
                <a:solidFill>
                  <a:srgbClr val="00007F"/>
                </a:solidFill>
                <a:latin typeface="Verdana"/>
                <a:cs typeface="Verdana"/>
              </a:rPr>
              <a:t> </a:t>
            </a:r>
            <a:r>
              <a:rPr sz="1694" dirty="0">
                <a:solidFill>
                  <a:srgbClr val="00007F"/>
                </a:solidFill>
                <a:latin typeface="Verdana"/>
                <a:cs typeface="Verdana"/>
              </a:rPr>
              <a:t>5.0;</a:t>
            </a:r>
            <a:r>
              <a:rPr sz="1694" spc="-48" dirty="0">
                <a:solidFill>
                  <a:srgbClr val="00007F"/>
                </a:solidFill>
                <a:latin typeface="Verdana"/>
                <a:cs typeface="Verdana"/>
              </a:rPr>
              <a:t> </a:t>
            </a:r>
            <a:r>
              <a:rPr sz="1694" dirty="0">
                <a:solidFill>
                  <a:srgbClr val="00007F"/>
                </a:solidFill>
                <a:latin typeface="Verdana"/>
                <a:cs typeface="Verdana"/>
              </a:rPr>
              <a:t>Windows</a:t>
            </a:r>
            <a:r>
              <a:rPr sz="1694" spc="-58" dirty="0">
                <a:solidFill>
                  <a:srgbClr val="00007F"/>
                </a:solidFill>
                <a:latin typeface="Verdana"/>
                <a:cs typeface="Verdana"/>
              </a:rPr>
              <a:t> </a:t>
            </a:r>
            <a:r>
              <a:rPr sz="1694" spc="-26" dirty="0">
                <a:solidFill>
                  <a:srgbClr val="00007F"/>
                </a:solidFill>
                <a:latin typeface="Verdana"/>
                <a:cs typeface="Verdana"/>
              </a:rPr>
              <a:t>95)</a:t>
            </a:r>
            <a:endParaRPr sz="1694">
              <a:latin typeface="Verdana"/>
              <a:cs typeface="Verdana"/>
            </a:endParaRPr>
          </a:p>
        </p:txBody>
      </p:sp>
      <p:sp>
        <p:nvSpPr>
          <p:cNvPr id="5" name="object 5"/>
          <p:cNvSpPr txBox="1"/>
          <p:nvPr/>
        </p:nvSpPr>
        <p:spPr>
          <a:xfrm>
            <a:off x="1778150" y="2324996"/>
            <a:ext cx="1846281" cy="274291"/>
          </a:xfrm>
          <a:prstGeom prst="rect">
            <a:avLst/>
          </a:prstGeom>
        </p:spPr>
        <p:txBody>
          <a:bodyPr vert="horz" wrap="square" lIns="0" tIns="13447" rIns="0" bIns="0" rtlCol="0">
            <a:spAutoFit/>
          </a:bodyPr>
          <a:lstStyle/>
          <a:p>
            <a:pPr marL="13447">
              <a:spcBef>
                <a:spcPts val="106"/>
              </a:spcBef>
            </a:pPr>
            <a:r>
              <a:rPr sz="1694" dirty="0">
                <a:solidFill>
                  <a:srgbClr val="00007F"/>
                </a:solidFill>
                <a:latin typeface="Verdana"/>
                <a:cs typeface="Verdana"/>
              </a:rPr>
              <a:t>Ligne</a:t>
            </a:r>
            <a:r>
              <a:rPr sz="1694" spc="-26" dirty="0">
                <a:solidFill>
                  <a:srgbClr val="00007F"/>
                </a:solidFill>
                <a:latin typeface="Verdana"/>
                <a:cs typeface="Verdana"/>
              </a:rPr>
              <a:t> </a:t>
            </a:r>
            <a:r>
              <a:rPr sz="1694" dirty="0">
                <a:solidFill>
                  <a:srgbClr val="00007F"/>
                </a:solidFill>
                <a:latin typeface="Verdana"/>
                <a:cs typeface="Verdana"/>
              </a:rPr>
              <a:t>de</a:t>
            </a:r>
            <a:r>
              <a:rPr sz="1694" spc="-21" dirty="0">
                <a:solidFill>
                  <a:srgbClr val="00007F"/>
                </a:solidFill>
                <a:latin typeface="Verdana"/>
                <a:cs typeface="Verdana"/>
              </a:rPr>
              <a:t> </a:t>
            </a:r>
            <a:r>
              <a:rPr sz="1694" spc="-11" dirty="0">
                <a:solidFill>
                  <a:srgbClr val="00007F"/>
                </a:solidFill>
                <a:latin typeface="Verdana"/>
                <a:cs typeface="Verdana"/>
              </a:rPr>
              <a:t>requête</a:t>
            </a:r>
            <a:endParaRPr sz="1694">
              <a:latin typeface="Verdana"/>
              <a:cs typeface="Verdana"/>
            </a:endParaRPr>
          </a:p>
        </p:txBody>
      </p:sp>
      <p:sp>
        <p:nvSpPr>
          <p:cNvPr id="6" name="object 6"/>
          <p:cNvSpPr txBox="1"/>
          <p:nvPr/>
        </p:nvSpPr>
        <p:spPr>
          <a:xfrm>
            <a:off x="1697467" y="3125096"/>
            <a:ext cx="1951841" cy="274291"/>
          </a:xfrm>
          <a:prstGeom prst="rect">
            <a:avLst/>
          </a:prstGeom>
        </p:spPr>
        <p:txBody>
          <a:bodyPr vert="horz" wrap="square" lIns="0" tIns="13447" rIns="0" bIns="0" rtlCol="0">
            <a:spAutoFit/>
          </a:bodyPr>
          <a:lstStyle/>
          <a:p>
            <a:pPr marL="13447">
              <a:spcBef>
                <a:spcPts val="106"/>
              </a:spcBef>
            </a:pPr>
            <a:r>
              <a:rPr sz="1694" dirty="0">
                <a:solidFill>
                  <a:srgbClr val="00007F"/>
                </a:solidFill>
                <a:latin typeface="Verdana"/>
                <a:cs typeface="Verdana"/>
              </a:rPr>
              <a:t>Champs</a:t>
            </a:r>
            <a:r>
              <a:rPr sz="1694" spc="-42" dirty="0">
                <a:solidFill>
                  <a:srgbClr val="00007F"/>
                </a:solidFill>
                <a:latin typeface="Verdana"/>
                <a:cs typeface="Verdana"/>
              </a:rPr>
              <a:t> </a:t>
            </a:r>
            <a:r>
              <a:rPr sz="1694" spc="-11" dirty="0">
                <a:solidFill>
                  <a:srgbClr val="00007F"/>
                </a:solidFill>
                <a:latin typeface="Verdana"/>
                <a:cs typeface="Verdana"/>
              </a:rPr>
              <a:t>d'en-</a:t>
            </a:r>
            <a:r>
              <a:rPr sz="1694" spc="-21" dirty="0">
                <a:solidFill>
                  <a:srgbClr val="00007F"/>
                </a:solidFill>
                <a:latin typeface="Verdana"/>
                <a:cs typeface="Verdana"/>
              </a:rPr>
              <a:t>tête</a:t>
            </a:r>
            <a:endParaRPr sz="1694">
              <a:latin typeface="Verdana"/>
              <a:cs typeface="Verdana"/>
            </a:endParaRPr>
          </a:p>
        </p:txBody>
      </p:sp>
      <p:sp>
        <p:nvSpPr>
          <p:cNvPr id="7" name="object 7"/>
          <p:cNvSpPr/>
          <p:nvPr/>
        </p:nvSpPr>
        <p:spPr>
          <a:xfrm>
            <a:off x="3697045" y="2821193"/>
            <a:ext cx="381896" cy="953396"/>
          </a:xfrm>
          <a:custGeom>
            <a:avLst/>
            <a:gdLst/>
            <a:ahLst/>
            <a:cxnLst/>
            <a:rect l="l" t="t" r="r" b="b"/>
            <a:pathLst>
              <a:path w="360680" h="900429">
                <a:moveTo>
                  <a:pt x="360680" y="0"/>
                </a:moveTo>
                <a:lnTo>
                  <a:pt x="294461" y="6350"/>
                </a:lnTo>
                <a:lnTo>
                  <a:pt x="236696" y="23177"/>
                </a:lnTo>
                <a:lnTo>
                  <a:pt x="195837" y="47148"/>
                </a:lnTo>
                <a:lnTo>
                  <a:pt x="180340" y="74929"/>
                </a:lnTo>
                <a:lnTo>
                  <a:pt x="180340" y="374650"/>
                </a:lnTo>
                <a:lnTo>
                  <a:pt x="164842" y="401895"/>
                </a:lnTo>
                <a:lnTo>
                  <a:pt x="123983" y="425926"/>
                </a:lnTo>
                <a:lnTo>
                  <a:pt x="66218" y="443051"/>
                </a:lnTo>
                <a:lnTo>
                  <a:pt x="0" y="449579"/>
                </a:lnTo>
                <a:lnTo>
                  <a:pt x="66218" y="455929"/>
                </a:lnTo>
                <a:lnTo>
                  <a:pt x="123983" y="472757"/>
                </a:lnTo>
                <a:lnTo>
                  <a:pt x="164842" y="496728"/>
                </a:lnTo>
                <a:lnTo>
                  <a:pt x="180340" y="524510"/>
                </a:lnTo>
                <a:lnTo>
                  <a:pt x="180340" y="824229"/>
                </a:lnTo>
                <a:lnTo>
                  <a:pt x="195837" y="852209"/>
                </a:lnTo>
                <a:lnTo>
                  <a:pt x="236696" y="876617"/>
                </a:lnTo>
                <a:lnTo>
                  <a:pt x="294461" y="893881"/>
                </a:lnTo>
                <a:lnTo>
                  <a:pt x="360680" y="900429"/>
                </a:lnTo>
              </a:path>
            </a:pathLst>
          </a:custGeom>
          <a:ln w="3175">
            <a:solidFill>
              <a:srgbClr val="00007F"/>
            </a:solidFill>
          </a:ln>
        </p:spPr>
        <p:txBody>
          <a:bodyPr wrap="square" lIns="0" tIns="0" rIns="0" bIns="0" rtlCol="0"/>
          <a:lstStyle/>
          <a:p>
            <a:endParaRPr sz="1906"/>
          </a:p>
        </p:txBody>
      </p:sp>
      <p:sp>
        <p:nvSpPr>
          <p:cNvPr id="8" name="object 8"/>
          <p:cNvSpPr/>
          <p:nvPr/>
        </p:nvSpPr>
        <p:spPr>
          <a:xfrm>
            <a:off x="3734695" y="2287345"/>
            <a:ext cx="344245" cy="381896"/>
          </a:xfrm>
          <a:custGeom>
            <a:avLst/>
            <a:gdLst/>
            <a:ahLst/>
            <a:cxnLst/>
            <a:rect l="l" t="t" r="r" b="b"/>
            <a:pathLst>
              <a:path w="325119" h="360680">
                <a:moveTo>
                  <a:pt x="325119" y="0"/>
                </a:moveTo>
                <a:lnTo>
                  <a:pt x="265429" y="2420"/>
                </a:lnTo>
                <a:lnTo>
                  <a:pt x="213359" y="8889"/>
                </a:lnTo>
                <a:lnTo>
                  <a:pt x="176529" y="18216"/>
                </a:lnTo>
                <a:lnTo>
                  <a:pt x="162559" y="29209"/>
                </a:lnTo>
                <a:lnTo>
                  <a:pt x="162559" y="149859"/>
                </a:lnTo>
                <a:lnTo>
                  <a:pt x="148589" y="161051"/>
                </a:lnTo>
                <a:lnTo>
                  <a:pt x="111759" y="170814"/>
                </a:lnTo>
                <a:lnTo>
                  <a:pt x="59689" y="177720"/>
                </a:lnTo>
                <a:lnTo>
                  <a:pt x="0" y="180339"/>
                </a:lnTo>
                <a:lnTo>
                  <a:pt x="59689" y="182760"/>
                </a:lnTo>
                <a:lnTo>
                  <a:pt x="111759" y="189229"/>
                </a:lnTo>
                <a:lnTo>
                  <a:pt x="148589" y="198556"/>
                </a:lnTo>
                <a:lnTo>
                  <a:pt x="162559" y="209550"/>
                </a:lnTo>
                <a:lnTo>
                  <a:pt x="162559" y="330200"/>
                </a:lnTo>
                <a:lnTo>
                  <a:pt x="176529" y="341391"/>
                </a:lnTo>
                <a:lnTo>
                  <a:pt x="213359" y="351154"/>
                </a:lnTo>
                <a:lnTo>
                  <a:pt x="265429" y="358060"/>
                </a:lnTo>
                <a:lnTo>
                  <a:pt x="325119" y="360679"/>
                </a:lnTo>
              </a:path>
            </a:pathLst>
          </a:custGeom>
          <a:ln w="3175">
            <a:solidFill>
              <a:srgbClr val="00007F"/>
            </a:solidFill>
          </a:ln>
        </p:spPr>
        <p:txBody>
          <a:bodyPr wrap="square" lIns="0" tIns="0" rIns="0" bIns="0" rtlCol="0"/>
          <a:lstStyle/>
          <a:p>
            <a:endParaRPr sz="1906"/>
          </a:p>
        </p:txBody>
      </p:sp>
      <p:sp>
        <p:nvSpPr>
          <p:cNvPr id="9" name="object 9"/>
          <p:cNvSpPr txBox="1"/>
          <p:nvPr/>
        </p:nvSpPr>
        <p:spPr>
          <a:xfrm>
            <a:off x="1606026" y="4913555"/>
            <a:ext cx="2624866" cy="1003978"/>
          </a:xfrm>
          <a:prstGeom prst="rect">
            <a:avLst/>
          </a:prstGeom>
        </p:spPr>
        <p:txBody>
          <a:bodyPr vert="horz" wrap="square" lIns="0" tIns="13447" rIns="0" bIns="0" rtlCol="0">
            <a:spAutoFit/>
          </a:bodyPr>
          <a:lstStyle/>
          <a:p>
            <a:pPr marL="13447">
              <a:spcBef>
                <a:spcPts val="106"/>
              </a:spcBef>
            </a:pPr>
            <a:r>
              <a:rPr sz="1482" dirty="0">
                <a:latin typeface="Courier New"/>
                <a:cs typeface="Courier New"/>
              </a:rPr>
              <a:t>$</a:t>
            </a:r>
            <a:r>
              <a:rPr sz="1482" spc="-32" dirty="0">
                <a:latin typeface="Courier New"/>
                <a:cs typeface="Courier New"/>
              </a:rPr>
              <a:t> </a:t>
            </a:r>
            <a:r>
              <a:rPr sz="1482" dirty="0">
                <a:latin typeface="Courier New"/>
                <a:cs typeface="Courier New"/>
              </a:rPr>
              <a:t>telnet</a:t>
            </a:r>
            <a:r>
              <a:rPr sz="1482" spc="-32" dirty="0">
                <a:latin typeface="Courier New"/>
                <a:cs typeface="Courier New"/>
              </a:rPr>
              <a:t> </a:t>
            </a:r>
            <a:r>
              <a:rPr sz="1482" dirty="0">
                <a:latin typeface="Courier New"/>
                <a:cs typeface="Courier New"/>
              </a:rPr>
              <a:t>clx.anet.fr</a:t>
            </a:r>
            <a:r>
              <a:rPr sz="1482" spc="-32" dirty="0">
                <a:latin typeface="Courier New"/>
                <a:cs typeface="Courier New"/>
              </a:rPr>
              <a:t> </a:t>
            </a:r>
            <a:r>
              <a:rPr sz="1482" spc="-26" dirty="0">
                <a:latin typeface="Courier New"/>
                <a:cs typeface="Courier New"/>
              </a:rPr>
              <a:t>80</a:t>
            </a:r>
            <a:endParaRPr sz="1482">
              <a:latin typeface="Courier New"/>
              <a:cs typeface="Courier New"/>
            </a:endParaRPr>
          </a:p>
          <a:p>
            <a:pPr marL="13447">
              <a:lnSpc>
                <a:spcPts val="1641"/>
              </a:lnSpc>
              <a:spcBef>
                <a:spcPts val="1249"/>
              </a:spcBef>
            </a:pPr>
            <a:r>
              <a:rPr sz="1482" b="1" dirty="0">
                <a:latin typeface="Courier New"/>
                <a:cs typeface="Courier New"/>
              </a:rPr>
              <a:t>GET</a:t>
            </a:r>
            <a:r>
              <a:rPr sz="1482" b="1" spc="-26" dirty="0">
                <a:latin typeface="Courier New"/>
                <a:cs typeface="Courier New"/>
              </a:rPr>
              <a:t> </a:t>
            </a:r>
            <a:r>
              <a:rPr sz="1482" b="1" spc="-53" dirty="0">
                <a:latin typeface="Courier New"/>
                <a:cs typeface="Courier New"/>
              </a:rPr>
              <a:t>/</a:t>
            </a:r>
            <a:endParaRPr sz="1482">
              <a:latin typeface="Courier New"/>
              <a:cs typeface="Courier New"/>
            </a:endParaRPr>
          </a:p>
          <a:p>
            <a:pPr marL="13447">
              <a:lnSpc>
                <a:spcPts val="1509"/>
              </a:lnSpc>
            </a:pPr>
            <a:r>
              <a:rPr sz="1482" b="1" spc="-26" dirty="0">
                <a:latin typeface="Courier New"/>
                <a:cs typeface="Courier New"/>
              </a:rPr>
              <a:t>\n</a:t>
            </a:r>
            <a:endParaRPr sz="1482">
              <a:latin typeface="Courier New"/>
              <a:cs typeface="Courier New"/>
            </a:endParaRPr>
          </a:p>
          <a:p>
            <a:pPr marL="13447">
              <a:lnSpc>
                <a:spcPts val="1646"/>
              </a:lnSpc>
            </a:pPr>
            <a:r>
              <a:rPr sz="1482" b="1" spc="-26" dirty="0">
                <a:latin typeface="Courier New"/>
                <a:cs typeface="Courier New"/>
              </a:rPr>
              <a:t>\n</a:t>
            </a:r>
            <a:endParaRPr sz="1482">
              <a:latin typeface="Courier New"/>
              <a:cs typeface="Courier New"/>
            </a:endParaRPr>
          </a:p>
        </p:txBody>
      </p:sp>
      <p:sp>
        <p:nvSpPr>
          <p:cNvPr id="10" name="object 10"/>
          <p:cNvSpPr txBox="1"/>
          <p:nvPr/>
        </p:nvSpPr>
        <p:spPr>
          <a:xfrm>
            <a:off x="5658971" y="4494294"/>
            <a:ext cx="4604273" cy="1125647"/>
          </a:xfrm>
          <a:prstGeom prst="rect">
            <a:avLst/>
          </a:prstGeom>
        </p:spPr>
        <p:txBody>
          <a:bodyPr vert="horz" wrap="square" lIns="0" tIns="28911" rIns="0" bIns="0" rtlCol="0">
            <a:spAutoFit/>
          </a:bodyPr>
          <a:lstStyle/>
          <a:p>
            <a:pPr marL="13447">
              <a:spcBef>
                <a:spcPts val="228"/>
              </a:spcBef>
            </a:pPr>
            <a:r>
              <a:rPr sz="1588" dirty="0">
                <a:solidFill>
                  <a:srgbClr val="00007F"/>
                </a:solidFill>
                <a:latin typeface="Times New Roman"/>
                <a:cs typeface="Times New Roman"/>
              </a:rPr>
              <a:t>Renvoie</a:t>
            </a:r>
            <a:r>
              <a:rPr sz="1588" spc="-21" dirty="0">
                <a:solidFill>
                  <a:srgbClr val="00007F"/>
                </a:solidFill>
                <a:latin typeface="Times New Roman"/>
                <a:cs typeface="Times New Roman"/>
              </a:rPr>
              <a:t> </a:t>
            </a:r>
            <a:r>
              <a:rPr sz="1588" dirty="0">
                <a:solidFill>
                  <a:srgbClr val="00007F"/>
                </a:solidFill>
                <a:latin typeface="Times New Roman"/>
                <a:cs typeface="Times New Roman"/>
              </a:rPr>
              <a:t>le</a:t>
            </a:r>
            <a:r>
              <a:rPr sz="1588" spc="-16" dirty="0">
                <a:solidFill>
                  <a:srgbClr val="00007F"/>
                </a:solidFill>
                <a:latin typeface="Times New Roman"/>
                <a:cs typeface="Times New Roman"/>
              </a:rPr>
              <a:t> </a:t>
            </a:r>
            <a:r>
              <a:rPr sz="1588" dirty="0">
                <a:solidFill>
                  <a:srgbClr val="00007F"/>
                </a:solidFill>
                <a:latin typeface="Times New Roman"/>
                <a:cs typeface="Times New Roman"/>
              </a:rPr>
              <a:t>document</a:t>
            </a:r>
            <a:r>
              <a:rPr sz="1588" spc="-16" dirty="0">
                <a:solidFill>
                  <a:srgbClr val="00007F"/>
                </a:solidFill>
                <a:latin typeface="Times New Roman"/>
                <a:cs typeface="Times New Roman"/>
              </a:rPr>
              <a:t> </a:t>
            </a:r>
            <a:r>
              <a:rPr sz="1588" dirty="0">
                <a:solidFill>
                  <a:srgbClr val="00007F"/>
                </a:solidFill>
                <a:latin typeface="Times New Roman"/>
                <a:cs typeface="Times New Roman"/>
              </a:rPr>
              <a:t>mentionné</a:t>
            </a:r>
            <a:r>
              <a:rPr sz="1588" spc="-16" dirty="0">
                <a:solidFill>
                  <a:srgbClr val="00007F"/>
                </a:solidFill>
                <a:latin typeface="Times New Roman"/>
                <a:cs typeface="Times New Roman"/>
              </a:rPr>
              <a:t> </a:t>
            </a:r>
            <a:r>
              <a:rPr sz="1588" dirty="0">
                <a:solidFill>
                  <a:srgbClr val="00007F"/>
                </a:solidFill>
                <a:latin typeface="Times New Roman"/>
                <a:cs typeface="Times New Roman"/>
              </a:rPr>
              <a:t>dans</a:t>
            </a:r>
            <a:r>
              <a:rPr sz="1588" spc="-21" dirty="0">
                <a:solidFill>
                  <a:srgbClr val="00007F"/>
                </a:solidFill>
                <a:latin typeface="Times New Roman"/>
                <a:cs typeface="Times New Roman"/>
              </a:rPr>
              <a:t> </a:t>
            </a:r>
            <a:r>
              <a:rPr sz="1588" dirty="0">
                <a:solidFill>
                  <a:srgbClr val="00007F"/>
                </a:solidFill>
                <a:latin typeface="Times New Roman"/>
                <a:cs typeface="Times New Roman"/>
              </a:rPr>
              <a:t>le</a:t>
            </a:r>
            <a:r>
              <a:rPr sz="1588" spc="-16" dirty="0">
                <a:solidFill>
                  <a:srgbClr val="00007F"/>
                </a:solidFill>
                <a:latin typeface="Times New Roman"/>
                <a:cs typeface="Times New Roman"/>
              </a:rPr>
              <a:t> </a:t>
            </a:r>
            <a:r>
              <a:rPr sz="1588" dirty="0">
                <a:solidFill>
                  <a:srgbClr val="00007F"/>
                </a:solidFill>
                <a:latin typeface="Times New Roman"/>
                <a:cs typeface="Times New Roman"/>
              </a:rPr>
              <a:t>chemin</a:t>
            </a:r>
            <a:r>
              <a:rPr sz="1588" spc="-16" dirty="0">
                <a:solidFill>
                  <a:srgbClr val="00007F"/>
                </a:solidFill>
                <a:latin typeface="Times New Roman"/>
                <a:cs typeface="Times New Roman"/>
              </a:rPr>
              <a:t> </a:t>
            </a:r>
            <a:r>
              <a:rPr sz="1588" spc="-11" dirty="0">
                <a:solidFill>
                  <a:srgbClr val="00007F"/>
                </a:solidFill>
                <a:latin typeface="Times New Roman"/>
                <a:cs typeface="Times New Roman"/>
              </a:rPr>
              <a:t>complet</a:t>
            </a:r>
            <a:endParaRPr sz="1588">
              <a:latin typeface="Times New Roman"/>
              <a:cs typeface="Times New Roman"/>
            </a:endParaRPr>
          </a:p>
          <a:p>
            <a:pPr marL="208425">
              <a:lnSpc>
                <a:spcPts val="1752"/>
              </a:lnSpc>
              <a:spcBef>
                <a:spcPts val="116"/>
              </a:spcBef>
            </a:pPr>
            <a:r>
              <a:rPr sz="1482" dirty="0">
                <a:latin typeface="Courier New"/>
                <a:cs typeface="Courier New"/>
              </a:rPr>
              <a:t>$</a:t>
            </a:r>
            <a:r>
              <a:rPr sz="1482" spc="-5" dirty="0">
                <a:latin typeface="Courier New"/>
                <a:cs typeface="Courier New"/>
              </a:rPr>
              <a:t> </a:t>
            </a:r>
            <a:r>
              <a:rPr sz="1482" dirty="0">
                <a:latin typeface="Courier New"/>
                <a:cs typeface="Courier New"/>
              </a:rPr>
              <a:t>telnet</a:t>
            </a:r>
            <a:r>
              <a:rPr sz="1482" spc="5" dirty="0">
                <a:latin typeface="Courier New"/>
                <a:cs typeface="Courier New"/>
              </a:rPr>
              <a:t> </a:t>
            </a:r>
            <a:r>
              <a:rPr sz="1482" spc="-11" dirty="0">
                <a:latin typeface="Courier New"/>
                <a:cs typeface="Courier New"/>
              </a:rPr>
              <a:t>10function.kicks-</a:t>
            </a:r>
            <a:r>
              <a:rPr sz="1482" dirty="0">
                <a:latin typeface="Courier New"/>
                <a:cs typeface="Courier New"/>
              </a:rPr>
              <a:t>ass.org</a:t>
            </a:r>
            <a:r>
              <a:rPr sz="1482" spc="5" dirty="0">
                <a:latin typeface="Courier New"/>
                <a:cs typeface="Courier New"/>
              </a:rPr>
              <a:t> </a:t>
            </a:r>
            <a:r>
              <a:rPr sz="1482" spc="-26" dirty="0">
                <a:latin typeface="Courier New"/>
                <a:cs typeface="Courier New"/>
              </a:rPr>
              <a:t>80</a:t>
            </a:r>
            <a:endParaRPr sz="1482">
              <a:latin typeface="Courier New"/>
              <a:cs typeface="Courier New"/>
            </a:endParaRPr>
          </a:p>
          <a:p>
            <a:pPr marL="208425">
              <a:lnSpc>
                <a:spcPts val="1620"/>
              </a:lnSpc>
            </a:pPr>
            <a:r>
              <a:rPr sz="1482" b="1" dirty="0">
                <a:latin typeface="Courier New"/>
                <a:cs typeface="Courier New"/>
              </a:rPr>
              <a:t>GET</a:t>
            </a:r>
            <a:r>
              <a:rPr sz="1482" b="1" spc="-16" dirty="0">
                <a:latin typeface="Courier New"/>
                <a:cs typeface="Courier New"/>
              </a:rPr>
              <a:t> </a:t>
            </a:r>
            <a:r>
              <a:rPr sz="1482" b="1" spc="-11" dirty="0">
                <a:latin typeface="Courier New"/>
                <a:cs typeface="Courier New"/>
              </a:rPr>
              <a:t>/books/ruhacker.txt</a:t>
            </a:r>
            <a:endParaRPr sz="1482">
              <a:latin typeface="Courier New"/>
              <a:cs typeface="Courier New"/>
            </a:endParaRPr>
          </a:p>
          <a:p>
            <a:pPr marL="208425">
              <a:lnSpc>
                <a:spcPts val="1509"/>
              </a:lnSpc>
            </a:pPr>
            <a:r>
              <a:rPr sz="1482" b="1" spc="-26" dirty="0">
                <a:latin typeface="Courier New"/>
                <a:cs typeface="Courier New"/>
              </a:rPr>
              <a:t>\n</a:t>
            </a:r>
            <a:endParaRPr sz="1482">
              <a:latin typeface="Courier New"/>
              <a:cs typeface="Courier New"/>
            </a:endParaRPr>
          </a:p>
          <a:p>
            <a:pPr marL="208425">
              <a:lnSpc>
                <a:spcPts val="1641"/>
              </a:lnSpc>
            </a:pPr>
            <a:r>
              <a:rPr sz="1482" b="1" spc="-26" dirty="0">
                <a:latin typeface="Courier New"/>
                <a:cs typeface="Courier New"/>
              </a:rPr>
              <a:t>\n</a:t>
            </a:r>
            <a:endParaRPr sz="1482">
              <a:latin typeface="Courier New"/>
              <a:cs typeface="Courier New"/>
            </a:endParaRPr>
          </a:p>
        </p:txBody>
      </p:sp>
      <p:sp>
        <p:nvSpPr>
          <p:cNvPr id="11" name="object 11"/>
          <p:cNvSpPr txBox="1"/>
          <p:nvPr/>
        </p:nvSpPr>
        <p:spPr>
          <a:xfrm>
            <a:off x="1569721" y="4510142"/>
            <a:ext cx="3543972" cy="257941"/>
          </a:xfrm>
          <a:prstGeom prst="rect">
            <a:avLst/>
          </a:prstGeom>
        </p:spPr>
        <p:txBody>
          <a:bodyPr vert="horz" wrap="square" lIns="0" tIns="13447" rIns="0" bIns="0" rtlCol="0">
            <a:spAutoFit/>
          </a:bodyPr>
          <a:lstStyle/>
          <a:p>
            <a:pPr marL="13447">
              <a:spcBef>
                <a:spcPts val="106"/>
              </a:spcBef>
            </a:pPr>
            <a:r>
              <a:rPr sz="1588" dirty="0">
                <a:solidFill>
                  <a:srgbClr val="00007F"/>
                </a:solidFill>
                <a:latin typeface="Times New Roman"/>
                <a:cs typeface="Times New Roman"/>
              </a:rPr>
              <a:t>Renvoie</a:t>
            </a:r>
            <a:r>
              <a:rPr sz="1588" spc="-16" dirty="0">
                <a:solidFill>
                  <a:srgbClr val="00007F"/>
                </a:solidFill>
                <a:latin typeface="Times New Roman"/>
                <a:cs typeface="Times New Roman"/>
              </a:rPr>
              <a:t> </a:t>
            </a:r>
            <a:r>
              <a:rPr sz="1588" dirty="0">
                <a:solidFill>
                  <a:srgbClr val="00007F"/>
                </a:solidFill>
                <a:latin typeface="Times New Roman"/>
                <a:cs typeface="Times New Roman"/>
              </a:rPr>
              <a:t>le</a:t>
            </a:r>
            <a:r>
              <a:rPr sz="1588" spc="-16" dirty="0">
                <a:solidFill>
                  <a:srgbClr val="00007F"/>
                </a:solidFill>
                <a:latin typeface="Times New Roman"/>
                <a:cs typeface="Times New Roman"/>
              </a:rPr>
              <a:t> </a:t>
            </a:r>
            <a:r>
              <a:rPr sz="1588" dirty="0">
                <a:solidFill>
                  <a:srgbClr val="00007F"/>
                </a:solidFill>
                <a:latin typeface="Times New Roman"/>
                <a:cs typeface="Times New Roman"/>
              </a:rPr>
              <a:t>contenu</a:t>
            </a:r>
            <a:r>
              <a:rPr sz="1588" spc="-16" dirty="0">
                <a:solidFill>
                  <a:srgbClr val="00007F"/>
                </a:solidFill>
                <a:latin typeface="Times New Roman"/>
                <a:cs typeface="Times New Roman"/>
              </a:rPr>
              <a:t> </a:t>
            </a:r>
            <a:r>
              <a:rPr sz="1588" dirty="0">
                <a:solidFill>
                  <a:srgbClr val="00007F"/>
                </a:solidFill>
                <a:latin typeface="Times New Roman"/>
                <a:cs typeface="Times New Roman"/>
              </a:rPr>
              <a:t>du</a:t>
            </a:r>
            <a:r>
              <a:rPr sz="1588" spc="-16" dirty="0">
                <a:solidFill>
                  <a:srgbClr val="00007F"/>
                </a:solidFill>
                <a:latin typeface="Times New Roman"/>
                <a:cs typeface="Times New Roman"/>
              </a:rPr>
              <a:t> </a:t>
            </a:r>
            <a:r>
              <a:rPr sz="1588" dirty="0">
                <a:solidFill>
                  <a:srgbClr val="00007F"/>
                </a:solidFill>
                <a:latin typeface="Times New Roman"/>
                <a:cs typeface="Times New Roman"/>
              </a:rPr>
              <a:t>document</a:t>
            </a:r>
            <a:r>
              <a:rPr sz="1588" spc="-16" dirty="0">
                <a:solidFill>
                  <a:srgbClr val="00007F"/>
                </a:solidFill>
                <a:latin typeface="Times New Roman"/>
                <a:cs typeface="Times New Roman"/>
              </a:rPr>
              <a:t> </a:t>
            </a:r>
            <a:r>
              <a:rPr sz="1588" dirty="0">
                <a:solidFill>
                  <a:srgbClr val="00007F"/>
                </a:solidFill>
                <a:latin typeface="Times New Roman"/>
                <a:cs typeface="Times New Roman"/>
              </a:rPr>
              <a:t>par</a:t>
            </a:r>
            <a:r>
              <a:rPr sz="1588" spc="-16" dirty="0">
                <a:solidFill>
                  <a:srgbClr val="00007F"/>
                </a:solidFill>
                <a:latin typeface="Times New Roman"/>
                <a:cs typeface="Times New Roman"/>
              </a:rPr>
              <a:t> </a:t>
            </a:r>
            <a:r>
              <a:rPr sz="1588" spc="-11" dirty="0">
                <a:solidFill>
                  <a:srgbClr val="00007F"/>
                </a:solidFill>
                <a:latin typeface="Times New Roman"/>
                <a:cs typeface="Times New Roman"/>
              </a:rPr>
              <a:t>défaut</a:t>
            </a:r>
            <a:endParaRPr sz="1588">
              <a:latin typeface="Times New Roman"/>
              <a:cs typeface="Times New Roman"/>
            </a:endParaRPr>
          </a:p>
        </p:txBody>
      </p:sp>
      <p:sp>
        <p:nvSpPr>
          <p:cNvPr id="12" name="object 12"/>
          <p:cNvSpPr txBox="1"/>
          <p:nvPr/>
        </p:nvSpPr>
        <p:spPr>
          <a:xfrm>
            <a:off x="5837815" y="5503881"/>
            <a:ext cx="3415553" cy="852847"/>
          </a:xfrm>
          <a:prstGeom prst="rect">
            <a:avLst/>
          </a:prstGeom>
        </p:spPr>
        <p:txBody>
          <a:bodyPr vert="horz" wrap="square" lIns="0" tIns="13447" rIns="0" bIns="0" rtlCol="0">
            <a:spAutoFit/>
          </a:bodyPr>
          <a:lstStyle/>
          <a:p>
            <a:pPr marL="13447">
              <a:lnSpc>
                <a:spcPts val="1752"/>
              </a:lnSpc>
              <a:spcBef>
                <a:spcPts val="106"/>
              </a:spcBef>
            </a:pPr>
            <a:r>
              <a:rPr sz="1482" dirty="0">
                <a:latin typeface="Courier New"/>
                <a:cs typeface="Courier New"/>
              </a:rPr>
              <a:t>$</a:t>
            </a:r>
            <a:r>
              <a:rPr sz="1482" spc="-37" dirty="0">
                <a:latin typeface="Courier New"/>
                <a:cs typeface="Courier New"/>
              </a:rPr>
              <a:t> </a:t>
            </a:r>
            <a:r>
              <a:rPr sz="1482" dirty="0">
                <a:latin typeface="Courier New"/>
                <a:cs typeface="Courier New"/>
              </a:rPr>
              <a:t>telnet</a:t>
            </a:r>
            <a:r>
              <a:rPr sz="1482" spc="-37" dirty="0">
                <a:latin typeface="Courier New"/>
                <a:cs typeface="Courier New"/>
              </a:rPr>
              <a:t> </a:t>
            </a:r>
            <a:r>
              <a:rPr sz="1482" dirty="0">
                <a:latin typeface="Courier New"/>
                <a:cs typeface="Courier New"/>
              </a:rPr>
              <a:t>liris.cnrs.fr</a:t>
            </a:r>
            <a:r>
              <a:rPr sz="1482" spc="-32" dirty="0">
                <a:latin typeface="Courier New"/>
                <a:cs typeface="Courier New"/>
              </a:rPr>
              <a:t> </a:t>
            </a:r>
            <a:r>
              <a:rPr sz="1482" spc="-26" dirty="0">
                <a:latin typeface="Courier New"/>
                <a:cs typeface="Courier New"/>
              </a:rPr>
              <a:t>80</a:t>
            </a:r>
            <a:endParaRPr sz="1482">
              <a:latin typeface="Courier New"/>
              <a:cs typeface="Courier New"/>
            </a:endParaRPr>
          </a:p>
          <a:p>
            <a:pPr marL="13447">
              <a:lnSpc>
                <a:spcPts val="1620"/>
              </a:lnSpc>
            </a:pPr>
            <a:r>
              <a:rPr sz="1482" b="1" dirty="0">
                <a:latin typeface="Courier New"/>
                <a:cs typeface="Courier New"/>
              </a:rPr>
              <a:t>GET</a:t>
            </a:r>
            <a:r>
              <a:rPr sz="1482" b="1" spc="-16" dirty="0">
                <a:latin typeface="Courier New"/>
                <a:cs typeface="Courier New"/>
              </a:rPr>
              <a:t> </a:t>
            </a:r>
            <a:r>
              <a:rPr sz="1482" b="1" spc="-11" dirty="0">
                <a:latin typeface="Courier New"/>
                <a:cs typeface="Courier New"/>
              </a:rPr>
              <a:t>/ksehaba/Reseaux/Test.html</a:t>
            </a:r>
            <a:endParaRPr sz="1482">
              <a:latin typeface="Courier New"/>
              <a:cs typeface="Courier New"/>
            </a:endParaRPr>
          </a:p>
          <a:p>
            <a:pPr marL="13447">
              <a:lnSpc>
                <a:spcPts val="1509"/>
              </a:lnSpc>
            </a:pPr>
            <a:r>
              <a:rPr sz="1482" b="1" spc="-26" dirty="0">
                <a:latin typeface="Courier New"/>
                <a:cs typeface="Courier New"/>
              </a:rPr>
              <a:t>\n</a:t>
            </a:r>
            <a:endParaRPr sz="1482">
              <a:latin typeface="Courier New"/>
              <a:cs typeface="Courier New"/>
            </a:endParaRPr>
          </a:p>
          <a:p>
            <a:pPr marL="13447">
              <a:lnSpc>
                <a:spcPts val="1641"/>
              </a:lnSpc>
            </a:pPr>
            <a:r>
              <a:rPr sz="1482" b="1" spc="-26" dirty="0">
                <a:latin typeface="Courier New"/>
                <a:cs typeface="Courier New"/>
              </a:rPr>
              <a:t>\n</a:t>
            </a:r>
            <a:endParaRPr sz="1482">
              <a:latin typeface="Courier New"/>
              <a:cs typeface="Courier New"/>
            </a:endParaRPr>
          </a:p>
        </p:txBody>
      </p:sp>
      <p:sp>
        <p:nvSpPr>
          <p:cNvPr id="13" name="object 13"/>
          <p:cNvSpPr/>
          <p:nvPr/>
        </p:nvSpPr>
        <p:spPr>
          <a:xfrm>
            <a:off x="5488192" y="4573345"/>
            <a:ext cx="0" cy="1906793"/>
          </a:xfrm>
          <a:custGeom>
            <a:avLst/>
            <a:gdLst/>
            <a:ahLst/>
            <a:cxnLst/>
            <a:rect l="l" t="t" r="r" b="b"/>
            <a:pathLst>
              <a:path h="1800860">
                <a:moveTo>
                  <a:pt x="0" y="0"/>
                </a:moveTo>
                <a:lnTo>
                  <a:pt x="0" y="1800859"/>
                </a:lnTo>
              </a:path>
            </a:pathLst>
          </a:custGeom>
          <a:ln w="3175">
            <a:solidFill>
              <a:srgbClr val="000000"/>
            </a:solidFill>
          </a:ln>
        </p:spPr>
        <p:txBody>
          <a:bodyPr wrap="square" lIns="0" tIns="0" rIns="0" bIns="0" rtlCol="0"/>
          <a:lstStyle/>
          <a:p>
            <a:endParaRPr sz="1906"/>
          </a:p>
        </p:txBody>
      </p:sp>
      <p:sp>
        <p:nvSpPr>
          <p:cNvPr id="14" name="object 14"/>
          <p:cNvSpPr txBox="1">
            <a:spLocks noGrp="1"/>
          </p:cNvSpPr>
          <p:nvPr>
            <p:ph type="title"/>
          </p:nvPr>
        </p:nvSpPr>
        <p:spPr>
          <a:xfrm>
            <a:off x="392206" y="319186"/>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0437" y="1041698"/>
            <a:ext cx="8066218" cy="5394649"/>
          </a:xfrm>
          <a:prstGeom prst="rect">
            <a:avLst/>
          </a:prstGeom>
        </p:spPr>
        <p:txBody>
          <a:bodyPr vert="horz" wrap="square" lIns="0" tIns="133126" rIns="0" bIns="0" rtlCol="0">
            <a:spAutoFit/>
          </a:bodyPr>
          <a:lstStyle/>
          <a:p>
            <a:pPr marL="53787">
              <a:spcBef>
                <a:spcPts val="1048"/>
              </a:spcBef>
            </a:pPr>
            <a:r>
              <a:rPr sz="2541" b="1" dirty="0">
                <a:solidFill>
                  <a:srgbClr val="7F0000"/>
                </a:solidFill>
                <a:latin typeface="Verdana"/>
                <a:cs typeface="Verdana"/>
              </a:rPr>
              <a:t>Réponse</a:t>
            </a:r>
            <a:r>
              <a:rPr sz="2541" b="1" spc="-127" dirty="0">
                <a:solidFill>
                  <a:srgbClr val="7F0000"/>
                </a:solidFill>
                <a:latin typeface="Verdana"/>
                <a:cs typeface="Verdana"/>
              </a:rPr>
              <a:t> </a:t>
            </a:r>
            <a:r>
              <a:rPr sz="2541" b="1" spc="-21" dirty="0">
                <a:solidFill>
                  <a:srgbClr val="7F0000"/>
                </a:solidFill>
                <a:latin typeface="Verdana"/>
                <a:cs typeface="Verdana"/>
              </a:rPr>
              <a:t>HTTP</a:t>
            </a:r>
            <a:endParaRPr sz="2541">
              <a:latin typeface="Verdana"/>
              <a:cs typeface="Verdana"/>
            </a:endParaRPr>
          </a:p>
          <a:p>
            <a:pPr marL="508960" indent="-340875">
              <a:spcBef>
                <a:spcPts val="709"/>
              </a:spcBef>
              <a:buAutoNum type="arabicPeriod"/>
              <a:tabLst>
                <a:tab pos="508960" algn="l"/>
              </a:tabLst>
            </a:pPr>
            <a:r>
              <a:rPr sz="1906" b="1" dirty="0">
                <a:solidFill>
                  <a:srgbClr val="00007F"/>
                </a:solidFill>
                <a:latin typeface="Verdana"/>
                <a:cs typeface="Verdana"/>
              </a:rPr>
              <a:t>Ligne</a:t>
            </a:r>
            <a:r>
              <a:rPr sz="1906" b="1" spc="-42" dirty="0">
                <a:solidFill>
                  <a:srgbClr val="00007F"/>
                </a:solidFill>
                <a:latin typeface="Verdana"/>
                <a:cs typeface="Verdana"/>
              </a:rPr>
              <a:t> </a:t>
            </a:r>
            <a:r>
              <a:rPr sz="1906" b="1" dirty="0">
                <a:solidFill>
                  <a:srgbClr val="00007F"/>
                </a:solidFill>
                <a:latin typeface="Verdana"/>
                <a:cs typeface="Verdana"/>
              </a:rPr>
              <a:t>de</a:t>
            </a:r>
            <a:r>
              <a:rPr sz="1906" b="1" spc="-42" dirty="0">
                <a:solidFill>
                  <a:srgbClr val="00007F"/>
                </a:solidFill>
                <a:latin typeface="Verdana"/>
                <a:cs typeface="Verdana"/>
              </a:rPr>
              <a:t> </a:t>
            </a:r>
            <a:r>
              <a:rPr sz="1906" b="1" spc="-11" dirty="0">
                <a:solidFill>
                  <a:srgbClr val="00007F"/>
                </a:solidFill>
                <a:latin typeface="Verdana"/>
                <a:cs typeface="Verdana"/>
              </a:rPr>
              <a:t>statut</a:t>
            </a:r>
            <a:endParaRPr sz="1906">
              <a:latin typeface="Verdana"/>
              <a:cs typeface="Verdana"/>
            </a:endParaRPr>
          </a:p>
          <a:p>
            <a:pPr marL="548627" lvl="1" indent="-153293">
              <a:spcBef>
                <a:spcPts val="445"/>
              </a:spcBef>
              <a:buSzPct val="80000"/>
              <a:buFont typeface="Segoe UI Symbol"/>
              <a:buChar char="■"/>
              <a:tabLst>
                <a:tab pos="548627" algn="l"/>
              </a:tabLst>
            </a:pPr>
            <a:r>
              <a:rPr sz="1588" b="1" dirty="0">
                <a:solidFill>
                  <a:srgbClr val="00007F"/>
                </a:solidFill>
                <a:latin typeface="Verdana"/>
                <a:cs typeface="Verdana"/>
              </a:rPr>
              <a:t>Version</a:t>
            </a:r>
            <a:r>
              <a:rPr sz="1588" b="1" spc="-53" dirty="0">
                <a:solidFill>
                  <a:srgbClr val="00007F"/>
                </a:solidFill>
                <a:latin typeface="Verdana"/>
                <a:cs typeface="Verdana"/>
              </a:rPr>
              <a:t> </a:t>
            </a:r>
            <a:r>
              <a:rPr sz="1588" b="1" dirty="0">
                <a:solidFill>
                  <a:srgbClr val="00007F"/>
                </a:solidFill>
                <a:latin typeface="Verdana"/>
                <a:cs typeface="Verdana"/>
              </a:rPr>
              <a:t>du</a:t>
            </a:r>
            <a:r>
              <a:rPr sz="1588" b="1" spc="-53" dirty="0">
                <a:solidFill>
                  <a:srgbClr val="00007F"/>
                </a:solidFill>
                <a:latin typeface="Verdana"/>
                <a:cs typeface="Verdana"/>
              </a:rPr>
              <a:t> </a:t>
            </a:r>
            <a:r>
              <a:rPr sz="1588" b="1" dirty="0">
                <a:solidFill>
                  <a:srgbClr val="00007F"/>
                </a:solidFill>
                <a:latin typeface="Verdana"/>
                <a:cs typeface="Verdana"/>
              </a:rPr>
              <a:t>protocole</a:t>
            </a:r>
            <a:r>
              <a:rPr sz="1588" b="1" spc="-48" dirty="0">
                <a:solidFill>
                  <a:srgbClr val="00007F"/>
                </a:solidFill>
                <a:latin typeface="Verdana"/>
                <a:cs typeface="Verdana"/>
              </a:rPr>
              <a:t> </a:t>
            </a:r>
            <a:r>
              <a:rPr sz="1588" b="1" spc="-11" dirty="0">
                <a:solidFill>
                  <a:srgbClr val="00007F"/>
                </a:solidFill>
                <a:latin typeface="Verdana"/>
                <a:cs typeface="Verdana"/>
              </a:rPr>
              <a:t>utilisé</a:t>
            </a:r>
            <a:endParaRPr sz="1588">
              <a:latin typeface="Verdana"/>
              <a:cs typeface="Verdana"/>
            </a:endParaRPr>
          </a:p>
          <a:p>
            <a:pPr marL="872695">
              <a:spcBef>
                <a:spcPts val="424"/>
              </a:spcBef>
            </a:pPr>
            <a:r>
              <a:rPr sz="1588" spc="-21" dirty="0">
                <a:solidFill>
                  <a:srgbClr val="00007F"/>
                </a:solidFill>
                <a:latin typeface="Verdana"/>
                <a:cs typeface="Verdana"/>
              </a:rPr>
              <a:t>HTTP-</a:t>
            </a:r>
            <a:r>
              <a:rPr sz="1588" i="1" dirty="0">
                <a:solidFill>
                  <a:srgbClr val="00007F"/>
                </a:solidFill>
                <a:latin typeface="Verdana"/>
                <a:cs typeface="Verdana"/>
              </a:rPr>
              <a:t>Numéro</a:t>
            </a:r>
            <a:r>
              <a:rPr sz="1588" i="1" spc="-21" dirty="0">
                <a:solidFill>
                  <a:srgbClr val="00007F"/>
                </a:solidFill>
                <a:latin typeface="Verdana"/>
                <a:cs typeface="Verdana"/>
              </a:rPr>
              <a:t> </a:t>
            </a:r>
            <a:r>
              <a:rPr sz="1588" i="1" dirty="0">
                <a:solidFill>
                  <a:srgbClr val="00007F"/>
                </a:solidFill>
                <a:latin typeface="Verdana"/>
                <a:cs typeface="Verdana"/>
              </a:rPr>
              <a:t>de</a:t>
            </a:r>
            <a:r>
              <a:rPr sz="1588" i="1" spc="-16" dirty="0">
                <a:solidFill>
                  <a:srgbClr val="00007F"/>
                </a:solidFill>
                <a:latin typeface="Verdana"/>
                <a:cs typeface="Verdana"/>
              </a:rPr>
              <a:t> </a:t>
            </a:r>
            <a:r>
              <a:rPr sz="1588" i="1" spc="-11" dirty="0">
                <a:solidFill>
                  <a:srgbClr val="00007F"/>
                </a:solidFill>
                <a:latin typeface="Verdana"/>
                <a:cs typeface="Verdana"/>
              </a:rPr>
              <a:t>version</a:t>
            </a:r>
            <a:endParaRPr sz="1588">
              <a:latin typeface="Verdana"/>
              <a:cs typeface="Verdana"/>
            </a:endParaRPr>
          </a:p>
          <a:p>
            <a:pPr marL="529802" lvl="1" indent="-153293">
              <a:spcBef>
                <a:spcPts val="1026"/>
              </a:spcBef>
              <a:buSzPct val="80000"/>
              <a:buFont typeface="Segoe UI Symbol"/>
              <a:buChar char="■"/>
              <a:tabLst>
                <a:tab pos="529802" algn="l"/>
              </a:tabLst>
            </a:pPr>
            <a:r>
              <a:rPr sz="1588" b="1" dirty="0">
                <a:solidFill>
                  <a:srgbClr val="00007F"/>
                </a:solidFill>
                <a:latin typeface="Verdana"/>
                <a:cs typeface="Verdana"/>
              </a:rPr>
              <a:t>Code</a:t>
            </a:r>
            <a:r>
              <a:rPr sz="1588" b="1" spc="-48" dirty="0">
                <a:solidFill>
                  <a:srgbClr val="00007F"/>
                </a:solidFill>
                <a:latin typeface="Verdana"/>
                <a:cs typeface="Verdana"/>
              </a:rPr>
              <a:t> </a:t>
            </a:r>
            <a:r>
              <a:rPr sz="1588" b="1" dirty="0">
                <a:solidFill>
                  <a:srgbClr val="00007F"/>
                </a:solidFill>
                <a:latin typeface="Verdana"/>
                <a:cs typeface="Verdana"/>
              </a:rPr>
              <a:t>de</a:t>
            </a:r>
            <a:r>
              <a:rPr sz="1588" b="1" spc="-48" dirty="0">
                <a:solidFill>
                  <a:srgbClr val="00007F"/>
                </a:solidFill>
                <a:latin typeface="Verdana"/>
                <a:cs typeface="Verdana"/>
              </a:rPr>
              <a:t> </a:t>
            </a:r>
            <a:r>
              <a:rPr sz="1588" b="1" dirty="0">
                <a:solidFill>
                  <a:srgbClr val="00007F"/>
                </a:solidFill>
                <a:latin typeface="Verdana"/>
                <a:cs typeface="Verdana"/>
              </a:rPr>
              <a:t>statut</a:t>
            </a:r>
            <a:r>
              <a:rPr sz="1588" b="1" spc="-26" dirty="0">
                <a:solidFill>
                  <a:srgbClr val="00007F"/>
                </a:solidFill>
                <a:latin typeface="Verdana"/>
                <a:cs typeface="Verdana"/>
              </a:rPr>
              <a:t> </a:t>
            </a:r>
            <a:r>
              <a:rPr sz="1588" spc="-53" dirty="0">
                <a:solidFill>
                  <a:srgbClr val="00007F"/>
                </a:solidFill>
                <a:latin typeface="Verdana"/>
                <a:cs typeface="Verdana"/>
              </a:rPr>
              <a:t>:</a:t>
            </a:r>
            <a:endParaRPr sz="1588">
              <a:latin typeface="Verdana"/>
              <a:cs typeface="Verdana"/>
            </a:endParaRPr>
          </a:p>
          <a:p>
            <a:pPr marL="872695">
              <a:spcBef>
                <a:spcPts val="433"/>
              </a:spcBef>
            </a:pPr>
            <a:r>
              <a:rPr sz="1588" dirty="0">
                <a:solidFill>
                  <a:srgbClr val="00007F"/>
                </a:solidFill>
                <a:latin typeface="Verdana"/>
                <a:cs typeface="Verdana"/>
              </a:rPr>
              <a:t>valeur</a:t>
            </a:r>
            <a:r>
              <a:rPr sz="1588" spc="-37" dirty="0">
                <a:solidFill>
                  <a:srgbClr val="00007F"/>
                </a:solidFill>
                <a:latin typeface="Verdana"/>
                <a:cs typeface="Verdana"/>
              </a:rPr>
              <a:t> </a:t>
            </a:r>
            <a:r>
              <a:rPr sz="1588" dirty="0">
                <a:solidFill>
                  <a:srgbClr val="00007F"/>
                </a:solidFill>
                <a:latin typeface="Verdana"/>
                <a:cs typeface="Verdana"/>
              </a:rPr>
              <a:t>numérique</a:t>
            </a:r>
            <a:r>
              <a:rPr sz="1588" spc="-37" dirty="0">
                <a:solidFill>
                  <a:srgbClr val="00007F"/>
                </a:solidFill>
                <a:latin typeface="Verdana"/>
                <a:cs typeface="Verdana"/>
              </a:rPr>
              <a:t> </a:t>
            </a:r>
            <a:r>
              <a:rPr sz="1588" dirty="0">
                <a:solidFill>
                  <a:srgbClr val="00007F"/>
                </a:solidFill>
                <a:latin typeface="Verdana"/>
                <a:cs typeface="Verdana"/>
              </a:rPr>
              <a:t>(xxx)</a:t>
            </a:r>
            <a:r>
              <a:rPr sz="1588" spc="-37" dirty="0">
                <a:solidFill>
                  <a:srgbClr val="00007F"/>
                </a:solidFill>
                <a:latin typeface="Verdana"/>
                <a:cs typeface="Verdana"/>
              </a:rPr>
              <a:t> </a:t>
            </a:r>
            <a:r>
              <a:rPr sz="1588" dirty="0">
                <a:solidFill>
                  <a:srgbClr val="00007F"/>
                </a:solidFill>
                <a:latin typeface="Verdana"/>
                <a:cs typeface="Verdana"/>
              </a:rPr>
              <a:t>qui</a:t>
            </a:r>
            <a:r>
              <a:rPr sz="1588" spc="-37" dirty="0">
                <a:solidFill>
                  <a:srgbClr val="00007F"/>
                </a:solidFill>
                <a:latin typeface="Verdana"/>
                <a:cs typeface="Verdana"/>
              </a:rPr>
              <a:t> </a:t>
            </a:r>
            <a:r>
              <a:rPr sz="1588" dirty="0">
                <a:solidFill>
                  <a:srgbClr val="00007F"/>
                </a:solidFill>
                <a:latin typeface="Verdana"/>
                <a:cs typeface="Verdana"/>
              </a:rPr>
              <a:t>décrit</a:t>
            </a:r>
            <a:r>
              <a:rPr sz="1588" spc="-37" dirty="0">
                <a:solidFill>
                  <a:srgbClr val="00007F"/>
                </a:solidFill>
                <a:latin typeface="Verdana"/>
                <a:cs typeface="Verdana"/>
              </a:rPr>
              <a:t> </a:t>
            </a:r>
            <a:r>
              <a:rPr sz="1588" dirty="0">
                <a:solidFill>
                  <a:srgbClr val="00007F"/>
                </a:solidFill>
                <a:latin typeface="Verdana"/>
                <a:cs typeface="Verdana"/>
              </a:rPr>
              <a:t>le</a:t>
            </a:r>
            <a:r>
              <a:rPr sz="1588" spc="-32" dirty="0">
                <a:solidFill>
                  <a:srgbClr val="00007F"/>
                </a:solidFill>
                <a:latin typeface="Verdana"/>
                <a:cs typeface="Verdana"/>
              </a:rPr>
              <a:t> </a:t>
            </a:r>
            <a:r>
              <a:rPr sz="1588" dirty="0">
                <a:solidFill>
                  <a:srgbClr val="00007F"/>
                </a:solidFill>
                <a:latin typeface="Verdana"/>
                <a:cs typeface="Verdana"/>
              </a:rPr>
              <a:t>statut</a:t>
            </a:r>
            <a:r>
              <a:rPr sz="1588" spc="-37" dirty="0">
                <a:solidFill>
                  <a:srgbClr val="00007F"/>
                </a:solidFill>
                <a:latin typeface="Verdana"/>
                <a:cs typeface="Verdana"/>
              </a:rPr>
              <a:t> </a:t>
            </a:r>
            <a:r>
              <a:rPr sz="1588" dirty="0">
                <a:solidFill>
                  <a:srgbClr val="00007F"/>
                </a:solidFill>
                <a:latin typeface="Verdana"/>
                <a:cs typeface="Verdana"/>
              </a:rPr>
              <a:t>de</a:t>
            </a:r>
            <a:r>
              <a:rPr sz="1588" spc="-37" dirty="0">
                <a:solidFill>
                  <a:srgbClr val="00007F"/>
                </a:solidFill>
                <a:latin typeface="Verdana"/>
                <a:cs typeface="Verdana"/>
              </a:rPr>
              <a:t> </a:t>
            </a:r>
            <a:r>
              <a:rPr sz="1588" dirty="0">
                <a:solidFill>
                  <a:srgbClr val="00007F"/>
                </a:solidFill>
                <a:latin typeface="Verdana"/>
                <a:cs typeface="Verdana"/>
              </a:rPr>
              <a:t>la</a:t>
            </a:r>
            <a:r>
              <a:rPr sz="1588" spc="-37" dirty="0">
                <a:solidFill>
                  <a:srgbClr val="00007F"/>
                </a:solidFill>
                <a:latin typeface="Verdana"/>
                <a:cs typeface="Verdana"/>
              </a:rPr>
              <a:t> </a:t>
            </a:r>
            <a:r>
              <a:rPr sz="1588" spc="-11" dirty="0">
                <a:solidFill>
                  <a:srgbClr val="00007F"/>
                </a:solidFill>
                <a:latin typeface="Verdana"/>
                <a:cs typeface="Verdana"/>
              </a:rPr>
              <a:t>réponse</a:t>
            </a:r>
            <a:endParaRPr sz="1588">
              <a:latin typeface="Verdana"/>
              <a:cs typeface="Verdana"/>
            </a:endParaRPr>
          </a:p>
          <a:p>
            <a:pPr marL="1348710">
              <a:spcBef>
                <a:spcPts val="433"/>
              </a:spcBef>
            </a:pPr>
            <a:r>
              <a:rPr sz="1482" b="1" dirty="0">
                <a:solidFill>
                  <a:srgbClr val="00007F"/>
                </a:solidFill>
                <a:latin typeface="Verdana"/>
                <a:cs typeface="Verdana"/>
              </a:rPr>
              <a:t>1xx:</a:t>
            </a:r>
            <a:r>
              <a:rPr sz="1482" b="1" spc="-32" dirty="0">
                <a:solidFill>
                  <a:srgbClr val="00007F"/>
                </a:solidFill>
                <a:latin typeface="Verdana"/>
                <a:cs typeface="Verdana"/>
              </a:rPr>
              <a:t> </a:t>
            </a:r>
            <a:r>
              <a:rPr sz="1482" dirty="0">
                <a:solidFill>
                  <a:srgbClr val="00007F"/>
                </a:solidFill>
                <a:latin typeface="Verdana"/>
                <a:cs typeface="Verdana"/>
              </a:rPr>
              <a:t>N’est</a:t>
            </a:r>
            <a:r>
              <a:rPr sz="1482" spc="-42" dirty="0">
                <a:solidFill>
                  <a:srgbClr val="00007F"/>
                </a:solidFill>
                <a:latin typeface="Verdana"/>
                <a:cs typeface="Verdana"/>
              </a:rPr>
              <a:t> </a:t>
            </a:r>
            <a:r>
              <a:rPr sz="1482" dirty="0">
                <a:solidFill>
                  <a:srgbClr val="00007F"/>
                </a:solidFill>
                <a:latin typeface="Verdana"/>
                <a:cs typeface="Verdana"/>
              </a:rPr>
              <a:t>pas</a:t>
            </a:r>
            <a:r>
              <a:rPr sz="1482" spc="-48" dirty="0">
                <a:solidFill>
                  <a:srgbClr val="00007F"/>
                </a:solidFill>
                <a:latin typeface="Verdana"/>
                <a:cs typeface="Verdana"/>
              </a:rPr>
              <a:t> </a:t>
            </a:r>
            <a:r>
              <a:rPr sz="1482" dirty="0">
                <a:solidFill>
                  <a:srgbClr val="00007F"/>
                </a:solidFill>
                <a:latin typeface="Verdana"/>
                <a:cs typeface="Verdana"/>
              </a:rPr>
              <a:t>utilisé,</a:t>
            </a:r>
            <a:r>
              <a:rPr sz="1482" spc="-42" dirty="0">
                <a:solidFill>
                  <a:srgbClr val="00007F"/>
                </a:solidFill>
                <a:latin typeface="Verdana"/>
                <a:cs typeface="Verdana"/>
              </a:rPr>
              <a:t> </a:t>
            </a:r>
            <a:r>
              <a:rPr sz="1482" dirty="0">
                <a:solidFill>
                  <a:srgbClr val="00007F"/>
                </a:solidFill>
                <a:latin typeface="Verdana"/>
                <a:cs typeface="Verdana"/>
              </a:rPr>
              <a:t>“Futur</a:t>
            </a:r>
            <a:r>
              <a:rPr sz="1482" spc="-48" dirty="0">
                <a:solidFill>
                  <a:srgbClr val="00007F"/>
                </a:solidFill>
                <a:latin typeface="Verdana"/>
                <a:cs typeface="Verdana"/>
              </a:rPr>
              <a:t> </a:t>
            </a:r>
            <a:r>
              <a:rPr sz="1482" spc="-21" dirty="0">
                <a:solidFill>
                  <a:srgbClr val="00007F"/>
                </a:solidFill>
                <a:latin typeface="Verdana"/>
                <a:cs typeface="Verdana"/>
              </a:rPr>
              <a:t>Use”</a:t>
            </a:r>
            <a:endParaRPr sz="1482">
              <a:latin typeface="Verdana"/>
              <a:cs typeface="Verdana"/>
            </a:endParaRPr>
          </a:p>
          <a:p>
            <a:pPr marL="1348710">
              <a:spcBef>
                <a:spcPts val="445"/>
              </a:spcBef>
            </a:pPr>
            <a:r>
              <a:rPr sz="1482" b="1" dirty="0">
                <a:solidFill>
                  <a:srgbClr val="00007F"/>
                </a:solidFill>
                <a:latin typeface="Verdana"/>
                <a:cs typeface="Verdana"/>
              </a:rPr>
              <a:t>2xx:</a:t>
            </a:r>
            <a:r>
              <a:rPr sz="1482" b="1" spc="-42" dirty="0">
                <a:solidFill>
                  <a:srgbClr val="00007F"/>
                </a:solidFill>
                <a:latin typeface="Verdana"/>
                <a:cs typeface="Verdana"/>
              </a:rPr>
              <a:t> </a:t>
            </a:r>
            <a:r>
              <a:rPr sz="1482" dirty="0">
                <a:solidFill>
                  <a:srgbClr val="00007F"/>
                </a:solidFill>
                <a:latin typeface="Verdana"/>
                <a:cs typeface="Verdana"/>
              </a:rPr>
              <a:t>Succès,</a:t>
            </a:r>
            <a:r>
              <a:rPr sz="1482" spc="-58" dirty="0">
                <a:solidFill>
                  <a:srgbClr val="00007F"/>
                </a:solidFill>
                <a:latin typeface="Verdana"/>
                <a:cs typeface="Verdana"/>
              </a:rPr>
              <a:t> </a:t>
            </a:r>
            <a:r>
              <a:rPr sz="1482" dirty="0">
                <a:solidFill>
                  <a:srgbClr val="00007F"/>
                </a:solidFill>
                <a:latin typeface="Verdana"/>
                <a:cs typeface="Verdana"/>
              </a:rPr>
              <a:t>l’action</a:t>
            </a:r>
            <a:r>
              <a:rPr sz="1482" spc="-48" dirty="0">
                <a:solidFill>
                  <a:srgbClr val="00007F"/>
                </a:solidFill>
                <a:latin typeface="Verdana"/>
                <a:cs typeface="Verdana"/>
              </a:rPr>
              <a:t> </a:t>
            </a:r>
            <a:r>
              <a:rPr sz="1482" dirty="0">
                <a:solidFill>
                  <a:srgbClr val="00007F"/>
                </a:solidFill>
                <a:latin typeface="Verdana"/>
                <a:cs typeface="Verdana"/>
              </a:rPr>
              <a:t>exécutée</a:t>
            </a:r>
            <a:r>
              <a:rPr sz="1482" spc="-64" dirty="0">
                <a:solidFill>
                  <a:srgbClr val="00007F"/>
                </a:solidFill>
                <a:latin typeface="Verdana"/>
                <a:cs typeface="Verdana"/>
              </a:rPr>
              <a:t> </a:t>
            </a:r>
            <a:r>
              <a:rPr sz="1482" spc="-11" dirty="0">
                <a:solidFill>
                  <a:srgbClr val="00007F"/>
                </a:solidFill>
                <a:latin typeface="Verdana"/>
                <a:cs typeface="Verdana"/>
              </a:rPr>
              <a:t>correctement</a:t>
            </a:r>
            <a:endParaRPr sz="1482">
              <a:latin typeface="Verdana"/>
              <a:cs typeface="Verdana"/>
            </a:endParaRPr>
          </a:p>
          <a:p>
            <a:pPr marL="1348710" marR="45719">
              <a:lnSpc>
                <a:spcPts val="2223"/>
              </a:lnSpc>
              <a:spcBef>
                <a:spcPts val="138"/>
              </a:spcBef>
            </a:pPr>
            <a:r>
              <a:rPr sz="1482" b="1" dirty="0">
                <a:solidFill>
                  <a:srgbClr val="00007F"/>
                </a:solidFill>
                <a:latin typeface="Verdana"/>
                <a:cs typeface="Verdana"/>
              </a:rPr>
              <a:t>3xx:</a:t>
            </a:r>
            <a:r>
              <a:rPr sz="1482" b="1" spc="-26" dirty="0">
                <a:solidFill>
                  <a:srgbClr val="00007F"/>
                </a:solidFill>
                <a:latin typeface="Verdana"/>
                <a:cs typeface="Verdana"/>
              </a:rPr>
              <a:t> </a:t>
            </a:r>
            <a:r>
              <a:rPr sz="1482" spc="-11" dirty="0">
                <a:solidFill>
                  <a:srgbClr val="00007F"/>
                </a:solidFill>
                <a:latin typeface="Verdana"/>
                <a:cs typeface="Verdana"/>
              </a:rPr>
              <a:t>Redirection,</a:t>
            </a:r>
            <a:r>
              <a:rPr sz="1482" spc="-37" dirty="0">
                <a:solidFill>
                  <a:srgbClr val="00007F"/>
                </a:solidFill>
                <a:latin typeface="Verdana"/>
                <a:cs typeface="Verdana"/>
              </a:rPr>
              <a:t> </a:t>
            </a:r>
            <a:r>
              <a:rPr sz="1482" dirty="0">
                <a:solidFill>
                  <a:srgbClr val="00007F"/>
                </a:solidFill>
                <a:latin typeface="Verdana"/>
                <a:cs typeface="Verdana"/>
              </a:rPr>
              <a:t>reprendre</a:t>
            </a:r>
            <a:r>
              <a:rPr sz="1482" spc="-42" dirty="0">
                <a:solidFill>
                  <a:srgbClr val="00007F"/>
                </a:solidFill>
                <a:latin typeface="Verdana"/>
                <a:cs typeface="Verdana"/>
              </a:rPr>
              <a:t> </a:t>
            </a:r>
            <a:r>
              <a:rPr sz="1482" spc="-11" dirty="0">
                <a:solidFill>
                  <a:srgbClr val="00007F"/>
                </a:solidFill>
                <a:latin typeface="Verdana"/>
                <a:cs typeface="Verdana"/>
              </a:rPr>
              <a:t>l’interrogation</a:t>
            </a:r>
            <a:r>
              <a:rPr sz="1482" spc="-37" dirty="0">
                <a:solidFill>
                  <a:srgbClr val="00007F"/>
                </a:solidFill>
                <a:latin typeface="Verdana"/>
                <a:cs typeface="Verdana"/>
              </a:rPr>
              <a:t> </a:t>
            </a:r>
            <a:r>
              <a:rPr sz="1482" dirty="0">
                <a:solidFill>
                  <a:srgbClr val="00007F"/>
                </a:solidFill>
                <a:latin typeface="Verdana"/>
                <a:cs typeface="Verdana"/>
              </a:rPr>
              <a:t>avec</a:t>
            </a:r>
            <a:r>
              <a:rPr sz="1482" spc="-37" dirty="0">
                <a:solidFill>
                  <a:srgbClr val="00007F"/>
                </a:solidFill>
                <a:latin typeface="Verdana"/>
                <a:cs typeface="Verdana"/>
              </a:rPr>
              <a:t> </a:t>
            </a:r>
            <a:r>
              <a:rPr sz="1482" dirty="0">
                <a:solidFill>
                  <a:srgbClr val="00007F"/>
                </a:solidFill>
                <a:latin typeface="Verdana"/>
                <a:cs typeface="Verdana"/>
              </a:rPr>
              <a:t>une</a:t>
            </a:r>
            <a:r>
              <a:rPr sz="1482" spc="-42" dirty="0">
                <a:solidFill>
                  <a:srgbClr val="00007F"/>
                </a:solidFill>
                <a:latin typeface="Verdana"/>
                <a:cs typeface="Verdana"/>
              </a:rPr>
              <a:t> </a:t>
            </a:r>
            <a:r>
              <a:rPr sz="1482" dirty="0">
                <a:solidFill>
                  <a:srgbClr val="00007F"/>
                </a:solidFill>
                <a:latin typeface="Verdana"/>
                <a:cs typeface="Verdana"/>
              </a:rPr>
              <a:t>autre</a:t>
            </a:r>
            <a:r>
              <a:rPr sz="1482" spc="-42" dirty="0">
                <a:solidFill>
                  <a:srgbClr val="00007F"/>
                </a:solidFill>
                <a:latin typeface="Verdana"/>
                <a:cs typeface="Verdana"/>
              </a:rPr>
              <a:t> </a:t>
            </a:r>
            <a:r>
              <a:rPr sz="1482" spc="-11" dirty="0">
                <a:solidFill>
                  <a:srgbClr val="00007F"/>
                </a:solidFill>
                <a:latin typeface="Verdana"/>
                <a:cs typeface="Verdana"/>
              </a:rPr>
              <a:t>formulation </a:t>
            </a:r>
            <a:r>
              <a:rPr sz="1482" b="1" dirty="0">
                <a:solidFill>
                  <a:srgbClr val="00007F"/>
                </a:solidFill>
                <a:latin typeface="Verdana"/>
                <a:cs typeface="Verdana"/>
              </a:rPr>
              <a:t>4xx:</a:t>
            </a:r>
            <a:r>
              <a:rPr sz="1482" b="1" spc="-32" dirty="0">
                <a:solidFill>
                  <a:srgbClr val="00007F"/>
                </a:solidFill>
                <a:latin typeface="Verdana"/>
                <a:cs typeface="Verdana"/>
              </a:rPr>
              <a:t> </a:t>
            </a:r>
            <a:r>
              <a:rPr sz="1482" dirty="0">
                <a:solidFill>
                  <a:srgbClr val="00007F"/>
                </a:solidFill>
                <a:latin typeface="Verdana"/>
                <a:cs typeface="Verdana"/>
              </a:rPr>
              <a:t>Erreur</a:t>
            </a:r>
            <a:r>
              <a:rPr sz="1482" spc="-42" dirty="0">
                <a:solidFill>
                  <a:srgbClr val="00007F"/>
                </a:solidFill>
                <a:latin typeface="Verdana"/>
                <a:cs typeface="Verdana"/>
              </a:rPr>
              <a:t> </a:t>
            </a:r>
            <a:r>
              <a:rPr sz="1482" dirty="0">
                <a:solidFill>
                  <a:srgbClr val="00007F"/>
                </a:solidFill>
                <a:latin typeface="Verdana"/>
                <a:cs typeface="Verdana"/>
              </a:rPr>
              <a:t>coté</a:t>
            </a:r>
            <a:r>
              <a:rPr sz="1482" spc="-48" dirty="0">
                <a:solidFill>
                  <a:srgbClr val="00007F"/>
                </a:solidFill>
                <a:latin typeface="Verdana"/>
                <a:cs typeface="Verdana"/>
              </a:rPr>
              <a:t> </a:t>
            </a:r>
            <a:r>
              <a:rPr sz="1482" dirty="0">
                <a:solidFill>
                  <a:srgbClr val="00007F"/>
                </a:solidFill>
                <a:latin typeface="Verdana"/>
                <a:cs typeface="Verdana"/>
              </a:rPr>
              <a:t>client,</a:t>
            </a:r>
            <a:r>
              <a:rPr sz="1482" spc="-48" dirty="0">
                <a:solidFill>
                  <a:srgbClr val="00007F"/>
                </a:solidFill>
                <a:latin typeface="Verdana"/>
                <a:cs typeface="Verdana"/>
              </a:rPr>
              <a:t> </a:t>
            </a:r>
            <a:r>
              <a:rPr sz="1482" dirty="0">
                <a:solidFill>
                  <a:srgbClr val="00007F"/>
                </a:solidFill>
                <a:latin typeface="Verdana"/>
                <a:cs typeface="Verdana"/>
              </a:rPr>
              <a:t>erreur</a:t>
            </a:r>
            <a:r>
              <a:rPr sz="1482" spc="-42" dirty="0">
                <a:solidFill>
                  <a:srgbClr val="00007F"/>
                </a:solidFill>
                <a:latin typeface="Verdana"/>
                <a:cs typeface="Verdana"/>
              </a:rPr>
              <a:t> </a:t>
            </a:r>
            <a:r>
              <a:rPr sz="1482" dirty="0">
                <a:solidFill>
                  <a:srgbClr val="00007F"/>
                </a:solidFill>
                <a:latin typeface="Verdana"/>
                <a:cs typeface="Verdana"/>
              </a:rPr>
              <a:t>de</a:t>
            </a:r>
            <a:r>
              <a:rPr sz="1482" spc="-48" dirty="0">
                <a:solidFill>
                  <a:srgbClr val="00007F"/>
                </a:solidFill>
                <a:latin typeface="Verdana"/>
                <a:cs typeface="Verdana"/>
              </a:rPr>
              <a:t> </a:t>
            </a:r>
            <a:r>
              <a:rPr sz="1482" dirty="0">
                <a:solidFill>
                  <a:srgbClr val="00007F"/>
                </a:solidFill>
                <a:latin typeface="Verdana"/>
                <a:cs typeface="Verdana"/>
              </a:rPr>
              <a:t>syntaxe</a:t>
            </a:r>
            <a:r>
              <a:rPr sz="1482" spc="-48" dirty="0">
                <a:solidFill>
                  <a:srgbClr val="00007F"/>
                </a:solidFill>
                <a:latin typeface="Verdana"/>
                <a:cs typeface="Verdana"/>
              </a:rPr>
              <a:t> </a:t>
            </a:r>
            <a:r>
              <a:rPr sz="1482" dirty="0">
                <a:solidFill>
                  <a:srgbClr val="00007F"/>
                </a:solidFill>
                <a:latin typeface="Verdana"/>
                <a:cs typeface="Verdana"/>
              </a:rPr>
              <a:t>ou</a:t>
            </a:r>
            <a:r>
              <a:rPr sz="1482" spc="-42" dirty="0">
                <a:solidFill>
                  <a:srgbClr val="00007F"/>
                </a:solidFill>
                <a:latin typeface="Verdana"/>
                <a:cs typeface="Verdana"/>
              </a:rPr>
              <a:t> </a:t>
            </a:r>
            <a:r>
              <a:rPr sz="1482" dirty="0">
                <a:solidFill>
                  <a:srgbClr val="00007F"/>
                </a:solidFill>
                <a:latin typeface="Verdana"/>
                <a:cs typeface="Verdana"/>
              </a:rPr>
              <a:t>ne</a:t>
            </a:r>
            <a:r>
              <a:rPr sz="1482" spc="-48" dirty="0">
                <a:solidFill>
                  <a:srgbClr val="00007F"/>
                </a:solidFill>
                <a:latin typeface="Verdana"/>
                <a:cs typeface="Verdana"/>
              </a:rPr>
              <a:t> </a:t>
            </a:r>
            <a:r>
              <a:rPr sz="1482" dirty="0">
                <a:solidFill>
                  <a:srgbClr val="00007F"/>
                </a:solidFill>
                <a:latin typeface="Verdana"/>
                <a:cs typeface="Verdana"/>
              </a:rPr>
              <a:t>peut</a:t>
            </a:r>
            <a:r>
              <a:rPr sz="1482" spc="-42" dirty="0">
                <a:solidFill>
                  <a:srgbClr val="00007F"/>
                </a:solidFill>
                <a:latin typeface="Verdana"/>
                <a:cs typeface="Verdana"/>
              </a:rPr>
              <a:t> </a:t>
            </a:r>
            <a:r>
              <a:rPr sz="1482" dirty="0">
                <a:solidFill>
                  <a:srgbClr val="00007F"/>
                </a:solidFill>
                <a:latin typeface="Verdana"/>
                <a:cs typeface="Verdana"/>
              </a:rPr>
              <a:t>être</a:t>
            </a:r>
            <a:r>
              <a:rPr sz="1482" spc="-48" dirty="0">
                <a:solidFill>
                  <a:srgbClr val="00007F"/>
                </a:solidFill>
                <a:latin typeface="Verdana"/>
                <a:cs typeface="Verdana"/>
              </a:rPr>
              <a:t> </a:t>
            </a:r>
            <a:r>
              <a:rPr sz="1482" spc="-11" dirty="0">
                <a:solidFill>
                  <a:srgbClr val="00007F"/>
                </a:solidFill>
                <a:latin typeface="Verdana"/>
                <a:cs typeface="Verdana"/>
              </a:rPr>
              <a:t>acceptée </a:t>
            </a:r>
            <a:r>
              <a:rPr sz="1482" b="1" dirty="0">
                <a:solidFill>
                  <a:srgbClr val="00007F"/>
                </a:solidFill>
                <a:latin typeface="Verdana"/>
                <a:cs typeface="Verdana"/>
              </a:rPr>
              <a:t>5xx:</a:t>
            </a:r>
            <a:r>
              <a:rPr sz="1482" b="1" spc="-32" dirty="0">
                <a:solidFill>
                  <a:srgbClr val="00007F"/>
                </a:solidFill>
                <a:latin typeface="Verdana"/>
                <a:cs typeface="Verdana"/>
              </a:rPr>
              <a:t> </a:t>
            </a:r>
            <a:r>
              <a:rPr sz="1482" dirty="0">
                <a:solidFill>
                  <a:srgbClr val="00007F"/>
                </a:solidFill>
                <a:latin typeface="Verdana"/>
                <a:cs typeface="Verdana"/>
              </a:rPr>
              <a:t>Erreur</a:t>
            </a:r>
            <a:r>
              <a:rPr sz="1482" spc="-48" dirty="0">
                <a:solidFill>
                  <a:srgbClr val="00007F"/>
                </a:solidFill>
                <a:latin typeface="Verdana"/>
                <a:cs typeface="Verdana"/>
              </a:rPr>
              <a:t> </a:t>
            </a:r>
            <a:r>
              <a:rPr sz="1482" dirty="0">
                <a:solidFill>
                  <a:srgbClr val="00007F"/>
                </a:solidFill>
                <a:latin typeface="Verdana"/>
                <a:cs typeface="Verdana"/>
              </a:rPr>
              <a:t>coté</a:t>
            </a:r>
            <a:r>
              <a:rPr sz="1482" spc="-53" dirty="0">
                <a:solidFill>
                  <a:srgbClr val="00007F"/>
                </a:solidFill>
                <a:latin typeface="Verdana"/>
                <a:cs typeface="Verdana"/>
              </a:rPr>
              <a:t> </a:t>
            </a:r>
            <a:r>
              <a:rPr sz="1482" spc="-26" dirty="0">
                <a:solidFill>
                  <a:srgbClr val="00007F"/>
                </a:solidFill>
                <a:latin typeface="Verdana"/>
                <a:cs typeface="Verdana"/>
              </a:rPr>
              <a:t>serveur,</a:t>
            </a:r>
            <a:r>
              <a:rPr sz="1482" spc="-48" dirty="0">
                <a:solidFill>
                  <a:srgbClr val="00007F"/>
                </a:solidFill>
                <a:latin typeface="Verdana"/>
                <a:cs typeface="Verdana"/>
              </a:rPr>
              <a:t> </a:t>
            </a:r>
            <a:r>
              <a:rPr sz="1482" dirty="0">
                <a:solidFill>
                  <a:srgbClr val="00007F"/>
                </a:solidFill>
                <a:latin typeface="Verdana"/>
                <a:cs typeface="Verdana"/>
              </a:rPr>
              <a:t>erreur</a:t>
            </a:r>
            <a:r>
              <a:rPr sz="1482" spc="-48" dirty="0">
                <a:solidFill>
                  <a:srgbClr val="00007F"/>
                </a:solidFill>
                <a:latin typeface="Verdana"/>
                <a:cs typeface="Verdana"/>
              </a:rPr>
              <a:t> </a:t>
            </a:r>
            <a:r>
              <a:rPr sz="1482" dirty="0">
                <a:solidFill>
                  <a:srgbClr val="00007F"/>
                </a:solidFill>
                <a:latin typeface="Verdana"/>
                <a:cs typeface="Verdana"/>
              </a:rPr>
              <a:t>interne</a:t>
            </a:r>
            <a:r>
              <a:rPr sz="1482" spc="-53" dirty="0">
                <a:solidFill>
                  <a:srgbClr val="00007F"/>
                </a:solidFill>
                <a:latin typeface="Verdana"/>
                <a:cs typeface="Verdana"/>
              </a:rPr>
              <a:t> </a:t>
            </a:r>
            <a:r>
              <a:rPr sz="1482" dirty="0">
                <a:solidFill>
                  <a:srgbClr val="00007F"/>
                </a:solidFill>
                <a:latin typeface="Verdana"/>
                <a:cs typeface="Verdana"/>
              </a:rPr>
              <a:t>due</a:t>
            </a:r>
            <a:r>
              <a:rPr sz="1482" spc="-53" dirty="0">
                <a:solidFill>
                  <a:srgbClr val="00007F"/>
                </a:solidFill>
                <a:latin typeface="Verdana"/>
                <a:cs typeface="Verdana"/>
              </a:rPr>
              <a:t> </a:t>
            </a:r>
            <a:r>
              <a:rPr sz="1482" dirty="0">
                <a:solidFill>
                  <a:srgbClr val="00007F"/>
                </a:solidFill>
                <a:latin typeface="Verdana"/>
                <a:cs typeface="Verdana"/>
              </a:rPr>
              <a:t>à</a:t>
            </a:r>
            <a:r>
              <a:rPr sz="1482" spc="-42" dirty="0">
                <a:solidFill>
                  <a:srgbClr val="00007F"/>
                </a:solidFill>
                <a:latin typeface="Verdana"/>
                <a:cs typeface="Verdana"/>
              </a:rPr>
              <a:t> </a:t>
            </a:r>
            <a:r>
              <a:rPr sz="1482" spc="-21" dirty="0">
                <a:solidFill>
                  <a:srgbClr val="00007F"/>
                </a:solidFill>
                <a:latin typeface="Verdana"/>
                <a:cs typeface="Verdana"/>
              </a:rPr>
              <a:t>l’OS</a:t>
            </a:r>
            <a:endParaRPr sz="1482">
              <a:latin typeface="Verdana"/>
              <a:cs typeface="Verdana"/>
            </a:endParaRPr>
          </a:p>
          <a:p>
            <a:pPr marL="529802" lvl="1" indent="-153293">
              <a:spcBef>
                <a:spcPts val="889"/>
              </a:spcBef>
              <a:buSzPct val="80000"/>
              <a:buFont typeface="Segoe UI Symbol"/>
              <a:buChar char="■"/>
              <a:tabLst>
                <a:tab pos="529802" algn="l"/>
              </a:tabLst>
            </a:pPr>
            <a:r>
              <a:rPr sz="1588" b="1" dirty="0">
                <a:solidFill>
                  <a:srgbClr val="00007F"/>
                </a:solidFill>
                <a:latin typeface="Verdana"/>
                <a:cs typeface="Verdana"/>
              </a:rPr>
              <a:t>Signification</a:t>
            </a:r>
            <a:r>
              <a:rPr sz="1588" b="1" spc="-58" dirty="0">
                <a:solidFill>
                  <a:srgbClr val="00007F"/>
                </a:solidFill>
                <a:latin typeface="Verdana"/>
                <a:cs typeface="Verdana"/>
              </a:rPr>
              <a:t> </a:t>
            </a:r>
            <a:r>
              <a:rPr sz="1588" b="1" dirty="0">
                <a:solidFill>
                  <a:srgbClr val="00007F"/>
                </a:solidFill>
                <a:latin typeface="Verdana"/>
                <a:cs typeface="Verdana"/>
              </a:rPr>
              <a:t>du</a:t>
            </a:r>
            <a:r>
              <a:rPr sz="1588" b="1" spc="-53" dirty="0">
                <a:solidFill>
                  <a:srgbClr val="00007F"/>
                </a:solidFill>
                <a:latin typeface="Verdana"/>
                <a:cs typeface="Verdana"/>
              </a:rPr>
              <a:t> </a:t>
            </a:r>
            <a:r>
              <a:rPr sz="1588" b="1" spc="-21" dirty="0">
                <a:solidFill>
                  <a:srgbClr val="00007F"/>
                </a:solidFill>
                <a:latin typeface="Verdana"/>
                <a:cs typeface="Verdana"/>
              </a:rPr>
              <a:t>code</a:t>
            </a:r>
            <a:endParaRPr sz="1588">
              <a:latin typeface="Verdana"/>
              <a:cs typeface="Verdana"/>
            </a:endParaRPr>
          </a:p>
          <a:p>
            <a:pPr lvl="1">
              <a:spcBef>
                <a:spcPts val="614"/>
              </a:spcBef>
              <a:buClr>
                <a:srgbClr val="00007F"/>
              </a:buClr>
              <a:buFont typeface="Segoe UI Symbol"/>
              <a:buChar char="■"/>
            </a:pPr>
            <a:endParaRPr sz="1588">
              <a:latin typeface="Verdana"/>
              <a:cs typeface="Verdana"/>
            </a:endParaRPr>
          </a:p>
          <a:p>
            <a:pPr marL="508960" indent="-340875">
              <a:buAutoNum type="arabicPeriod"/>
              <a:tabLst>
                <a:tab pos="508960" algn="l"/>
              </a:tabLst>
            </a:pPr>
            <a:r>
              <a:rPr sz="1906" b="1" spc="-21" dirty="0">
                <a:solidFill>
                  <a:srgbClr val="00007F"/>
                </a:solidFill>
                <a:latin typeface="Verdana"/>
                <a:cs typeface="Verdana"/>
              </a:rPr>
              <a:t>En-tête</a:t>
            </a:r>
            <a:endParaRPr sz="1906">
              <a:latin typeface="Verdana"/>
              <a:cs typeface="Verdana"/>
            </a:endParaRPr>
          </a:p>
          <a:p>
            <a:pPr marL="549972">
              <a:spcBef>
                <a:spcPts val="381"/>
              </a:spcBef>
            </a:pPr>
            <a:r>
              <a:rPr sz="1588" dirty="0">
                <a:solidFill>
                  <a:srgbClr val="00007F"/>
                </a:solidFill>
                <a:latin typeface="Verdana"/>
                <a:cs typeface="Verdana"/>
              </a:rPr>
              <a:t>Informations</a:t>
            </a:r>
            <a:r>
              <a:rPr sz="1588" spc="-64" dirty="0">
                <a:solidFill>
                  <a:srgbClr val="00007F"/>
                </a:solidFill>
                <a:latin typeface="Verdana"/>
                <a:cs typeface="Verdana"/>
              </a:rPr>
              <a:t> </a:t>
            </a:r>
            <a:r>
              <a:rPr sz="1588" dirty="0">
                <a:solidFill>
                  <a:srgbClr val="00007F"/>
                </a:solidFill>
                <a:latin typeface="Verdana"/>
                <a:cs typeface="Verdana"/>
              </a:rPr>
              <a:t>supplémentaires</a:t>
            </a:r>
            <a:r>
              <a:rPr sz="1588" spc="-69" dirty="0">
                <a:solidFill>
                  <a:srgbClr val="00007F"/>
                </a:solidFill>
                <a:latin typeface="Verdana"/>
                <a:cs typeface="Verdana"/>
              </a:rPr>
              <a:t> </a:t>
            </a:r>
            <a:r>
              <a:rPr sz="1588" dirty="0">
                <a:solidFill>
                  <a:srgbClr val="00007F"/>
                </a:solidFill>
                <a:latin typeface="Verdana"/>
                <a:cs typeface="Verdana"/>
              </a:rPr>
              <a:t>sur</a:t>
            </a:r>
            <a:r>
              <a:rPr sz="1588" spc="-64" dirty="0">
                <a:solidFill>
                  <a:srgbClr val="00007F"/>
                </a:solidFill>
                <a:latin typeface="Verdana"/>
                <a:cs typeface="Verdana"/>
              </a:rPr>
              <a:t> </a:t>
            </a:r>
            <a:r>
              <a:rPr sz="1588" dirty="0">
                <a:solidFill>
                  <a:srgbClr val="00007F"/>
                </a:solidFill>
                <a:latin typeface="Verdana"/>
                <a:cs typeface="Verdana"/>
              </a:rPr>
              <a:t>la</a:t>
            </a:r>
            <a:r>
              <a:rPr sz="1588" spc="-64" dirty="0">
                <a:solidFill>
                  <a:srgbClr val="00007F"/>
                </a:solidFill>
                <a:latin typeface="Verdana"/>
                <a:cs typeface="Verdana"/>
              </a:rPr>
              <a:t> </a:t>
            </a:r>
            <a:r>
              <a:rPr sz="1588" dirty="0">
                <a:solidFill>
                  <a:srgbClr val="00007F"/>
                </a:solidFill>
                <a:latin typeface="Verdana"/>
                <a:cs typeface="Verdana"/>
              </a:rPr>
              <a:t>réponse</a:t>
            </a:r>
            <a:r>
              <a:rPr sz="1588" spc="-64" dirty="0">
                <a:solidFill>
                  <a:srgbClr val="00007F"/>
                </a:solidFill>
                <a:latin typeface="Verdana"/>
                <a:cs typeface="Verdana"/>
              </a:rPr>
              <a:t> </a:t>
            </a:r>
            <a:r>
              <a:rPr sz="1588" dirty="0">
                <a:solidFill>
                  <a:srgbClr val="00007F"/>
                </a:solidFill>
                <a:latin typeface="Verdana"/>
                <a:cs typeface="Verdana"/>
              </a:rPr>
              <a:t>et/ou</a:t>
            </a:r>
            <a:r>
              <a:rPr sz="1588" spc="-64" dirty="0">
                <a:solidFill>
                  <a:srgbClr val="00007F"/>
                </a:solidFill>
                <a:latin typeface="Verdana"/>
                <a:cs typeface="Verdana"/>
              </a:rPr>
              <a:t> </a:t>
            </a:r>
            <a:r>
              <a:rPr sz="1588" dirty="0">
                <a:solidFill>
                  <a:srgbClr val="00007F"/>
                </a:solidFill>
                <a:latin typeface="Verdana"/>
                <a:cs typeface="Verdana"/>
              </a:rPr>
              <a:t>le</a:t>
            </a:r>
            <a:r>
              <a:rPr sz="1588" spc="-64" dirty="0">
                <a:solidFill>
                  <a:srgbClr val="00007F"/>
                </a:solidFill>
                <a:latin typeface="Verdana"/>
                <a:cs typeface="Verdana"/>
              </a:rPr>
              <a:t> </a:t>
            </a:r>
            <a:r>
              <a:rPr sz="1588" spc="-11" dirty="0">
                <a:solidFill>
                  <a:srgbClr val="00007F"/>
                </a:solidFill>
                <a:latin typeface="Verdana"/>
                <a:cs typeface="Verdana"/>
              </a:rPr>
              <a:t>serveur</a:t>
            </a:r>
            <a:endParaRPr sz="1588">
              <a:latin typeface="Verdana"/>
              <a:cs typeface="Verdana"/>
            </a:endParaRPr>
          </a:p>
          <a:p>
            <a:pPr marL="508960" indent="-340875">
              <a:lnSpc>
                <a:spcPts val="2102"/>
              </a:lnSpc>
              <a:spcBef>
                <a:spcPts val="519"/>
              </a:spcBef>
              <a:buAutoNum type="arabicPeriod" startAt="3"/>
              <a:tabLst>
                <a:tab pos="508960" algn="l"/>
              </a:tabLst>
            </a:pPr>
            <a:r>
              <a:rPr sz="1906" b="1" spc="-11" dirty="0">
                <a:solidFill>
                  <a:srgbClr val="00007F"/>
                </a:solidFill>
                <a:latin typeface="Verdana"/>
                <a:cs typeface="Verdana"/>
              </a:rPr>
              <a:t>Corps</a:t>
            </a:r>
            <a:endParaRPr sz="1906">
              <a:latin typeface="Verdana"/>
              <a:cs typeface="Verdana"/>
            </a:endParaRPr>
          </a:p>
          <a:p>
            <a:pPr marL="524424">
              <a:lnSpc>
                <a:spcPts val="1593"/>
              </a:lnSpc>
            </a:pPr>
            <a:r>
              <a:rPr sz="1482" dirty="0">
                <a:solidFill>
                  <a:srgbClr val="00007F"/>
                </a:solidFill>
                <a:latin typeface="Verdana"/>
                <a:cs typeface="Verdana"/>
              </a:rPr>
              <a:t>Le</a:t>
            </a:r>
            <a:r>
              <a:rPr sz="1482" spc="-48" dirty="0">
                <a:solidFill>
                  <a:srgbClr val="00007F"/>
                </a:solidFill>
                <a:latin typeface="Verdana"/>
                <a:cs typeface="Verdana"/>
              </a:rPr>
              <a:t> </a:t>
            </a:r>
            <a:r>
              <a:rPr sz="1482" dirty="0">
                <a:solidFill>
                  <a:srgbClr val="00007F"/>
                </a:solidFill>
                <a:latin typeface="Verdana"/>
                <a:cs typeface="Verdana"/>
              </a:rPr>
              <a:t>document</a:t>
            </a:r>
            <a:r>
              <a:rPr sz="1482" spc="-42" dirty="0">
                <a:solidFill>
                  <a:srgbClr val="00007F"/>
                </a:solidFill>
                <a:latin typeface="Verdana"/>
                <a:cs typeface="Verdana"/>
              </a:rPr>
              <a:t> </a:t>
            </a:r>
            <a:r>
              <a:rPr sz="1482" spc="-11" dirty="0">
                <a:solidFill>
                  <a:srgbClr val="00007F"/>
                </a:solidFill>
                <a:latin typeface="Verdana"/>
                <a:cs typeface="Verdana"/>
              </a:rPr>
              <a:t>demandé</a:t>
            </a:r>
            <a:endParaRPr sz="1482">
              <a:latin typeface="Verdana"/>
              <a:cs typeface="Verdana"/>
            </a:endParaRPr>
          </a:p>
        </p:txBody>
      </p:sp>
      <p:sp>
        <p:nvSpPr>
          <p:cNvPr id="4" name="object 4"/>
          <p:cNvSpPr txBox="1">
            <a:spLocks noGrp="1"/>
          </p:cNvSpPr>
          <p:nvPr>
            <p:ph type="title"/>
          </p:nvPr>
        </p:nvSpPr>
        <p:spPr>
          <a:xfrm>
            <a:off x="528917" y="351011"/>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4"/>
          <p:cNvPicPr/>
          <p:nvPr/>
        </p:nvPicPr>
        <p:blipFill>
          <a:blip r:embed="rId2" cstate="print"/>
          <a:stretch>
            <a:fillRect/>
          </a:stretch>
        </p:blipFill>
        <p:spPr>
          <a:xfrm>
            <a:off x="5366736" y="1161825"/>
            <a:ext cx="5717689" cy="5528086"/>
          </a:xfrm>
          <a:prstGeom prst="rect">
            <a:avLst/>
          </a:prstGeom>
        </p:spPr>
      </p:pic>
      <p:sp>
        <p:nvSpPr>
          <p:cNvPr id="5" name="object 5"/>
          <p:cNvSpPr txBox="1"/>
          <p:nvPr/>
        </p:nvSpPr>
        <p:spPr>
          <a:xfrm>
            <a:off x="1300778" y="1161825"/>
            <a:ext cx="3086100" cy="2337420"/>
          </a:xfrm>
          <a:prstGeom prst="rect">
            <a:avLst/>
          </a:prstGeom>
        </p:spPr>
        <p:txBody>
          <a:bodyPr vert="horz" wrap="square" lIns="0" tIns="13447" rIns="0" bIns="0" rtlCol="0">
            <a:spAutoFit/>
          </a:bodyPr>
          <a:lstStyle/>
          <a:p>
            <a:pPr marR="446432" algn="ctr">
              <a:spcBef>
                <a:spcPts val="106"/>
              </a:spcBef>
            </a:pPr>
            <a:r>
              <a:rPr sz="2541" b="1" dirty="0">
                <a:solidFill>
                  <a:srgbClr val="7F0000"/>
                </a:solidFill>
                <a:latin typeface="Verdana"/>
                <a:cs typeface="Verdana"/>
              </a:rPr>
              <a:t>Réponse</a:t>
            </a:r>
            <a:r>
              <a:rPr sz="2541" b="1" spc="-127" dirty="0">
                <a:solidFill>
                  <a:srgbClr val="7F0000"/>
                </a:solidFill>
                <a:latin typeface="Verdana"/>
                <a:cs typeface="Verdana"/>
              </a:rPr>
              <a:t> </a:t>
            </a:r>
            <a:r>
              <a:rPr sz="2541" b="1" spc="-21" dirty="0">
                <a:solidFill>
                  <a:srgbClr val="7F0000"/>
                </a:solidFill>
                <a:latin typeface="Verdana"/>
                <a:cs typeface="Verdana"/>
              </a:rPr>
              <a:t>HTTP</a:t>
            </a:r>
            <a:endParaRPr sz="2541">
              <a:latin typeface="Verdana"/>
              <a:cs typeface="Verdana"/>
            </a:endParaRPr>
          </a:p>
          <a:p>
            <a:pPr marR="518372" algn="ctr">
              <a:spcBef>
                <a:spcPts val="2308"/>
              </a:spcBef>
            </a:pPr>
            <a:r>
              <a:rPr sz="2541" b="1" dirty="0">
                <a:solidFill>
                  <a:srgbClr val="00007F"/>
                </a:solidFill>
                <a:latin typeface="Times New Roman"/>
                <a:cs typeface="Times New Roman"/>
              </a:rPr>
              <a:t>Exemple</a:t>
            </a:r>
            <a:r>
              <a:rPr sz="2541" b="1" spc="-53" dirty="0">
                <a:solidFill>
                  <a:srgbClr val="00007F"/>
                </a:solidFill>
                <a:latin typeface="Times New Roman"/>
                <a:cs typeface="Times New Roman"/>
              </a:rPr>
              <a:t> :</a:t>
            </a:r>
            <a:endParaRPr sz="2541">
              <a:latin typeface="Times New Roman"/>
              <a:cs typeface="Times New Roman"/>
            </a:endParaRPr>
          </a:p>
          <a:p>
            <a:pPr marL="700576">
              <a:spcBef>
                <a:spcPts val="1969"/>
              </a:spcBef>
            </a:pPr>
            <a:r>
              <a:rPr sz="1482" dirty="0">
                <a:latin typeface="Courier New"/>
                <a:cs typeface="Courier New"/>
              </a:rPr>
              <a:t>$</a:t>
            </a:r>
            <a:r>
              <a:rPr sz="1482" spc="-32" dirty="0">
                <a:latin typeface="Courier New"/>
                <a:cs typeface="Courier New"/>
              </a:rPr>
              <a:t> </a:t>
            </a:r>
            <a:r>
              <a:rPr sz="1482" dirty="0">
                <a:latin typeface="Courier New"/>
                <a:cs typeface="Courier New"/>
              </a:rPr>
              <a:t>telnet</a:t>
            </a:r>
            <a:r>
              <a:rPr sz="1482" spc="-26" dirty="0">
                <a:latin typeface="Courier New"/>
                <a:cs typeface="Courier New"/>
              </a:rPr>
              <a:t> </a:t>
            </a:r>
            <a:r>
              <a:rPr sz="1482" dirty="0">
                <a:latin typeface="Courier New"/>
                <a:cs typeface="Courier New"/>
              </a:rPr>
              <a:t>localhost</a:t>
            </a:r>
            <a:r>
              <a:rPr sz="1482" spc="-26" dirty="0">
                <a:latin typeface="Courier New"/>
                <a:cs typeface="Courier New"/>
              </a:rPr>
              <a:t> 80</a:t>
            </a:r>
            <a:endParaRPr sz="1482">
              <a:latin typeface="Courier New"/>
              <a:cs typeface="Courier New"/>
            </a:endParaRPr>
          </a:p>
          <a:p>
            <a:pPr marL="700576">
              <a:lnSpc>
                <a:spcPts val="1641"/>
              </a:lnSpc>
              <a:spcBef>
                <a:spcPts val="1249"/>
              </a:spcBef>
            </a:pPr>
            <a:r>
              <a:rPr sz="1482" b="1" dirty="0">
                <a:latin typeface="Courier New"/>
                <a:cs typeface="Courier New"/>
              </a:rPr>
              <a:t>GET</a:t>
            </a:r>
            <a:r>
              <a:rPr sz="1482" b="1" spc="-11" dirty="0">
                <a:latin typeface="Courier New"/>
                <a:cs typeface="Courier New"/>
              </a:rPr>
              <a:t> </a:t>
            </a:r>
            <a:r>
              <a:rPr sz="1482" b="1" dirty="0">
                <a:latin typeface="Courier New"/>
                <a:cs typeface="Courier New"/>
              </a:rPr>
              <a:t>/</a:t>
            </a:r>
            <a:r>
              <a:rPr sz="1482" b="1" spc="-11" dirty="0">
                <a:latin typeface="Courier New"/>
                <a:cs typeface="Courier New"/>
              </a:rPr>
              <a:t> HTTP/1.0</a:t>
            </a:r>
            <a:endParaRPr sz="1482">
              <a:latin typeface="Courier New"/>
              <a:cs typeface="Courier New"/>
            </a:endParaRPr>
          </a:p>
          <a:p>
            <a:pPr marL="700576">
              <a:lnSpc>
                <a:spcPts val="1509"/>
              </a:lnSpc>
            </a:pPr>
            <a:r>
              <a:rPr sz="1482" b="1" spc="-26" dirty="0">
                <a:latin typeface="Courier New"/>
                <a:cs typeface="Courier New"/>
              </a:rPr>
              <a:t>\n</a:t>
            </a:r>
            <a:endParaRPr sz="1482">
              <a:latin typeface="Courier New"/>
              <a:cs typeface="Courier New"/>
            </a:endParaRPr>
          </a:p>
          <a:p>
            <a:pPr marL="700576">
              <a:lnSpc>
                <a:spcPts val="1646"/>
              </a:lnSpc>
            </a:pPr>
            <a:r>
              <a:rPr sz="1482" b="1" spc="-26" dirty="0">
                <a:latin typeface="Courier New"/>
                <a:cs typeface="Courier New"/>
              </a:rPr>
              <a:t>\n</a:t>
            </a:r>
            <a:endParaRPr sz="1482">
              <a:latin typeface="Courier New"/>
              <a:cs typeface="Courier New"/>
            </a:endParaRPr>
          </a:p>
        </p:txBody>
      </p:sp>
      <p:sp>
        <p:nvSpPr>
          <p:cNvPr id="6" name="object 6"/>
          <p:cNvSpPr txBox="1">
            <a:spLocks noGrp="1"/>
          </p:cNvSpPr>
          <p:nvPr>
            <p:ph type="title"/>
          </p:nvPr>
        </p:nvSpPr>
        <p:spPr>
          <a:xfrm>
            <a:off x="1057835" y="163907"/>
            <a:ext cx="11134165" cy="690687"/>
          </a:xfrm>
          <a:prstGeom prst="rect">
            <a:avLst/>
          </a:prstGeom>
        </p:spPr>
        <p:txBody>
          <a:bodyPr vert="horz" wrap="square" lIns="0" tIns="13447" rIns="0" bIns="0" rtlCol="0" anchor="ctr">
            <a:spAutoFit/>
          </a:bodyPr>
          <a:lstStyle/>
          <a:p>
            <a:pPr marL="2831888">
              <a:lnSpc>
                <a:spcPct val="100000"/>
              </a:lnSpc>
              <a:spcBef>
                <a:spcPts val="106"/>
              </a:spcBef>
            </a:pPr>
            <a:r>
              <a:rPr dirty="0"/>
              <a:t>Protocole</a:t>
            </a:r>
            <a:r>
              <a:rPr spc="-48" dirty="0"/>
              <a:t> </a:t>
            </a:r>
            <a:r>
              <a:rPr spc="-21" dirty="0"/>
              <a:t>HTTP</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10785" y="2348864"/>
            <a:ext cx="3523615" cy="696595"/>
          </a:xfrm>
          <a:prstGeom prst="rect">
            <a:avLst/>
          </a:prstGeom>
        </p:spPr>
        <p:txBody>
          <a:bodyPr vert="horz" wrap="square" lIns="0" tIns="13335" rIns="0" bIns="0" rtlCol="0">
            <a:spAutoFit/>
          </a:bodyPr>
          <a:lstStyle/>
          <a:p>
            <a:pPr marL="12700">
              <a:lnSpc>
                <a:spcPct val="100000"/>
              </a:lnSpc>
              <a:spcBef>
                <a:spcPts val="105"/>
              </a:spcBef>
            </a:pPr>
            <a:r>
              <a:rPr sz="4400" dirty="0">
                <a:solidFill>
                  <a:srgbClr val="000000"/>
                </a:solidFill>
                <a:latin typeface="Calibri Light"/>
                <a:cs typeface="Calibri Light"/>
              </a:rPr>
              <a:t>FIN</a:t>
            </a:r>
            <a:r>
              <a:rPr sz="4400" spc="-35" dirty="0">
                <a:solidFill>
                  <a:srgbClr val="000000"/>
                </a:solidFill>
                <a:latin typeface="Calibri Light"/>
                <a:cs typeface="Calibri Light"/>
              </a:rPr>
              <a:t> </a:t>
            </a:r>
            <a:r>
              <a:rPr sz="4400" spc="-5" dirty="0">
                <a:solidFill>
                  <a:srgbClr val="000000"/>
                </a:solidFill>
                <a:latin typeface="Calibri Light"/>
                <a:cs typeface="Calibri Light"/>
              </a:rPr>
              <a:t>CHAPITRE</a:t>
            </a:r>
            <a:r>
              <a:rPr sz="4400" spc="-40" dirty="0">
                <a:solidFill>
                  <a:srgbClr val="000000"/>
                </a:solidFill>
                <a:latin typeface="Calibri Light"/>
                <a:cs typeface="Calibri Light"/>
              </a:rPr>
              <a:t> </a:t>
            </a:r>
            <a:r>
              <a:rPr sz="4400" spc="-5" dirty="0">
                <a:solidFill>
                  <a:srgbClr val="000000"/>
                </a:solidFill>
                <a:latin typeface="Calibri Light"/>
                <a:cs typeface="Calibri Light"/>
              </a:rPr>
              <a:t>II</a:t>
            </a:r>
            <a:endParaRPr sz="4400">
              <a:latin typeface="Calibri Light"/>
              <a:cs typeface="Calibri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85986" y="1179307"/>
            <a:ext cx="9490934" cy="2612612"/>
          </a:xfrm>
          <a:prstGeom prst="rect">
            <a:avLst/>
          </a:prstGeom>
        </p:spPr>
        <p:txBody>
          <a:bodyPr vert="horz" wrap="square" lIns="0" tIns="46392" rIns="0" bIns="0" rtlCol="0">
            <a:spAutoFit/>
          </a:bodyPr>
          <a:lstStyle/>
          <a:p>
            <a:pPr marL="256161" marR="18825" indent="-199012">
              <a:lnSpc>
                <a:spcPts val="2319"/>
              </a:lnSpc>
              <a:spcBef>
                <a:spcPts val="365"/>
              </a:spcBef>
              <a:buClr>
                <a:srgbClr val="00007F"/>
              </a:buClr>
              <a:buSzPct val="80000"/>
              <a:buFont typeface="Segoe UI Symbol"/>
              <a:buChar char="■"/>
              <a:tabLst>
                <a:tab pos="256161" algn="l"/>
              </a:tabLst>
            </a:pPr>
            <a:r>
              <a:rPr sz="2118" dirty="0">
                <a:solidFill>
                  <a:srgbClr val="00007F"/>
                </a:solidFill>
                <a:latin typeface="Verdana"/>
                <a:cs typeface="Verdana"/>
              </a:rPr>
              <a:t>Un</a:t>
            </a:r>
            <a:r>
              <a:rPr sz="2118" spc="-32" dirty="0">
                <a:solidFill>
                  <a:srgbClr val="00007F"/>
                </a:solidFill>
                <a:latin typeface="Verdana"/>
                <a:cs typeface="Verdana"/>
              </a:rPr>
              <a:t> </a:t>
            </a:r>
            <a:r>
              <a:rPr sz="2118" dirty="0">
                <a:solidFill>
                  <a:srgbClr val="00007F"/>
                </a:solidFill>
                <a:latin typeface="Verdana"/>
                <a:cs typeface="Verdana"/>
              </a:rPr>
              <a:t>ensemble</a:t>
            </a:r>
            <a:r>
              <a:rPr sz="2118" spc="-37" dirty="0">
                <a:solidFill>
                  <a:srgbClr val="00007F"/>
                </a:solidFill>
                <a:latin typeface="Verdana"/>
                <a:cs typeface="Verdana"/>
              </a:rPr>
              <a:t> </a:t>
            </a:r>
            <a:r>
              <a:rPr sz="2118" dirty="0">
                <a:solidFill>
                  <a:srgbClr val="00007F"/>
                </a:solidFill>
                <a:latin typeface="Verdana"/>
                <a:cs typeface="Verdana"/>
              </a:rPr>
              <a:t>de</a:t>
            </a:r>
            <a:r>
              <a:rPr sz="2118" spc="-37" dirty="0">
                <a:solidFill>
                  <a:srgbClr val="00007F"/>
                </a:solidFill>
                <a:latin typeface="Verdana"/>
                <a:cs typeface="Verdana"/>
              </a:rPr>
              <a:t> </a:t>
            </a:r>
            <a:r>
              <a:rPr sz="2118" dirty="0">
                <a:solidFill>
                  <a:srgbClr val="00007F"/>
                </a:solidFill>
                <a:latin typeface="Verdana"/>
                <a:cs typeface="Verdana"/>
              </a:rPr>
              <a:t>convention</a:t>
            </a:r>
            <a:r>
              <a:rPr sz="2118" spc="-32" dirty="0">
                <a:solidFill>
                  <a:srgbClr val="00007F"/>
                </a:solidFill>
                <a:latin typeface="Verdana"/>
                <a:cs typeface="Verdana"/>
              </a:rPr>
              <a:t> </a:t>
            </a:r>
            <a:r>
              <a:rPr sz="2118" dirty="0">
                <a:solidFill>
                  <a:srgbClr val="00007F"/>
                </a:solidFill>
                <a:latin typeface="Verdana"/>
                <a:cs typeface="Verdana"/>
              </a:rPr>
              <a:t>préétablies</a:t>
            </a:r>
            <a:r>
              <a:rPr sz="2118" spc="-48" dirty="0">
                <a:solidFill>
                  <a:srgbClr val="00007F"/>
                </a:solidFill>
                <a:latin typeface="Verdana"/>
                <a:cs typeface="Verdana"/>
              </a:rPr>
              <a:t> </a:t>
            </a:r>
            <a:r>
              <a:rPr sz="2118" dirty="0">
                <a:solidFill>
                  <a:srgbClr val="00007F"/>
                </a:solidFill>
                <a:latin typeface="Verdana"/>
                <a:cs typeface="Verdana"/>
              </a:rPr>
              <a:t>pour</a:t>
            </a:r>
            <a:r>
              <a:rPr sz="2118" spc="-42" dirty="0">
                <a:solidFill>
                  <a:srgbClr val="00007F"/>
                </a:solidFill>
                <a:latin typeface="Verdana"/>
                <a:cs typeface="Verdana"/>
              </a:rPr>
              <a:t> </a:t>
            </a:r>
            <a:r>
              <a:rPr sz="2118" dirty="0">
                <a:solidFill>
                  <a:srgbClr val="00007F"/>
                </a:solidFill>
                <a:latin typeface="Verdana"/>
                <a:cs typeface="Verdana"/>
              </a:rPr>
              <a:t>réaliser</a:t>
            </a:r>
            <a:r>
              <a:rPr sz="2118" spc="-58" dirty="0">
                <a:solidFill>
                  <a:srgbClr val="00007F"/>
                </a:solidFill>
                <a:latin typeface="Verdana"/>
                <a:cs typeface="Verdana"/>
              </a:rPr>
              <a:t> </a:t>
            </a:r>
            <a:r>
              <a:rPr sz="2118" dirty="0">
                <a:solidFill>
                  <a:srgbClr val="00007F"/>
                </a:solidFill>
                <a:latin typeface="Verdana"/>
                <a:cs typeface="Verdana"/>
              </a:rPr>
              <a:t>un</a:t>
            </a:r>
            <a:r>
              <a:rPr sz="2118" spc="-37" dirty="0">
                <a:solidFill>
                  <a:srgbClr val="00007F"/>
                </a:solidFill>
                <a:latin typeface="Verdana"/>
                <a:cs typeface="Verdana"/>
              </a:rPr>
              <a:t> </a:t>
            </a:r>
            <a:r>
              <a:rPr sz="2118" dirty="0">
                <a:solidFill>
                  <a:srgbClr val="00007F"/>
                </a:solidFill>
                <a:latin typeface="Verdana"/>
                <a:cs typeface="Verdana"/>
              </a:rPr>
              <a:t>échange</a:t>
            </a:r>
            <a:r>
              <a:rPr sz="2118" spc="-42" dirty="0">
                <a:solidFill>
                  <a:srgbClr val="00007F"/>
                </a:solidFill>
                <a:latin typeface="Verdana"/>
                <a:cs typeface="Verdana"/>
              </a:rPr>
              <a:t> </a:t>
            </a:r>
            <a:r>
              <a:rPr sz="2118" spc="-26" dirty="0">
                <a:solidFill>
                  <a:srgbClr val="00007F"/>
                </a:solidFill>
                <a:latin typeface="Verdana"/>
                <a:cs typeface="Verdana"/>
              </a:rPr>
              <a:t>de </a:t>
            </a:r>
            <a:r>
              <a:rPr sz="2118" dirty="0">
                <a:solidFill>
                  <a:srgbClr val="00007F"/>
                </a:solidFill>
                <a:latin typeface="Verdana"/>
                <a:cs typeface="Verdana"/>
              </a:rPr>
              <a:t>données</a:t>
            </a:r>
            <a:r>
              <a:rPr sz="2118" spc="-42" dirty="0">
                <a:solidFill>
                  <a:srgbClr val="00007F"/>
                </a:solidFill>
                <a:latin typeface="Verdana"/>
                <a:cs typeface="Verdana"/>
              </a:rPr>
              <a:t> </a:t>
            </a:r>
            <a:r>
              <a:rPr sz="2118" dirty="0">
                <a:solidFill>
                  <a:srgbClr val="00007F"/>
                </a:solidFill>
                <a:latin typeface="Verdana"/>
                <a:cs typeface="Verdana"/>
              </a:rPr>
              <a:t>entre</a:t>
            </a:r>
            <a:r>
              <a:rPr sz="2118" spc="-26" dirty="0">
                <a:solidFill>
                  <a:srgbClr val="00007F"/>
                </a:solidFill>
                <a:latin typeface="Verdana"/>
                <a:cs typeface="Verdana"/>
              </a:rPr>
              <a:t> </a:t>
            </a:r>
            <a:r>
              <a:rPr sz="2118" dirty="0">
                <a:solidFill>
                  <a:srgbClr val="00007F"/>
                </a:solidFill>
                <a:latin typeface="Verdana"/>
                <a:cs typeface="Verdana"/>
              </a:rPr>
              <a:t>deux</a:t>
            </a:r>
            <a:r>
              <a:rPr sz="2118" spc="-21" dirty="0">
                <a:solidFill>
                  <a:srgbClr val="00007F"/>
                </a:solidFill>
                <a:latin typeface="Verdana"/>
                <a:cs typeface="Verdana"/>
              </a:rPr>
              <a:t> </a:t>
            </a:r>
            <a:r>
              <a:rPr sz="2118" spc="-11" dirty="0">
                <a:solidFill>
                  <a:srgbClr val="00007F"/>
                </a:solidFill>
                <a:latin typeface="Verdana"/>
                <a:cs typeface="Verdana"/>
              </a:rPr>
              <a:t>entités</a:t>
            </a:r>
            <a:endParaRPr sz="2118">
              <a:latin typeface="Verdana"/>
              <a:cs typeface="Verdana"/>
            </a:endParaRPr>
          </a:p>
          <a:p>
            <a:pPr>
              <a:spcBef>
                <a:spcPts val="752"/>
              </a:spcBef>
              <a:buClr>
                <a:srgbClr val="00007F"/>
              </a:buClr>
              <a:buFont typeface="Segoe UI Symbol"/>
              <a:buChar char="■"/>
            </a:pPr>
            <a:endParaRPr sz="2118">
              <a:latin typeface="Verdana"/>
              <a:cs typeface="Verdana"/>
            </a:endParaRPr>
          </a:p>
          <a:p>
            <a:pPr marL="256161" indent="-198340">
              <a:spcBef>
                <a:spcPts val="5"/>
              </a:spcBef>
              <a:buSzPct val="80000"/>
              <a:buFont typeface="Segoe UI Symbol"/>
              <a:buChar char="■"/>
              <a:tabLst>
                <a:tab pos="256161" algn="l"/>
              </a:tabLst>
            </a:pPr>
            <a:r>
              <a:rPr sz="2118" dirty="0">
                <a:solidFill>
                  <a:srgbClr val="00007F"/>
                </a:solidFill>
                <a:latin typeface="Verdana"/>
                <a:cs typeface="Verdana"/>
              </a:rPr>
              <a:t>Il</a:t>
            </a:r>
            <a:r>
              <a:rPr sz="2118" spc="-26" dirty="0">
                <a:solidFill>
                  <a:srgbClr val="00007F"/>
                </a:solidFill>
                <a:latin typeface="Verdana"/>
                <a:cs typeface="Verdana"/>
              </a:rPr>
              <a:t> </a:t>
            </a:r>
            <a:r>
              <a:rPr sz="2118" dirty="0">
                <a:solidFill>
                  <a:srgbClr val="00007F"/>
                </a:solidFill>
                <a:latin typeface="Verdana"/>
                <a:cs typeface="Verdana"/>
              </a:rPr>
              <a:t>définit</a:t>
            </a:r>
            <a:r>
              <a:rPr sz="2118" spc="-26" dirty="0">
                <a:solidFill>
                  <a:srgbClr val="00007F"/>
                </a:solidFill>
                <a:latin typeface="Verdana"/>
                <a:cs typeface="Verdana"/>
              </a:rPr>
              <a:t> </a:t>
            </a:r>
            <a:r>
              <a:rPr sz="2118" dirty="0">
                <a:solidFill>
                  <a:srgbClr val="00007F"/>
                </a:solidFill>
                <a:latin typeface="Verdana"/>
                <a:cs typeface="Verdana"/>
              </a:rPr>
              <a:t>le</a:t>
            </a:r>
            <a:r>
              <a:rPr sz="2118" spc="-26" dirty="0">
                <a:solidFill>
                  <a:srgbClr val="00007F"/>
                </a:solidFill>
                <a:latin typeface="Verdana"/>
                <a:cs typeface="Verdana"/>
              </a:rPr>
              <a:t> </a:t>
            </a:r>
            <a:r>
              <a:rPr sz="2118" dirty="0">
                <a:solidFill>
                  <a:srgbClr val="00007F"/>
                </a:solidFill>
                <a:latin typeface="Verdana"/>
                <a:cs typeface="Verdana"/>
              </a:rPr>
              <a:t>format</a:t>
            </a:r>
            <a:r>
              <a:rPr sz="2118" spc="-26" dirty="0">
                <a:solidFill>
                  <a:srgbClr val="00007F"/>
                </a:solidFill>
                <a:latin typeface="Verdana"/>
                <a:cs typeface="Verdana"/>
              </a:rPr>
              <a:t> </a:t>
            </a:r>
            <a:r>
              <a:rPr sz="2118" dirty="0">
                <a:solidFill>
                  <a:srgbClr val="00007F"/>
                </a:solidFill>
                <a:latin typeface="Verdana"/>
                <a:cs typeface="Verdana"/>
              </a:rPr>
              <a:t>des</a:t>
            </a:r>
            <a:r>
              <a:rPr sz="2118" spc="-32" dirty="0">
                <a:solidFill>
                  <a:srgbClr val="00007F"/>
                </a:solidFill>
                <a:latin typeface="Verdana"/>
                <a:cs typeface="Verdana"/>
              </a:rPr>
              <a:t> </a:t>
            </a:r>
            <a:r>
              <a:rPr sz="2118" dirty="0">
                <a:solidFill>
                  <a:srgbClr val="00007F"/>
                </a:solidFill>
                <a:latin typeface="Verdana"/>
                <a:cs typeface="Verdana"/>
              </a:rPr>
              <a:t>données</a:t>
            </a:r>
            <a:r>
              <a:rPr sz="2118" spc="-32" dirty="0">
                <a:solidFill>
                  <a:srgbClr val="00007F"/>
                </a:solidFill>
                <a:latin typeface="Verdana"/>
                <a:cs typeface="Verdana"/>
              </a:rPr>
              <a:t> </a:t>
            </a:r>
            <a:r>
              <a:rPr sz="2118" dirty="0">
                <a:solidFill>
                  <a:srgbClr val="00007F"/>
                </a:solidFill>
                <a:latin typeface="Verdana"/>
                <a:cs typeface="Verdana"/>
              </a:rPr>
              <a:t>et</a:t>
            </a:r>
            <a:r>
              <a:rPr sz="2118" spc="-26" dirty="0">
                <a:solidFill>
                  <a:srgbClr val="00007F"/>
                </a:solidFill>
                <a:latin typeface="Verdana"/>
                <a:cs typeface="Verdana"/>
              </a:rPr>
              <a:t> </a:t>
            </a:r>
            <a:r>
              <a:rPr sz="2118" dirty="0">
                <a:solidFill>
                  <a:srgbClr val="00007F"/>
                </a:solidFill>
                <a:latin typeface="Verdana"/>
                <a:cs typeface="Verdana"/>
              </a:rPr>
              <a:t>les</a:t>
            </a:r>
            <a:r>
              <a:rPr sz="2118" spc="-32" dirty="0">
                <a:solidFill>
                  <a:srgbClr val="00007F"/>
                </a:solidFill>
                <a:latin typeface="Verdana"/>
                <a:cs typeface="Verdana"/>
              </a:rPr>
              <a:t> </a:t>
            </a:r>
            <a:r>
              <a:rPr sz="2118" dirty="0">
                <a:solidFill>
                  <a:srgbClr val="00007F"/>
                </a:solidFill>
                <a:latin typeface="Verdana"/>
                <a:cs typeface="Verdana"/>
              </a:rPr>
              <a:t>règles</a:t>
            </a:r>
            <a:r>
              <a:rPr sz="2118" spc="-32" dirty="0">
                <a:solidFill>
                  <a:srgbClr val="00007F"/>
                </a:solidFill>
                <a:latin typeface="Verdana"/>
                <a:cs typeface="Verdana"/>
              </a:rPr>
              <a:t> </a:t>
            </a:r>
            <a:r>
              <a:rPr sz="2118" spc="-11" dirty="0">
                <a:solidFill>
                  <a:srgbClr val="00007F"/>
                </a:solidFill>
                <a:latin typeface="Verdana"/>
                <a:cs typeface="Verdana"/>
              </a:rPr>
              <a:t>d'échanges</a:t>
            </a:r>
            <a:endParaRPr sz="2118">
              <a:latin typeface="Verdana"/>
              <a:cs typeface="Verdana"/>
            </a:endParaRPr>
          </a:p>
          <a:p>
            <a:pPr marL="580228" lvl="1" indent="-285071">
              <a:spcBef>
                <a:spcPts val="773"/>
              </a:spcBef>
              <a:buSzPct val="80000"/>
              <a:buFont typeface="Segoe UI Symbol"/>
              <a:buChar char="■"/>
              <a:tabLst>
                <a:tab pos="580228" algn="l"/>
              </a:tabLst>
            </a:pPr>
            <a:r>
              <a:rPr sz="2118" dirty="0">
                <a:solidFill>
                  <a:srgbClr val="00007F"/>
                </a:solidFill>
                <a:latin typeface="Verdana"/>
                <a:cs typeface="Verdana"/>
              </a:rPr>
              <a:t>syntaxes</a:t>
            </a:r>
            <a:r>
              <a:rPr sz="2118" spc="-53" dirty="0">
                <a:solidFill>
                  <a:srgbClr val="00007F"/>
                </a:solidFill>
                <a:latin typeface="Verdana"/>
                <a:cs typeface="Verdana"/>
              </a:rPr>
              <a:t> </a:t>
            </a:r>
            <a:r>
              <a:rPr sz="2118" dirty="0">
                <a:solidFill>
                  <a:srgbClr val="00007F"/>
                </a:solidFill>
                <a:latin typeface="Verdana"/>
                <a:cs typeface="Verdana"/>
              </a:rPr>
              <a:t>et</a:t>
            </a:r>
            <a:r>
              <a:rPr sz="2118" spc="-42" dirty="0">
                <a:solidFill>
                  <a:srgbClr val="00007F"/>
                </a:solidFill>
                <a:latin typeface="Verdana"/>
                <a:cs typeface="Verdana"/>
              </a:rPr>
              <a:t> </a:t>
            </a:r>
            <a:r>
              <a:rPr sz="2118" dirty="0">
                <a:solidFill>
                  <a:srgbClr val="00007F"/>
                </a:solidFill>
                <a:latin typeface="Verdana"/>
                <a:cs typeface="Verdana"/>
              </a:rPr>
              <a:t>sémantique</a:t>
            </a:r>
            <a:r>
              <a:rPr sz="2118" spc="-48" dirty="0">
                <a:solidFill>
                  <a:srgbClr val="00007F"/>
                </a:solidFill>
                <a:latin typeface="Verdana"/>
                <a:cs typeface="Verdana"/>
              </a:rPr>
              <a:t> </a:t>
            </a:r>
            <a:r>
              <a:rPr sz="2118" dirty="0">
                <a:solidFill>
                  <a:srgbClr val="00007F"/>
                </a:solidFill>
                <a:latin typeface="Verdana"/>
                <a:cs typeface="Verdana"/>
              </a:rPr>
              <a:t>de</a:t>
            </a:r>
            <a:r>
              <a:rPr sz="2118" spc="-48" dirty="0">
                <a:solidFill>
                  <a:srgbClr val="00007F"/>
                </a:solidFill>
                <a:latin typeface="Verdana"/>
                <a:cs typeface="Verdana"/>
              </a:rPr>
              <a:t> </a:t>
            </a:r>
            <a:r>
              <a:rPr sz="2118" spc="-11" dirty="0">
                <a:solidFill>
                  <a:srgbClr val="00007F"/>
                </a:solidFill>
                <a:latin typeface="Verdana"/>
                <a:cs typeface="Verdana"/>
              </a:rPr>
              <a:t>message...</a:t>
            </a:r>
            <a:endParaRPr sz="2118">
              <a:latin typeface="Verdana"/>
              <a:cs typeface="Verdana"/>
            </a:endParaRPr>
          </a:p>
          <a:p>
            <a:pPr lvl="1">
              <a:spcBef>
                <a:spcPts val="1149"/>
              </a:spcBef>
              <a:buClr>
                <a:srgbClr val="00007F"/>
              </a:buClr>
              <a:buFont typeface="Segoe UI Symbol"/>
              <a:buChar char="■"/>
            </a:pPr>
            <a:endParaRPr sz="2118">
              <a:latin typeface="Verdana"/>
              <a:cs typeface="Verdana"/>
            </a:endParaRPr>
          </a:p>
          <a:p>
            <a:pPr marL="256161" indent="-198340">
              <a:buSzPct val="80000"/>
              <a:buFont typeface="Segoe UI Symbol"/>
              <a:buChar char="■"/>
              <a:tabLst>
                <a:tab pos="256161" algn="l"/>
              </a:tabLst>
            </a:pPr>
            <a:r>
              <a:rPr sz="2118" dirty="0">
                <a:solidFill>
                  <a:srgbClr val="00007F"/>
                </a:solidFill>
                <a:latin typeface="Verdana"/>
                <a:cs typeface="Verdana"/>
              </a:rPr>
              <a:t>En</a:t>
            </a:r>
            <a:r>
              <a:rPr sz="2118" spc="-37" dirty="0">
                <a:solidFill>
                  <a:srgbClr val="00007F"/>
                </a:solidFill>
                <a:latin typeface="Verdana"/>
                <a:cs typeface="Verdana"/>
              </a:rPr>
              <a:t> </a:t>
            </a:r>
            <a:r>
              <a:rPr sz="2118" dirty="0">
                <a:solidFill>
                  <a:srgbClr val="00007F"/>
                </a:solidFill>
                <a:latin typeface="Verdana"/>
                <a:cs typeface="Verdana"/>
              </a:rPr>
              <a:t>particulier</a:t>
            </a:r>
            <a:r>
              <a:rPr sz="2118" spc="-37" dirty="0">
                <a:solidFill>
                  <a:srgbClr val="00007F"/>
                </a:solidFill>
                <a:latin typeface="Verdana"/>
                <a:cs typeface="Verdana"/>
              </a:rPr>
              <a:t> </a:t>
            </a:r>
            <a:r>
              <a:rPr sz="2118" spc="-53" dirty="0">
                <a:solidFill>
                  <a:srgbClr val="00007F"/>
                </a:solidFill>
                <a:latin typeface="Verdana"/>
                <a:cs typeface="Verdana"/>
              </a:rPr>
              <a:t>:</a:t>
            </a:r>
            <a:endParaRPr sz="2118">
              <a:latin typeface="Verdana"/>
              <a:cs typeface="Verdana"/>
            </a:endParaRPr>
          </a:p>
        </p:txBody>
      </p:sp>
      <p:sp>
        <p:nvSpPr>
          <p:cNvPr id="3" name="object 3"/>
          <p:cNvSpPr txBox="1"/>
          <p:nvPr/>
        </p:nvSpPr>
        <p:spPr>
          <a:xfrm>
            <a:off x="1568374" y="3872753"/>
            <a:ext cx="135815" cy="1418759"/>
          </a:xfrm>
          <a:prstGeom prst="rect">
            <a:avLst/>
          </a:prstGeom>
        </p:spPr>
        <p:txBody>
          <a:bodyPr vert="horz" wrap="square" lIns="0" tIns="12102" rIns="0" bIns="0" rtlCol="0">
            <a:spAutoFit/>
          </a:bodyPr>
          <a:lstStyle/>
          <a:p>
            <a:pPr marL="13447">
              <a:spcBef>
                <a:spcPts val="95"/>
              </a:spcBef>
            </a:pPr>
            <a:r>
              <a:rPr sz="1535" spc="-529" dirty="0">
                <a:solidFill>
                  <a:srgbClr val="00007F"/>
                </a:solidFill>
                <a:latin typeface="Segoe UI Symbol"/>
                <a:cs typeface="Segoe UI Symbol"/>
              </a:rPr>
              <a:t>■</a:t>
            </a:r>
            <a:endParaRPr sz="1535">
              <a:latin typeface="Segoe UI Symbol"/>
              <a:cs typeface="Segoe UI Symbol"/>
            </a:endParaRPr>
          </a:p>
          <a:p>
            <a:pPr marL="13447">
              <a:spcBef>
                <a:spcPts val="1207"/>
              </a:spcBef>
            </a:pPr>
            <a:r>
              <a:rPr sz="1535" spc="-529" dirty="0">
                <a:solidFill>
                  <a:srgbClr val="00007F"/>
                </a:solidFill>
                <a:latin typeface="Segoe UI Symbol"/>
                <a:cs typeface="Segoe UI Symbol"/>
              </a:rPr>
              <a:t>■</a:t>
            </a:r>
            <a:endParaRPr sz="1535">
              <a:latin typeface="Segoe UI Symbol"/>
              <a:cs typeface="Segoe UI Symbol"/>
            </a:endParaRPr>
          </a:p>
          <a:p>
            <a:pPr marL="13447">
              <a:spcBef>
                <a:spcPts val="1207"/>
              </a:spcBef>
            </a:pPr>
            <a:r>
              <a:rPr sz="1535" spc="-529" dirty="0">
                <a:solidFill>
                  <a:srgbClr val="00007F"/>
                </a:solidFill>
                <a:latin typeface="Segoe UI Symbol"/>
                <a:cs typeface="Segoe UI Symbol"/>
              </a:rPr>
              <a:t>■</a:t>
            </a:r>
            <a:endParaRPr sz="1535">
              <a:latin typeface="Segoe UI Symbol"/>
              <a:cs typeface="Segoe UI Symbol"/>
            </a:endParaRPr>
          </a:p>
          <a:p>
            <a:pPr marL="13447">
              <a:spcBef>
                <a:spcPts val="1207"/>
              </a:spcBef>
            </a:pPr>
            <a:r>
              <a:rPr sz="1535" spc="-529" dirty="0">
                <a:solidFill>
                  <a:srgbClr val="00007F"/>
                </a:solidFill>
                <a:latin typeface="Segoe UI Symbol"/>
                <a:cs typeface="Segoe UI Symbol"/>
              </a:rPr>
              <a:t>■</a:t>
            </a:r>
            <a:endParaRPr sz="1535">
              <a:latin typeface="Segoe UI Symbol"/>
              <a:cs typeface="Segoe UI Symbol"/>
            </a:endParaRPr>
          </a:p>
        </p:txBody>
      </p:sp>
      <p:sp>
        <p:nvSpPr>
          <p:cNvPr id="4" name="object 4"/>
          <p:cNvSpPr txBox="1"/>
          <p:nvPr/>
        </p:nvSpPr>
        <p:spPr>
          <a:xfrm>
            <a:off x="1844040" y="3765177"/>
            <a:ext cx="5368066" cy="1526941"/>
          </a:xfrm>
          <a:prstGeom prst="rect">
            <a:avLst/>
          </a:prstGeom>
        </p:spPr>
        <p:txBody>
          <a:bodyPr vert="horz" wrap="square" lIns="0" tIns="13447" rIns="0" bIns="0" rtlCol="0">
            <a:spAutoFit/>
          </a:bodyPr>
          <a:lstStyle/>
          <a:p>
            <a:pPr marL="13447" marR="5379">
              <a:lnSpc>
                <a:spcPct val="133300"/>
              </a:lnSpc>
              <a:spcBef>
                <a:spcPts val="106"/>
              </a:spcBef>
            </a:pPr>
            <a:r>
              <a:rPr sz="1906" dirty="0">
                <a:solidFill>
                  <a:srgbClr val="00007F"/>
                </a:solidFill>
                <a:latin typeface="Verdana"/>
                <a:cs typeface="Verdana"/>
              </a:rPr>
              <a:t>format</a:t>
            </a:r>
            <a:r>
              <a:rPr sz="1906" spc="-48" dirty="0">
                <a:solidFill>
                  <a:srgbClr val="00007F"/>
                </a:solidFill>
                <a:latin typeface="Verdana"/>
                <a:cs typeface="Verdana"/>
              </a:rPr>
              <a:t> </a:t>
            </a:r>
            <a:r>
              <a:rPr sz="1906" dirty="0">
                <a:solidFill>
                  <a:srgbClr val="00007F"/>
                </a:solidFill>
                <a:latin typeface="Verdana"/>
                <a:cs typeface="Verdana"/>
              </a:rPr>
              <a:t>des</a:t>
            </a:r>
            <a:r>
              <a:rPr sz="1906" spc="-48" dirty="0">
                <a:solidFill>
                  <a:srgbClr val="00007F"/>
                </a:solidFill>
                <a:latin typeface="Verdana"/>
                <a:cs typeface="Verdana"/>
              </a:rPr>
              <a:t> </a:t>
            </a:r>
            <a:r>
              <a:rPr sz="1906" dirty="0">
                <a:solidFill>
                  <a:srgbClr val="00007F"/>
                </a:solidFill>
                <a:latin typeface="Verdana"/>
                <a:cs typeface="Verdana"/>
              </a:rPr>
              <a:t>données</a:t>
            </a:r>
            <a:r>
              <a:rPr sz="1906" spc="-42" dirty="0">
                <a:solidFill>
                  <a:srgbClr val="00007F"/>
                </a:solidFill>
                <a:latin typeface="Verdana"/>
                <a:cs typeface="Verdana"/>
              </a:rPr>
              <a:t> </a:t>
            </a:r>
            <a:r>
              <a:rPr sz="1906" dirty="0">
                <a:solidFill>
                  <a:srgbClr val="00007F"/>
                </a:solidFill>
                <a:latin typeface="Verdana"/>
                <a:cs typeface="Verdana"/>
              </a:rPr>
              <a:t>et</a:t>
            </a:r>
            <a:r>
              <a:rPr sz="1906" spc="-48" dirty="0">
                <a:solidFill>
                  <a:srgbClr val="00007F"/>
                </a:solidFill>
                <a:latin typeface="Verdana"/>
                <a:cs typeface="Verdana"/>
              </a:rPr>
              <a:t> </a:t>
            </a:r>
            <a:r>
              <a:rPr sz="1906" dirty="0">
                <a:solidFill>
                  <a:srgbClr val="00007F"/>
                </a:solidFill>
                <a:latin typeface="Verdana"/>
                <a:cs typeface="Verdana"/>
              </a:rPr>
              <a:t>les</a:t>
            </a:r>
            <a:r>
              <a:rPr sz="1906" spc="-42" dirty="0">
                <a:solidFill>
                  <a:srgbClr val="00007F"/>
                </a:solidFill>
                <a:latin typeface="Verdana"/>
                <a:cs typeface="Verdana"/>
              </a:rPr>
              <a:t> </a:t>
            </a:r>
            <a:r>
              <a:rPr sz="1906" dirty="0">
                <a:solidFill>
                  <a:srgbClr val="00007F"/>
                </a:solidFill>
                <a:latin typeface="Verdana"/>
                <a:cs typeface="Verdana"/>
              </a:rPr>
              <a:t>règles</a:t>
            </a:r>
            <a:r>
              <a:rPr sz="1906" spc="-48" dirty="0">
                <a:solidFill>
                  <a:srgbClr val="00007F"/>
                </a:solidFill>
                <a:latin typeface="Verdana"/>
                <a:cs typeface="Verdana"/>
              </a:rPr>
              <a:t> </a:t>
            </a:r>
            <a:r>
              <a:rPr sz="1906" spc="-11" dirty="0">
                <a:solidFill>
                  <a:srgbClr val="00007F"/>
                </a:solidFill>
                <a:latin typeface="Verdana"/>
                <a:cs typeface="Verdana"/>
              </a:rPr>
              <a:t>d’échange </a:t>
            </a:r>
            <a:r>
              <a:rPr sz="1906" dirty="0">
                <a:solidFill>
                  <a:srgbClr val="00007F"/>
                </a:solidFill>
                <a:latin typeface="Verdana"/>
                <a:cs typeface="Verdana"/>
              </a:rPr>
              <a:t>délimitation</a:t>
            </a:r>
            <a:r>
              <a:rPr sz="1906" spc="-69" dirty="0">
                <a:solidFill>
                  <a:srgbClr val="00007F"/>
                </a:solidFill>
                <a:latin typeface="Verdana"/>
                <a:cs typeface="Verdana"/>
              </a:rPr>
              <a:t> </a:t>
            </a:r>
            <a:r>
              <a:rPr sz="1906" dirty="0">
                <a:solidFill>
                  <a:srgbClr val="00007F"/>
                </a:solidFill>
                <a:latin typeface="Verdana"/>
                <a:cs typeface="Verdana"/>
              </a:rPr>
              <a:t>des</a:t>
            </a:r>
            <a:r>
              <a:rPr sz="1906" spc="-69" dirty="0">
                <a:solidFill>
                  <a:srgbClr val="00007F"/>
                </a:solidFill>
                <a:latin typeface="Verdana"/>
                <a:cs typeface="Verdana"/>
              </a:rPr>
              <a:t> </a:t>
            </a:r>
            <a:r>
              <a:rPr sz="1906" dirty="0">
                <a:solidFill>
                  <a:srgbClr val="00007F"/>
                </a:solidFill>
                <a:latin typeface="Verdana"/>
                <a:cs typeface="Verdana"/>
              </a:rPr>
              <a:t>blocs</a:t>
            </a:r>
            <a:r>
              <a:rPr sz="1906" spc="-69" dirty="0">
                <a:solidFill>
                  <a:srgbClr val="00007F"/>
                </a:solidFill>
                <a:latin typeface="Verdana"/>
                <a:cs typeface="Verdana"/>
              </a:rPr>
              <a:t> </a:t>
            </a:r>
            <a:r>
              <a:rPr sz="1906" dirty="0">
                <a:solidFill>
                  <a:srgbClr val="00007F"/>
                </a:solidFill>
                <a:latin typeface="Verdana"/>
                <a:cs typeface="Verdana"/>
              </a:rPr>
              <a:t>de</a:t>
            </a:r>
            <a:r>
              <a:rPr sz="1906" spc="-74" dirty="0">
                <a:solidFill>
                  <a:srgbClr val="00007F"/>
                </a:solidFill>
                <a:latin typeface="Verdana"/>
                <a:cs typeface="Verdana"/>
              </a:rPr>
              <a:t> </a:t>
            </a:r>
            <a:r>
              <a:rPr sz="1906" dirty="0">
                <a:solidFill>
                  <a:srgbClr val="00007F"/>
                </a:solidFill>
                <a:latin typeface="Verdana"/>
                <a:cs typeface="Verdana"/>
              </a:rPr>
              <a:t>données</a:t>
            </a:r>
            <a:r>
              <a:rPr sz="1906" spc="-69" dirty="0">
                <a:solidFill>
                  <a:srgbClr val="00007F"/>
                </a:solidFill>
                <a:latin typeface="Verdana"/>
                <a:cs typeface="Verdana"/>
              </a:rPr>
              <a:t> </a:t>
            </a:r>
            <a:r>
              <a:rPr sz="1906" spc="-11" dirty="0">
                <a:solidFill>
                  <a:srgbClr val="00007F"/>
                </a:solidFill>
                <a:latin typeface="Verdana"/>
                <a:cs typeface="Verdana"/>
              </a:rPr>
              <a:t>échangés </a:t>
            </a:r>
            <a:r>
              <a:rPr sz="1906" dirty="0">
                <a:solidFill>
                  <a:srgbClr val="00007F"/>
                </a:solidFill>
                <a:latin typeface="Verdana"/>
                <a:cs typeface="Verdana"/>
              </a:rPr>
              <a:t>organisation</a:t>
            </a:r>
            <a:r>
              <a:rPr sz="1906" spc="-58" dirty="0">
                <a:solidFill>
                  <a:srgbClr val="00007F"/>
                </a:solidFill>
                <a:latin typeface="Verdana"/>
                <a:cs typeface="Verdana"/>
              </a:rPr>
              <a:t> </a:t>
            </a:r>
            <a:r>
              <a:rPr sz="1906" dirty="0">
                <a:solidFill>
                  <a:srgbClr val="00007F"/>
                </a:solidFill>
                <a:latin typeface="Verdana"/>
                <a:cs typeface="Verdana"/>
              </a:rPr>
              <a:t>et</a:t>
            </a:r>
            <a:r>
              <a:rPr sz="1906" spc="-53" dirty="0">
                <a:solidFill>
                  <a:srgbClr val="00007F"/>
                </a:solidFill>
                <a:latin typeface="Verdana"/>
                <a:cs typeface="Verdana"/>
              </a:rPr>
              <a:t> </a:t>
            </a:r>
            <a:r>
              <a:rPr sz="1906" dirty="0">
                <a:solidFill>
                  <a:srgbClr val="00007F"/>
                </a:solidFill>
                <a:latin typeface="Verdana"/>
                <a:cs typeface="Verdana"/>
              </a:rPr>
              <a:t>contrôle</a:t>
            </a:r>
            <a:r>
              <a:rPr sz="1906" spc="-58" dirty="0">
                <a:solidFill>
                  <a:srgbClr val="00007F"/>
                </a:solidFill>
                <a:latin typeface="Verdana"/>
                <a:cs typeface="Verdana"/>
              </a:rPr>
              <a:t> </a:t>
            </a:r>
            <a:r>
              <a:rPr sz="1906" dirty="0">
                <a:solidFill>
                  <a:srgbClr val="00007F"/>
                </a:solidFill>
                <a:latin typeface="Verdana"/>
                <a:cs typeface="Verdana"/>
              </a:rPr>
              <a:t>de</a:t>
            </a:r>
            <a:r>
              <a:rPr sz="1906" spc="-58" dirty="0">
                <a:solidFill>
                  <a:srgbClr val="00007F"/>
                </a:solidFill>
                <a:latin typeface="Verdana"/>
                <a:cs typeface="Verdana"/>
              </a:rPr>
              <a:t> </a:t>
            </a:r>
            <a:r>
              <a:rPr sz="1906" spc="-11" dirty="0">
                <a:solidFill>
                  <a:srgbClr val="00007F"/>
                </a:solidFill>
                <a:latin typeface="Verdana"/>
                <a:cs typeface="Verdana"/>
              </a:rPr>
              <a:t>l’échange </a:t>
            </a:r>
            <a:r>
              <a:rPr sz="1906" dirty="0">
                <a:solidFill>
                  <a:srgbClr val="00007F"/>
                </a:solidFill>
                <a:latin typeface="Verdana"/>
                <a:cs typeface="Verdana"/>
              </a:rPr>
              <a:t>contrôle</a:t>
            </a:r>
            <a:r>
              <a:rPr sz="1906" spc="-48" dirty="0">
                <a:solidFill>
                  <a:srgbClr val="00007F"/>
                </a:solidFill>
                <a:latin typeface="Verdana"/>
                <a:cs typeface="Verdana"/>
              </a:rPr>
              <a:t> </a:t>
            </a:r>
            <a:r>
              <a:rPr sz="1906" dirty="0">
                <a:solidFill>
                  <a:srgbClr val="00007F"/>
                </a:solidFill>
                <a:latin typeface="Verdana"/>
                <a:cs typeface="Verdana"/>
              </a:rPr>
              <a:t>de</a:t>
            </a:r>
            <a:r>
              <a:rPr sz="1906" spc="-42" dirty="0">
                <a:solidFill>
                  <a:srgbClr val="00007F"/>
                </a:solidFill>
                <a:latin typeface="Verdana"/>
                <a:cs typeface="Verdana"/>
              </a:rPr>
              <a:t> </a:t>
            </a:r>
            <a:r>
              <a:rPr sz="1906" dirty="0">
                <a:solidFill>
                  <a:srgbClr val="00007F"/>
                </a:solidFill>
                <a:latin typeface="Verdana"/>
                <a:cs typeface="Verdana"/>
              </a:rPr>
              <a:t>la</a:t>
            </a:r>
            <a:r>
              <a:rPr sz="1906" spc="-37" dirty="0">
                <a:solidFill>
                  <a:srgbClr val="00007F"/>
                </a:solidFill>
                <a:latin typeface="Verdana"/>
                <a:cs typeface="Verdana"/>
              </a:rPr>
              <a:t> </a:t>
            </a:r>
            <a:r>
              <a:rPr sz="1906" spc="-11" dirty="0">
                <a:solidFill>
                  <a:srgbClr val="00007F"/>
                </a:solidFill>
                <a:latin typeface="Verdana"/>
                <a:cs typeface="Verdana"/>
              </a:rPr>
              <a:t>liaison</a:t>
            </a:r>
            <a:endParaRPr sz="1906">
              <a:latin typeface="Verdana"/>
              <a:cs typeface="Verdana"/>
            </a:endParaRPr>
          </a:p>
        </p:txBody>
      </p:sp>
      <p:sp>
        <p:nvSpPr>
          <p:cNvPr id="5" name="object 5"/>
          <p:cNvSpPr txBox="1"/>
          <p:nvPr/>
        </p:nvSpPr>
        <p:spPr>
          <a:xfrm>
            <a:off x="3054276" y="5674659"/>
            <a:ext cx="6051176" cy="743273"/>
          </a:xfrm>
          <a:prstGeom prst="rect">
            <a:avLst/>
          </a:prstGeom>
        </p:spPr>
        <p:txBody>
          <a:bodyPr vert="horz" wrap="square" lIns="0" tIns="52444" rIns="0" bIns="0" rtlCol="0">
            <a:spAutoFit/>
          </a:bodyPr>
          <a:lstStyle/>
          <a:p>
            <a:pPr marR="92783" algn="ctr">
              <a:spcBef>
                <a:spcPts val="413"/>
              </a:spcBef>
            </a:pPr>
            <a:r>
              <a:rPr sz="2118" dirty="0">
                <a:solidFill>
                  <a:srgbClr val="FF0000"/>
                </a:solidFill>
                <a:latin typeface="Verdana"/>
                <a:cs typeface="Verdana"/>
              </a:rPr>
              <a:t>Communication</a:t>
            </a:r>
            <a:r>
              <a:rPr sz="2118" spc="-48" dirty="0">
                <a:solidFill>
                  <a:srgbClr val="FF0000"/>
                </a:solidFill>
                <a:latin typeface="Verdana"/>
                <a:cs typeface="Verdana"/>
              </a:rPr>
              <a:t> </a:t>
            </a:r>
            <a:r>
              <a:rPr sz="2118" dirty="0">
                <a:solidFill>
                  <a:srgbClr val="FF0000"/>
                </a:solidFill>
                <a:latin typeface="Verdana"/>
                <a:cs typeface="Verdana"/>
              </a:rPr>
              <a:t>en</a:t>
            </a:r>
            <a:r>
              <a:rPr sz="2118" spc="-48" dirty="0">
                <a:solidFill>
                  <a:srgbClr val="FF0000"/>
                </a:solidFill>
                <a:latin typeface="Verdana"/>
                <a:cs typeface="Verdana"/>
              </a:rPr>
              <a:t> </a:t>
            </a:r>
            <a:r>
              <a:rPr sz="2118" dirty="0">
                <a:solidFill>
                  <a:srgbClr val="FF0000"/>
                </a:solidFill>
                <a:latin typeface="Verdana"/>
                <a:cs typeface="Verdana"/>
              </a:rPr>
              <a:t>réseau</a:t>
            </a:r>
            <a:r>
              <a:rPr sz="2118" spc="-48" dirty="0">
                <a:solidFill>
                  <a:srgbClr val="FF0000"/>
                </a:solidFill>
                <a:latin typeface="Verdana"/>
                <a:cs typeface="Verdana"/>
              </a:rPr>
              <a:t> </a:t>
            </a:r>
            <a:r>
              <a:rPr sz="2118" spc="-53" dirty="0">
                <a:solidFill>
                  <a:srgbClr val="FF0000"/>
                </a:solidFill>
                <a:latin typeface="Verdana"/>
                <a:cs typeface="Verdana"/>
              </a:rPr>
              <a:t>:</a:t>
            </a:r>
            <a:endParaRPr sz="2118">
              <a:latin typeface="Verdana"/>
              <a:cs typeface="Verdana"/>
            </a:endParaRPr>
          </a:p>
          <a:p>
            <a:pPr algn="ctr">
              <a:spcBef>
                <a:spcPts val="307"/>
              </a:spcBef>
            </a:pPr>
            <a:r>
              <a:rPr sz="2118" b="1" dirty="0">
                <a:solidFill>
                  <a:srgbClr val="FF0000"/>
                </a:solidFill>
                <a:latin typeface="Verdana"/>
                <a:cs typeface="Verdana"/>
              </a:rPr>
              <a:t>protocoles</a:t>
            </a:r>
            <a:r>
              <a:rPr sz="2118" b="1" spc="-11" dirty="0">
                <a:solidFill>
                  <a:srgbClr val="FF0000"/>
                </a:solidFill>
                <a:latin typeface="Verdana"/>
                <a:cs typeface="Verdana"/>
              </a:rPr>
              <a:t> </a:t>
            </a:r>
            <a:r>
              <a:rPr sz="2118" dirty="0">
                <a:solidFill>
                  <a:srgbClr val="FF0000"/>
                </a:solidFill>
                <a:latin typeface="Verdana"/>
                <a:cs typeface="Verdana"/>
              </a:rPr>
              <a:t>organisés</a:t>
            </a:r>
            <a:r>
              <a:rPr sz="2118" spc="-64" dirty="0">
                <a:solidFill>
                  <a:srgbClr val="FF0000"/>
                </a:solidFill>
                <a:latin typeface="Verdana"/>
                <a:cs typeface="Verdana"/>
              </a:rPr>
              <a:t> </a:t>
            </a:r>
            <a:r>
              <a:rPr sz="2118" dirty="0">
                <a:solidFill>
                  <a:srgbClr val="FF0000"/>
                </a:solidFill>
                <a:latin typeface="Verdana"/>
                <a:cs typeface="Verdana"/>
              </a:rPr>
              <a:t>en</a:t>
            </a:r>
            <a:r>
              <a:rPr sz="2118" spc="-58" dirty="0">
                <a:solidFill>
                  <a:srgbClr val="FF0000"/>
                </a:solidFill>
                <a:latin typeface="Verdana"/>
                <a:cs typeface="Verdana"/>
              </a:rPr>
              <a:t> </a:t>
            </a:r>
            <a:r>
              <a:rPr sz="2118" dirty="0">
                <a:solidFill>
                  <a:srgbClr val="FF0000"/>
                </a:solidFill>
                <a:latin typeface="Verdana"/>
                <a:cs typeface="Verdana"/>
              </a:rPr>
              <a:t>plusieurs</a:t>
            </a:r>
            <a:r>
              <a:rPr sz="2118" spc="-21" dirty="0">
                <a:solidFill>
                  <a:srgbClr val="FF0000"/>
                </a:solidFill>
                <a:latin typeface="Verdana"/>
                <a:cs typeface="Verdana"/>
              </a:rPr>
              <a:t> </a:t>
            </a:r>
            <a:r>
              <a:rPr sz="2118" b="1" spc="-11" dirty="0">
                <a:solidFill>
                  <a:srgbClr val="FF0000"/>
                </a:solidFill>
                <a:latin typeface="Verdana"/>
                <a:cs typeface="Verdana"/>
              </a:rPr>
              <a:t>couches</a:t>
            </a:r>
            <a:endParaRPr sz="2118">
              <a:latin typeface="Verdana"/>
              <a:cs typeface="Verdana"/>
            </a:endParaRPr>
          </a:p>
        </p:txBody>
      </p:sp>
      <p:sp>
        <p:nvSpPr>
          <p:cNvPr id="6" name="object 6"/>
          <p:cNvSpPr txBox="1">
            <a:spLocks noGrp="1"/>
          </p:cNvSpPr>
          <p:nvPr>
            <p:ph type="title"/>
          </p:nvPr>
        </p:nvSpPr>
        <p:spPr>
          <a:xfrm>
            <a:off x="638734" y="297349"/>
            <a:ext cx="11134165" cy="690687"/>
          </a:xfrm>
          <a:prstGeom prst="rect">
            <a:avLst/>
          </a:prstGeom>
        </p:spPr>
        <p:txBody>
          <a:bodyPr vert="horz" wrap="square" lIns="0" tIns="13447" rIns="0" bIns="0" rtlCol="0" anchor="ctr">
            <a:spAutoFit/>
          </a:bodyPr>
          <a:lstStyle/>
          <a:p>
            <a:pPr marL="3624574">
              <a:lnSpc>
                <a:spcPct val="100000"/>
              </a:lnSpc>
              <a:spcBef>
                <a:spcPts val="106"/>
              </a:spcBef>
            </a:pPr>
            <a:r>
              <a:rPr spc="-11" dirty="0"/>
              <a:t>Protocole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545B6C-BA71-D2FA-BEEA-7F158965C30F}"/>
              </a:ext>
            </a:extLst>
          </p:cNvPr>
          <p:cNvSpPr>
            <a:spLocks noGrp="1"/>
          </p:cNvSpPr>
          <p:nvPr>
            <p:ph type="title"/>
          </p:nvPr>
        </p:nvSpPr>
        <p:spPr>
          <a:xfrm>
            <a:off x="838200" y="365125"/>
            <a:ext cx="10515600" cy="701675"/>
          </a:xfrm>
        </p:spPr>
        <p:txBody>
          <a:bodyPr>
            <a:normAutofit/>
          </a:bodyPr>
          <a:lstStyle/>
          <a:p>
            <a:r>
              <a:rPr lang="fr-FR" sz="3200" cap="all" dirty="0">
                <a:solidFill>
                  <a:srgbClr val="222222"/>
                </a:solidFill>
                <a:highlight>
                  <a:srgbClr val="FFFFFF"/>
                </a:highlight>
                <a:latin typeface="Roboto Slab" panose="020F0502020204030204" pitchFamily="2" charset="0"/>
                <a:ea typeface="SimSun" panose="02010600030101010101" pitchFamily="2" charset="-122"/>
              </a:rPr>
              <a:t>EXIGENCES RELATIVES AU PROTOCOLE DE RÉSEAU</a:t>
            </a:r>
            <a:endParaRPr lang="fr-FR" sz="3200" dirty="0"/>
          </a:p>
        </p:txBody>
      </p:sp>
      <p:sp>
        <p:nvSpPr>
          <p:cNvPr id="3" name="Espace réservé du contenu 2">
            <a:extLst>
              <a:ext uri="{FF2B5EF4-FFF2-40B4-BE49-F238E27FC236}">
                <a16:creationId xmlns:a16="http://schemas.microsoft.com/office/drawing/2014/main" id="{BAFD8FCF-ED48-5B8F-B3A0-29F8A3A1ADCF}"/>
              </a:ext>
            </a:extLst>
          </p:cNvPr>
          <p:cNvSpPr>
            <a:spLocks noGrp="1"/>
          </p:cNvSpPr>
          <p:nvPr>
            <p:ph idx="1"/>
          </p:nvPr>
        </p:nvSpPr>
        <p:spPr>
          <a:xfrm>
            <a:off x="381000" y="1173480"/>
            <a:ext cx="11536680" cy="5319395"/>
          </a:xfrm>
        </p:spPr>
        <p:txBody>
          <a:bodyPr>
            <a:normAutofit/>
          </a:bodyPr>
          <a:lstStyle/>
          <a:p>
            <a:pPr algn="l" fontAlgn="base"/>
            <a:r>
              <a:rPr lang="fr-FR" sz="3200" i="0" dirty="0">
                <a:solidFill>
                  <a:srgbClr val="444444"/>
                </a:solidFill>
                <a:effectLst/>
                <a:highlight>
                  <a:srgbClr val="FFFFFF"/>
                </a:highlight>
                <a:latin typeface="Helvetica" panose="020B0604020202020204" pitchFamily="34" charset="0"/>
              </a:rPr>
              <a:t>Les protocoles utilisés dans le cadre des communications réseau partagent bon nombre de ces caractéristiques fondamentales. En plus d’identifier la source et la destination, les protocoles informatiques et réseau définissent la manière dont un message est transmis sur un réseau. Les protocoles informatiques communs comprennent les exigences suivantes :</a:t>
            </a:r>
            <a:endParaRPr lang="fr-FR" sz="3200" dirty="0">
              <a:effectLst/>
              <a:latin typeface="Times New Roman" panose="02020603050405020304" pitchFamily="18" charset="0"/>
            </a:endParaRPr>
          </a:p>
          <a:p>
            <a:pPr marL="800100" lvl="1" indent="-342900" algn="just" fontAlgn="base">
              <a:spcBef>
                <a:spcPts val="0"/>
              </a:spcBef>
              <a:buFont typeface="Wingdings" panose="05000000000000000000" pitchFamily="2" charset="2"/>
              <a:buChar char=""/>
            </a:pPr>
            <a:r>
              <a:rPr lang="fr-FR" sz="2800" i="0" dirty="0">
                <a:solidFill>
                  <a:srgbClr val="444444"/>
                </a:solidFill>
                <a:effectLst/>
                <a:highlight>
                  <a:srgbClr val="FFFFFF"/>
                </a:highlight>
                <a:latin typeface="Helvetica" panose="020B0604020202020204" pitchFamily="34" charset="0"/>
                <a:ea typeface="SimSun" panose="02010600030101010101" pitchFamily="2" charset="-122"/>
                <a:cs typeface="Times New Roman" panose="02020603050405020304" pitchFamily="18" charset="0"/>
              </a:rPr>
              <a:t>Codage des messages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fontAlgn="base">
              <a:spcBef>
                <a:spcPts val="0"/>
              </a:spcBef>
              <a:buFont typeface="Wingdings" panose="05000000000000000000" pitchFamily="2" charset="2"/>
              <a:buChar char=""/>
            </a:pPr>
            <a:r>
              <a:rPr lang="fr-FR" sz="2800" i="0" dirty="0">
                <a:solidFill>
                  <a:srgbClr val="444444"/>
                </a:solidFill>
                <a:effectLst/>
                <a:highlight>
                  <a:srgbClr val="FFFFFF"/>
                </a:highlight>
                <a:latin typeface="Helvetica" panose="020B0604020202020204" pitchFamily="34" charset="0"/>
                <a:ea typeface="SimSun" panose="02010600030101010101" pitchFamily="2" charset="-122"/>
                <a:cs typeface="Times New Roman" panose="02020603050405020304" pitchFamily="18" charset="0"/>
              </a:rPr>
              <a:t>Format et encapsulation des messages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fontAlgn="base">
              <a:spcBef>
                <a:spcPts val="0"/>
              </a:spcBef>
              <a:buFont typeface="Wingdings" panose="05000000000000000000" pitchFamily="2" charset="2"/>
              <a:buChar char=""/>
            </a:pPr>
            <a:r>
              <a:rPr lang="fr-FR" sz="2800" i="0" dirty="0">
                <a:solidFill>
                  <a:srgbClr val="444444"/>
                </a:solidFill>
                <a:effectLst/>
                <a:highlight>
                  <a:srgbClr val="FFFFFF"/>
                </a:highlight>
                <a:latin typeface="Helvetica" panose="020B0604020202020204" pitchFamily="34" charset="0"/>
                <a:ea typeface="SimSun" panose="02010600030101010101" pitchFamily="2" charset="-122"/>
                <a:cs typeface="Times New Roman" panose="02020603050405020304" pitchFamily="18" charset="0"/>
              </a:rPr>
              <a:t>La taille du message</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fontAlgn="base">
              <a:spcBef>
                <a:spcPts val="0"/>
              </a:spcBef>
              <a:buFont typeface="Wingdings" panose="05000000000000000000" pitchFamily="2" charset="2"/>
              <a:buChar char=""/>
            </a:pPr>
            <a:r>
              <a:rPr lang="fr-FR" sz="2800" i="0" dirty="0">
                <a:solidFill>
                  <a:srgbClr val="444444"/>
                </a:solidFill>
                <a:effectLst/>
                <a:highlight>
                  <a:srgbClr val="FFFFFF"/>
                </a:highlight>
                <a:latin typeface="Helvetica" panose="020B0604020202020204" pitchFamily="34" charset="0"/>
                <a:ea typeface="SimSun" panose="02010600030101010101" pitchFamily="2" charset="-122"/>
                <a:cs typeface="Times New Roman" panose="02020603050405020304" pitchFamily="18" charset="0"/>
              </a:rPr>
              <a:t>Synchronisation des messages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800100" lvl="1" indent="-342900" algn="just" fontAlgn="base">
              <a:spcBef>
                <a:spcPts val="0"/>
              </a:spcBef>
              <a:buFont typeface="Wingdings" panose="05000000000000000000" pitchFamily="2" charset="2"/>
              <a:buChar char=""/>
            </a:pPr>
            <a:r>
              <a:rPr lang="fr-FR" sz="2800" i="0" dirty="0">
                <a:solidFill>
                  <a:srgbClr val="444444"/>
                </a:solidFill>
                <a:effectLst/>
                <a:highlight>
                  <a:srgbClr val="FFFFFF"/>
                </a:highlight>
                <a:latin typeface="Helvetica" panose="020B0604020202020204" pitchFamily="34" charset="0"/>
                <a:ea typeface="SimSun" panose="02010600030101010101" pitchFamily="2" charset="-122"/>
                <a:cs typeface="Times New Roman" panose="02020603050405020304" pitchFamily="18" charset="0"/>
              </a:rPr>
              <a:t>Options de remise des messages</a:t>
            </a:r>
            <a:endParaRPr lang="fr-FR" sz="28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buNone/>
            </a:pPr>
            <a:endParaRPr lang="fr-FR" sz="3200" dirty="0"/>
          </a:p>
        </p:txBody>
      </p:sp>
    </p:spTree>
    <p:extLst>
      <p:ext uri="{BB962C8B-B14F-4D97-AF65-F5344CB8AC3E}">
        <p14:creationId xmlns:p14="http://schemas.microsoft.com/office/powerpoint/2010/main" val="2062093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6ADD62-C3AB-5252-C33F-000C7C07693C}"/>
              </a:ext>
            </a:extLst>
          </p:cNvPr>
          <p:cNvSpPr>
            <a:spLocks noGrp="1"/>
          </p:cNvSpPr>
          <p:nvPr>
            <p:ph type="title"/>
          </p:nvPr>
        </p:nvSpPr>
        <p:spPr>
          <a:xfrm>
            <a:off x="838200" y="365125"/>
            <a:ext cx="10515600" cy="732155"/>
          </a:xfrm>
        </p:spPr>
        <p:txBody>
          <a:bodyPr/>
          <a:lstStyle/>
          <a:p>
            <a:r>
              <a:rPr lang="fr-FR" b="1" dirty="0">
                <a:solidFill>
                  <a:srgbClr val="1F011C"/>
                </a:solidFill>
                <a:highlight>
                  <a:srgbClr val="FFFFFF"/>
                </a:highlight>
                <a:latin typeface="Arial" panose="020B0604020202020204" pitchFamily="34" charset="0"/>
                <a:ea typeface="宋体" panose="02010600030101010101" pitchFamily="2" charset="-122"/>
              </a:rPr>
              <a:t>Le protocole IP</a:t>
            </a:r>
            <a:endParaRPr lang="fr-FR" dirty="0"/>
          </a:p>
        </p:txBody>
      </p:sp>
      <p:sp>
        <p:nvSpPr>
          <p:cNvPr id="3" name="Espace réservé du contenu 2">
            <a:extLst>
              <a:ext uri="{FF2B5EF4-FFF2-40B4-BE49-F238E27FC236}">
                <a16:creationId xmlns:a16="http://schemas.microsoft.com/office/drawing/2014/main" id="{731A7A76-5072-48A9-809C-7DD54EC9106E}"/>
              </a:ext>
            </a:extLst>
          </p:cNvPr>
          <p:cNvSpPr>
            <a:spLocks noGrp="1"/>
          </p:cNvSpPr>
          <p:nvPr>
            <p:ph idx="1"/>
          </p:nvPr>
        </p:nvSpPr>
        <p:spPr>
          <a:xfrm>
            <a:off x="563880" y="1341120"/>
            <a:ext cx="11308080" cy="5334000"/>
          </a:xfrm>
        </p:spPr>
        <p:txBody>
          <a:bodyPr>
            <a:normAutofit fontScale="92500"/>
          </a:bodyPr>
          <a:lstStyle/>
          <a:p>
            <a:pPr marL="0" marR="0" algn="l">
              <a:spcBef>
                <a:spcPts val="0"/>
              </a:spcBef>
              <a:spcAft>
                <a:spcPts val="0"/>
              </a:spcAft>
            </a:pPr>
            <a:r>
              <a:rPr lang="fr-FR" sz="3200" b="1" i="0" dirty="0">
                <a:solidFill>
                  <a:srgbClr val="1F011C"/>
                </a:solidFill>
                <a:effectLst/>
                <a:highlight>
                  <a:srgbClr val="FFFFFF"/>
                </a:highlight>
                <a:latin typeface="Arial" panose="020B0604020202020204" pitchFamily="34" charset="0"/>
                <a:ea typeface="宋体" panose="02010600030101010101" pitchFamily="2" charset="-122"/>
              </a:rPr>
              <a:t> Associer une interface à une adresse IP</a:t>
            </a:r>
            <a:endParaRPr lang="fr-FR" sz="3200" dirty="0">
              <a:effectLst/>
              <a:highlight>
                <a:srgbClr val="FFFFFF"/>
              </a:highlight>
              <a:latin typeface="Times New Roman" panose="02020603050405020304" pitchFamily="18" charset="0"/>
              <a:ea typeface="宋体" panose="02010600030101010101" pitchFamily="2" charset="-122"/>
            </a:endParaRPr>
          </a:p>
          <a:p>
            <a:pPr marL="457200" lvl="1">
              <a:spcBef>
                <a:spcPts val="0"/>
              </a:spcBef>
            </a:pPr>
            <a:r>
              <a:rPr lang="fr-FR" sz="2800" i="0" dirty="0">
                <a:solidFill>
                  <a:srgbClr val="1F011C"/>
                </a:solidFill>
                <a:effectLst/>
                <a:highlight>
                  <a:srgbClr val="FFFFFF"/>
                </a:highlight>
                <a:latin typeface="Arial" panose="020B0604020202020204" pitchFamily="34" charset="0"/>
                <a:ea typeface="宋体" panose="02010600030101010101" pitchFamily="2" charset="-122"/>
              </a:rPr>
              <a:t>Le </a:t>
            </a:r>
            <a:r>
              <a:rPr lang="fr-FR" sz="2800" b="1" i="0" dirty="0">
                <a:solidFill>
                  <a:srgbClr val="1F011C"/>
                </a:solidFill>
                <a:effectLst/>
                <a:highlight>
                  <a:srgbClr val="FFFFFF"/>
                </a:highlight>
                <a:latin typeface="Arial" panose="020B0604020202020204" pitchFamily="34" charset="0"/>
                <a:ea typeface="宋体" panose="02010600030101010101" pitchFamily="2" charset="-122"/>
              </a:rPr>
              <a:t>protocole IP</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(pour </a:t>
            </a:r>
            <a:r>
              <a:rPr lang="fr-FR" sz="2800" i="1" dirty="0">
                <a:solidFill>
                  <a:srgbClr val="1F011C"/>
                </a:solidFill>
                <a:effectLst/>
                <a:highlight>
                  <a:srgbClr val="FFFFFF"/>
                </a:highlight>
                <a:latin typeface="Arial" panose="020B0604020202020204" pitchFamily="34" charset="0"/>
                <a:ea typeface="宋体" panose="02010600030101010101" pitchFamily="2" charset="-122"/>
              </a:rPr>
              <a:t>Internet Protocol</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en anglais) permet d’associer à chaque interface un identifiant unique nommé </a:t>
            </a:r>
            <a:r>
              <a:rPr lang="fr-FR" sz="2800" b="1" i="0" dirty="0">
                <a:solidFill>
                  <a:srgbClr val="1F011C"/>
                </a:solidFill>
                <a:effectLst/>
                <a:highlight>
                  <a:srgbClr val="FFFFFF"/>
                </a:highlight>
                <a:latin typeface="Arial" panose="020B0604020202020204" pitchFamily="34" charset="0"/>
                <a:ea typeface="宋体" panose="02010600030101010101" pitchFamily="2" charset="-122"/>
              </a:rPr>
              <a:t>adresse IP</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et cela indépendamment de la couche directement inférieure (la couche liaison).</a:t>
            </a:r>
            <a:endParaRPr lang="fr-FR" sz="2800" dirty="0">
              <a:effectLst/>
              <a:highlight>
                <a:srgbClr val="FFFFFF"/>
              </a:highlight>
              <a:latin typeface="Times New Roman" panose="02020603050405020304" pitchFamily="18" charset="0"/>
              <a:ea typeface="宋体" panose="02010600030101010101" pitchFamily="2" charset="-122"/>
            </a:endParaRPr>
          </a:p>
          <a:p>
            <a:pPr marL="457200" lvl="1">
              <a:spcBef>
                <a:spcPts val="0"/>
              </a:spcBef>
            </a:pPr>
            <a:r>
              <a:rPr lang="fr-FR" sz="2800" i="0" dirty="0">
                <a:solidFill>
                  <a:srgbClr val="1F011C"/>
                </a:solidFill>
                <a:effectLst/>
                <a:highlight>
                  <a:srgbClr val="FFFFFF"/>
                </a:highlight>
                <a:latin typeface="Arial" panose="020B0604020202020204" pitchFamily="34" charset="0"/>
                <a:ea typeface="宋体" panose="02010600030101010101" pitchFamily="2" charset="-122"/>
              </a:rPr>
              <a:t>Remarque</a:t>
            </a:r>
            <a:br>
              <a:rPr lang="fr-FR" sz="2800" i="0" dirty="0">
                <a:solidFill>
                  <a:srgbClr val="1F011C"/>
                </a:solidFill>
                <a:effectLst/>
                <a:highlight>
                  <a:srgbClr val="FFFFFF"/>
                </a:highlight>
                <a:latin typeface="Arial" panose="020B0604020202020204" pitchFamily="34" charset="0"/>
                <a:ea typeface="宋体" panose="02010600030101010101" pitchFamily="2" charset="-122"/>
              </a:rPr>
            </a:br>
            <a:r>
              <a:rPr lang="fr-FR" sz="2800" i="0" dirty="0">
                <a:solidFill>
                  <a:srgbClr val="1F011C"/>
                </a:solidFill>
                <a:effectLst/>
                <a:highlight>
                  <a:srgbClr val="FFFFFF"/>
                </a:highlight>
                <a:latin typeface="Arial" panose="020B0604020202020204" pitchFamily="34" charset="0"/>
                <a:ea typeface="宋体" panose="02010600030101010101" pitchFamily="2" charset="-122"/>
              </a:rPr>
              <a:t>Le protocole IP permet également de définir une adresse IP virtuelle lorsqu’on n’est pas connecté, elle s’appelle </a:t>
            </a:r>
            <a:r>
              <a:rPr lang="fr-FR" sz="2800" b="1" i="0" dirty="0">
                <a:solidFill>
                  <a:srgbClr val="1F011C"/>
                </a:solidFill>
                <a:effectLst/>
                <a:highlight>
                  <a:srgbClr val="FFFFFF"/>
                </a:highlight>
                <a:latin typeface="Arial" panose="020B0604020202020204" pitchFamily="34" charset="0"/>
                <a:ea typeface="宋体" panose="02010600030101010101" pitchFamily="2" charset="-122"/>
              </a:rPr>
              <a:t>localhost</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et son adresse est 127.0.0.1.</a:t>
            </a:r>
            <a:endParaRPr lang="fr-FR" sz="2800" dirty="0">
              <a:effectLst/>
              <a:highlight>
                <a:srgbClr val="FFFFFF"/>
              </a:highlight>
              <a:latin typeface="Times New Roman" panose="02020603050405020304" pitchFamily="18" charset="0"/>
              <a:ea typeface="宋体" panose="02010600030101010101" pitchFamily="2" charset="-122"/>
            </a:endParaRPr>
          </a:p>
          <a:p>
            <a:pPr lvl="1"/>
            <a:r>
              <a:rPr lang="fr-FR" sz="2800" i="0" dirty="0">
                <a:solidFill>
                  <a:srgbClr val="1F011C"/>
                </a:solidFill>
                <a:effectLst/>
                <a:highlight>
                  <a:srgbClr val="FFFFFF"/>
                </a:highlight>
                <a:latin typeface="Arial" panose="020B0604020202020204" pitchFamily="34" charset="0"/>
              </a:rPr>
              <a:t>Il existe deux versions d’adressage IP, la v4 sur 4 octets et la v6 sur 6 octets.</a:t>
            </a:r>
            <a:endParaRPr lang="fr-FR" sz="2800" dirty="0">
              <a:effectLst/>
              <a:latin typeface="Times New Roman" panose="02020603050405020304" pitchFamily="18" charset="0"/>
            </a:endParaRPr>
          </a:p>
          <a:p>
            <a:pPr lvl="1"/>
            <a:r>
              <a:rPr lang="fr-FR" sz="2800" i="0" dirty="0">
                <a:solidFill>
                  <a:srgbClr val="1F011C"/>
                </a:solidFill>
                <a:effectLst/>
                <a:highlight>
                  <a:srgbClr val="FFFFFF"/>
                </a:highlight>
                <a:latin typeface="Arial" panose="020B0604020202020204" pitchFamily="34" charset="0"/>
              </a:rPr>
              <a:t>Nous utiliserons dans ce cours l’adressage IPv4.</a:t>
            </a:r>
            <a:endParaRPr lang="fr-FR" sz="2800" dirty="0">
              <a:effectLst/>
              <a:latin typeface="Times New Roman" panose="02020603050405020304" pitchFamily="18" charset="0"/>
            </a:endParaRPr>
          </a:p>
          <a:p>
            <a:pPr marL="457200" lvl="1">
              <a:spcBef>
                <a:spcPts val="0"/>
              </a:spcBef>
            </a:pPr>
            <a:r>
              <a:rPr lang="fr-FR" sz="2800" i="0" dirty="0">
                <a:solidFill>
                  <a:srgbClr val="1F011C"/>
                </a:solidFill>
                <a:effectLst/>
                <a:highlight>
                  <a:srgbClr val="FFFFFF"/>
                </a:highlight>
                <a:latin typeface="Arial" panose="020B0604020202020204" pitchFamily="34" charset="0"/>
                <a:ea typeface="宋体" panose="02010600030101010101" pitchFamily="2" charset="-122"/>
              </a:rPr>
              <a:t>Une </a:t>
            </a:r>
            <a:r>
              <a:rPr lang="fr-FR" sz="2800" b="1" i="0" dirty="0">
                <a:solidFill>
                  <a:srgbClr val="1F011C"/>
                </a:solidFill>
                <a:effectLst/>
                <a:highlight>
                  <a:srgbClr val="FFFFFF"/>
                </a:highlight>
                <a:latin typeface="Arial" panose="020B0604020202020204" pitchFamily="34" charset="0"/>
                <a:ea typeface="宋体" panose="02010600030101010101" pitchFamily="2" charset="-122"/>
              </a:rPr>
              <a:t>adresse IPv4</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est composée de </a:t>
            </a:r>
            <a:r>
              <a:rPr lang="fr-FR" sz="2800" b="1" i="0" dirty="0">
                <a:solidFill>
                  <a:srgbClr val="1F011C"/>
                </a:solidFill>
                <a:effectLst/>
                <a:highlight>
                  <a:srgbClr val="FFFFFF"/>
                </a:highlight>
                <a:latin typeface="Arial" panose="020B0604020202020204" pitchFamily="34" charset="0"/>
                <a:ea typeface="宋体" panose="02010600030101010101" pitchFamily="2" charset="-122"/>
              </a:rPr>
              <a:t>4 octets</a:t>
            </a:r>
            <a:r>
              <a:rPr lang="fr-FR" sz="2800" i="0" dirty="0">
                <a:solidFill>
                  <a:srgbClr val="1F011C"/>
                </a:solidFill>
                <a:effectLst/>
                <a:highlight>
                  <a:srgbClr val="FFFFFF"/>
                </a:highlight>
                <a:latin typeface="Arial" panose="020B0604020202020204" pitchFamily="34" charset="0"/>
                <a:ea typeface="宋体" panose="02010600030101010101" pitchFamily="2" charset="-122"/>
              </a:rPr>
              <a:t> en notation décimale, séparés par des points et notés généralement en décimal.</a:t>
            </a:r>
            <a:endParaRPr lang="fr-FR" sz="2800" dirty="0">
              <a:effectLst/>
              <a:highlight>
                <a:srgbClr val="FFFFFF"/>
              </a:highlight>
              <a:latin typeface="Times New Roman" panose="02020603050405020304" pitchFamily="18" charset="0"/>
              <a:ea typeface="宋体" panose="02010600030101010101" pitchFamily="2" charset="-122"/>
            </a:endParaRPr>
          </a:p>
          <a:p>
            <a:endParaRPr lang="fr-FR" sz="3200" dirty="0"/>
          </a:p>
        </p:txBody>
      </p:sp>
    </p:spTree>
    <p:extLst>
      <p:ext uri="{BB962C8B-B14F-4D97-AF65-F5344CB8AC3E}">
        <p14:creationId xmlns:p14="http://schemas.microsoft.com/office/powerpoint/2010/main" val="26447722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1256</TotalTime>
  <Words>6302</Words>
  <Application>Microsoft Office PowerPoint</Application>
  <PresentationFormat>Grand écran</PresentationFormat>
  <Paragraphs>543</Paragraphs>
  <Slides>65</Slides>
  <Notes>0</Notes>
  <HiddenSlides>0</HiddenSlides>
  <MMClips>0</MMClips>
  <ScaleCrop>false</ScaleCrop>
  <HeadingPairs>
    <vt:vector size="6" baseType="variant">
      <vt:variant>
        <vt:lpstr>Polices utilisées</vt:lpstr>
      </vt:variant>
      <vt:variant>
        <vt:i4>15</vt:i4>
      </vt:variant>
      <vt:variant>
        <vt:lpstr>Thème</vt:lpstr>
      </vt:variant>
      <vt:variant>
        <vt:i4>1</vt:i4>
      </vt:variant>
      <vt:variant>
        <vt:lpstr>Titres des diapositives</vt:lpstr>
      </vt:variant>
      <vt:variant>
        <vt:i4>65</vt:i4>
      </vt:variant>
    </vt:vector>
  </HeadingPairs>
  <TitlesOfParts>
    <vt:vector size="81" baseType="lpstr">
      <vt:lpstr>SimSun</vt:lpstr>
      <vt:lpstr>Arial</vt:lpstr>
      <vt:lpstr>Arial MT</vt:lpstr>
      <vt:lpstr>Calibri</vt:lpstr>
      <vt:lpstr>Calibri Light</vt:lpstr>
      <vt:lpstr>Courier New</vt:lpstr>
      <vt:lpstr>Geneva</vt:lpstr>
      <vt:lpstr>Helvetica</vt:lpstr>
      <vt:lpstr>Roboto Slab</vt:lpstr>
      <vt:lpstr>sans-serif</vt:lpstr>
      <vt:lpstr>Segoe UI Symbol</vt:lpstr>
      <vt:lpstr>Symbol</vt:lpstr>
      <vt:lpstr>Times New Roman</vt:lpstr>
      <vt:lpstr>Verdana</vt:lpstr>
      <vt:lpstr>Wingdings</vt:lpstr>
      <vt:lpstr>Thème Office</vt:lpstr>
      <vt:lpstr>Couche du modèle OSI</vt:lpstr>
      <vt:lpstr>Le rôle de la couche physique</vt:lpstr>
      <vt:lpstr>Les supports utilisés par la couche physique</vt:lpstr>
      <vt:lpstr>Le vocabulaire spécifique</vt:lpstr>
      <vt:lpstr>Comprendre les protocoles de la couche réseau</vt:lpstr>
      <vt:lpstr>Les rôles de la couche réseau</vt:lpstr>
      <vt:lpstr>Protocole</vt:lpstr>
      <vt:lpstr>EXIGENCES RELATIVES AU PROTOCOLE DE RÉSEAU</vt:lpstr>
      <vt:lpstr>Le protocole IP</vt:lpstr>
      <vt:lpstr>Présentation PowerPoint</vt:lpstr>
      <vt:lpstr>Associer une interface à un masque de sous-réseau</vt:lpstr>
      <vt:lpstr>Associer une interface à un masque de sous-réseau</vt:lpstr>
      <vt:lpstr>Le routage des données</vt:lpstr>
      <vt:lpstr>Le routage des données</vt:lpstr>
      <vt:lpstr>Le routage des données</vt:lpstr>
      <vt:lpstr>Le protocole AR</vt:lpstr>
      <vt:lpstr>Différence entre adresse IP et adresse MAC</vt:lpstr>
      <vt:lpstr>Le protocole ARP pour faire le lien entre adresse IP et adresse MACP</vt:lpstr>
      <vt:lpstr>Fonctionnement simplifié du protocole ARP</vt:lpstr>
      <vt:lpstr>Le protocole ICMP </vt:lpstr>
      <vt:lpstr>Présentation PowerPoint</vt:lpstr>
      <vt:lpstr>Résumé - le rôle des protocoles IP, ARP et ICMP </vt:lpstr>
      <vt:lpstr>Décrire des protocoles de récupération de paquets </vt:lpstr>
      <vt:lpstr>Présentation PowerPoint</vt:lpstr>
      <vt:lpstr>Le protocole du bit de parité</vt:lpstr>
      <vt:lpstr>Le protocole du bit alterné</vt:lpstr>
      <vt:lpstr>Comprendre les protocoles de la couche liaison dans un réseau local</vt:lpstr>
      <vt:lpstr>Le protocole du bit alterné</vt:lpstr>
      <vt:lpstr>Comprendre les protocoles de la couche liaison dans un réseau local </vt:lpstr>
      <vt:lpstr>Le rôle de la couche liaison</vt:lpstr>
      <vt:lpstr>La notion de réseau local et d’adresse MAC</vt:lpstr>
      <vt:lpstr>Le protocole Ethernet</vt:lpstr>
      <vt:lpstr>Le protocole CSMA/CD</vt:lpstr>
      <vt:lpstr>Comprendre les protocoles de la couche transport </vt:lpstr>
      <vt:lpstr>Présentation PowerPoint</vt:lpstr>
      <vt:lpstr>Les rôles de la couche transport</vt:lpstr>
      <vt:lpstr>Le protocole UDP</vt:lpstr>
      <vt:lpstr>Présentation PowerPoint</vt:lpstr>
      <vt:lpstr>Le protocole TCP</vt:lpstr>
      <vt:lpstr>Le protocole TCP</vt:lpstr>
      <vt:lpstr>Présentation PowerPoint</vt:lpstr>
      <vt:lpstr>Couche application (HTTP, DNS, SMTP, FTP...) </vt:lpstr>
      <vt:lpstr>Protocole DNS</vt:lpstr>
      <vt:lpstr>Protocole DNS</vt:lpstr>
      <vt:lpstr>Protocole DNS</vt:lpstr>
      <vt:lpstr>Protocole DNS</vt:lpstr>
      <vt:lpstr>Protocole DNS</vt:lpstr>
      <vt:lpstr>Protocole DNS</vt:lpstr>
      <vt:lpstr>Protocole DNS</vt:lpstr>
      <vt:lpstr>Protocole Telnet</vt:lpstr>
      <vt:lpstr>Protocole SSH</vt:lpstr>
      <vt:lpstr>Protocole FTP</vt:lpstr>
      <vt:lpstr>Protocole FTP</vt:lpstr>
      <vt:lpstr>Protocole FTP</vt:lpstr>
      <vt:lpstr>Protocole SMTP</vt:lpstr>
      <vt:lpstr>Protocole SMTP</vt:lpstr>
      <vt:lpstr>Protocole POP</vt:lpstr>
      <vt:lpstr>Protocole HTTP</vt:lpstr>
      <vt:lpstr>Protocole HTTP</vt:lpstr>
      <vt:lpstr>Protocole HTTP</vt:lpstr>
      <vt:lpstr>Protocole HTTP</vt:lpstr>
      <vt:lpstr>Protocole HTTP</vt:lpstr>
      <vt:lpstr>Protocole HTTP</vt:lpstr>
      <vt:lpstr>Protocole HTTP</vt:lpstr>
      <vt:lpstr>FIN CHAPITRE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Communications et protocoles réseau</dc:title>
  <dc:creator>Fatou Mata</dc:creator>
  <cp:lastModifiedBy>Acer</cp:lastModifiedBy>
  <cp:revision>36</cp:revision>
  <dcterms:created xsi:type="dcterms:W3CDTF">2022-04-23T15:35:19Z</dcterms:created>
  <dcterms:modified xsi:type="dcterms:W3CDTF">2024-05-24T23:31:55Z</dcterms:modified>
</cp:coreProperties>
</file>