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4" r:id="rId9"/>
    <p:sldId id="265" r:id="rId10"/>
    <p:sldId id="263" r:id="rId11"/>
    <p:sldId id="266" r:id="rId12"/>
    <p:sldId id="267" r:id="rId13"/>
    <p:sldId id="268" r:id="rId14"/>
    <p:sldId id="270" r:id="rId15"/>
    <p:sldId id="271" r:id="rId16"/>
    <p:sldId id="269" r:id="rId17"/>
    <p:sldId id="273" r:id="rId18"/>
    <p:sldId id="272" r:id="rId19"/>
    <p:sldId id="274" r:id="rId20"/>
    <p:sldId id="275" r:id="rId21"/>
    <p:sldId id="279" r:id="rId22"/>
    <p:sldId id="278" r:id="rId23"/>
    <p:sldId id="280" r:id="rId24"/>
    <p:sldId id="277" r:id="rId25"/>
    <p:sldId id="276"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54" r:id="rId57"/>
    <p:sldId id="355" r:id="rId58"/>
    <p:sldId id="373" r:id="rId59"/>
    <p:sldId id="359" r:id="rId60"/>
    <p:sldId id="356" r:id="rId61"/>
    <p:sldId id="357" r:id="rId62"/>
    <p:sldId id="358" r:id="rId63"/>
    <p:sldId id="311" r:id="rId64"/>
    <p:sldId id="312" r:id="rId65"/>
    <p:sldId id="353" r:id="rId66"/>
    <p:sldId id="313" r:id="rId67"/>
    <p:sldId id="360" r:id="rId68"/>
    <p:sldId id="374" r:id="rId69"/>
    <p:sldId id="375" r:id="rId70"/>
    <p:sldId id="376" r:id="rId71"/>
    <p:sldId id="361" r:id="rId72"/>
    <p:sldId id="315" r:id="rId73"/>
    <p:sldId id="316" r:id="rId74"/>
    <p:sldId id="377" r:id="rId75"/>
    <p:sldId id="362" r:id="rId76"/>
    <p:sldId id="363" r:id="rId77"/>
    <p:sldId id="364" r:id="rId78"/>
    <p:sldId id="365" r:id="rId79"/>
    <p:sldId id="366" r:id="rId80"/>
    <p:sldId id="367" r:id="rId81"/>
    <p:sldId id="368" r:id="rId82"/>
    <p:sldId id="371" r:id="rId83"/>
    <p:sldId id="372" r:id="rId84"/>
    <p:sldId id="317" r:id="rId85"/>
    <p:sldId id="314" r:id="rId86"/>
    <p:sldId id="318" r:id="rId87"/>
    <p:sldId id="319" r:id="rId88"/>
    <p:sldId id="320" r:id="rId89"/>
    <p:sldId id="322" r:id="rId90"/>
    <p:sldId id="323" r:id="rId91"/>
    <p:sldId id="321" r:id="rId92"/>
    <p:sldId id="324" r:id="rId93"/>
    <p:sldId id="325" r:id="rId94"/>
    <p:sldId id="326" r:id="rId95"/>
    <p:sldId id="327" r:id="rId96"/>
    <p:sldId id="328" r:id="rId97"/>
    <p:sldId id="329" r:id="rId98"/>
    <p:sldId id="330" r:id="rId99"/>
    <p:sldId id="331" r:id="rId100"/>
    <p:sldId id="332" r:id="rId101"/>
    <p:sldId id="333" r:id="rId102"/>
    <p:sldId id="334" r:id="rId103"/>
    <p:sldId id="338" r:id="rId104"/>
    <p:sldId id="339"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76" autoAdjust="0"/>
    <p:restoredTop sz="94660"/>
  </p:normalViewPr>
  <p:slideViewPr>
    <p:cSldViewPr snapToGrid="0">
      <p:cViewPr varScale="1">
        <p:scale>
          <a:sx n="63" d="100"/>
          <a:sy n="63" d="100"/>
        </p:scale>
        <p:origin x="4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80DD4-3975-49D5-8961-DB7419DA64F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CD3FF1D-D70C-42CE-810A-AEBB06AA8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006732F-B32D-444F-B5C7-E4CEBFD2F708}"/>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5" name="Espace réservé du pied de page 4">
            <a:extLst>
              <a:ext uri="{FF2B5EF4-FFF2-40B4-BE49-F238E27FC236}">
                <a16:creationId xmlns:a16="http://schemas.microsoft.com/office/drawing/2014/main" id="{A8345698-97BE-4B25-B671-DC17F4FA90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AF1B2BB-4CAC-445C-90EF-EEB9122408BC}"/>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2268085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A2D5-3037-4BC8-8CCE-F707A4E9CF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5CAF597-25D4-4737-AB13-BCE7C901882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9D207C-C41A-429E-8C7A-9765BD7C14EA}"/>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5" name="Espace réservé du pied de page 4">
            <a:extLst>
              <a:ext uri="{FF2B5EF4-FFF2-40B4-BE49-F238E27FC236}">
                <a16:creationId xmlns:a16="http://schemas.microsoft.com/office/drawing/2014/main" id="{7CC11C35-1918-414B-8EE8-B797090578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836C83-1AFB-45B6-9D08-2A4E32C8755D}"/>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88386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E7BE98B-3B78-4CFF-8979-A921E775E3F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53F387D-74C9-4C56-AC8C-367E200F467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8776D8-F6EA-4217-89EF-61788E2DFEF3}"/>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5" name="Espace réservé du pied de page 4">
            <a:extLst>
              <a:ext uri="{FF2B5EF4-FFF2-40B4-BE49-F238E27FC236}">
                <a16:creationId xmlns:a16="http://schemas.microsoft.com/office/drawing/2014/main" id="{C36FAABC-2927-4E14-A488-95054EB93E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4585CC-D4C3-445B-82D1-79177A4E4EAF}"/>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67758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63792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404040"/>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4/9/2025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0096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5D239-A800-412F-8733-803C6A6E6E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91A6FEF-99B2-476D-BAE8-8EB27408FFD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3043FE9-4582-4910-A769-46050FA2F5B2}"/>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5" name="Espace réservé du pied de page 4">
            <a:extLst>
              <a:ext uri="{FF2B5EF4-FFF2-40B4-BE49-F238E27FC236}">
                <a16:creationId xmlns:a16="http://schemas.microsoft.com/office/drawing/2014/main" id="{32ACC5D4-F2B1-418B-A0A6-E6BA89D69B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F0041F-99B8-4A44-9EB3-C3A1F58FFD40}"/>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21389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1A8DB-0D22-48BB-9B5E-4554B25ECFE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BF86B7E-1C78-4147-86A9-44C8FEF2C9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29300FC-95D7-4103-BBE1-15660DB6839A}"/>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5" name="Espace réservé du pied de page 4">
            <a:extLst>
              <a:ext uri="{FF2B5EF4-FFF2-40B4-BE49-F238E27FC236}">
                <a16:creationId xmlns:a16="http://schemas.microsoft.com/office/drawing/2014/main" id="{A5B177A6-8CF6-4FEE-837C-58048EF40C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7466988-FE13-4065-91F3-9D68E8895D3C}"/>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72851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DD1CA-1F30-4451-B3FF-7EE3066628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6922728-92F0-47EA-BD2F-1129B9A7981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22E479D-94B7-4231-AA52-27F2EDCC0EF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2FF6C3-EAC6-410F-AFE1-08DD6E938E6A}"/>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6" name="Espace réservé du pied de page 5">
            <a:extLst>
              <a:ext uri="{FF2B5EF4-FFF2-40B4-BE49-F238E27FC236}">
                <a16:creationId xmlns:a16="http://schemas.microsoft.com/office/drawing/2014/main" id="{2C10E9D7-87EE-4474-8CB9-D1F11DEE85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977F48-8AD2-4905-8BAC-52CD1E0C7898}"/>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163846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ACE8E-B472-4F31-8C0B-EE6CF5A4DA4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51E0011-3414-4DBD-9CC8-BCFF476CFB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2D2DA65-7479-4BE7-8B26-B8FC6CB0A3E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01C4CFC-AA7B-4ADE-A2A0-02B0F6E25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ACF58E7-14DD-4E57-93DD-0EF29F12F94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D954D3B-D9CB-4036-8E8D-140065B7C610}"/>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8" name="Espace réservé du pied de page 7">
            <a:extLst>
              <a:ext uri="{FF2B5EF4-FFF2-40B4-BE49-F238E27FC236}">
                <a16:creationId xmlns:a16="http://schemas.microsoft.com/office/drawing/2014/main" id="{8F10E06E-2DF8-4719-A6B6-F394D49044C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AD5C9EB-6730-40B8-99CE-DEF4056A14E5}"/>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211901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E0B32-487F-48D5-B97E-8E78D77E907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96CB15-9B22-4945-8B9D-1AC4F0C55C26}"/>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4" name="Espace réservé du pied de page 3">
            <a:extLst>
              <a:ext uri="{FF2B5EF4-FFF2-40B4-BE49-F238E27FC236}">
                <a16:creationId xmlns:a16="http://schemas.microsoft.com/office/drawing/2014/main" id="{D5240E7B-BE1C-4771-8A53-E75A5838C94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CB8BF4A-07A1-4B8C-8C90-0F2DCD361A5B}"/>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327953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7324FB9-2C0C-4FF2-8607-7D2DA860865D}"/>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3" name="Espace réservé du pied de page 2">
            <a:extLst>
              <a:ext uri="{FF2B5EF4-FFF2-40B4-BE49-F238E27FC236}">
                <a16:creationId xmlns:a16="http://schemas.microsoft.com/office/drawing/2014/main" id="{7AA7055E-7478-483C-9606-FE91E54CFB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A34696-5DDF-4E9F-94E9-1FBBD0F1AD9D}"/>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164814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159519-66DE-4573-B810-9031AE48C4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46F4EF-6DDA-4268-9249-80DCD35542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07AE9AE-45AA-40A6-A34E-BCC32CF5C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695E152-87E2-4345-B84D-9E49C3EE7A08}"/>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6" name="Espace réservé du pied de page 5">
            <a:extLst>
              <a:ext uri="{FF2B5EF4-FFF2-40B4-BE49-F238E27FC236}">
                <a16:creationId xmlns:a16="http://schemas.microsoft.com/office/drawing/2014/main" id="{1FF0F6AF-FAFE-452A-9A8A-E1827BB9EC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E76DB2-C63E-4A98-B29C-DD251E1BF00C}"/>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391481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AFE86D-B33D-4CAD-87B0-D6496F2CD09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D2AB1F8-A7C9-4BA7-AEA6-4536433D6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50AF24-B028-4C83-814E-CBE95700A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CFC91A9-319C-426C-A727-A16037993CA1}"/>
              </a:ext>
            </a:extLst>
          </p:cNvPr>
          <p:cNvSpPr>
            <a:spLocks noGrp="1"/>
          </p:cNvSpPr>
          <p:nvPr>
            <p:ph type="dt" sz="half" idx="10"/>
          </p:nvPr>
        </p:nvSpPr>
        <p:spPr/>
        <p:txBody>
          <a:bodyPr/>
          <a:lstStyle/>
          <a:p>
            <a:fld id="{6CBB3F41-0F55-4D62-8494-67EC7915D495}" type="datetimeFigureOut">
              <a:rPr lang="fr-FR" smtClean="0"/>
              <a:t>09/04/2025</a:t>
            </a:fld>
            <a:endParaRPr lang="fr-FR"/>
          </a:p>
        </p:txBody>
      </p:sp>
      <p:sp>
        <p:nvSpPr>
          <p:cNvPr id="6" name="Espace réservé du pied de page 5">
            <a:extLst>
              <a:ext uri="{FF2B5EF4-FFF2-40B4-BE49-F238E27FC236}">
                <a16:creationId xmlns:a16="http://schemas.microsoft.com/office/drawing/2014/main" id="{2AA70A63-14D1-48C1-964B-0A01748981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B10FA9-7C48-4697-9941-B711EFCAEE39}"/>
              </a:ext>
            </a:extLst>
          </p:cNvPr>
          <p:cNvSpPr>
            <a:spLocks noGrp="1"/>
          </p:cNvSpPr>
          <p:nvPr>
            <p:ph type="sldNum" sz="quarter" idx="12"/>
          </p:nvPr>
        </p:nvSpPr>
        <p:spPr/>
        <p:txBody>
          <a:bodyPr/>
          <a:lstStyle/>
          <a:p>
            <a:fld id="{8EE2238C-67C7-4D2F-9DD2-0DD37EA58857}" type="slidenum">
              <a:rPr lang="fr-FR" smtClean="0"/>
              <a:t>‹N°›</a:t>
            </a:fld>
            <a:endParaRPr lang="fr-FR"/>
          </a:p>
        </p:txBody>
      </p:sp>
    </p:spTree>
    <p:extLst>
      <p:ext uri="{BB962C8B-B14F-4D97-AF65-F5344CB8AC3E}">
        <p14:creationId xmlns:p14="http://schemas.microsoft.com/office/powerpoint/2010/main" val="222935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54542EA-FC19-43D8-9EEB-4C843AECC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28BC081-636F-4FA4-85A4-82CD96112B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DCAA24-D34B-402E-833C-17C0CBE2A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B3F41-0F55-4D62-8494-67EC7915D495}" type="datetimeFigureOut">
              <a:rPr lang="fr-FR" smtClean="0"/>
              <a:t>09/04/2025</a:t>
            </a:fld>
            <a:endParaRPr lang="fr-FR"/>
          </a:p>
        </p:txBody>
      </p:sp>
      <p:sp>
        <p:nvSpPr>
          <p:cNvPr id="5" name="Espace réservé du pied de page 4">
            <a:extLst>
              <a:ext uri="{FF2B5EF4-FFF2-40B4-BE49-F238E27FC236}">
                <a16:creationId xmlns:a16="http://schemas.microsoft.com/office/drawing/2014/main" id="{34F13715-8420-40D5-9670-9A257CE674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E143FA-C48A-4E75-A742-C856FE0B3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2238C-67C7-4D2F-9DD2-0DD37EA58857}" type="slidenum">
              <a:rPr lang="fr-FR" smtClean="0"/>
              <a:t>‹N°›</a:t>
            </a:fld>
            <a:endParaRPr lang="fr-FR"/>
          </a:p>
        </p:txBody>
      </p:sp>
    </p:spTree>
    <p:extLst>
      <p:ext uri="{BB962C8B-B14F-4D97-AF65-F5344CB8AC3E}">
        <p14:creationId xmlns:p14="http://schemas.microsoft.com/office/powerpoint/2010/main" val="297023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103.jpg"/><Relationship Id="rId1" Type="http://schemas.openxmlformats.org/officeDocument/2006/relationships/slideLayout" Target="../slideLayouts/slideLayout12.xml"/><Relationship Id="rId6" Type="http://schemas.openxmlformats.org/officeDocument/2006/relationships/image" Target="../media/image107.jpg"/><Relationship Id="rId5" Type="http://schemas.openxmlformats.org/officeDocument/2006/relationships/image" Target="../media/image106.jpg"/><Relationship Id="rId4" Type="http://schemas.openxmlformats.org/officeDocument/2006/relationships/image" Target="../media/image105.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7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9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F0EBF-0CCA-4663-BB11-5DF11A8A3856}"/>
              </a:ext>
            </a:extLst>
          </p:cNvPr>
          <p:cNvSpPr>
            <a:spLocks noGrp="1"/>
          </p:cNvSpPr>
          <p:nvPr>
            <p:ph type="ctrTitle"/>
          </p:nvPr>
        </p:nvSpPr>
        <p:spPr/>
        <p:txBody>
          <a:bodyPr>
            <a:normAutofit/>
          </a:bodyPr>
          <a:lstStyle/>
          <a:p>
            <a:r>
              <a:rPr lang="fr-FR" b="1" i="0" dirty="0">
                <a:solidFill>
                  <a:srgbClr val="A115A1"/>
                </a:solidFill>
                <a:effectLst/>
                <a:latin typeface="Geneva"/>
              </a:rPr>
              <a:t>Communications et protocoles réseau</a:t>
            </a:r>
            <a:endParaRPr lang="fr-FR" dirty="0"/>
          </a:p>
        </p:txBody>
      </p:sp>
      <p:sp>
        <p:nvSpPr>
          <p:cNvPr id="3" name="Sous-titre 2">
            <a:extLst>
              <a:ext uri="{FF2B5EF4-FFF2-40B4-BE49-F238E27FC236}">
                <a16:creationId xmlns:a16="http://schemas.microsoft.com/office/drawing/2014/main" id="{A3217A01-5715-4D63-AA4C-E7E73A50A75E}"/>
              </a:ext>
            </a:extLst>
          </p:cNvPr>
          <p:cNvSpPr>
            <a:spLocks noGrp="1"/>
          </p:cNvSpPr>
          <p:nvPr>
            <p:ph type="subTitle" idx="1"/>
          </p:nvPr>
        </p:nvSpPr>
        <p:spPr/>
        <p:txBody>
          <a:bodyPr/>
          <a:lstStyle/>
          <a:p>
            <a:r>
              <a:rPr lang="fr-FR" dirty="0"/>
              <a:t>Pr </a:t>
            </a:r>
            <a:r>
              <a:rPr lang="fr-FR" dirty="0" err="1"/>
              <a:t>Cheikhou</a:t>
            </a:r>
            <a:r>
              <a:rPr lang="fr-FR" dirty="0"/>
              <a:t> THIAM</a:t>
            </a:r>
          </a:p>
          <a:p>
            <a:r>
              <a:rPr lang="fr-FR" dirty="0"/>
              <a:t>cthiam@univ-thies.sn</a:t>
            </a:r>
          </a:p>
          <a:p>
            <a:endParaRPr lang="fr-FR" dirty="0"/>
          </a:p>
        </p:txBody>
      </p:sp>
    </p:spTree>
    <p:extLst>
      <p:ext uri="{BB962C8B-B14F-4D97-AF65-F5344CB8AC3E}">
        <p14:creationId xmlns:p14="http://schemas.microsoft.com/office/powerpoint/2010/main" val="75824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D54B5A-C8AE-43BF-B2F7-B566971C6C62}"/>
              </a:ext>
            </a:extLst>
          </p:cNvPr>
          <p:cNvSpPr>
            <a:spLocks noGrp="1"/>
          </p:cNvSpPr>
          <p:nvPr>
            <p:ph idx="1"/>
          </p:nvPr>
        </p:nvSpPr>
        <p:spPr/>
        <p:txBody>
          <a:bodyPr>
            <a:normAutofit fontScale="92500" lnSpcReduction="20000"/>
          </a:bodyPr>
          <a:lstStyle/>
          <a:p>
            <a:r>
              <a:rPr lang="fr-FR" b="0" i="0" dirty="0">
                <a:solidFill>
                  <a:srgbClr val="393536"/>
                </a:solidFill>
                <a:effectLst/>
                <a:latin typeface="Geneva"/>
              </a:rPr>
              <a:t>Avant de communiquer, elles doivent se mettre d'accord sur communiquer.</a:t>
            </a:r>
          </a:p>
          <a:p>
            <a:r>
              <a:rPr lang="fr-FR" b="0" i="0" dirty="0">
                <a:solidFill>
                  <a:srgbClr val="393536"/>
                </a:solidFill>
                <a:effectLst/>
                <a:latin typeface="Geneva"/>
              </a:rPr>
              <a:t>Si la communication fait appel à la voix, les partenaires doivent d'abord définir la langue. </a:t>
            </a:r>
          </a:p>
          <a:p>
            <a:r>
              <a:rPr lang="fr-FR" b="0" i="0" dirty="0">
                <a:solidFill>
                  <a:srgbClr val="393536"/>
                </a:solidFill>
                <a:effectLst/>
                <a:latin typeface="Geneva"/>
              </a:rPr>
              <a:t>Ensuite, lorsqu'elles ont un message à partager, elles doivent pouvoir mettre ce message en forme de sorte qu'il soit compréhensible. </a:t>
            </a:r>
          </a:p>
          <a:p>
            <a:r>
              <a:rPr lang="fr-FR" b="0" i="0" dirty="0">
                <a:solidFill>
                  <a:srgbClr val="393536"/>
                </a:solidFill>
                <a:effectLst/>
                <a:latin typeface="Geneva"/>
              </a:rPr>
              <a:t>Par exemple, si une personne utilise l'anglais, mais que la structure de sa phrase est mauvaise, le message peut facilement être mal compris.</a:t>
            </a:r>
          </a:p>
          <a:p>
            <a:r>
              <a:rPr lang="fr-FR" b="0" i="0" dirty="0">
                <a:solidFill>
                  <a:srgbClr val="393536"/>
                </a:solidFill>
                <a:effectLst/>
                <a:latin typeface="Geneva"/>
              </a:rPr>
              <a:t>Chacune de ces tâches décrit les protocoles mis en place pour permettre la communication. </a:t>
            </a:r>
          </a:p>
          <a:p>
            <a:endParaRPr lang="fr-FR" dirty="0"/>
          </a:p>
        </p:txBody>
      </p:sp>
      <p:sp>
        <p:nvSpPr>
          <p:cNvPr id="4" name="Titre 1">
            <a:extLst>
              <a:ext uri="{FF2B5EF4-FFF2-40B4-BE49-F238E27FC236}">
                <a16:creationId xmlns:a16="http://schemas.microsoft.com/office/drawing/2014/main" id="{CEF2F0EE-F7F6-411E-96A4-2911A9456DFB}"/>
              </a:ext>
            </a:extLst>
          </p:cNvPr>
          <p:cNvSpPr>
            <a:spLocks noGrp="1"/>
          </p:cNvSpPr>
          <p:nvPr>
            <p:ph type="title"/>
          </p:nvPr>
        </p:nvSpPr>
        <p:spPr>
          <a:xfrm>
            <a:off x="838200" y="365125"/>
            <a:ext cx="10515600" cy="1325563"/>
          </a:xfrm>
        </p:spPr>
        <p:txBody>
          <a:bodyPr/>
          <a:lstStyle/>
          <a:p>
            <a:r>
              <a:rPr lang="fr-FR" b="1" i="0" dirty="0">
                <a:solidFill>
                  <a:srgbClr val="A115A1"/>
                </a:solidFill>
                <a:effectLst/>
                <a:latin typeface="Geneva"/>
              </a:rPr>
              <a:t>Règles de communication</a:t>
            </a:r>
            <a:endParaRPr lang="fr-FR" dirty="0"/>
          </a:p>
        </p:txBody>
      </p:sp>
    </p:spTree>
    <p:extLst>
      <p:ext uri="{BB962C8B-B14F-4D97-AF65-F5344CB8AC3E}">
        <p14:creationId xmlns:p14="http://schemas.microsoft.com/office/powerpoint/2010/main" val="370976677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EDC58-2511-4AA3-9926-D6ADF404044C}"/>
              </a:ext>
            </a:extLst>
          </p:cNvPr>
          <p:cNvSpPr>
            <a:spLocks noGrp="1"/>
          </p:cNvSpPr>
          <p:nvPr>
            <p:ph type="title"/>
          </p:nvPr>
        </p:nvSpPr>
        <p:spPr>
          <a:xfrm>
            <a:off x="354842" y="365125"/>
            <a:ext cx="10998958" cy="1325563"/>
          </a:xfrm>
        </p:spPr>
        <p:txBody>
          <a:bodyPr>
            <a:normAutofit/>
          </a:bodyPr>
          <a:lstStyle/>
          <a:p>
            <a:r>
              <a:rPr lang="fr-FR" b="0" i="0" dirty="0">
                <a:solidFill>
                  <a:srgbClr val="404040"/>
                </a:solidFill>
                <a:effectLst/>
                <a:latin typeface="Helvetica Neue"/>
              </a:rPr>
              <a:t>Exercice - Identification de la couche PDU</a:t>
            </a:r>
            <a:endParaRPr lang="fr-FR" dirty="0"/>
          </a:p>
        </p:txBody>
      </p:sp>
      <p:sp>
        <p:nvSpPr>
          <p:cNvPr id="3" name="Espace réservé du contenu 2">
            <a:extLst>
              <a:ext uri="{FF2B5EF4-FFF2-40B4-BE49-F238E27FC236}">
                <a16:creationId xmlns:a16="http://schemas.microsoft.com/office/drawing/2014/main" id="{5692EA90-DFD8-4A8F-A255-7ADAC9819CA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9047B40C-A9A6-4A97-8050-48517C51C351}"/>
              </a:ext>
            </a:extLst>
          </p:cNvPr>
          <p:cNvPicPr>
            <a:picLocks noChangeAspect="1"/>
          </p:cNvPicPr>
          <p:nvPr/>
        </p:nvPicPr>
        <p:blipFill>
          <a:blip r:embed="rId2"/>
          <a:stretch>
            <a:fillRect/>
          </a:stretch>
        </p:blipFill>
        <p:spPr>
          <a:xfrm>
            <a:off x="635213" y="1566862"/>
            <a:ext cx="10010041" cy="5037228"/>
          </a:xfrm>
          <a:prstGeom prst="rect">
            <a:avLst/>
          </a:prstGeom>
        </p:spPr>
      </p:pic>
    </p:spTree>
    <p:extLst>
      <p:ext uri="{BB962C8B-B14F-4D97-AF65-F5344CB8AC3E}">
        <p14:creationId xmlns:p14="http://schemas.microsoft.com/office/powerpoint/2010/main" val="18666381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48F75A-4293-433B-AD61-717376D5813D}"/>
              </a:ext>
            </a:extLst>
          </p:cNvPr>
          <p:cNvSpPr>
            <a:spLocks noGrp="1"/>
          </p:cNvSpPr>
          <p:nvPr>
            <p:ph type="title"/>
          </p:nvPr>
        </p:nvSpPr>
        <p:spPr>
          <a:xfrm>
            <a:off x="300251" y="365125"/>
            <a:ext cx="11586949" cy="1325563"/>
          </a:xfrm>
        </p:spPr>
        <p:txBody>
          <a:bodyPr>
            <a:noAutofit/>
          </a:bodyPr>
          <a:lstStyle/>
          <a:p>
            <a:r>
              <a:rPr lang="fr-FR" sz="3600" b="0" i="0" dirty="0">
                <a:solidFill>
                  <a:srgbClr val="404040"/>
                </a:solidFill>
                <a:effectLst/>
                <a:latin typeface="Helvetica Neue"/>
              </a:rPr>
              <a:t> Adresses réseau et adresses de liaison de données</a:t>
            </a:r>
            <a:br>
              <a:rPr lang="fr-FR" sz="3600" b="0" i="0" dirty="0">
                <a:solidFill>
                  <a:srgbClr val="404040"/>
                </a:solidFill>
                <a:effectLst/>
                <a:latin typeface="Helvetica Neue"/>
              </a:rPr>
            </a:br>
            <a:endParaRPr lang="fr-FR" sz="3600" dirty="0"/>
          </a:p>
        </p:txBody>
      </p:sp>
      <p:sp>
        <p:nvSpPr>
          <p:cNvPr id="3" name="Espace réservé du contenu 2">
            <a:extLst>
              <a:ext uri="{FF2B5EF4-FFF2-40B4-BE49-F238E27FC236}">
                <a16:creationId xmlns:a16="http://schemas.microsoft.com/office/drawing/2014/main" id="{A7C048D4-88EF-4EA6-BB43-232EE219B719}"/>
              </a:ext>
            </a:extLst>
          </p:cNvPr>
          <p:cNvSpPr>
            <a:spLocks noGrp="1"/>
          </p:cNvSpPr>
          <p:nvPr>
            <p:ph idx="1"/>
          </p:nvPr>
        </p:nvSpPr>
        <p:spPr/>
        <p:txBody>
          <a:bodyPr>
            <a:normAutofit fontScale="40000" lnSpcReduction="20000"/>
          </a:bodyPr>
          <a:lstStyle/>
          <a:p>
            <a:r>
              <a:rPr lang="fr-FR" b="1" i="0" dirty="0">
                <a:solidFill>
                  <a:srgbClr val="A115A1"/>
                </a:solidFill>
                <a:effectLst/>
                <a:latin typeface="Geneva"/>
              </a:rPr>
              <a:t>Accès aux ressources locales</a:t>
            </a:r>
          </a:p>
          <a:p>
            <a:pPr algn="l"/>
            <a:r>
              <a:rPr lang="fr-FR" b="0" i="0" dirty="0">
                <a:solidFill>
                  <a:srgbClr val="393536"/>
                </a:solidFill>
                <a:effectLst/>
                <a:latin typeface="Geneva"/>
              </a:rPr>
              <a:t>Le modèle OSI décrit des processus de codage, de mise en forme, de segmentation et d'encapsulation de données pour la transmission sur le réseau. La couche réseau et la couche liaison de données sont chargées de transmettre les données du périphérique source ou expéditeur au périphérique de destination ou récepteur. Les protocoles de ces deux couches contiennent les adresses source et de destination, mais ils ne les utilisent pas aux mêmes fins.</a:t>
            </a:r>
          </a:p>
          <a:p>
            <a:pPr algn="l"/>
            <a:r>
              <a:rPr lang="fr-FR" b="1" i="0" dirty="0">
                <a:solidFill>
                  <a:srgbClr val="393536"/>
                </a:solidFill>
                <a:effectLst/>
                <a:latin typeface="Geneva"/>
              </a:rPr>
              <a:t>Adresse réseau</a:t>
            </a:r>
            <a:endParaRPr lang="fr-FR" b="0" i="0" dirty="0">
              <a:solidFill>
                <a:srgbClr val="393536"/>
              </a:solidFill>
              <a:effectLst/>
              <a:latin typeface="Geneva"/>
            </a:endParaRPr>
          </a:p>
          <a:p>
            <a:pPr algn="l"/>
            <a:r>
              <a:rPr lang="fr-FR" b="0" i="0" dirty="0">
                <a:solidFill>
                  <a:srgbClr val="393536"/>
                </a:solidFill>
                <a:effectLst/>
                <a:latin typeface="Geneva"/>
              </a:rPr>
              <a:t>Sur la couche réseau ou couche 3, l'adresse logique contient les informations nécessaires à l'acheminement du paquet IP du périphérique source au périphérique de destination. Une adresse IP de couche 3 se compose de deux parties, le préfixe réseau et la partie hôte. Le préfixe réseau est utilisé par les routeurs pour transférer le paquet au réseau approprié. La partie hôte est utilisée par le dernier routeur du chemin pour livrer le paquet au périphérique de destination.</a:t>
            </a:r>
          </a:p>
          <a:p>
            <a:pPr algn="l"/>
            <a:r>
              <a:rPr lang="fr-FR" b="0" i="0" dirty="0">
                <a:solidFill>
                  <a:srgbClr val="393536"/>
                </a:solidFill>
                <a:effectLst/>
                <a:latin typeface="Geneva"/>
              </a:rPr>
              <a:t>Un paquet IP contient deux adresses IP :</a:t>
            </a:r>
          </a:p>
          <a:p>
            <a:pPr algn="l">
              <a:buFont typeface="Arial" panose="020B0604020202020204" pitchFamily="34" charset="0"/>
              <a:buChar char="•"/>
            </a:pPr>
            <a:r>
              <a:rPr lang="fr-FR" b="1" i="0" dirty="0">
                <a:solidFill>
                  <a:srgbClr val="393536"/>
                </a:solidFill>
                <a:effectLst/>
                <a:latin typeface="Geneva"/>
              </a:rPr>
              <a:t>L'adresse IP source</a:t>
            </a:r>
            <a:r>
              <a:rPr lang="fr-FR" b="0" i="0" dirty="0">
                <a:solidFill>
                  <a:srgbClr val="393536"/>
                </a:solidFill>
                <a:effectLst/>
                <a:latin typeface="Geneva"/>
              </a:rPr>
              <a:t> : il s'agit de l'adresse IP du périphérique expéditeur.</a:t>
            </a:r>
          </a:p>
          <a:p>
            <a:pPr algn="l">
              <a:buFont typeface="Arial" panose="020B0604020202020204" pitchFamily="34" charset="0"/>
              <a:buChar char="•"/>
            </a:pPr>
            <a:r>
              <a:rPr lang="fr-FR" b="1" i="0" dirty="0">
                <a:solidFill>
                  <a:srgbClr val="393536"/>
                </a:solidFill>
                <a:effectLst/>
                <a:latin typeface="Geneva"/>
              </a:rPr>
              <a:t>L'adresse IP de destination</a:t>
            </a:r>
            <a:r>
              <a:rPr lang="fr-FR" b="0" i="0" dirty="0">
                <a:solidFill>
                  <a:srgbClr val="393536"/>
                </a:solidFill>
                <a:effectLst/>
                <a:latin typeface="Geneva"/>
              </a:rPr>
              <a:t> : elle correspond à l'adresse IP du périphérique récepteur. L'adresse IP de destination est utilisée par les routeurs pour transférer un paquet vers sa destination.</a:t>
            </a:r>
          </a:p>
          <a:p>
            <a:pPr algn="l"/>
            <a:r>
              <a:rPr lang="fr-FR" b="1" i="0" dirty="0">
                <a:solidFill>
                  <a:srgbClr val="393536"/>
                </a:solidFill>
                <a:effectLst/>
                <a:latin typeface="Geneva"/>
              </a:rPr>
              <a:t>Adresse de liaison de données</a:t>
            </a:r>
            <a:endParaRPr lang="fr-FR" b="0" i="0" dirty="0">
              <a:solidFill>
                <a:srgbClr val="393536"/>
              </a:solidFill>
              <a:effectLst/>
              <a:latin typeface="Geneva"/>
            </a:endParaRPr>
          </a:p>
          <a:p>
            <a:pPr algn="l"/>
            <a:r>
              <a:rPr lang="fr-FR" b="0" i="0" dirty="0">
                <a:solidFill>
                  <a:srgbClr val="393536"/>
                </a:solidFill>
                <a:effectLst/>
                <a:latin typeface="Geneva"/>
              </a:rPr>
              <a:t>Sur la couche liaison de données ou couche 2, l'adresse physique joue un rôle différent. L'objectif de l'adresse de liaison de données est de transmettre la trame liaison de données d'une interface réseau à une autre, sur un même réseau. Pour qu'un paquet IP puisse être envoyé via un réseau câblé ou sans fil, il doit être encapsulé dans une trame de liaison de données qui peut être transmise à travers le support physique, c'est-à-dire le réseau réel. Les réseaux locaux Ethernet et sans fil sont par exemple des réseaux dont les supports physiques sont différents, chacun ayant son propre type de protocole de liaison de données.</a:t>
            </a:r>
          </a:p>
          <a:p>
            <a:pPr algn="l"/>
            <a:r>
              <a:rPr lang="fr-FR" b="0" i="0" dirty="0">
                <a:solidFill>
                  <a:srgbClr val="393536"/>
                </a:solidFill>
                <a:effectLst/>
                <a:latin typeface="Geneva"/>
              </a:rPr>
              <a:t>Le paquet IP est encapsulé dans une trame de liaison de données à remettre au réseau de destination. Les adresses de liaison de données source et de destination sont ajoutées, comme illustré dans la figure :</a:t>
            </a:r>
          </a:p>
          <a:p>
            <a:pPr algn="l">
              <a:buFont typeface="Arial" panose="020B0604020202020204" pitchFamily="34" charset="0"/>
              <a:buChar char="•"/>
            </a:pPr>
            <a:r>
              <a:rPr lang="fr-FR" b="1" i="0" dirty="0">
                <a:solidFill>
                  <a:srgbClr val="393536"/>
                </a:solidFill>
                <a:effectLst/>
                <a:latin typeface="Geneva"/>
              </a:rPr>
              <a:t>Adresse de liaison de données source</a:t>
            </a:r>
            <a:r>
              <a:rPr lang="fr-FR" b="0" i="0" dirty="0">
                <a:solidFill>
                  <a:srgbClr val="393536"/>
                </a:solidFill>
                <a:effectLst/>
                <a:latin typeface="Geneva"/>
              </a:rPr>
              <a:t> : adresse physique du périphérique qui envoie le paquet. Initialement, c'est la carte réseau qui est la source du paquet IP.</a:t>
            </a:r>
          </a:p>
          <a:p>
            <a:pPr algn="l">
              <a:buFont typeface="Arial" panose="020B0604020202020204" pitchFamily="34" charset="0"/>
              <a:buChar char="•"/>
            </a:pPr>
            <a:r>
              <a:rPr lang="fr-FR" b="1" i="0" dirty="0">
                <a:solidFill>
                  <a:srgbClr val="393536"/>
                </a:solidFill>
                <a:effectLst/>
                <a:latin typeface="Geneva"/>
              </a:rPr>
              <a:t>Adresse de liaison de données de destination </a:t>
            </a:r>
            <a:r>
              <a:rPr lang="fr-FR" b="0" i="0" dirty="0">
                <a:solidFill>
                  <a:srgbClr val="393536"/>
                </a:solidFill>
                <a:effectLst/>
                <a:latin typeface="Geneva"/>
              </a:rPr>
              <a:t> : adresse physique de l'interface réseau du routeur du tronçon suivant ou de l'interface réseau du périphérique de destination.</a:t>
            </a:r>
          </a:p>
          <a:p>
            <a:endParaRPr lang="fr-FR" dirty="0"/>
          </a:p>
        </p:txBody>
      </p:sp>
    </p:spTree>
    <p:extLst>
      <p:ext uri="{BB962C8B-B14F-4D97-AF65-F5344CB8AC3E}">
        <p14:creationId xmlns:p14="http://schemas.microsoft.com/office/powerpoint/2010/main" val="14044224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EB66D5-52C4-4804-BC01-EEF6D930B66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225979B-42BA-4E47-8489-7791F6B0E8E8}"/>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100ED84E-6217-4921-AD95-063573AD8174}"/>
              </a:ext>
            </a:extLst>
          </p:cNvPr>
          <p:cNvPicPr>
            <a:picLocks noChangeAspect="1"/>
          </p:cNvPicPr>
          <p:nvPr/>
        </p:nvPicPr>
        <p:blipFill>
          <a:blip r:embed="rId2"/>
          <a:stretch>
            <a:fillRect/>
          </a:stretch>
        </p:blipFill>
        <p:spPr>
          <a:xfrm>
            <a:off x="2183642" y="2710656"/>
            <a:ext cx="5922843" cy="3429680"/>
          </a:xfrm>
          <a:prstGeom prst="rect">
            <a:avLst/>
          </a:prstGeom>
        </p:spPr>
      </p:pic>
    </p:spTree>
    <p:extLst>
      <p:ext uri="{BB962C8B-B14F-4D97-AF65-F5344CB8AC3E}">
        <p14:creationId xmlns:p14="http://schemas.microsoft.com/office/powerpoint/2010/main" val="32632231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1280" rIns="0" bIns="0" rtlCol="0">
            <a:spAutoFit/>
          </a:bodyPr>
          <a:lstStyle/>
          <a:p>
            <a:pPr marL="12700" marR="5080">
              <a:lnSpc>
                <a:spcPts val="4320"/>
              </a:lnSpc>
              <a:spcBef>
                <a:spcPts val="640"/>
              </a:spcBef>
            </a:pPr>
            <a:r>
              <a:rPr spc="-5" dirty="0"/>
              <a:t>Communication</a:t>
            </a:r>
            <a:r>
              <a:rPr spc="50" dirty="0"/>
              <a:t> </a:t>
            </a:r>
            <a:r>
              <a:rPr spc="-5" dirty="0"/>
              <a:t>avec</a:t>
            </a:r>
            <a:r>
              <a:rPr dirty="0"/>
              <a:t> </a:t>
            </a:r>
            <a:r>
              <a:rPr spc="-5" dirty="0"/>
              <a:t>un</a:t>
            </a:r>
            <a:r>
              <a:rPr dirty="0"/>
              <a:t> </a:t>
            </a:r>
            <a:r>
              <a:rPr spc="-5" dirty="0"/>
              <a:t>périphérique</a:t>
            </a:r>
            <a:r>
              <a:rPr spc="30" dirty="0"/>
              <a:t> </a:t>
            </a:r>
            <a:r>
              <a:rPr spc="-5" dirty="0"/>
              <a:t>sur</a:t>
            </a:r>
            <a:r>
              <a:rPr spc="-10" dirty="0"/>
              <a:t> </a:t>
            </a:r>
            <a:r>
              <a:rPr spc="-5" dirty="0"/>
              <a:t>le </a:t>
            </a:r>
            <a:r>
              <a:rPr spc="-1095" dirty="0"/>
              <a:t> </a:t>
            </a:r>
            <a:r>
              <a:rPr spc="-5" dirty="0"/>
              <a:t>même</a:t>
            </a:r>
            <a:r>
              <a:rPr spc="15" dirty="0"/>
              <a:t> </a:t>
            </a:r>
            <a:r>
              <a:rPr spc="-5" dirty="0"/>
              <a:t>réseau</a:t>
            </a:r>
          </a:p>
        </p:txBody>
      </p:sp>
      <p:sp>
        <p:nvSpPr>
          <p:cNvPr id="3" name="object 3"/>
          <p:cNvSpPr txBox="1"/>
          <p:nvPr/>
        </p:nvSpPr>
        <p:spPr>
          <a:xfrm>
            <a:off x="916939" y="1798066"/>
            <a:ext cx="10335260" cy="4140835"/>
          </a:xfrm>
          <a:prstGeom prst="rect">
            <a:avLst/>
          </a:prstGeom>
        </p:spPr>
        <p:txBody>
          <a:bodyPr vert="horz" wrap="square" lIns="0" tIns="12065" rIns="0" bIns="0" rtlCol="0">
            <a:spAutoFit/>
          </a:bodyPr>
          <a:lstStyle/>
          <a:p>
            <a:pPr marL="241300" indent="-228600">
              <a:lnSpc>
                <a:spcPts val="1325"/>
              </a:lnSpc>
              <a:spcBef>
                <a:spcPts val="95"/>
              </a:spcBef>
              <a:buChar char="•"/>
              <a:tabLst>
                <a:tab pos="240665" algn="l"/>
                <a:tab pos="241300" algn="l"/>
              </a:tabLst>
            </a:pPr>
            <a:r>
              <a:rPr sz="1300" spc="-5" dirty="0">
                <a:solidFill>
                  <a:srgbClr val="393536"/>
                </a:solidFill>
                <a:latin typeface="Arial MT"/>
                <a:cs typeface="Arial MT"/>
              </a:rPr>
              <a:t>Pour</a:t>
            </a:r>
            <a:r>
              <a:rPr sz="1300" spc="15" dirty="0">
                <a:solidFill>
                  <a:srgbClr val="393536"/>
                </a:solidFill>
                <a:latin typeface="Arial MT"/>
                <a:cs typeface="Arial MT"/>
              </a:rPr>
              <a:t> </a:t>
            </a:r>
            <a:r>
              <a:rPr sz="1300" spc="-5" dirty="0">
                <a:solidFill>
                  <a:srgbClr val="393536"/>
                </a:solidFill>
                <a:latin typeface="Arial MT"/>
                <a:cs typeface="Arial MT"/>
              </a:rPr>
              <a:t>comprendre</a:t>
            </a:r>
            <a:r>
              <a:rPr sz="1300" spc="60" dirty="0">
                <a:solidFill>
                  <a:srgbClr val="393536"/>
                </a:solidFill>
                <a:latin typeface="Arial MT"/>
                <a:cs typeface="Arial MT"/>
              </a:rPr>
              <a:t> </a:t>
            </a:r>
            <a:r>
              <a:rPr sz="1300" spc="-5" dirty="0">
                <a:solidFill>
                  <a:srgbClr val="393536"/>
                </a:solidFill>
                <a:latin typeface="Arial MT"/>
                <a:cs typeface="Arial MT"/>
              </a:rPr>
              <a:t>à</a:t>
            </a:r>
            <a:r>
              <a:rPr sz="1300" spc="5" dirty="0">
                <a:solidFill>
                  <a:srgbClr val="393536"/>
                </a:solidFill>
                <a:latin typeface="Arial MT"/>
                <a:cs typeface="Arial MT"/>
              </a:rPr>
              <a:t> </a:t>
            </a:r>
            <a:r>
              <a:rPr sz="1300" spc="-5" dirty="0">
                <a:solidFill>
                  <a:srgbClr val="393536"/>
                </a:solidFill>
                <a:latin typeface="Arial MT"/>
                <a:cs typeface="Arial MT"/>
              </a:rPr>
              <a:t>quels</a:t>
            </a:r>
            <a:r>
              <a:rPr sz="1300" spc="25" dirty="0">
                <a:solidFill>
                  <a:srgbClr val="393536"/>
                </a:solidFill>
                <a:latin typeface="Arial MT"/>
                <a:cs typeface="Arial MT"/>
              </a:rPr>
              <a:t> </a:t>
            </a:r>
            <a:r>
              <a:rPr sz="1300" spc="-5" dirty="0">
                <a:solidFill>
                  <a:srgbClr val="393536"/>
                </a:solidFill>
                <a:latin typeface="Arial MT"/>
                <a:cs typeface="Arial MT"/>
              </a:rPr>
              <a:t>éléments</a:t>
            </a:r>
            <a:r>
              <a:rPr sz="1300" spc="45" dirty="0">
                <a:solidFill>
                  <a:srgbClr val="393536"/>
                </a:solidFill>
                <a:latin typeface="Arial MT"/>
                <a:cs typeface="Arial MT"/>
              </a:rPr>
              <a:t> </a:t>
            </a:r>
            <a:r>
              <a:rPr sz="1300" spc="-5" dirty="0">
                <a:solidFill>
                  <a:srgbClr val="393536"/>
                </a:solidFill>
                <a:latin typeface="Arial MT"/>
                <a:cs typeface="Arial MT"/>
              </a:rPr>
              <a:t>tient</a:t>
            </a:r>
            <a:r>
              <a:rPr sz="1300" spc="15" dirty="0">
                <a:solidFill>
                  <a:srgbClr val="393536"/>
                </a:solidFill>
                <a:latin typeface="Arial MT"/>
                <a:cs typeface="Arial MT"/>
              </a:rPr>
              <a:t> </a:t>
            </a:r>
            <a:r>
              <a:rPr sz="1300" spc="-5" dirty="0">
                <a:solidFill>
                  <a:srgbClr val="393536"/>
                </a:solidFill>
                <a:latin typeface="Arial MT"/>
                <a:cs typeface="Arial MT"/>
              </a:rPr>
              <a:t>la</a:t>
            </a:r>
            <a:r>
              <a:rPr sz="1300" spc="15" dirty="0">
                <a:solidFill>
                  <a:srgbClr val="393536"/>
                </a:solidFill>
                <a:latin typeface="Arial MT"/>
                <a:cs typeface="Arial MT"/>
              </a:rPr>
              <a:t> </a:t>
            </a:r>
            <a:r>
              <a:rPr sz="1300" spc="-5" dirty="0">
                <a:solidFill>
                  <a:srgbClr val="393536"/>
                </a:solidFill>
                <a:latin typeface="Arial MT"/>
                <a:cs typeface="Arial MT"/>
              </a:rPr>
              <a:t>réussite</a:t>
            </a:r>
            <a:r>
              <a:rPr sz="1300" spc="25" dirty="0">
                <a:solidFill>
                  <a:srgbClr val="393536"/>
                </a:solidFill>
                <a:latin typeface="Arial MT"/>
                <a:cs typeface="Arial MT"/>
              </a:rPr>
              <a:t> </a:t>
            </a:r>
            <a:r>
              <a:rPr sz="1300" spc="-5" dirty="0">
                <a:solidFill>
                  <a:srgbClr val="393536"/>
                </a:solidFill>
                <a:latin typeface="Arial MT"/>
                <a:cs typeface="Arial MT"/>
              </a:rPr>
              <a:t>des</a:t>
            </a:r>
            <a:r>
              <a:rPr sz="1300" spc="15" dirty="0">
                <a:solidFill>
                  <a:srgbClr val="393536"/>
                </a:solidFill>
                <a:latin typeface="Arial MT"/>
                <a:cs typeface="Arial MT"/>
              </a:rPr>
              <a:t> </a:t>
            </a:r>
            <a:r>
              <a:rPr sz="1300" spc="-5" dirty="0">
                <a:solidFill>
                  <a:srgbClr val="393536"/>
                </a:solidFill>
                <a:latin typeface="Arial MT"/>
                <a:cs typeface="Arial MT"/>
              </a:rPr>
              <a:t>communications</a:t>
            </a:r>
            <a:r>
              <a:rPr sz="1300" spc="65" dirty="0">
                <a:solidFill>
                  <a:srgbClr val="393536"/>
                </a:solidFill>
                <a:latin typeface="Arial MT"/>
                <a:cs typeface="Arial MT"/>
              </a:rPr>
              <a:t> </a:t>
            </a:r>
            <a:r>
              <a:rPr sz="1300" spc="-5" dirty="0">
                <a:solidFill>
                  <a:srgbClr val="393536"/>
                </a:solidFill>
                <a:latin typeface="Arial MT"/>
                <a:cs typeface="Arial MT"/>
              </a:rPr>
              <a:t>dans</a:t>
            </a:r>
            <a:r>
              <a:rPr sz="1300" spc="25" dirty="0">
                <a:solidFill>
                  <a:srgbClr val="393536"/>
                </a:solidFill>
                <a:latin typeface="Arial MT"/>
                <a:cs typeface="Arial MT"/>
              </a:rPr>
              <a:t> </a:t>
            </a:r>
            <a:r>
              <a:rPr sz="1300" spc="-5" dirty="0">
                <a:solidFill>
                  <a:srgbClr val="393536"/>
                </a:solidFill>
                <a:latin typeface="Arial MT"/>
                <a:cs typeface="Arial MT"/>
              </a:rPr>
              <a:t>le</a:t>
            </a:r>
            <a:r>
              <a:rPr sz="1300" spc="5" dirty="0">
                <a:solidFill>
                  <a:srgbClr val="393536"/>
                </a:solidFill>
                <a:latin typeface="Arial MT"/>
                <a:cs typeface="Arial MT"/>
              </a:rPr>
              <a:t> </a:t>
            </a:r>
            <a:r>
              <a:rPr sz="1300" spc="-5" dirty="0">
                <a:solidFill>
                  <a:srgbClr val="393536"/>
                </a:solidFill>
                <a:latin typeface="Arial MT"/>
                <a:cs typeface="Arial MT"/>
              </a:rPr>
              <a:t>réseau,</a:t>
            </a:r>
            <a:r>
              <a:rPr sz="1300" spc="40" dirty="0">
                <a:solidFill>
                  <a:srgbClr val="393536"/>
                </a:solidFill>
                <a:latin typeface="Arial MT"/>
                <a:cs typeface="Arial MT"/>
              </a:rPr>
              <a:t> </a:t>
            </a:r>
            <a:r>
              <a:rPr sz="1300" spc="-5" dirty="0">
                <a:solidFill>
                  <a:srgbClr val="393536"/>
                </a:solidFill>
                <a:latin typeface="Arial MT"/>
                <a:cs typeface="Arial MT"/>
              </a:rPr>
              <a:t>il</a:t>
            </a:r>
            <a:r>
              <a:rPr sz="1300" spc="10" dirty="0">
                <a:solidFill>
                  <a:srgbClr val="393536"/>
                </a:solidFill>
                <a:latin typeface="Arial MT"/>
                <a:cs typeface="Arial MT"/>
              </a:rPr>
              <a:t> </a:t>
            </a:r>
            <a:r>
              <a:rPr sz="1300" spc="-5" dirty="0">
                <a:solidFill>
                  <a:srgbClr val="393536"/>
                </a:solidFill>
                <a:latin typeface="Arial MT"/>
                <a:cs typeface="Arial MT"/>
              </a:rPr>
              <a:t>est</a:t>
            </a:r>
            <a:r>
              <a:rPr sz="1300" spc="15" dirty="0">
                <a:solidFill>
                  <a:srgbClr val="393536"/>
                </a:solidFill>
                <a:latin typeface="Arial MT"/>
                <a:cs typeface="Arial MT"/>
              </a:rPr>
              <a:t> </a:t>
            </a:r>
            <a:r>
              <a:rPr sz="1300" spc="-5" dirty="0">
                <a:solidFill>
                  <a:srgbClr val="393536"/>
                </a:solidFill>
                <a:latin typeface="Arial MT"/>
                <a:cs typeface="Arial MT"/>
              </a:rPr>
              <a:t>important</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comprendre</a:t>
            </a:r>
            <a:r>
              <a:rPr sz="1300" spc="65" dirty="0">
                <a:solidFill>
                  <a:srgbClr val="393536"/>
                </a:solidFill>
                <a:latin typeface="Arial MT"/>
                <a:cs typeface="Arial MT"/>
              </a:rPr>
              <a:t> </a:t>
            </a:r>
            <a:r>
              <a:rPr sz="1300" spc="-5" dirty="0">
                <a:solidFill>
                  <a:srgbClr val="393536"/>
                </a:solidFill>
                <a:latin typeface="Arial MT"/>
                <a:cs typeface="Arial MT"/>
              </a:rPr>
              <a:t>les</a:t>
            </a:r>
            <a:r>
              <a:rPr sz="1300" spc="15" dirty="0">
                <a:solidFill>
                  <a:srgbClr val="393536"/>
                </a:solidFill>
                <a:latin typeface="Arial MT"/>
                <a:cs typeface="Arial MT"/>
              </a:rPr>
              <a:t> </a:t>
            </a:r>
            <a:r>
              <a:rPr sz="1300" dirty="0">
                <a:solidFill>
                  <a:srgbClr val="393536"/>
                </a:solidFill>
                <a:latin typeface="Arial MT"/>
                <a:cs typeface="Arial MT"/>
              </a:rPr>
              <a:t>rôles</a:t>
            </a:r>
            <a:r>
              <a:rPr sz="1300" spc="15" dirty="0">
                <a:solidFill>
                  <a:srgbClr val="393536"/>
                </a:solidFill>
                <a:latin typeface="Arial MT"/>
                <a:cs typeface="Arial MT"/>
              </a:rPr>
              <a:t> </a:t>
            </a:r>
            <a:r>
              <a:rPr sz="1300" spc="-10" dirty="0">
                <a:solidFill>
                  <a:srgbClr val="393536"/>
                </a:solidFill>
                <a:latin typeface="Arial MT"/>
                <a:cs typeface="Arial MT"/>
              </a:rPr>
              <a:t>des</a:t>
            </a:r>
            <a:endParaRPr sz="1300">
              <a:latin typeface="Arial MT"/>
              <a:cs typeface="Arial MT"/>
            </a:endParaRPr>
          </a:p>
          <a:p>
            <a:pPr marL="241300">
              <a:lnSpc>
                <a:spcPts val="1090"/>
              </a:lnSpc>
            </a:pPr>
            <a:r>
              <a:rPr sz="1300" spc="-5" dirty="0">
                <a:solidFill>
                  <a:srgbClr val="393536"/>
                </a:solidFill>
                <a:latin typeface="Arial MT"/>
                <a:cs typeface="Arial MT"/>
              </a:rPr>
              <a:t>adresses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0" dirty="0">
                <a:solidFill>
                  <a:srgbClr val="393536"/>
                </a:solidFill>
                <a:latin typeface="Arial MT"/>
                <a:cs typeface="Arial MT"/>
              </a:rPr>
              <a:t> </a:t>
            </a:r>
            <a:r>
              <a:rPr sz="1300" spc="-5" dirty="0">
                <a:solidFill>
                  <a:srgbClr val="393536"/>
                </a:solidFill>
                <a:latin typeface="Arial MT"/>
                <a:cs typeface="Arial MT"/>
              </a:rPr>
              <a:t>couche</a:t>
            </a:r>
            <a:r>
              <a:rPr sz="1300" spc="25" dirty="0">
                <a:solidFill>
                  <a:srgbClr val="393536"/>
                </a:solidFill>
                <a:latin typeface="Arial MT"/>
                <a:cs typeface="Arial MT"/>
              </a:rPr>
              <a:t> </a:t>
            </a:r>
            <a:r>
              <a:rPr sz="1300" spc="-5" dirty="0">
                <a:solidFill>
                  <a:srgbClr val="393536"/>
                </a:solidFill>
                <a:latin typeface="Arial MT"/>
                <a:cs typeface="Arial MT"/>
              </a:rPr>
              <a:t>réseau</a:t>
            </a:r>
            <a:r>
              <a:rPr sz="1300" spc="45" dirty="0">
                <a:solidFill>
                  <a:srgbClr val="393536"/>
                </a:solidFill>
                <a:latin typeface="Arial MT"/>
                <a:cs typeface="Arial MT"/>
              </a:rPr>
              <a:t> </a:t>
            </a:r>
            <a:r>
              <a:rPr sz="1300" spc="-5" dirty="0">
                <a:solidFill>
                  <a:srgbClr val="393536"/>
                </a:solidFill>
                <a:latin typeface="Arial MT"/>
                <a:cs typeface="Arial MT"/>
              </a:rPr>
              <a:t>et</a:t>
            </a:r>
            <a:r>
              <a:rPr sz="1300" dirty="0">
                <a:solidFill>
                  <a:srgbClr val="393536"/>
                </a:solidFill>
                <a:latin typeface="Arial MT"/>
                <a:cs typeface="Arial MT"/>
              </a:rPr>
              <a:t> </a:t>
            </a:r>
            <a:r>
              <a:rPr sz="1300" spc="-5" dirty="0">
                <a:solidFill>
                  <a:srgbClr val="393536"/>
                </a:solidFill>
                <a:latin typeface="Arial MT"/>
                <a:cs typeface="Arial MT"/>
              </a:rPr>
              <a:t>des</a:t>
            </a:r>
            <a:r>
              <a:rPr sz="1300" spc="25" dirty="0">
                <a:solidFill>
                  <a:srgbClr val="393536"/>
                </a:solidFill>
                <a:latin typeface="Arial MT"/>
                <a:cs typeface="Arial MT"/>
              </a:rPr>
              <a:t> </a:t>
            </a:r>
            <a:r>
              <a:rPr sz="1300" spc="-5" dirty="0">
                <a:solidFill>
                  <a:srgbClr val="393536"/>
                </a:solidFill>
                <a:latin typeface="Arial MT"/>
                <a:cs typeface="Arial MT"/>
              </a:rPr>
              <a:t>adresses</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25" dirty="0">
                <a:solidFill>
                  <a:srgbClr val="393536"/>
                </a:solidFill>
                <a:latin typeface="Arial MT"/>
                <a:cs typeface="Arial MT"/>
              </a:rPr>
              <a:t> </a:t>
            </a:r>
            <a:r>
              <a:rPr sz="1300" spc="-5" dirty="0">
                <a:solidFill>
                  <a:srgbClr val="393536"/>
                </a:solidFill>
                <a:latin typeface="Arial MT"/>
                <a:cs typeface="Arial MT"/>
              </a:rPr>
              <a:t>liaison</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40" dirty="0">
                <a:solidFill>
                  <a:srgbClr val="393536"/>
                </a:solidFill>
                <a:latin typeface="Arial MT"/>
                <a:cs typeface="Arial MT"/>
              </a:rPr>
              <a:t> </a:t>
            </a:r>
            <a:r>
              <a:rPr sz="1300" spc="-5" dirty="0">
                <a:solidFill>
                  <a:srgbClr val="393536"/>
                </a:solidFill>
                <a:latin typeface="Arial MT"/>
                <a:cs typeface="Arial MT"/>
              </a:rPr>
              <a:t>lorsqu'un</a:t>
            </a:r>
            <a:r>
              <a:rPr sz="1300" spc="45" dirty="0">
                <a:solidFill>
                  <a:srgbClr val="393536"/>
                </a:solidFill>
                <a:latin typeface="Arial MT"/>
                <a:cs typeface="Arial MT"/>
              </a:rPr>
              <a:t> </a:t>
            </a:r>
            <a:r>
              <a:rPr sz="1300" spc="-5" dirty="0">
                <a:solidFill>
                  <a:srgbClr val="393536"/>
                </a:solidFill>
                <a:latin typeface="Arial MT"/>
                <a:cs typeface="Arial MT"/>
              </a:rPr>
              <a:t>périphérique</a:t>
            </a:r>
            <a:r>
              <a:rPr sz="1300" spc="50" dirty="0">
                <a:solidFill>
                  <a:srgbClr val="393536"/>
                </a:solidFill>
                <a:latin typeface="Arial MT"/>
                <a:cs typeface="Arial MT"/>
              </a:rPr>
              <a:t> </a:t>
            </a:r>
            <a:r>
              <a:rPr sz="1300" spc="-5" dirty="0">
                <a:solidFill>
                  <a:srgbClr val="393536"/>
                </a:solidFill>
                <a:latin typeface="Arial MT"/>
                <a:cs typeface="Arial MT"/>
              </a:rPr>
              <a:t>communique</a:t>
            </a:r>
            <a:r>
              <a:rPr sz="1300" spc="55" dirty="0">
                <a:solidFill>
                  <a:srgbClr val="393536"/>
                </a:solidFill>
                <a:latin typeface="Arial MT"/>
                <a:cs typeface="Arial MT"/>
              </a:rPr>
              <a:t> </a:t>
            </a:r>
            <a:r>
              <a:rPr sz="1300" spc="-10" dirty="0">
                <a:solidFill>
                  <a:srgbClr val="393536"/>
                </a:solidFill>
                <a:latin typeface="Arial MT"/>
                <a:cs typeface="Arial MT"/>
              </a:rPr>
              <a:t>avec</a:t>
            </a:r>
            <a:r>
              <a:rPr sz="1300" spc="30" dirty="0">
                <a:solidFill>
                  <a:srgbClr val="393536"/>
                </a:solidFill>
                <a:latin typeface="Arial MT"/>
                <a:cs typeface="Arial MT"/>
              </a:rPr>
              <a:t> </a:t>
            </a:r>
            <a:r>
              <a:rPr sz="1300" spc="-5" dirty="0">
                <a:solidFill>
                  <a:srgbClr val="393536"/>
                </a:solidFill>
                <a:latin typeface="Arial MT"/>
                <a:cs typeface="Arial MT"/>
              </a:rPr>
              <a:t>un</a:t>
            </a:r>
            <a:r>
              <a:rPr sz="1300" spc="25" dirty="0">
                <a:solidFill>
                  <a:srgbClr val="393536"/>
                </a:solidFill>
                <a:latin typeface="Arial MT"/>
                <a:cs typeface="Arial MT"/>
              </a:rPr>
              <a:t> </a:t>
            </a:r>
            <a:r>
              <a:rPr sz="1300" spc="-5" dirty="0">
                <a:solidFill>
                  <a:srgbClr val="393536"/>
                </a:solidFill>
                <a:latin typeface="Arial MT"/>
                <a:cs typeface="Arial MT"/>
              </a:rPr>
              <a:t>autre</a:t>
            </a:r>
            <a:r>
              <a:rPr sz="1300" spc="25" dirty="0">
                <a:solidFill>
                  <a:srgbClr val="393536"/>
                </a:solidFill>
                <a:latin typeface="Arial MT"/>
                <a:cs typeface="Arial MT"/>
              </a:rPr>
              <a:t> </a:t>
            </a:r>
            <a:r>
              <a:rPr sz="1300" spc="-5" dirty="0">
                <a:solidFill>
                  <a:srgbClr val="393536"/>
                </a:solidFill>
                <a:latin typeface="Arial MT"/>
                <a:cs typeface="Arial MT"/>
              </a:rPr>
              <a:t>sur</a:t>
            </a:r>
            <a:r>
              <a:rPr sz="1300" spc="10" dirty="0">
                <a:solidFill>
                  <a:srgbClr val="393536"/>
                </a:solidFill>
                <a:latin typeface="Arial MT"/>
                <a:cs typeface="Arial MT"/>
              </a:rPr>
              <a:t> </a:t>
            </a:r>
            <a:r>
              <a:rPr sz="1300" spc="-5" dirty="0">
                <a:solidFill>
                  <a:srgbClr val="393536"/>
                </a:solidFill>
                <a:latin typeface="Arial MT"/>
                <a:cs typeface="Arial MT"/>
              </a:rPr>
              <a:t>le</a:t>
            </a:r>
            <a:r>
              <a:rPr sz="1300" spc="5" dirty="0">
                <a:solidFill>
                  <a:srgbClr val="393536"/>
                </a:solidFill>
                <a:latin typeface="Arial MT"/>
                <a:cs typeface="Arial MT"/>
              </a:rPr>
              <a:t> </a:t>
            </a:r>
            <a:r>
              <a:rPr sz="1300" spc="-5" dirty="0">
                <a:solidFill>
                  <a:srgbClr val="393536"/>
                </a:solidFill>
                <a:latin typeface="Arial MT"/>
                <a:cs typeface="Arial MT"/>
              </a:rPr>
              <a:t>même</a:t>
            </a:r>
            <a:endParaRPr sz="1300">
              <a:latin typeface="Arial MT"/>
              <a:cs typeface="Arial MT"/>
            </a:endParaRPr>
          </a:p>
          <a:p>
            <a:pPr marL="241300" marR="113030">
              <a:lnSpc>
                <a:spcPct val="70000"/>
              </a:lnSpc>
              <a:spcBef>
                <a:spcPts val="235"/>
              </a:spcBef>
            </a:pPr>
            <a:r>
              <a:rPr sz="1300" spc="-5" dirty="0">
                <a:solidFill>
                  <a:srgbClr val="393536"/>
                </a:solidFill>
                <a:latin typeface="Arial MT"/>
                <a:cs typeface="Arial MT"/>
              </a:rPr>
              <a:t>réseau.</a:t>
            </a:r>
            <a:r>
              <a:rPr sz="1300" spc="35" dirty="0">
                <a:solidFill>
                  <a:srgbClr val="393536"/>
                </a:solidFill>
                <a:latin typeface="Arial MT"/>
                <a:cs typeface="Arial MT"/>
              </a:rPr>
              <a:t> </a:t>
            </a:r>
            <a:r>
              <a:rPr sz="1300" spc="-5" dirty="0">
                <a:solidFill>
                  <a:srgbClr val="393536"/>
                </a:solidFill>
                <a:latin typeface="Arial MT"/>
                <a:cs typeface="Arial MT"/>
              </a:rPr>
              <a:t>Dans</a:t>
            </a:r>
            <a:r>
              <a:rPr sz="1300" spc="15" dirty="0">
                <a:solidFill>
                  <a:srgbClr val="393536"/>
                </a:solidFill>
                <a:latin typeface="Arial MT"/>
                <a:cs typeface="Arial MT"/>
              </a:rPr>
              <a:t> </a:t>
            </a:r>
            <a:r>
              <a:rPr sz="1300" spc="-5" dirty="0">
                <a:solidFill>
                  <a:srgbClr val="393536"/>
                </a:solidFill>
                <a:latin typeface="Arial MT"/>
                <a:cs typeface="Arial MT"/>
              </a:rPr>
              <a:t>cet</a:t>
            </a:r>
            <a:r>
              <a:rPr sz="1300" spc="15" dirty="0">
                <a:solidFill>
                  <a:srgbClr val="393536"/>
                </a:solidFill>
                <a:latin typeface="Arial MT"/>
                <a:cs typeface="Arial MT"/>
              </a:rPr>
              <a:t> </a:t>
            </a:r>
            <a:r>
              <a:rPr sz="1300" spc="-5" dirty="0">
                <a:solidFill>
                  <a:srgbClr val="393536"/>
                </a:solidFill>
                <a:latin typeface="Arial MT"/>
                <a:cs typeface="Arial MT"/>
              </a:rPr>
              <a:t>exemple,</a:t>
            </a:r>
            <a:r>
              <a:rPr sz="1300" spc="45" dirty="0">
                <a:solidFill>
                  <a:srgbClr val="393536"/>
                </a:solidFill>
                <a:latin typeface="Arial MT"/>
                <a:cs typeface="Arial MT"/>
              </a:rPr>
              <a:t> </a:t>
            </a:r>
            <a:r>
              <a:rPr sz="1300" spc="-5" dirty="0">
                <a:solidFill>
                  <a:srgbClr val="393536"/>
                </a:solidFill>
                <a:latin typeface="Arial MT"/>
                <a:cs typeface="Arial MT"/>
              </a:rPr>
              <a:t>nous</a:t>
            </a:r>
            <a:r>
              <a:rPr sz="1300" spc="25" dirty="0">
                <a:solidFill>
                  <a:srgbClr val="393536"/>
                </a:solidFill>
                <a:latin typeface="Arial MT"/>
                <a:cs typeface="Arial MT"/>
              </a:rPr>
              <a:t> </a:t>
            </a:r>
            <a:r>
              <a:rPr sz="1300" spc="-10" dirty="0">
                <a:solidFill>
                  <a:srgbClr val="393536"/>
                </a:solidFill>
                <a:latin typeface="Arial MT"/>
                <a:cs typeface="Arial MT"/>
              </a:rPr>
              <a:t>avons</a:t>
            </a:r>
            <a:r>
              <a:rPr sz="1300" spc="25" dirty="0">
                <a:solidFill>
                  <a:srgbClr val="393536"/>
                </a:solidFill>
                <a:latin typeface="Arial MT"/>
                <a:cs typeface="Arial MT"/>
              </a:rPr>
              <a:t> </a:t>
            </a: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ordinateur</a:t>
            </a:r>
            <a:r>
              <a:rPr sz="1300" spc="45" dirty="0">
                <a:solidFill>
                  <a:srgbClr val="393536"/>
                </a:solidFill>
                <a:latin typeface="Arial MT"/>
                <a:cs typeface="Arial MT"/>
              </a:rPr>
              <a:t> </a:t>
            </a:r>
            <a:r>
              <a:rPr sz="1300" spc="-5" dirty="0">
                <a:solidFill>
                  <a:srgbClr val="393536"/>
                </a:solidFill>
                <a:latin typeface="Arial MT"/>
                <a:cs typeface="Arial MT"/>
              </a:rPr>
              <a:t>client</a:t>
            </a:r>
            <a:r>
              <a:rPr sz="1300" spc="15" dirty="0">
                <a:solidFill>
                  <a:srgbClr val="393536"/>
                </a:solidFill>
                <a:latin typeface="Arial MT"/>
                <a:cs typeface="Arial MT"/>
              </a:rPr>
              <a:t> </a:t>
            </a:r>
            <a:r>
              <a:rPr sz="1300" spc="-5" dirty="0">
                <a:solidFill>
                  <a:srgbClr val="393536"/>
                </a:solidFill>
                <a:latin typeface="Arial MT"/>
                <a:cs typeface="Arial MT"/>
              </a:rPr>
              <a:t>(PC1)</a:t>
            </a:r>
            <a:r>
              <a:rPr sz="1300" spc="30" dirty="0">
                <a:solidFill>
                  <a:srgbClr val="393536"/>
                </a:solidFill>
                <a:latin typeface="Arial MT"/>
                <a:cs typeface="Arial MT"/>
              </a:rPr>
              <a:t> </a:t>
            </a:r>
            <a:r>
              <a:rPr sz="1300" spc="-5" dirty="0">
                <a:solidFill>
                  <a:srgbClr val="393536"/>
                </a:solidFill>
                <a:latin typeface="Arial MT"/>
                <a:cs typeface="Arial MT"/>
              </a:rPr>
              <a:t>communiquant</a:t>
            </a:r>
            <a:r>
              <a:rPr sz="1300" spc="60" dirty="0">
                <a:solidFill>
                  <a:srgbClr val="393536"/>
                </a:solidFill>
                <a:latin typeface="Arial MT"/>
                <a:cs typeface="Arial MT"/>
              </a:rPr>
              <a:t> </a:t>
            </a:r>
            <a:r>
              <a:rPr sz="1300" spc="-10" dirty="0">
                <a:solidFill>
                  <a:srgbClr val="393536"/>
                </a:solidFill>
                <a:latin typeface="Arial MT"/>
                <a:cs typeface="Arial MT"/>
              </a:rPr>
              <a:t>avec</a:t>
            </a:r>
            <a:r>
              <a:rPr sz="1300" spc="25" dirty="0">
                <a:solidFill>
                  <a:srgbClr val="393536"/>
                </a:solidFill>
                <a:latin typeface="Arial MT"/>
                <a:cs typeface="Arial MT"/>
              </a:rPr>
              <a:t> </a:t>
            </a: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serveur</a:t>
            </a:r>
            <a:r>
              <a:rPr sz="1300" spc="50" dirty="0">
                <a:solidFill>
                  <a:srgbClr val="393536"/>
                </a:solidFill>
                <a:latin typeface="Arial MT"/>
                <a:cs typeface="Arial MT"/>
              </a:rPr>
              <a:t> </a:t>
            </a:r>
            <a:r>
              <a:rPr sz="1300" spc="-5" dirty="0">
                <a:solidFill>
                  <a:srgbClr val="393536"/>
                </a:solidFill>
                <a:latin typeface="Arial MT"/>
                <a:cs typeface="Arial MT"/>
              </a:rPr>
              <a:t>de</a:t>
            </a:r>
            <a:r>
              <a:rPr sz="1300" spc="10" dirty="0">
                <a:solidFill>
                  <a:srgbClr val="393536"/>
                </a:solidFill>
                <a:latin typeface="Arial MT"/>
                <a:cs typeface="Arial MT"/>
              </a:rPr>
              <a:t> </a:t>
            </a:r>
            <a:r>
              <a:rPr sz="1300" spc="-5" dirty="0">
                <a:solidFill>
                  <a:srgbClr val="393536"/>
                </a:solidFill>
                <a:latin typeface="Arial MT"/>
                <a:cs typeface="Arial MT"/>
              </a:rPr>
              <a:t>fichiers</a:t>
            </a:r>
            <a:r>
              <a:rPr sz="1300" spc="30" dirty="0">
                <a:solidFill>
                  <a:srgbClr val="393536"/>
                </a:solidFill>
                <a:latin typeface="Arial MT"/>
                <a:cs typeface="Arial MT"/>
              </a:rPr>
              <a:t> </a:t>
            </a:r>
            <a:r>
              <a:rPr sz="1300" spc="-5" dirty="0">
                <a:solidFill>
                  <a:srgbClr val="393536"/>
                </a:solidFill>
                <a:latin typeface="Arial MT"/>
                <a:cs typeface="Arial MT"/>
              </a:rPr>
              <a:t>(serveur</a:t>
            </a:r>
            <a:r>
              <a:rPr sz="1300" spc="50" dirty="0">
                <a:solidFill>
                  <a:srgbClr val="393536"/>
                </a:solidFill>
                <a:latin typeface="Arial MT"/>
                <a:cs typeface="Arial MT"/>
              </a:rPr>
              <a:t> </a:t>
            </a:r>
            <a:r>
              <a:rPr sz="1300" dirty="0">
                <a:solidFill>
                  <a:srgbClr val="393536"/>
                </a:solidFill>
                <a:latin typeface="Arial MT"/>
                <a:cs typeface="Arial MT"/>
              </a:rPr>
              <a:t>FTP)</a:t>
            </a:r>
            <a:r>
              <a:rPr sz="1300" spc="15" dirty="0">
                <a:solidFill>
                  <a:srgbClr val="393536"/>
                </a:solidFill>
                <a:latin typeface="Arial MT"/>
                <a:cs typeface="Arial MT"/>
              </a:rPr>
              <a:t> </a:t>
            </a:r>
            <a:r>
              <a:rPr sz="1300" spc="-5" dirty="0">
                <a:solidFill>
                  <a:srgbClr val="393536"/>
                </a:solidFill>
                <a:latin typeface="Arial MT"/>
                <a:cs typeface="Arial MT"/>
              </a:rPr>
              <a:t>sur</a:t>
            </a:r>
            <a:r>
              <a:rPr sz="1300" spc="10" dirty="0">
                <a:solidFill>
                  <a:srgbClr val="393536"/>
                </a:solidFill>
                <a:latin typeface="Arial MT"/>
                <a:cs typeface="Arial MT"/>
              </a:rPr>
              <a:t> </a:t>
            </a:r>
            <a:r>
              <a:rPr sz="1300" spc="-5" dirty="0">
                <a:solidFill>
                  <a:srgbClr val="393536"/>
                </a:solidFill>
                <a:latin typeface="Arial MT"/>
                <a:cs typeface="Arial MT"/>
              </a:rPr>
              <a:t>le</a:t>
            </a:r>
            <a:r>
              <a:rPr sz="1300" spc="60" dirty="0">
                <a:solidFill>
                  <a:srgbClr val="393536"/>
                </a:solidFill>
                <a:latin typeface="Arial MT"/>
                <a:cs typeface="Arial MT"/>
              </a:rPr>
              <a:t> </a:t>
            </a:r>
            <a:r>
              <a:rPr sz="1300" spc="-5" dirty="0">
                <a:solidFill>
                  <a:srgbClr val="393536"/>
                </a:solidFill>
                <a:latin typeface="Arial MT"/>
                <a:cs typeface="Arial MT"/>
              </a:rPr>
              <a:t>même </a:t>
            </a:r>
            <a:r>
              <a:rPr sz="1300" spc="-345" dirty="0">
                <a:solidFill>
                  <a:srgbClr val="393536"/>
                </a:solidFill>
                <a:latin typeface="Arial MT"/>
                <a:cs typeface="Arial MT"/>
              </a:rPr>
              <a:t> </a:t>
            </a:r>
            <a:r>
              <a:rPr sz="1300" spc="-5" dirty="0">
                <a:solidFill>
                  <a:srgbClr val="393536"/>
                </a:solidFill>
                <a:latin typeface="Arial MT"/>
                <a:cs typeface="Arial MT"/>
              </a:rPr>
              <a:t>réseau</a:t>
            </a:r>
            <a:r>
              <a:rPr sz="1300" spc="10" dirty="0">
                <a:solidFill>
                  <a:srgbClr val="393536"/>
                </a:solidFill>
                <a:latin typeface="Arial MT"/>
                <a:cs typeface="Arial MT"/>
              </a:rPr>
              <a:t> </a:t>
            </a:r>
            <a:r>
              <a:rPr sz="1300" spc="-60" dirty="0">
                <a:solidFill>
                  <a:srgbClr val="393536"/>
                </a:solidFill>
                <a:latin typeface="Arial MT"/>
                <a:cs typeface="Arial MT"/>
              </a:rPr>
              <a:t>IP.</a:t>
            </a:r>
            <a:endParaRPr sz="1300">
              <a:latin typeface="Arial MT"/>
              <a:cs typeface="Arial MT"/>
            </a:endParaRPr>
          </a:p>
          <a:p>
            <a:pPr marL="241300" indent="-228600">
              <a:lnSpc>
                <a:spcPct val="100000"/>
              </a:lnSpc>
              <a:spcBef>
                <a:spcPts val="540"/>
              </a:spcBef>
              <a:buFont typeface="Arial MT"/>
              <a:buChar char="•"/>
              <a:tabLst>
                <a:tab pos="240665" algn="l"/>
                <a:tab pos="241300" algn="l"/>
              </a:tabLst>
            </a:pPr>
            <a:r>
              <a:rPr sz="1300" b="1" spc="-10" dirty="0">
                <a:solidFill>
                  <a:srgbClr val="393536"/>
                </a:solidFill>
                <a:latin typeface="Arial"/>
                <a:cs typeface="Arial"/>
              </a:rPr>
              <a:t>Adresses</a:t>
            </a:r>
            <a:r>
              <a:rPr sz="1300" b="1" spc="25" dirty="0">
                <a:solidFill>
                  <a:srgbClr val="393536"/>
                </a:solidFill>
                <a:latin typeface="Arial"/>
                <a:cs typeface="Arial"/>
              </a:rPr>
              <a:t> </a:t>
            </a:r>
            <a:r>
              <a:rPr sz="1300" b="1" spc="-5" dirty="0">
                <a:solidFill>
                  <a:srgbClr val="393536"/>
                </a:solidFill>
                <a:latin typeface="Arial"/>
                <a:cs typeface="Arial"/>
              </a:rPr>
              <a:t>réseau</a:t>
            </a:r>
            <a:endParaRPr sz="1300">
              <a:latin typeface="Arial"/>
              <a:cs typeface="Arial"/>
            </a:endParaRPr>
          </a:p>
          <a:p>
            <a:pPr marL="241300" marR="475615" indent="-228600">
              <a:lnSpc>
                <a:spcPct val="70000"/>
              </a:lnSpc>
              <a:spcBef>
                <a:spcPts val="1000"/>
              </a:spcBef>
              <a:buChar char="•"/>
              <a:tabLst>
                <a:tab pos="240665" algn="l"/>
                <a:tab pos="241300" algn="l"/>
              </a:tabLst>
            </a:pPr>
            <a:r>
              <a:rPr sz="1300" spc="-5" dirty="0">
                <a:solidFill>
                  <a:srgbClr val="393536"/>
                </a:solidFill>
                <a:latin typeface="Arial MT"/>
                <a:cs typeface="Arial MT"/>
              </a:rPr>
              <a:t>Les</a:t>
            </a:r>
            <a:r>
              <a:rPr sz="1300" spc="10" dirty="0">
                <a:solidFill>
                  <a:srgbClr val="393536"/>
                </a:solidFill>
                <a:latin typeface="Arial MT"/>
                <a:cs typeface="Arial MT"/>
              </a:rPr>
              <a:t> </a:t>
            </a:r>
            <a:r>
              <a:rPr sz="1300" spc="-5" dirty="0">
                <a:solidFill>
                  <a:srgbClr val="393536"/>
                </a:solidFill>
                <a:latin typeface="Arial MT"/>
                <a:cs typeface="Arial MT"/>
              </a:rPr>
              <a:t>adresses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couche</a:t>
            </a:r>
            <a:r>
              <a:rPr sz="1300" spc="25" dirty="0">
                <a:solidFill>
                  <a:srgbClr val="393536"/>
                </a:solidFill>
                <a:latin typeface="Arial MT"/>
                <a:cs typeface="Arial MT"/>
              </a:rPr>
              <a:t> </a:t>
            </a:r>
            <a:r>
              <a:rPr sz="1300" spc="-5" dirty="0">
                <a:solidFill>
                  <a:srgbClr val="393536"/>
                </a:solidFill>
                <a:latin typeface="Arial MT"/>
                <a:cs typeface="Arial MT"/>
              </a:rPr>
              <a:t>réseau</a:t>
            </a:r>
            <a:r>
              <a:rPr sz="1300" spc="40" dirty="0">
                <a:solidFill>
                  <a:srgbClr val="393536"/>
                </a:solidFill>
                <a:latin typeface="Arial MT"/>
                <a:cs typeface="Arial MT"/>
              </a:rPr>
              <a:t> </a:t>
            </a:r>
            <a:r>
              <a:rPr sz="1300" spc="-5" dirty="0">
                <a:solidFill>
                  <a:srgbClr val="393536"/>
                </a:solidFill>
                <a:latin typeface="Arial MT"/>
                <a:cs typeface="Arial MT"/>
              </a:rPr>
              <a:t>ou</a:t>
            </a:r>
            <a:r>
              <a:rPr sz="1300" spc="15" dirty="0">
                <a:solidFill>
                  <a:srgbClr val="393536"/>
                </a:solidFill>
                <a:latin typeface="Arial MT"/>
                <a:cs typeface="Arial MT"/>
              </a:rPr>
              <a:t> </a:t>
            </a:r>
            <a:r>
              <a:rPr sz="1300" spc="-5" dirty="0">
                <a:solidFill>
                  <a:srgbClr val="393536"/>
                </a:solidFill>
                <a:latin typeface="Arial MT"/>
                <a:cs typeface="Arial MT"/>
              </a:rPr>
              <a:t>adresses</a:t>
            </a:r>
            <a:r>
              <a:rPr sz="1300" spc="40" dirty="0">
                <a:solidFill>
                  <a:srgbClr val="393536"/>
                </a:solidFill>
                <a:latin typeface="Arial MT"/>
                <a:cs typeface="Arial MT"/>
              </a:rPr>
              <a:t> </a:t>
            </a:r>
            <a:r>
              <a:rPr sz="1300" spc="-5" dirty="0">
                <a:solidFill>
                  <a:srgbClr val="393536"/>
                </a:solidFill>
                <a:latin typeface="Arial MT"/>
                <a:cs typeface="Arial MT"/>
              </a:rPr>
              <a:t>IP</a:t>
            </a:r>
            <a:r>
              <a:rPr sz="1300" spc="-25" dirty="0">
                <a:solidFill>
                  <a:srgbClr val="393536"/>
                </a:solidFill>
                <a:latin typeface="Arial MT"/>
                <a:cs typeface="Arial MT"/>
              </a:rPr>
              <a:t> </a:t>
            </a:r>
            <a:r>
              <a:rPr sz="1300" spc="-5" dirty="0">
                <a:solidFill>
                  <a:srgbClr val="393536"/>
                </a:solidFill>
                <a:latin typeface="Arial MT"/>
                <a:cs typeface="Arial MT"/>
              </a:rPr>
              <a:t>indiquent</a:t>
            </a:r>
            <a:r>
              <a:rPr sz="1300" spc="40" dirty="0">
                <a:solidFill>
                  <a:srgbClr val="393536"/>
                </a:solidFill>
                <a:latin typeface="Arial MT"/>
                <a:cs typeface="Arial MT"/>
              </a:rPr>
              <a:t> </a:t>
            </a:r>
            <a:r>
              <a:rPr sz="1300" spc="-5" dirty="0">
                <a:solidFill>
                  <a:srgbClr val="393536"/>
                </a:solidFill>
                <a:latin typeface="Arial MT"/>
                <a:cs typeface="Arial MT"/>
              </a:rPr>
              <a:t>le</a:t>
            </a:r>
            <a:r>
              <a:rPr sz="1300" spc="5" dirty="0">
                <a:solidFill>
                  <a:srgbClr val="393536"/>
                </a:solidFill>
                <a:latin typeface="Arial MT"/>
                <a:cs typeface="Arial MT"/>
              </a:rPr>
              <a:t> </a:t>
            </a:r>
            <a:r>
              <a:rPr sz="1300" spc="-5" dirty="0">
                <a:solidFill>
                  <a:srgbClr val="393536"/>
                </a:solidFill>
                <a:latin typeface="Arial MT"/>
                <a:cs typeface="Arial MT"/>
              </a:rPr>
              <a:t>réseau</a:t>
            </a:r>
            <a:r>
              <a:rPr sz="1300" spc="40"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l'adresse</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10" dirty="0">
                <a:solidFill>
                  <a:srgbClr val="393536"/>
                </a:solidFill>
                <a:latin typeface="Arial MT"/>
                <a:cs typeface="Arial MT"/>
              </a:rPr>
              <a:t> </a:t>
            </a:r>
            <a:r>
              <a:rPr sz="1300" spc="-5" dirty="0">
                <a:solidFill>
                  <a:srgbClr val="393536"/>
                </a:solidFill>
                <a:latin typeface="Arial MT"/>
                <a:cs typeface="Arial MT"/>
              </a:rPr>
              <a:t>l'hôte</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la</a:t>
            </a:r>
            <a:r>
              <a:rPr sz="1300" spc="5" dirty="0">
                <a:solidFill>
                  <a:srgbClr val="393536"/>
                </a:solidFill>
                <a:latin typeface="Arial MT"/>
                <a:cs typeface="Arial MT"/>
              </a:rPr>
              <a:t> </a:t>
            </a:r>
            <a:r>
              <a:rPr sz="1300" spc="-5" dirty="0">
                <a:solidFill>
                  <a:srgbClr val="393536"/>
                </a:solidFill>
                <a:latin typeface="Arial MT"/>
                <a:cs typeface="Arial MT"/>
              </a:rPr>
              <a:t>source</a:t>
            </a:r>
            <a:r>
              <a:rPr sz="1300" spc="40" dirty="0">
                <a:solidFill>
                  <a:srgbClr val="393536"/>
                </a:solidFill>
                <a:latin typeface="Arial MT"/>
                <a:cs typeface="Arial MT"/>
              </a:rPr>
              <a:t> </a:t>
            </a:r>
            <a:r>
              <a:rPr sz="1300" spc="-5" dirty="0">
                <a:solidFill>
                  <a:srgbClr val="393536"/>
                </a:solidFill>
                <a:latin typeface="Arial MT"/>
                <a:cs typeface="Arial MT"/>
              </a:rPr>
              <a:t>et</a:t>
            </a:r>
            <a:r>
              <a:rPr sz="130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la</a:t>
            </a:r>
            <a:r>
              <a:rPr sz="1300" spc="15" dirty="0">
                <a:solidFill>
                  <a:srgbClr val="393536"/>
                </a:solidFill>
                <a:latin typeface="Arial MT"/>
                <a:cs typeface="Arial MT"/>
              </a:rPr>
              <a:t> </a:t>
            </a:r>
            <a:r>
              <a:rPr sz="1300" spc="-5" dirty="0">
                <a:solidFill>
                  <a:srgbClr val="393536"/>
                </a:solidFill>
                <a:latin typeface="Arial MT"/>
                <a:cs typeface="Arial MT"/>
              </a:rPr>
              <a:t>destination.</a:t>
            </a:r>
            <a:r>
              <a:rPr sz="1300" spc="40" dirty="0">
                <a:solidFill>
                  <a:srgbClr val="393536"/>
                </a:solidFill>
                <a:latin typeface="Arial MT"/>
                <a:cs typeface="Arial MT"/>
              </a:rPr>
              <a:t> </a:t>
            </a:r>
            <a:r>
              <a:rPr sz="1300" spc="-5" dirty="0">
                <a:solidFill>
                  <a:srgbClr val="393536"/>
                </a:solidFill>
                <a:latin typeface="Arial MT"/>
                <a:cs typeface="Arial MT"/>
              </a:rPr>
              <a:t>La</a:t>
            </a:r>
            <a:r>
              <a:rPr sz="1300" spc="65" dirty="0">
                <a:solidFill>
                  <a:srgbClr val="393536"/>
                </a:solidFill>
                <a:latin typeface="Arial MT"/>
                <a:cs typeface="Arial MT"/>
              </a:rPr>
              <a:t> </a:t>
            </a:r>
            <a:r>
              <a:rPr sz="1300" spc="-5" dirty="0">
                <a:solidFill>
                  <a:srgbClr val="393536"/>
                </a:solidFill>
                <a:latin typeface="Arial MT"/>
                <a:cs typeface="Arial MT"/>
              </a:rPr>
              <a:t>partie </a:t>
            </a:r>
            <a:r>
              <a:rPr sz="1300" spc="-345" dirty="0">
                <a:solidFill>
                  <a:srgbClr val="393536"/>
                </a:solidFill>
                <a:latin typeface="Arial MT"/>
                <a:cs typeface="Arial MT"/>
              </a:rPr>
              <a:t> </a:t>
            </a:r>
            <a:r>
              <a:rPr sz="1300" spc="-5" dirty="0">
                <a:solidFill>
                  <a:srgbClr val="393536"/>
                </a:solidFill>
                <a:latin typeface="Arial MT"/>
                <a:cs typeface="Arial MT"/>
              </a:rPr>
              <a:t>réseau</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l'adresse</a:t>
            </a:r>
            <a:r>
              <a:rPr sz="1300" spc="15" dirty="0">
                <a:solidFill>
                  <a:srgbClr val="393536"/>
                </a:solidFill>
                <a:latin typeface="Arial MT"/>
                <a:cs typeface="Arial MT"/>
              </a:rPr>
              <a:t> </a:t>
            </a:r>
            <a:r>
              <a:rPr sz="1300" spc="-5" dirty="0">
                <a:solidFill>
                  <a:srgbClr val="393536"/>
                </a:solidFill>
                <a:latin typeface="Arial MT"/>
                <a:cs typeface="Arial MT"/>
              </a:rPr>
              <a:t>est</a:t>
            </a:r>
            <a:r>
              <a:rPr sz="1300" spc="10" dirty="0">
                <a:solidFill>
                  <a:srgbClr val="393536"/>
                </a:solidFill>
                <a:latin typeface="Arial MT"/>
                <a:cs typeface="Arial MT"/>
              </a:rPr>
              <a:t> </a:t>
            </a:r>
            <a:r>
              <a:rPr sz="1300" spc="-5" dirty="0">
                <a:solidFill>
                  <a:srgbClr val="393536"/>
                </a:solidFill>
                <a:latin typeface="Arial MT"/>
                <a:cs typeface="Arial MT"/>
              </a:rPr>
              <a:t>la</a:t>
            </a:r>
            <a:r>
              <a:rPr sz="1300" spc="5" dirty="0">
                <a:solidFill>
                  <a:srgbClr val="393536"/>
                </a:solidFill>
                <a:latin typeface="Arial MT"/>
                <a:cs typeface="Arial MT"/>
              </a:rPr>
              <a:t> </a:t>
            </a:r>
            <a:r>
              <a:rPr sz="1300" spc="-5" dirty="0">
                <a:solidFill>
                  <a:srgbClr val="393536"/>
                </a:solidFill>
                <a:latin typeface="Arial MT"/>
                <a:cs typeface="Arial MT"/>
              </a:rPr>
              <a:t>même,</a:t>
            </a:r>
            <a:r>
              <a:rPr sz="1300" spc="20" dirty="0">
                <a:solidFill>
                  <a:srgbClr val="393536"/>
                </a:solidFill>
                <a:latin typeface="Arial MT"/>
                <a:cs typeface="Arial MT"/>
              </a:rPr>
              <a:t> </a:t>
            </a:r>
            <a:r>
              <a:rPr sz="1300" spc="-5" dirty="0">
                <a:solidFill>
                  <a:srgbClr val="393536"/>
                </a:solidFill>
                <a:latin typeface="Arial MT"/>
                <a:cs typeface="Arial MT"/>
              </a:rPr>
              <a:t>seule</a:t>
            </a:r>
            <a:r>
              <a:rPr sz="1300" spc="15" dirty="0">
                <a:solidFill>
                  <a:srgbClr val="393536"/>
                </a:solidFill>
                <a:latin typeface="Arial MT"/>
                <a:cs typeface="Arial MT"/>
              </a:rPr>
              <a:t> </a:t>
            </a:r>
            <a:r>
              <a:rPr sz="1300" spc="-5" dirty="0">
                <a:solidFill>
                  <a:srgbClr val="393536"/>
                </a:solidFill>
                <a:latin typeface="Arial MT"/>
                <a:cs typeface="Arial MT"/>
              </a:rPr>
              <a:t>la</a:t>
            </a:r>
            <a:r>
              <a:rPr sz="1300" dirty="0">
                <a:solidFill>
                  <a:srgbClr val="393536"/>
                </a:solidFill>
                <a:latin typeface="Arial MT"/>
                <a:cs typeface="Arial MT"/>
              </a:rPr>
              <a:t> </a:t>
            </a:r>
            <a:r>
              <a:rPr sz="1300" spc="-5" dirty="0">
                <a:solidFill>
                  <a:srgbClr val="393536"/>
                </a:solidFill>
                <a:latin typeface="Arial MT"/>
                <a:cs typeface="Arial MT"/>
              </a:rPr>
              <a:t>partie</a:t>
            </a:r>
            <a:r>
              <a:rPr sz="1300" spc="15" dirty="0">
                <a:solidFill>
                  <a:srgbClr val="393536"/>
                </a:solidFill>
                <a:latin typeface="Arial MT"/>
                <a:cs typeface="Arial MT"/>
              </a:rPr>
              <a:t> </a:t>
            </a:r>
            <a:r>
              <a:rPr sz="1300" spc="-5" dirty="0">
                <a:solidFill>
                  <a:srgbClr val="393536"/>
                </a:solidFill>
                <a:latin typeface="Arial MT"/>
                <a:cs typeface="Arial MT"/>
              </a:rPr>
              <a:t>hôte</a:t>
            </a:r>
            <a:r>
              <a:rPr sz="1300" spc="15" dirty="0">
                <a:solidFill>
                  <a:srgbClr val="393536"/>
                </a:solidFill>
                <a:latin typeface="Arial MT"/>
                <a:cs typeface="Arial MT"/>
              </a:rPr>
              <a:t> </a:t>
            </a:r>
            <a:r>
              <a:rPr sz="1300" spc="-5" dirty="0">
                <a:solidFill>
                  <a:srgbClr val="393536"/>
                </a:solidFill>
                <a:latin typeface="Arial MT"/>
                <a:cs typeface="Arial MT"/>
              </a:rPr>
              <a:t>ou</a:t>
            </a:r>
            <a:r>
              <a:rPr sz="1300" spc="10" dirty="0">
                <a:solidFill>
                  <a:srgbClr val="393536"/>
                </a:solidFill>
                <a:latin typeface="Arial MT"/>
                <a:cs typeface="Arial MT"/>
              </a:rPr>
              <a:t> </a:t>
            </a:r>
            <a:r>
              <a:rPr sz="1300" spc="-5" dirty="0">
                <a:solidFill>
                  <a:srgbClr val="393536"/>
                </a:solidFill>
                <a:latin typeface="Arial MT"/>
                <a:cs typeface="Arial MT"/>
              </a:rPr>
              <a:t>périphérique</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5" dirty="0">
                <a:solidFill>
                  <a:srgbClr val="393536"/>
                </a:solidFill>
                <a:latin typeface="Arial MT"/>
                <a:cs typeface="Arial MT"/>
              </a:rPr>
              <a:t> </a:t>
            </a:r>
            <a:r>
              <a:rPr sz="1300" spc="-5" dirty="0">
                <a:solidFill>
                  <a:srgbClr val="393536"/>
                </a:solidFill>
                <a:latin typeface="Arial MT"/>
                <a:cs typeface="Arial MT"/>
              </a:rPr>
              <a:t>l'adresse</a:t>
            </a:r>
            <a:r>
              <a:rPr sz="1300" spc="30" dirty="0">
                <a:solidFill>
                  <a:srgbClr val="393536"/>
                </a:solidFill>
                <a:latin typeface="Arial MT"/>
                <a:cs typeface="Arial MT"/>
              </a:rPr>
              <a:t> </a:t>
            </a:r>
            <a:r>
              <a:rPr sz="1300" spc="-5" dirty="0">
                <a:solidFill>
                  <a:srgbClr val="393536"/>
                </a:solidFill>
                <a:latin typeface="Arial MT"/>
                <a:cs typeface="Arial MT"/>
              </a:rPr>
              <a:t>diffère.</a:t>
            </a:r>
            <a:endParaRPr sz="1300">
              <a:latin typeface="Arial MT"/>
              <a:cs typeface="Arial MT"/>
            </a:endParaRPr>
          </a:p>
          <a:p>
            <a:pPr marL="241300" indent="-228600">
              <a:lnSpc>
                <a:spcPct val="100000"/>
              </a:lnSpc>
              <a:spcBef>
                <a:spcPts val="525"/>
              </a:spcBef>
              <a:buFont typeface="Arial MT"/>
              <a:buChar char="•"/>
              <a:tabLst>
                <a:tab pos="240665" algn="l"/>
                <a:tab pos="241300" algn="l"/>
              </a:tabLst>
            </a:pPr>
            <a:r>
              <a:rPr sz="1300" b="1" spc="-10" dirty="0">
                <a:solidFill>
                  <a:srgbClr val="393536"/>
                </a:solidFill>
                <a:latin typeface="Arial"/>
                <a:cs typeface="Arial"/>
              </a:rPr>
              <a:t>Adresse</a:t>
            </a:r>
            <a:r>
              <a:rPr sz="1300" b="1" spc="60" dirty="0">
                <a:solidFill>
                  <a:srgbClr val="393536"/>
                </a:solidFill>
                <a:latin typeface="Arial"/>
                <a:cs typeface="Arial"/>
              </a:rPr>
              <a:t> </a:t>
            </a:r>
            <a:r>
              <a:rPr sz="1300" b="1" spc="-5" dirty="0">
                <a:solidFill>
                  <a:srgbClr val="393536"/>
                </a:solidFill>
                <a:latin typeface="Arial"/>
                <a:cs typeface="Arial"/>
              </a:rPr>
              <a:t>IP</a:t>
            </a:r>
            <a:r>
              <a:rPr sz="1300" b="1" spc="-15" dirty="0">
                <a:solidFill>
                  <a:srgbClr val="393536"/>
                </a:solidFill>
                <a:latin typeface="Arial"/>
                <a:cs typeface="Arial"/>
              </a:rPr>
              <a:t> </a:t>
            </a:r>
            <a:r>
              <a:rPr sz="1300" b="1" spc="-5" dirty="0">
                <a:solidFill>
                  <a:srgbClr val="393536"/>
                </a:solidFill>
                <a:latin typeface="Arial"/>
                <a:cs typeface="Arial"/>
              </a:rPr>
              <a:t>source</a:t>
            </a:r>
            <a:r>
              <a:rPr sz="1300" b="1" spc="25" dirty="0">
                <a:solidFill>
                  <a:srgbClr val="393536"/>
                </a:solidFill>
                <a:latin typeface="Arial"/>
                <a:cs typeface="Arial"/>
              </a:rPr>
              <a:t> </a:t>
            </a:r>
            <a:r>
              <a:rPr sz="1300" spc="-5" dirty="0">
                <a:solidFill>
                  <a:srgbClr val="393536"/>
                </a:solidFill>
                <a:latin typeface="Arial MT"/>
                <a:cs typeface="Arial MT"/>
              </a:rPr>
              <a:t>:</a:t>
            </a:r>
            <a:r>
              <a:rPr sz="1300" spc="15" dirty="0">
                <a:solidFill>
                  <a:srgbClr val="393536"/>
                </a:solidFill>
                <a:latin typeface="Arial MT"/>
                <a:cs typeface="Arial MT"/>
              </a:rPr>
              <a:t> </a:t>
            </a:r>
            <a:r>
              <a:rPr sz="1300" spc="-5" dirty="0">
                <a:solidFill>
                  <a:srgbClr val="393536"/>
                </a:solidFill>
                <a:latin typeface="Arial MT"/>
                <a:cs typeface="Arial MT"/>
              </a:rPr>
              <a:t>adresse</a:t>
            </a:r>
            <a:r>
              <a:rPr sz="1300" spc="25" dirty="0">
                <a:solidFill>
                  <a:srgbClr val="393536"/>
                </a:solidFill>
                <a:latin typeface="Arial MT"/>
                <a:cs typeface="Arial MT"/>
              </a:rPr>
              <a:t> </a:t>
            </a:r>
            <a:r>
              <a:rPr sz="1300" spc="-5" dirty="0">
                <a:solidFill>
                  <a:srgbClr val="393536"/>
                </a:solidFill>
                <a:latin typeface="Arial MT"/>
                <a:cs typeface="Arial MT"/>
              </a:rPr>
              <a:t>IP</a:t>
            </a:r>
            <a:r>
              <a:rPr sz="1300" spc="-15" dirty="0">
                <a:solidFill>
                  <a:srgbClr val="393536"/>
                </a:solidFill>
                <a:latin typeface="Arial MT"/>
                <a:cs typeface="Arial MT"/>
              </a:rPr>
              <a:t> </a:t>
            </a:r>
            <a:r>
              <a:rPr sz="1300" spc="-5" dirty="0">
                <a:solidFill>
                  <a:srgbClr val="393536"/>
                </a:solidFill>
                <a:latin typeface="Arial MT"/>
                <a:cs typeface="Arial MT"/>
              </a:rPr>
              <a:t>du</a:t>
            </a:r>
            <a:r>
              <a:rPr sz="1300" spc="10" dirty="0">
                <a:solidFill>
                  <a:srgbClr val="393536"/>
                </a:solidFill>
                <a:latin typeface="Arial MT"/>
                <a:cs typeface="Arial MT"/>
              </a:rPr>
              <a:t> </a:t>
            </a:r>
            <a:r>
              <a:rPr sz="1300" spc="-5" dirty="0">
                <a:solidFill>
                  <a:srgbClr val="393536"/>
                </a:solidFill>
                <a:latin typeface="Arial MT"/>
                <a:cs typeface="Arial MT"/>
              </a:rPr>
              <a:t>périphérique</a:t>
            </a:r>
            <a:r>
              <a:rPr sz="1300" spc="45" dirty="0">
                <a:solidFill>
                  <a:srgbClr val="393536"/>
                </a:solidFill>
                <a:latin typeface="Arial MT"/>
                <a:cs typeface="Arial MT"/>
              </a:rPr>
              <a:t> </a:t>
            </a:r>
            <a:r>
              <a:rPr sz="1300" spc="-10" dirty="0">
                <a:solidFill>
                  <a:srgbClr val="393536"/>
                </a:solidFill>
                <a:latin typeface="Arial MT"/>
                <a:cs typeface="Arial MT"/>
              </a:rPr>
              <a:t>expéditeur,</a:t>
            </a:r>
            <a:r>
              <a:rPr sz="1300" spc="65" dirty="0">
                <a:solidFill>
                  <a:srgbClr val="393536"/>
                </a:solidFill>
                <a:latin typeface="Arial MT"/>
                <a:cs typeface="Arial MT"/>
              </a:rPr>
              <a:t> </a:t>
            </a:r>
            <a:r>
              <a:rPr sz="1300" spc="-5" dirty="0">
                <a:solidFill>
                  <a:srgbClr val="393536"/>
                </a:solidFill>
                <a:latin typeface="Arial MT"/>
                <a:cs typeface="Arial MT"/>
              </a:rPr>
              <a:t>l'ordinateur</a:t>
            </a:r>
            <a:r>
              <a:rPr sz="1300" spc="35" dirty="0">
                <a:solidFill>
                  <a:srgbClr val="393536"/>
                </a:solidFill>
                <a:latin typeface="Arial MT"/>
                <a:cs typeface="Arial MT"/>
              </a:rPr>
              <a:t> </a:t>
            </a:r>
            <a:r>
              <a:rPr sz="1300" spc="-5" dirty="0">
                <a:solidFill>
                  <a:srgbClr val="393536"/>
                </a:solidFill>
                <a:latin typeface="Arial MT"/>
                <a:cs typeface="Arial MT"/>
              </a:rPr>
              <a:t>client</a:t>
            </a:r>
            <a:r>
              <a:rPr sz="1300" spc="35" dirty="0">
                <a:solidFill>
                  <a:srgbClr val="393536"/>
                </a:solidFill>
                <a:latin typeface="Arial MT"/>
                <a:cs typeface="Arial MT"/>
              </a:rPr>
              <a:t> </a:t>
            </a:r>
            <a:r>
              <a:rPr sz="1300" spc="-10" dirty="0">
                <a:solidFill>
                  <a:srgbClr val="393536"/>
                </a:solidFill>
                <a:latin typeface="Arial MT"/>
                <a:cs typeface="Arial MT"/>
              </a:rPr>
              <a:t>PC1</a:t>
            </a:r>
            <a:r>
              <a:rPr sz="1300" spc="5" dirty="0">
                <a:solidFill>
                  <a:srgbClr val="393536"/>
                </a:solidFill>
                <a:latin typeface="Arial MT"/>
                <a:cs typeface="Arial MT"/>
              </a:rPr>
              <a:t> </a:t>
            </a:r>
            <a:r>
              <a:rPr sz="1300" spc="-5" dirty="0">
                <a:solidFill>
                  <a:srgbClr val="393536"/>
                </a:solidFill>
                <a:latin typeface="Arial MT"/>
                <a:cs typeface="Arial MT"/>
              </a:rPr>
              <a:t>:</a:t>
            </a:r>
            <a:r>
              <a:rPr sz="1300" spc="10" dirty="0">
                <a:solidFill>
                  <a:srgbClr val="393536"/>
                </a:solidFill>
                <a:latin typeface="Arial MT"/>
                <a:cs typeface="Arial MT"/>
              </a:rPr>
              <a:t> </a:t>
            </a:r>
            <a:r>
              <a:rPr sz="1300" spc="-10" dirty="0">
                <a:solidFill>
                  <a:srgbClr val="393536"/>
                </a:solidFill>
                <a:latin typeface="Arial MT"/>
                <a:cs typeface="Arial MT"/>
              </a:rPr>
              <a:t>192.168.1.110.</a:t>
            </a:r>
            <a:endParaRPr sz="1300">
              <a:latin typeface="Arial MT"/>
              <a:cs typeface="Arial MT"/>
            </a:endParaRPr>
          </a:p>
          <a:p>
            <a:pPr marL="241300" indent="-228600">
              <a:lnSpc>
                <a:spcPct val="100000"/>
              </a:lnSpc>
              <a:spcBef>
                <a:spcPts val="540"/>
              </a:spcBef>
              <a:buFont typeface="Arial MT"/>
              <a:buChar char="•"/>
              <a:tabLst>
                <a:tab pos="240665" algn="l"/>
                <a:tab pos="241300" algn="l"/>
              </a:tabLst>
            </a:pPr>
            <a:r>
              <a:rPr sz="1300" b="1" spc="-10" dirty="0">
                <a:solidFill>
                  <a:srgbClr val="393536"/>
                </a:solidFill>
                <a:latin typeface="Arial"/>
                <a:cs typeface="Arial"/>
              </a:rPr>
              <a:t>Adresse</a:t>
            </a:r>
            <a:r>
              <a:rPr sz="1300" b="1" spc="55" dirty="0">
                <a:solidFill>
                  <a:srgbClr val="393536"/>
                </a:solidFill>
                <a:latin typeface="Arial"/>
                <a:cs typeface="Arial"/>
              </a:rPr>
              <a:t> </a:t>
            </a:r>
            <a:r>
              <a:rPr sz="1300" b="1" spc="-5" dirty="0">
                <a:solidFill>
                  <a:srgbClr val="393536"/>
                </a:solidFill>
                <a:latin typeface="Arial"/>
                <a:cs typeface="Arial"/>
              </a:rPr>
              <a:t>IP</a:t>
            </a:r>
            <a:r>
              <a:rPr sz="1300" b="1" spc="-15" dirty="0">
                <a:solidFill>
                  <a:srgbClr val="393536"/>
                </a:solidFill>
                <a:latin typeface="Arial"/>
                <a:cs typeface="Arial"/>
              </a:rPr>
              <a:t> </a:t>
            </a:r>
            <a:r>
              <a:rPr sz="1300" b="1" spc="-5" dirty="0">
                <a:solidFill>
                  <a:srgbClr val="393536"/>
                </a:solidFill>
                <a:latin typeface="Arial"/>
                <a:cs typeface="Arial"/>
              </a:rPr>
              <a:t>de</a:t>
            </a:r>
            <a:r>
              <a:rPr sz="1300" b="1" spc="10" dirty="0">
                <a:solidFill>
                  <a:srgbClr val="393536"/>
                </a:solidFill>
                <a:latin typeface="Arial"/>
                <a:cs typeface="Arial"/>
              </a:rPr>
              <a:t> </a:t>
            </a:r>
            <a:r>
              <a:rPr sz="1300" b="1" spc="-5" dirty="0">
                <a:solidFill>
                  <a:srgbClr val="393536"/>
                </a:solidFill>
                <a:latin typeface="Arial"/>
                <a:cs typeface="Arial"/>
              </a:rPr>
              <a:t>destination</a:t>
            </a:r>
            <a:r>
              <a:rPr sz="1300" b="1" spc="70" dirty="0">
                <a:solidFill>
                  <a:srgbClr val="393536"/>
                </a:solidFill>
                <a:latin typeface="Arial"/>
                <a:cs typeface="Arial"/>
              </a:rPr>
              <a:t> </a:t>
            </a:r>
            <a:r>
              <a:rPr sz="1300" spc="-5" dirty="0">
                <a:solidFill>
                  <a:srgbClr val="393536"/>
                </a:solidFill>
                <a:latin typeface="Arial MT"/>
                <a:cs typeface="Arial MT"/>
              </a:rPr>
              <a:t>:</a:t>
            </a:r>
            <a:r>
              <a:rPr sz="1300" spc="10" dirty="0">
                <a:solidFill>
                  <a:srgbClr val="393536"/>
                </a:solidFill>
                <a:latin typeface="Arial MT"/>
                <a:cs typeface="Arial MT"/>
              </a:rPr>
              <a:t> </a:t>
            </a:r>
            <a:r>
              <a:rPr sz="1300" spc="-5" dirty="0">
                <a:solidFill>
                  <a:srgbClr val="393536"/>
                </a:solidFill>
                <a:latin typeface="Arial MT"/>
                <a:cs typeface="Arial MT"/>
              </a:rPr>
              <a:t>adresse</a:t>
            </a:r>
            <a:r>
              <a:rPr sz="1300" spc="35" dirty="0">
                <a:solidFill>
                  <a:srgbClr val="393536"/>
                </a:solidFill>
                <a:latin typeface="Arial MT"/>
                <a:cs typeface="Arial MT"/>
              </a:rPr>
              <a:t> </a:t>
            </a:r>
            <a:r>
              <a:rPr sz="1300" spc="-5" dirty="0">
                <a:solidFill>
                  <a:srgbClr val="393536"/>
                </a:solidFill>
                <a:latin typeface="Arial MT"/>
                <a:cs typeface="Arial MT"/>
              </a:rPr>
              <a:t>IP</a:t>
            </a:r>
            <a:r>
              <a:rPr sz="1300" spc="-25" dirty="0">
                <a:solidFill>
                  <a:srgbClr val="393536"/>
                </a:solidFill>
                <a:latin typeface="Arial MT"/>
                <a:cs typeface="Arial MT"/>
              </a:rPr>
              <a:t> </a:t>
            </a:r>
            <a:r>
              <a:rPr sz="1300" spc="-5" dirty="0">
                <a:solidFill>
                  <a:srgbClr val="393536"/>
                </a:solidFill>
                <a:latin typeface="Arial MT"/>
                <a:cs typeface="Arial MT"/>
              </a:rPr>
              <a:t>du</a:t>
            </a:r>
            <a:r>
              <a:rPr sz="1300" spc="10" dirty="0">
                <a:solidFill>
                  <a:srgbClr val="393536"/>
                </a:solidFill>
                <a:latin typeface="Arial MT"/>
                <a:cs typeface="Arial MT"/>
              </a:rPr>
              <a:t> </a:t>
            </a:r>
            <a:r>
              <a:rPr sz="1300" spc="-5" dirty="0">
                <a:solidFill>
                  <a:srgbClr val="393536"/>
                </a:solidFill>
                <a:latin typeface="Arial MT"/>
                <a:cs typeface="Arial MT"/>
              </a:rPr>
              <a:t>périphérique</a:t>
            </a:r>
            <a:r>
              <a:rPr sz="1300" spc="50" dirty="0">
                <a:solidFill>
                  <a:srgbClr val="393536"/>
                </a:solidFill>
                <a:latin typeface="Arial MT"/>
                <a:cs typeface="Arial MT"/>
              </a:rPr>
              <a:t> </a:t>
            </a:r>
            <a:r>
              <a:rPr sz="1300" spc="-10" dirty="0">
                <a:solidFill>
                  <a:srgbClr val="393536"/>
                </a:solidFill>
                <a:latin typeface="Arial MT"/>
                <a:cs typeface="Arial MT"/>
              </a:rPr>
              <a:t>récepteur,</a:t>
            </a:r>
            <a:r>
              <a:rPr sz="1300" spc="50" dirty="0">
                <a:solidFill>
                  <a:srgbClr val="393536"/>
                </a:solidFill>
                <a:latin typeface="Arial MT"/>
                <a:cs typeface="Arial MT"/>
              </a:rPr>
              <a:t> </a:t>
            </a:r>
            <a:r>
              <a:rPr sz="1300" spc="-5" dirty="0">
                <a:solidFill>
                  <a:srgbClr val="393536"/>
                </a:solidFill>
                <a:latin typeface="Arial MT"/>
                <a:cs typeface="Arial MT"/>
              </a:rPr>
              <a:t>le</a:t>
            </a:r>
            <a:r>
              <a:rPr sz="1300" spc="10" dirty="0">
                <a:solidFill>
                  <a:srgbClr val="393536"/>
                </a:solidFill>
                <a:latin typeface="Arial MT"/>
                <a:cs typeface="Arial MT"/>
              </a:rPr>
              <a:t> </a:t>
            </a:r>
            <a:r>
              <a:rPr sz="1300" spc="-5" dirty="0">
                <a:solidFill>
                  <a:srgbClr val="393536"/>
                </a:solidFill>
                <a:latin typeface="Arial MT"/>
                <a:cs typeface="Arial MT"/>
              </a:rPr>
              <a:t>serveur</a:t>
            </a:r>
            <a:r>
              <a:rPr sz="1300" spc="50" dirty="0">
                <a:solidFill>
                  <a:srgbClr val="393536"/>
                </a:solidFill>
                <a:latin typeface="Arial MT"/>
                <a:cs typeface="Arial MT"/>
              </a:rPr>
              <a:t> </a:t>
            </a:r>
            <a:r>
              <a:rPr sz="1300" dirty="0">
                <a:solidFill>
                  <a:srgbClr val="393536"/>
                </a:solidFill>
                <a:latin typeface="Arial MT"/>
                <a:cs typeface="Arial MT"/>
              </a:rPr>
              <a:t>FTP</a:t>
            </a:r>
            <a:r>
              <a:rPr sz="1300" spc="-5" dirty="0">
                <a:solidFill>
                  <a:srgbClr val="393536"/>
                </a:solidFill>
                <a:latin typeface="Arial MT"/>
                <a:cs typeface="Arial MT"/>
              </a:rPr>
              <a:t> :</a:t>
            </a:r>
            <a:r>
              <a:rPr sz="1300" dirty="0">
                <a:solidFill>
                  <a:srgbClr val="393536"/>
                </a:solidFill>
                <a:latin typeface="Arial MT"/>
                <a:cs typeface="Arial MT"/>
              </a:rPr>
              <a:t> </a:t>
            </a:r>
            <a:r>
              <a:rPr sz="1300" spc="-10" dirty="0">
                <a:solidFill>
                  <a:srgbClr val="393536"/>
                </a:solidFill>
                <a:latin typeface="Arial MT"/>
                <a:cs typeface="Arial MT"/>
              </a:rPr>
              <a:t>192.168.1.9.</a:t>
            </a:r>
            <a:endParaRPr sz="1300">
              <a:latin typeface="Arial MT"/>
              <a:cs typeface="Arial MT"/>
            </a:endParaRPr>
          </a:p>
          <a:p>
            <a:pPr marL="241300" indent="-228600">
              <a:lnSpc>
                <a:spcPct val="100000"/>
              </a:lnSpc>
              <a:spcBef>
                <a:spcPts val="530"/>
              </a:spcBef>
              <a:buFont typeface="Arial MT"/>
              <a:buChar char="•"/>
              <a:tabLst>
                <a:tab pos="240665" algn="l"/>
                <a:tab pos="241300" algn="l"/>
              </a:tabLst>
            </a:pPr>
            <a:r>
              <a:rPr sz="1300" b="1" spc="-10" dirty="0">
                <a:solidFill>
                  <a:srgbClr val="393536"/>
                </a:solidFill>
                <a:latin typeface="Arial"/>
                <a:cs typeface="Arial"/>
              </a:rPr>
              <a:t>Adresses</a:t>
            </a:r>
            <a:r>
              <a:rPr sz="1300" b="1" spc="50" dirty="0">
                <a:solidFill>
                  <a:srgbClr val="393536"/>
                </a:solidFill>
                <a:latin typeface="Arial"/>
                <a:cs typeface="Arial"/>
              </a:rPr>
              <a:t> </a:t>
            </a:r>
            <a:r>
              <a:rPr sz="1300" b="1" spc="-5" dirty="0">
                <a:solidFill>
                  <a:srgbClr val="393536"/>
                </a:solidFill>
                <a:latin typeface="Arial"/>
                <a:cs typeface="Arial"/>
              </a:rPr>
              <a:t>de</a:t>
            </a:r>
            <a:r>
              <a:rPr sz="1300" b="1" dirty="0">
                <a:solidFill>
                  <a:srgbClr val="393536"/>
                </a:solidFill>
                <a:latin typeface="Arial"/>
                <a:cs typeface="Arial"/>
              </a:rPr>
              <a:t> </a:t>
            </a:r>
            <a:r>
              <a:rPr sz="1300" b="1" spc="-5" dirty="0">
                <a:solidFill>
                  <a:srgbClr val="393536"/>
                </a:solidFill>
                <a:latin typeface="Arial"/>
                <a:cs typeface="Arial"/>
              </a:rPr>
              <a:t>liaison</a:t>
            </a:r>
            <a:r>
              <a:rPr sz="1300" b="1" spc="25" dirty="0">
                <a:solidFill>
                  <a:srgbClr val="393536"/>
                </a:solidFill>
                <a:latin typeface="Arial"/>
                <a:cs typeface="Arial"/>
              </a:rPr>
              <a:t> </a:t>
            </a:r>
            <a:r>
              <a:rPr sz="1300" b="1" spc="-5" dirty="0">
                <a:solidFill>
                  <a:srgbClr val="393536"/>
                </a:solidFill>
                <a:latin typeface="Arial"/>
                <a:cs typeface="Arial"/>
              </a:rPr>
              <a:t>de</a:t>
            </a:r>
            <a:r>
              <a:rPr sz="1300" b="1" dirty="0">
                <a:solidFill>
                  <a:srgbClr val="393536"/>
                </a:solidFill>
                <a:latin typeface="Arial"/>
                <a:cs typeface="Arial"/>
              </a:rPr>
              <a:t> </a:t>
            </a:r>
            <a:r>
              <a:rPr sz="1300" b="1" spc="-5" dirty="0">
                <a:solidFill>
                  <a:srgbClr val="393536"/>
                </a:solidFill>
                <a:latin typeface="Arial"/>
                <a:cs typeface="Arial"/>
              </a:rPr>
              <a:t>données</a:t>
            </a:r>
            <a:endParaRPr sz="1300">
              <a:latin typeface="Arial"/>
              <a:cs typeface="Arial"/>
            </a:endParaRPr>
          </a:p>
          <a:p>
            <a:pPr marL="241300" indent="-228600">
              <a:lnSpc>
                <a:spcPts val="1325"/>
              </a:lnSpc>
              <a:spcBef>
                <a:spcPts val="525"/>
              </a:spcBef>
              <a:buChar char="•"/>
              <a:tabLst>
                <a:tab pos="240665" algn="l"/>
                <a:tab pos="241300" algn="l"/>
              </a:tabLst>
            </a:pPr>
            <a:r>
              <a:rPr sz="1300" spc="-5" dirty="0">
                <a:solidFill>
                  <a:srgbClr val="393536"/>
                </a:solidFill>
                <a:latin typeface="Arial MT"/>
                <a:cs typeface="Arial MT"/>
              </a:rPr>
              <a:t>Lorsque</a:t>
            </a:r>
            <a:r>
              <a:rPr sz="1300" spc="35" dirty="0">
                <a:solidFill>
                  <a:srgbClr val="393536"/>
                </a:solidFill>
                <a:latin typeface="Arial MT"/>
                <a:cs typeface="Arial MT"/>
              </a:rPr>
              <a:t> </a:t>
            </a:r>
            <a:r>
              <a:rPr sz="1300" spc="-5" dirty="0">
                <a:solidFill>
                  <a:srgbClr val="393536"/>
                </a:solidFill>
                <a:latin typeface="Arial MT"/>
                <a:cs typeface="Arial MT"/>
              </a:rPr>
              <a:t>l'expéditeur</a:t>
            </a:r>
            <a:r>
              <a:rPr sz="1300" spc="55" dirty="0">
                <a:solidFill>
                  <a:srgbClr val="393536"/>
                </a:solidFill>
                <a:latin typeface="Arial MT"/>
                <a:cs typeface="Arial MT"/>
              </a:rPr>
              <a:t> </a:t>
            </a:r>
            <a:r>
              <a:rPr sz="1300" spc="-5" dirty="0">
                <a:solidFill>
                  <a:srgbClr val="393536"/>
                </a:solidFill>
                <a:latin typeface="Arial MT"/>
                <a:cs typeface="Arial MT"/>
              </a:rPr>
              <a:t>et</a:t>
            </a:r>
            <a:r>
              <a:rPr sz="1300" spc="10" dirty="0">
                <a:solidFill>
                  <a:srgbClr val="393536"/>
                </a:solidFill>
                <a:latin typeface="Arial MT"/>
                <a:cs typeface="Arial MT"/>
              </a:rPr>
              <a:t> </a:t>
            </a:r>
            <a:r>
              <a:rPr sz="1300" spc="-5" dirty="0">
                <a:solidFill>
                  <a:srgbClr val="393536"/>
                </a:solidFill>
                <a:latin typeface="Arial MT"/>
                <a:cs typeface="Arial MT"/>
              </a:rPr>
              <a:t>le</a:t>
            </a:r>
            <a:r>
              <a:rPr sz="1300" spc="10" dirty="0">
                <a:solidFill>
                  <a:srgbClr val="393536"/>
                </a:solidFill>
                <a:latin typeface="Arial MT"/>
                <a:cs typeface="Arial MT"/>
              </a:rPr>
              <a:t> </a:t>
            </a:r>
            <a:r>
              <a:rPr sz="1300" spc="-5" dirty="0">
                <a:solidFill>
                  <a:srgbClr val="393536"/>
                </a:solidFill>
                <a:latin typeface="Arial MT"/>
                <a:cs typeface="Arial MT"/>
              </a:rPr>
              <a:t>récepteur</a:t>
            </a:r>
            <a:r>
              <a:rPr sz="1300" spc="40" dirty="0">
                <a:solidFill>
                  <a:srgbClr val="393536"/>
                </a:solidFill>
                <a:latin typeface="Arial MT"/>
                <a:cs typeface="Arial MT"/>
              </a:rPr>
              <a:t> </a:t>
            </a:r>
            <a:r>
              <a:rPr sz="1300" spc="-5" dirty="0">
                <a:solidFill>
                  <a:srgbClr val="393536"/>
                </a:solidFill>
                <a:latin typeface="Arial MT"/>
                <a:cs typeface="Arial MT"/>
              </a:rPr>
              <a:t>du</a:t>
            </a:r>
            <a:r>
              <a:rPr sz="1300" spc="10" dirty="0">
                <a:solidFill>
                  <a:srgbClr val="393536"/>
                </a:solidFill>
                <a:latin typeface="Arial MT"/>
                <a:cs typeface="Arial MT"/>
              </a:rPr>
              <a:t> </a:t>
            </a:r>
            <a:r>
              <a:rPr sz="1300" spc="-5" dirty="0">
                <a:solidFill>
                  <a:srgbClr val="393536"/>
                </a:solidFill>
                <a:latin typeface="Arial MT"/>
                <a:cs typeface="Arial MT"/>
              </a:rPr>
              <a:t>paquet</a:t>
            </a:r>
            <a:r>
              <a:rPr sz="1300" spc="35" dirty="0">
                <a:solidFill>
                  <a:srgbClr val="393536"/>
                </a:solidFill>
                <a:latin typeface="Arial MT"/>
                <a:cs typeface="Arial MT"/>
              </a:rPr>
              <a:t> </a:t>
            </a:r>
            <a:r>
              <a:rPr sz="1300" spc="-5" dirty="0">
                <a:solidFill>
                  <a:srgbClr val="393536"/>
                </a:solidFill>
                <a:latin typeface="Arial MT"/>
                <a:cs typeface="Arial MT"/>
              </a:rPr>
              <a:t>IP</a:t>
            </a:r>
            <a:r>
              <a:rPr sz="1300" spc="-25" dirty="0">
                <a:solidFill>
                  <a:srgbClr val="393536"/>
                </a:solidFill>
                <a:latin typeface="Arial MT"/>
                <a:cs typeface="Arial MT"/>
              </a:rPr>
              <a:t> </a:t>
            </a:r>
            <a:r>
              <a:rPr sz="1300" spc="-5" dirty="0">
                <a:solidFill>
                  <a:srgbClr val="393536"/>
                </a:solidFill>
                <a:latin typeface="Arial MT"/>
                <a:cs typeface="Arial MT"/>
              </a:rPr>
              <a:t>se</a:t>
            </a:r>
            <a:r>
              <a:rPr sz="1300" spc="10" dirty="0">
                <a:solidFill>
                  <a:srgbClr val="393536"/>
                </a:solidFill>
                <a:latin typeface="Arial MT"/>
                <a:cs typeface="Arial MT"/>
              </a:rPr>
              <a:t> </a:t>
            </a:r>
            <a:r>
              <a:rPr sz="1300" spc="-5" dirty="0">
                <a:solidFill>
                  <a:srgbClr val="393536"/>
                </a:solidFill>
                <a:latin typeface="Arial MT"/>
                <a:cs typeface="Arial MT"/>
              </a:rPr>
              <a:t>trouvent</a:t>
            </a:r>
            <a:r>
              <a:rPr sz="1300" spc="50" dirty="0">
                <a:solidFill>
                  <a:srgbClr val="393536"/>
                </a:solidFill>
                <a:latin typeface="Arial MT"/>
                <a:cs typeface="Arial MT"/>
              </a:rPr>
              <a:t> </a:t>
            </a:r>
            <a:r>
              <a:rPr sz="1300" spc="-5" dirty="0">
                <a:solidFill>
                  <a:srgbClr val="393536"/>
                </a:solidFill>
                <a:latin typeface="Arial MT"/>
                <a:cs typeface="Arial MT"/>
              </a:rPr>
              <a:t>sur</a:t>
            </a:r>
            <a:r>
              <a:rPr sz="1300" spc="10" dirty="0">
                <a:solidFill>
                  <a:srgbClr val="393536"/>
                </a:solidFill>
                <a:latin typeface="Arial MT"/>
                <a:cs typeface="Arial MT"/>
              </a:rPr>
              <a:t> </a:t>
            </a:r>
            <a:r>
              <a:rPr sz="1300" spc="-5" dirty="0">
                <a:solidFill>
                  <a:srgbClr val="393536"/>
                </a:solidFill>
                <a:latin typeface="Arial MT"/>
                <a:cs typeface="Arial MT"/>
              </a:rPr>
              <a:t>le</a:t>
            </a:r>
            <a:r>
              <a:rPr sz="1300" spc="15" dirty="0">
                <a:solidFill>
                  <a:srgbClr val="393536"/>
                </a:solidFill>
                <a:latin typeface="Arial MT"/>
                <a:cs typeface="Arial MT"/>
              </a:rPr>
              <a:t> </a:t>
            </a:r>
            <a:r>
              <a:rPr sz="1300" spc="-5" dirty="0">
                <a:solidFill>
                  <a:srgbClr val="393536"/>
                </a:solidFill>
                <a:latin typeface="Arial MT"/>
                <a:cs typeface="Arial MT"/>
              </a:rPr>
              <a:t>même</a:t>
            </a:r>
            <a:r>
              <a:rPr sz="1300" spc="20" dirty="0">
                <a:solidFill>
                  <a:srgbClr val="393536"/>
                </a:solidFill>
                <a:latin typeface="Arial MT"/>
                <a:cs typeface="Arial MT"/>
              </a:rPr>
              <a:t> </a:t>
            </a:r>
            <a:r>
              <a:rPr sz="1300" spc="-5" dirty="0">
                <a:solidFill>
                  <a:srgbClr val="393536"/>
                </a:solidFill>
                <a:latin typeface="Arial MT"/>
                <a:cs typeface="Arial MT"/>
              </a:rPr>
              <a:t>réseau,</a:t>
            </a:r>
            <a:r>
              <a:rPr sz="1300" spc="35" dirty="0">
                <a:solidFill>
                  <a:srgbClr val="393536"/>
                </a:solidFill>
                <a:latin typeface="Arial MT"/>
                <a:cs typeface="Arial MT"/>
              </a:rPr>
              <a:t> </a:t>
            </a:r>
            <a:r>
              <a:rPr sz="1300" spc="-5" dirty="0">
                <a:solidFill>
                  <a:srgbClr val="393536"/>
                </a:solidFill>
                <a:latin typeface="Arial MT"/>
                <a:cs typeface="Arial MT"/>
              </a:rPr>
              <a:t>la</a:t>
            </a:r>
            <a:r>
              <a:rPr sz="1300" dirty="0">
                <a:solidFill>
                  <a:srgbClr val="393536"/>
                </a:solidFill>
                <a:latin typeface="Arial MT"/>
                <a:cs typeface="Arial MT"/>
              </a:rPr>
              <a:t> </a:t>
            </a:r>
            <a:r>
              <a:rPr sz="1300" spc="-5" dirty="0">
                <a:solidFill>
                  <a:srgbClr val="393536"/>
                </a:solidFill>
                <a:latin typeface="Arial MT"/>
                <a:cs typeface="Arial MT"/>
              </a:rPr>
              <a:t>trame</a:t>
            </a:r>
            <a:r>
              <a:rPr sz="1300" spc="3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liaison</a:t>
            </a:r>
            <a:r>
              <a:rPr sz="1300" spc="1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35" dirty="0">
                <a:solidFill>
                  <a:srgbClr val="393536"/>
                </a:solidFill>
                <a:latin typeface="Arial MT"/>
                <a:cs typeface="Arial MT"/>
              </a:rPr>
              <a:t> </a:t>
            </a:r>
            <a:r>
              <a:rPr sz="1300" spc="-5" dirty="0">
                <a:solidFill>
                  <a:srgbClr val="393536"/>
                </a:solidFill>
                <a:latin typeface="Arial MT"/>
                <a:cs typeface="Arial MT"/>
              </a:rPr>
              <a:t>est</a:t>
            </a:r>
            <a:r>
              <a:rPr sz="1300" spc="15" dirty="0">
                <a:solidFill>
                  <a:srgbClr val="393536"/>
                </a:solidFill>
                <a:latin typeface="Arial MT"/>
                <a:cs typeface="Arial MT"/>
              </a:rPr>
              <a:t> </a:t>
            </a:r>
            <a:r>
              <a:rPr sz="1300" spc="-10" dirty="0">
                <a:solidFill>
                  <a:srgbClr val="393536"/>
                </a:solidFill>
                <a:latin typeface="Arial MT"/>
                <a:cs typeface="Arial MT"/>
              </a:rPr>
              <a:t>envoyée</a:t>
            </a:r>
            <a:endParaRPr sz="1300">
              <a:latin typeface="Arial MT"/>
              <a:cs typeface="Arial MT"/>
            </a:endParaRPr>
          </a:p>
          <a:p>
            <a:pPr marL="241300">
              <a:lnSpc>
                <a:spcPts val="1095"/>
              </a:lnSpc>
            </a:pPr>
            <a:r>
              <a:rPr sz="1300" spc="-5" dirty="0">
                <a:solidFill>
                  <a:srgbClr val="393536"/>
                </a:solidFill>
                <a:latin typeface="Arial MT"/>
                <a:cs typeface="Arial MT"/>
              </a:rPr>
              <a:t>directement</a:t>
            </a:r>
            <a:r>
              <a:rPr sz="1300" spc="50" dirty="0">
                <a:solidFill>
                  <a:srgbClr val="393536"/>
                </a:solidFill>
                <a:latin typeface="Arial MT"/>
                <a:cs typeface="Arial MT"/>
              </a:rPr>
              <a:t> </a:t>
            </a:r>
            <a:r>
              <a:rPr sz="1300" spc="-5" dirty="0">
                <a:solidFill>
                  <a:srgbClr val="393536"/>
                </a:solidFill>
                <a:latin typeface="Arial MT"/>
                <a:cs typeface="Arial MT"/>
              </a:rPr>
              <a:t>au</a:t>
            </a:r>
            <a:r>
              <a:rPr sz="1300" spc="15" dirty="0">
                <a:solidFill>
                  <a:srgbClr val="393536"/>
                </a:solidFill>
                <a:latin typeface="Arial MT"/>
                <a:cs typeface="Arial MT"/>
              </a:rPr>
              <a:t> </a:t>
            </a:r>
            <a:r>
              <a:rPr sz="1300" spc="-5" dirty="0">
                <a:solidFill>
                  <a:srgbClr val="393536"/>
                </a:solidFill>
                <a:latin typeface="Arial MT"/>
                <a:cs typeface="Arial MT"/>
              </a:rPr>
              <a:t>périphérique</a:t>
            </a:r>
            <a:r>
              <a:rPr sz="1300" spc="50" dirty="0">
                <a:solidFill>
                  <a:srgbClr val="393536"/>
                </a:solidFill>
                <a:latin typeface="Arial MT"/>
                <a:cs typeface="Arial MT"/>
              </a:rPr>
              <a:t> </a:t>
            </a:r>
            <a:r>
              <a:rPr sz="1300" spc="-10" dirty="0">
                <a:solidFill>
                  <a:srgbClr val="393536"/>
                </a:solidFill>
                <a:latin typeface="Arial MT"/>
                <a:cs typeface="Arial MT"/>
              </a:rPr>
              <a:t>récepteur.</a:t>
            </a:r>
            <a:r>
              <a:rPr sz="1300" spc="55" dirty="0">
                <a:solidFill>
                  <a:srgbClr val="393536"/>
                </a:solidFill>
                <a:latin typeface="Arial MT"/>
                <a:cs typeface="Arial MT"/>
              </a:rPr>
              <a:t> </a:t>
            </a:r>
            <a:r>
              <a:rPr sz="1300" spc="-5" dirty="0">
                <a:solidFill>
                  <a:srgbClr val="393536"/>
                </a:solidFill>
                <a:latin typeface="Arial MT"/>
                <a:cs typeface="Arial MT"/>
              </a:rPr>
              <a:t>Sur</a:t>
            </a:r>
            <a:r>
              <a:rPr sz="1300" spc="15" dirty="0">
                <a:solidFill>
                  <a:srgbClr val="393536"/>
                </a:solidFill>
                <a:latin typeface="Arial MT"/>
                <a:cs typeface="Arial MT"/>
              </a:rPr>
              <a:t> </a:t>
            </a: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réseau</a:t>
            </a:r>
            <a:r>
              <a:rPr sz="1300" spc="40" dirty="0">
                <a:solidFill>
                  <a:srgbClr val="393536"/>
                </a:solidFill>
                <a:latin typeface="Arial MT"/>
                <a:cs typeface="Arial MT"/>
              </a:rPr>
              <a:t> </a:t>
            </a:r>
            <a:r>
              <a:rPr sz="1300" spc="-5" dirty="0">
                <a:solidFill>
                  <a:srgbClr val="393536"/>
                </a:solidFill>
                <a:latin typeface="Arial MT"/>
                <a:cs typeface="Arial MT"/>
              </a:rPr>
              <a:t>Ethernet,</a:t>
            </a:r>
            <a:r>
              <a:rPr sz="1300" spc="40" dirty="0">
                <a:solidFill>
                  <a:srgbClr val="393536"/>
                </a:solidFill>
                <a:latin typeface="Arial MT"/>
                <a:cs typeface="Arial MT"/>
              </a:rPr>
              <a:t> </a:t>
            </a:r>
            <a:r>
              <a:rPr sz="1300" spc="-5" dirty="0">
                <a:solidFill>
                  <a:srgbClr val="393536"/>
                </a:solidFill>
                <a:latin typeface="Arial MT"/>
                <a:cs typeface="Arial MT"/>
              </a:rPr>
              <a:t>les</a:t>
            </a:r>
            <a:r>
              <a:rPr sz="1300" spc="5" dirty="0">
                <a:solidFill>
                  <a:srgbClr val="393536"/>
                </a:solidFill>
                <a:latin typeface="Arial MT"/>
                <a:cs typeface="Arial MT"/>
              </a:rPr>
              <a:t> </a:t>
            </a:r>
            <a:r>
              <a:rPr sz="1300" spc="-5" dirty="0">
                <a:solidFill>
                  <a:srgbClr val="393536"/>
                </a:solidFill>
                <a:latin typeface="Arial MT"/>
                <a:cs typeface="Arial MT"/>
              </a:rPr>
              <a:t>adresses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liaison</a:t>
            </a:r>
            <a:r>
              <a:rPr sz="1300" spc="3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40" dirty="0">
                <a:solidFill>
                  <a:srgbClr val="393536"/>
                </a:solidFill>
                <a:latin typeface="Arial MT"/>
                <a:cs typeface="Arial MT"/>
              </a:rPr>
              <a:t> </a:t>
            </a:r>
            <a:r>
              <a:rPr sz="1300" spc="-5" dirty="0">
                <a:solidFill>
                  <a:srgbClr val="393536"/>
                </a:solidFill>
                <a:latin typeface="Arial MT"/>
                <a:cs typeface="Arial MT"/>
              </a:rPr>
              <a:t>sont</a:t>
            </a:r>
            <a:r>
              <a:rPr sz="1300" spc="15" dirty="0">
                <a:solidFill>
                  <a:srgbClr val="393536"/>
                </a:solidFill>
                <a:latin typeface="Arial MT"/>
                <a:cs typeface="Arial MT"/>
              </a:rPr>
              <a:t> </a:t>
            </a:r>
            <a:r>
              <a:rPr sz="1300" spc="-5" dirty="0">
                <a:solidFill>
                  <a:srgbClr val="393536"/>
                </a:solidFill>
                <a:latin typeface="Arial MT"/>
                <a:cs typeface="Arial MT"/>
              </a:rPr>
              <a:t>appelées</a:t>
            </a:r>
            <a:r>
              <a:rPr sz="1300" spc="40" dirty="0">
                <a:solidFill>
                  <a:srgbClr val="393536"/>
                </a:solidFill>
                <a:latin typeface="Arial MT"/>
                <a:cs typeface="Arial MT"/>
              </a:rPr>
              <a:t> </a:t>
            </a:r>
            <a:r>
              <a:rPr sz="1300" spc="-5" dirty="0">
                <a:solidFill>
                  <a:srgbClr val="393536"/>
                </a:solidFill>
                <a:latin typeface="Arial MT"/>
                <a:cs typeface="Arial MT"/>
              </a:rPr>
              <a:t>adresses</a:t>
            </a:r>
            <a:r>
              <a:rPr sz="1300" spc="45" dirty="0">
                <a:solidFill>
                  <a:srgbClr val="393536"/>
                </a:solidFill>
                <a:latin typeface="Arial MT"/>
                <a:cs typeface="Arial MT"/>
              </a:rPr>
              <a:t> </a:t>
            </a:r>
            <a:r>
              <a:rPr sz="1300" spc="-10" dirty="0">
                <a:solidFill>
                  <a:srgbClr val="393536"/>
                </a:solidFill>
                <a:latin typeface="Arial MT"/>
                <a:cs typeface="Arial MT"/>
              </a:rPr>
              <a:t>MAC</a:t>
            </a:r>
            <a:endParaRPr sz="1300">
              <a:latin typeface="Arial MT"/>
              <a:cs typeface="Arial MT"/>
            </a:endParaRPr>
          </a:p>
          <a:p>
            <a:pPr marL="241300" marR="753110">
              <a:lnSpc>
                <a:spcPct val="70000"/>
              </a:lnSpc>
              <a:spcBef>
                <a:spcPts val="235"/>
              </a:spcBef>
            </a:pPr>
            <a:r>
              <a:rPr sz="1300" spc="-10" dirty="0">
                <a:solidFill>
                  <a:srgbClr val="393536"/>
                </a:solidFill>
                <a:latin typeface="Arial MT"/>
                <a:cs typeface="Arial MT"/>
              </a:rPr>
              <a:t>Ethernet.</a:t>
            </a:r>
            <a:r>
              <a:rPr sz="1300" spc="40" dirty="0">
                <a:solidFill>
                  <a:srgbClr val="393536"/>
                </a:solidFill>
                <a:latin typeface="Arial MT"/>
                <a:cs typeface="Arial MT"/>
              </a:rPr>
              <a:t> </a:t>
            </a:r>
            <a:r>
              <a:rPr sz="1300" spc="-10" dirty="0">
                <a:solidFill>
                  <a:srgbClr val="393536"/>
                </a:solidFill>
                <a:latin typeface="Arial MT"/>
                <a:cs typeface="Arial MT"/>
              </a:rPr>
              <a:t>Les</a:t>
            </a:r>
            <a:r>
              <a:rPr sz="1300" spc="15" dirty="0">
                <a:solidFill>
                  <a:srgbClr val="393536"/>
                </a:solidFill>
                <a:latin typeface="Arial MT"/>
                <a:cs typeface="Arial MT"/>
              </a:rPr>
              <a:t> </a:t>
            </a:r>
            <a:r>
              <a:rPr sz="1300" spc="-10" dirty="0">
                <a:solidFill>
                  <a:srgbClr val="393536"/>
                </a:solidFill>
                <a:latin typeface="Arial MT"/>
                <a:cs typeface="Arial MT"/>
              </a:rPr>
              <a:t>adresses</a:t>
            </a:r>
            <a:r>
              <a:rPr sz="1300" spc="40" dirty="0">
                <a:solidFill>
                  <a:srgbClr val="393536"/>
                </a:solidFill>
                <a:latin typeface="Arial MT"/>
                <a:cs typeface="Arial MT"/>
              </a:rPr>
              <a:t> </a:t>
            </a:r>
            <a:r>
              <a:rPr sz="1300" spc="-10" dirty="0">
                <a:solidFill>
                  <a:srgbClr val="393536"/>
                </a:solidFill>
                <a:latin typeface="Arial MT"/>
                <a:cs typeface="Arial MT"/>
              </a:rPr>
              <a:t>MAC</a:t>
            </a:r>
            <a:r>
              <a:rPr sz="1300" spc="30" dirty="0">
                <a:solidFill>
                  <a:srgbClr val="393536"/>
                </a:solidFill>
                <a:latin typeface="Arial MT"/>
                <a:cs typeface="Arial MT"/>
              </a:rPr>
              <a:t> </a:t>
            </a:r>
            <a:r>
              <a:rPr sz="1300" spc="-10" dirty="0">
                <a:solidFill>
                  <a:srgbClr val="393536"/>
                </a:solidFill>
                <a:latin typeface="Arial MT"/>
                <a:cs typeface="Arial MT"/>
              </a:rPr>
              <a:t>sont</a:t>
            </a:r>
            <a:r>
              <a:rPr sz="1300" spc="15" dirty="0">
                <a:solidFill>
                  <a:srgbClr val="393536"/>
                </a:solidFill>
                <a:latin typeface="Arial MT"/>
                <a:cs typeface="Arial MT"/>
              </a:rPr>
              <a:t> </a:t>
            </a:r>
            <a:r>
              <a:rPr sz="1300" spc="-10" dirty="0">
                <a:solidFill>
                  <a:srgbClr val="393536"/>
                </a:solidFill>
                <a:latin typeface="Arial MT"/>
                <a:cs typeface="Arial MT"/>
              </a:rPr>
              <a:t>des</a:t>
            </a:r>
            <a:r>
              <a:rPr sz="1300" spc="15" dirty="0">
                <a:solidFill>
                  <a:srgbClr val="393536"/>
                </a:solidFill>
                <a:latin typeface="Arial MT"/>
                <a:cs typeface="Arial MT"/>
              </a:rPr>
              <a:t> </a:t>
            </a:r>
            <a:r>
              <a:rPr sz="1300" spc="-10" dirty="0">
                <a:solidFill>
                  <a:srgbClr val="393536"/>
                </a:solidFill>
                <a:latin typeface="Arial MT"/>
                <a:cs typeface="Arial MT"/>
              </a:rPr>
              <a:t>adresses</a:t>
            </a:r>
            <a:r>
              <a:rPr sz="1300" spc="45" dirty="0">
                <a:solidFill>
                  <a:srgbClr val="393536"/>
                </a:solidFill>
                <a:latin typeface="Arial MT"/>
                <a:cs typeface="Arial MT"/>
              </a:rPr>
              <a:t> </a:t>
            </a:r>
            <a:r>
              <a:rPr sz="1300" spc="-10" dirty="0">
                <a:solidFill>
                  <a:srgbClr val="393536"/>
                </a:solidFill>
                <a:latin typeface="Arial MT"/>
                <a:cs typeface="Arial MT"/>
              </a:rPr>
              <a:t>formées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48</a:t>
            </a:r>
            <a:r>
              <a:rPr sz="1300" spc="35" dirty="0">
                <a:solidFill>
                  <a:srgbClr val="393536"/>
                </a:solidFill>
                <a:latin typeface="Arial MT"/>
                <a:cs typeface="Arial MT"/>
              </a:rPr>
              <a:t> </a:t>
            </a:r>
            <a:r>
              <a:rPr sz="1300" spc="-5" dirty="0">
                <a:solidFill>
                  <a:srgbClr val="393536"/>
                </a:solidFill>
                <a:latin typeface="Arial MT"/>
                <a:cs typeface="Arial MT"/>
              </a:rPr>
              <a:t>bits</a:t>
            </a:r>
            <a:r>
              <a:rPr sz="1300" spc="15" dirty="0">
                <a:solidFill>
                  <a:srgbClr val="393536"/>
                </a:solidFill>
                <a:latin typeface="Arial MT"/>
                <a:cs typeface="Arial MT"/>
              </a:rPr>
              <a:t> </a:t>
            </a:r>
            <a:r>
              <a:rPr sz="1300" spc="-5" dirty="0">
                <a:solidFill>
                  <a:srgbClr val="393536"/>
                </a:solidFill>
                <a:latin typeface="Arial MT"/>
                <a:cs typeface="Arial MT"/>
              </a:rPr>
              <a:t>qui</a:t>
            </a:r>
            <a:r>
              <a:rPr sz="1300" spc="15" dirty="0">
                <a:solidFill>
                  <a:srgbClr val="393536"/>
                </a:solidFill>
                <a:latin typeface="Arial MT"/>
                <a:cs typeface="Arial MT"/>
              </a:rPr>
              <a:t> </a:t>
            </a:r>
            <a:r>
              <a:rPr sz="1300" spc="-5" dirty="0">
                <a:solidFill>
                  <a:srgbClr val="393536"/>
                </a:solidFill>
                <a:latin typeface="Arial MT"/>
                <a:cs typeface="Arial MT"/>
              </a:rPr>
              <a:t>sont</a:t>
            </a:r>
            <a:r>
              <a:rPr sz="1300" spc="25" dirty="0">
                <a:solidFill>
                  <a:srgbClr val="393536"/>
                </a:solidFill>
                <a:latin typeface="Arial MT"/>
                <a:cs typeface="Arial MT"/>
              </a:rPr>
              <a:t> </a:t>
            </a:r>
            <a:r>
              <a:rPr sz="1300" spc="-5" dirty="0">
                <a:solidFill>
                  <a:srgbClr val="393536"/>
                </a:solidFill>
                <a:latin typeface="Arial MT"/>
                <a:cs typeface="Arial MT"/>
              </a:rPr>
              <a:t>physiquement</a:t>
            </a:r>
            <a:r>
              <a:rPr sz="1300" spc="65" dirty="0">
                <a:solidFill>
                  <a:srgbClr val="393536"/>
                </a:solidFill>
                <a:latin typeface="Arial MT"/>
                <a:cs typeface="Arial MT"/>
              </a:rPr>
              <a:t> </a:t>
            </a:r>
            <a:r>
              <a:rPr sz="1300" spc="-5" dirty="0">
                <a:solidFill>
                  <a:srgbClr val="393536"/>
                </a:solidFill>
                <a:latin typeface="Arial MT"/>
                <a:cs typeface="Arial MT"/>
              </a:rPr>
              <a:t>intégrées</a:t>
            </a:r>
            <a:r>
              <a:rPr sz="1300" spc="40" dirty="0">
                <a:solidFill>
                  <a:srgbClr val="393536"/>
                </a:solidFill>
                <a:latin typeface="Arial MT"/>
                <a:cs typeface="Arial MT"/>
              </a:rPr>
              <a:t> </a:t>
            </a:r>
            <a:r>
              <a:rPr sz="1300" spc="-5" dirty="0">
                <a:solidFill>
                  <a:srgbClr val="393536"/>
                </a:solidFill>
                <a:latin typeface="Arial MT"/>
                <a:cs typeface="Arial MT"/>
              </a:rPr>
              <a:t>à</a:t>
            </a:r>
            <a:r>
              <a:rPr sz="1300" spc="15" dirty="0">
                <a:solidFill>
                  <a:srgbClr val="393536"/>
                </a:solidFill>
                <a:latin typeface="Arial MT"/>
                <a:cs typeface="Arial MT"/>
              </a:rPr>
              <a:t> </a:t>
            </a:r>
            <a:r>
              <a:rPr sz="1300" spc="-5" dirty="0">
                <a:solidFill>
                  <a:srgbClr val="393536"/>
                </a:solidFill>
                <a:latin typeface="Arial MT"/>
                <a:cs typeface="Arial MT"/>
              </a:rPr>
              <a:t>la</a:t>
            </a:r>
            <a:r>
              <a:rPr sz="1300" spc="5" dirty="0">
                <a:solidFill>
                  <a:srgbClr val="393536"/>
                </a:solidFill>
                <a:latin typeface="Arial MT"/>
                <a:cs typeface="Arial MT"/>
              </a:rPr>
              <a:t> </a:t>
            </a:r>
            <a:r>
              <a:rPr sz="1300" spc="-5" dirty="0">
                <a:solidFill>
                  <a:srgbClr val="393536"/>
                </a:solidFill>
                <a:latin typeface="Arial MT"/>
                <a:cs typeface="Arial MT"/>
              </a:rPr>
              <a:t>carte</a:t>
            </a:r>
            <a:r>
              <a:rPr sz="1300" spc="25" dirty="0">
                <a:solidFill>
                  <a:srgbClr val="393536"/>
                </a:solidFill>
                <a:latin typeface="Arial MT"/>
                <a:cs typeface="Arial MT"/>
              </a:rPr>
              <a:t> </a:t>
            </a:r>
            <a:r>
              <a:rPr sz="1300" spc="-5" dirty="0">
                <a:solidFill>
                  <a:srgbClr val="393536"/>
                </a:solidFill>
                <a:latin typeface="Arial MT"/>
                <a:cs typeface="Arial MT"/>
              </a:rPr>
              <a:t>réseau</a:t>
            </a:r>
            <a:r>
              <a:rPr sz="1300" spc="25" dirty="0">
                <a:solidFill>
                  <a:srgbClr val="393536"/>
                </a:solidFill>
                <a:latin typeface="Arial MT"/>
                <a:cs typeface="Arial MT"/>
              </a:rPr>
              <a:t> </a:t>
            </a:r>
            <a:r>
              <a:rPr sz="1300" spc="-5" dirty="0">
                <a:solidFill>
                  <a:srgbClr val="393536"/>
                </a:solidFill>
                <a:latin typeface="Arial MT"/>
                <a:cs typeface="Arial MT"/>
              </a:rPr>
              <a:t>Ethernet. </a:t>
            </a:r>
            <a:r>
              <a:rPr sz="1300" spc="-345" dirty="0">
                <a:solidFill>
                  <a:srgbClr val="393536"/>
                </a:solidFill>
                <a:latin typeface="Arial MT"/>
                <a:cs typeface="Arial MT"/>
              </a:rPr>
              <a:t> </a:t>
            </a:r>
            <a:r>
              <a:rPr sz="1300" spc="-5" dirty="0">
                <a:solidFill>
                  <a:srgbClr val="393536"/>
                </a:solidFill>
                <a:latin typeface="Arial MT"/>
                <a:cs typeface="Arial MT"/>
              </a:rPr>
              <a:t>L'adresse</a:t>
            </a:r>
            <a:r>
              <a:rPr sz="1300" spc="35" dirty="0">
                <a:solidFill>
                  <a:srgbClr val="393536"/>
                </a:solidFill>
                <a:latin typeface="Arial MT"/>
                <a:cs typeface="Arial MT"/>
              </a:rPr>
              <a:t> </a:t>
            </a:r>
            <a:r>
              <a:rPr sz="1300" spc="-10" dirty="0">
                <a:solidFill>
                  <a:srgbClr val="393536"/>
                </a:solidFill>
                <a:latin typeface="Arial MT"/>
                <a:cs typeface="Arial MT"/>
              </a:rPr>
              <a:t>MAC</a:t>
            </a:r>
            <a:r>
              <a:rPr sz="1300" spc="20" dirty="0">
                <a:solidFill>
                  <a:srgbClr val="393536"/>
                </a:solidFill>
                <a:latin typeface="Arial MT"/>
                <a:cs typeface="Arial MT"/>
              </a:rPr>
              <a:t> </a:t>
            </a:r>
            <a:r>
              <a:rPr sz="1300" spc="-5" dirty="0">
                <a:solidFill>
                  <a:srgbClr val="393536"/>
                </a:solidFill>
                <a:latin typeface="Arial MT"/>
                <a:cs typeface="Arial MT"/>
              </a:rPr>
              <a:t>est</a:t>
            </a:r>
            <a:r>
              <a:rPr sz="1300" spc="5" dirty="0">
                <a:solidFill>
                  <a:srgbClr val="393536"/>
                </a:solidFill>
                <a:latin typeface="Arial MT"/>
                <a:cs typeface="Arial MT"/>
              </a:rPr>
              <a:t> </a:t>
            </a:r>
            <a:r>
              <a:rPr sz="1300" spc="-5" dirty="0">
                <a:solidFill>
                  <a:srgbClr val="393536"/>
                </a:solidFill>
                <a:latin typeface="Arial MT"/>
                <a:cs typeface="Arial MT"/>
              </a:rPr>
              <a:t>également</a:t>
            </a:r>
            <a:r>
              <a:rPr sz="1300" spc="30" dirty="0">
                <a:solidFill>
                  <a:srgbClr val="393536"/>
                </a:solidFill>
                <a:latin typeface="Arial MT"/>
                <a:cs typeface="Arial MT"/>
              </a:rPr>
              <a:t> </a:t>
            </a:r>
            <a:r>
              <a:rPr sz="1300" spc="-5" dirty="0">
                <a:solidFill>
                  <a:srgbClr val="393536"/>
                </a:solidFill>
                <a:latin typeface="Arial MT"/>
                <a:cs typeface="Arial MT"/>
              </a:rPr>
              <a:t>appelée</a:t>
            </a:r>
            <a:r>
              <a:rPr sz="1300" spc="35" dirty="0">
                <a:solidFill>
                  <a:srgbClr val="393536"/>
                </a:solidFill>
                <a:latin typeface="Arial MT"/>
                <a:cs typeface="Arial MT"/>
              </a:rPr>
              <a:t> </a:t>
            </a:r>
            <a:r>
              <a:rPr sz="1300" spc="-5" dirty="0">
                <a:solidFill>
                  <a:srgbClr val="393536"/>
                </a:solidFill>
                <a:latin typeface="Arial MT"/>
                <a:cs typeface="Arial MT"/>
              </a:rPr>
              <a:t>«</a:t>
            </a:r>
            <a:r>
              <a:rPr sz="1300" spc="15" dirty="0">
                <a:solidFill>
                  <a:srgbClr val="393536"/>
                </a:solidFill>
                <a:latin typeface="Arial MT"/>
                <a:cs typeface="Arial MT"/>
              </a:rPr>
              <a:t> </a:t>
            </a:r>
            <a:r>
              <a:rPr sz="1300" spc="-5" dirty="0">
                <a:solidFill>
                  <a:srgbClr val="393536"/>
                </a:solidFill>
                <a:latin typeface="Arial MT"/>
                <a:cs typeface="Arial MT"/>
              </a:rPr>
              <a:t>adresse</a:t>
            </a:r>
            <a:r>
              <a:rPr sz="1300" spc="15" dirty="0">
                <a:solidFill>
                  <a:srgbClr val="393536"/>
                </a:solidFill>
                <a:latin typeface="Arial MT"/>
                <a:cs typeface="Arial MT"/>
              </a:rPr>
              <a:t> </a:t>
            </a:r>
            <a:r>
              <a:rPr sz="1300" spc="-5" dirty="0">
                <a:solidFill>
                  <a:srgbClr val="393536"/>
                </a:solidFill>
                <a:latin typeface="Arial MT"/>
                <a:cs typeface="Arial MT"/>
              </a:rPr>
              <a:t>physique</a:t>
            </a:r>
            <a:r>
              <a:rPr sz="1300" spc="45" dirty="0">
                <a:solidFill>
                  <a:srgbClr val="393536"/>
                </a:solidFill>
                <a:latin typeface="Arial MT"/>
                <a:cs typeface="Arial MT"/>
              </a:rPr>
              <a:t> </a:t>
            </a:r>
            <a:r>
              <a:rPr sz="1300" spc="-5" dirty="0">
                <a:solidFill>
                  <a:srgbClr val="393536"/>
                </a:solidFill>
                <a:latin typeface="Arial MT"/>
                <a:cs typeface="Arial MT"/>
              </a:rPr>
              <a:t>»</a:t>
            </a:r>
            <a:r>
              <a:rPr sz="1300" dirty="0">
                <a:solidFill>
                  <a:srgbClr val="393536"/>
                </a:solidFill>
                <a:latin typeface="Arial MT"/>
                <a:cs typeface="Arial MT"/>
              </a:rPr>
              <a:t> </a:t>
            </a:r>
            <a:r>
              <a:rPr sz="1300" spc="-5" dirty="0">
                <a:solidFill>
                  <a:srgbClr val="393536"/>
                </a:solidFill>
                <a:latin typeface="Arial MT"/>
                <a:cs typeface="Arial MT"/>
              </a:rPr>
              <a:t>ou</a:t>
            </a:r>
            <a:r>
              <a:rPr sz="1300" spc="5" dirty="0">
                <a:solidFill>
                  <a:srgbClr val="393536"/>
                </a:solidFill>
                <a:latin typeface="Arial MT"/>
                <a:cs typeface="Arial MT"/>
              </a:rPr>
              <a:t> </a:t>
            </a:r>
            <a:r>
              <a:rPr sz="1300" spc="-5" dirty="0">
                <a:solidFill>
                  <a:srgbClr val="393536"/>
                </a:solidFill>
                <a:latin typeface="Arial MT"/>
                <a:cs typeface="Arial MT"/>
              </a:rPr>
              <a:t>«</a:t>
            </a:r>
            <a:r>
              <a:rPr sz="1300" spc="10" dirty="0">
                <a:solidFill>
                  <a:srgbClr val="393536"/>
                </a:solidFill>
                <a:latin typeface="Arial MT"/>
                <a:cs typeface="Arial MT"/>
              </a:rPr>
              <a:t> </a:t>
            </a:r>
            <a:r>
              <a:rPr sz="1300" spc="-5" dirty="0">
                <a:solidFill>
                  <a:srgbClr val="393536"/>
                </a:solidFill>
                <a:latin typeface="Arial MT"/>
                <a:cs typeface="Arial MT"/>
              </a:rPr>
              <a:t>adresse</a:t>
            </a:r>
            <a:r>
              <a:rPr sz="1300" spc="30" dirty="0">
                <a:solidFill>
                  <a:srgbClr val="393536"/>
                </a:solidFill>
                <a:latin typeface="Arial MT"/>
                <a:cs typeface="Arial MT"/>
              </a:rPr>
              <a:t> </a:t>
            </a:r>
            <a:r>
              <a:rPr sz="1300" spc="-5" dirty="0">
                <a:solidFill>
                  <a:srgbClr val="393536"/>
                </a:solidFill>
                <a:latin typeface="Arial MT"/>
                <a:cs typeface="Arial MT"/>
              </a:rPr>
              <a:t>rémanente</a:t>
            </a:r>
            <a:r>
              <a:rPr sz="1300" spc="45" dirty="0">
                <a:solidFill>
                  <a:srgbClr val="393536"/>
                </a:solidFill>
                <a:latin typeface="Arial MT"/>
                <a:cs typeface="Arial MT"/>
              </a:rPr>
              <a:t> </a:t>
            </a:r>
            <a:r>
              <a:rPr sz="1300" spc="-10" dirty="0">
                <a:solidFill>
                  <a:srgbClr val="393536"/>
                </a:solidFill>
                <a:latin typeface="Arial MT"/>
                <a:cs typeface="Arial MT"/>
              </a:rPr>
              <a:t>».</a:t>
            </a:r>
            <a:endParaRPr sz="1300">
              <a:latin typeface="Arial MT"/>
              <a:cs typeface="Arial MT"/>
            </a:endParaRPr>
          </a:p>
          <a:p>
            <a:pPr marL="241300" marR="298450" indent="-228600">
              <a:lnSpc>
                <a:spcPct val="70000"/>
              </a:lnSpc>
              <a:spcBef>
                <a:spcPts val="1010"/>
              </a:spcBef>
              <a:buFont typeface="Arial MT"/>
              <a:buChar char="•"/>
              <a:tabLst>
                <a:tab pos="240665" algn="l"/>
                <a:tab pos="241300" algn="l"/>
              </a:tabLst>
            </a:pPr>
            <a:r>
              <a:rPr sz="1300" b="1" spc="-10" dirty="0">
                <a:solidFill>
                  <a:srgbClr val="393536"/>
                </a:solidFill>
                <a:latin typeface="Arial"/>
                <a:cs typeface="Arial"/>
              </a:rPr>
              <a:t>Adresse</a:t>
            </a:r>
            <a:r>
              <a:rPr sz="1300" b="1" spc="55" dirty="0">
                <a:solidFill>
                  <a:srgbClr val="393536"/>
                </a:solidFill>
                <a:latin typeface="Arial"/>
                <a:cs typeface="Arial"/>
              </a:rPr>
              <a:t> </a:t>
            </a:r>
            <a:r>
              <a:rPr sz="1300" b="1" spc="-15" dirty="0">
                <a:solidFill>
                  <a:srgbClr val="393536"/>
                </a:solidFill>
                <a:latin typeface="Arial"/>
                <a:cs typeface="Arial"/>
              </a:rPr>
              <a:t>MAC</a:t>
            </a:r>
            <a:r>
              <a:rPr sz="1300" b="1" spc="40" dirty="0">
                <a:solidFill>
                  <a:srgbClr val="393536"/>
                </a:solidFill>
                <a:latin typeface="Arial"/>
                <a:cs typeface="Arial"/>
              </a:rPr>
              <a:t> </a:t>
            </a:r>
            <a:r>
              <a:rPr sz="1300" b="1" spc="-5" dirty="0">
                <a:solidFill>
                  <a:srgbClr val="393536"/>
                </a:solidFill>
                <a:latin typeface="Arial"/>
                <a:cs typeface="Arial"/>
              </a:rPr>
              <a:t>source</a:t>
            </a:r>
            <a:r>
              <a:rPr sz="1300" b="1" spc="45" dirty="0">
                <a:solidFill>
                  <a:srgbClr val="393536"/>
                </a:solidFill>
                <a:latin typeface="Arial"/>
                <a:cs typeface="Arial"/>
              </a:rPr>
              <a:t> </a:t>
            </a:r>
            <a:r>
              <a:rPr sz="1300" spc="-5" dirty="0">
                <a:solidFill>
                  <a:srgbClr val="393536"/>
                </a:solidFill>
                <a:latin typeface="Arial MT"/>
                <a:cs typeface="Arial MT"/>
              </a:rPr>
              <a:t>:</a:t>
            </a:r>
            <a:r>
              <a:rPr sz="1300" dirty="0">
                <a:solidFill>
                  <a:srgbClr val="393536"/>
                </a:solidFill>
                <a:latin typeface="Arial MT"/>
                <a:cs typeface="Arial MT"/>
              </a:rPr>
              <a:t> </a:t>
            </a:r>
            <a:r>
              <a:rPr sz="1300" spc="-5" dirty="0">
                <a:solidFill>
                  <a:srgbClr val="393536"/>
                </a:solidFill>
                <a:latin typeface="Arial MT"/>
                <a:cs typeface="Arial MT"/>
              </a:rPr>
              <a:t>il</a:t>
            </a:r>
            <a:r>
              <a:rPr sz="1300" spc="5" dirty="0">
                <a:solidFill>
                  <a:srgbClr val="393536"/>
                </a:solidFill>
                <a:latin typeface="Arial MT"/>
                <a:cs typeface="Arial MT"/>
              </a:rPr>
              <a:t> </a:t>
            </a:r>
            <a:r>
              <a:rPr sz="1300" spc="-5" dirty="0">
                <a:solidFill>
                  <a:srgbClr val="393536"/>
                </a:solidFill>
                <a:latin typeface="Arial MT"/>
                <a:cs typeface="Arial MT"/>
              </a:rPr>
              <a:t>s'agit</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10" dirty="0">
                <a:solidFill>
                  <a:srgbClr val="393536"/>
                </a:solidFill>
                <a:latin typeface="Arial MT"/>
                <a:cs typeface="Arial MT"/>
              </a:rPr>
              <a:t> </a:t>
            </a:r>
            <a:r>
              <a:rPr sz="1300" spc="-5" dirty="0">
                <a:solidFill>
                  <a:srgbClr val="393536"/>
                </a:solidFill>
                <a:latin typeface="Arial MT"/>
                <a:cs typeface="Arial MT"/>
              </a:rPr>
              <a:t>l'adresse</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liaison</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40" dirty="0">
                <a:solidFill>
                  <a:srgbClr val="393536"/>
                </a:solidFill>
                <a:latin typeface="Arial MT"/>
                <a:cs typeface="Arial MT"/>
              </a:rPr>
              <a:t> </a:t>
            </a:r>
            <a:r>
              <a:rPr sz="1300" spc="-5" dirty="0">
                <a:solidFill>
                  <a:srgbClr val="393536"/>
                </a:solidFill>
                <a:latin typeface="Arial MT"/>
                <a:cs typeface="Arial MT"/>
              </a:rPr>
              <a:t>ou</a:t>
            </a:r>
            <a:r>
              <a:rPr sz="1300" spc="10" dirty="0">
                <a:solidFill>
                  <a:srgbClr val="393536"/>
                </a:solidFill>
                <a:latin typeface="Arial MT"/>
                <a:cs typeface="Arial MT"/>
              </a:rPr>
              <a:t> </a:t>
            </a:r>
            <a:r>
              <a:rPr sz="1300" spc="-5" dirty="0">
                <a:solidFill>
                  <a:srgbClr val="393536"/>
                </a:solidFill>
                <a:latin typeface="Arial MT"/>
                <a:cs typeface="Arial MT"/>
              </a:rPr>
              <a:t>adresse</a:t>
            </a:r>
            <a:r>
              <a:rPr sz="1300" spc="25" dirty="0">
                <a:solidFill>
                  <a:srgbClr val="393536"/>
                </a:solidFill>
                <a:latin typeface="Arial MT"/>
                <a:cs typeface="Arial MT"/>
              </a:rPr>
              <a:t> </a:t>
            </a:r>
            <a:r>
              <a:rPr sz="1300" spc="-10" dirty="0">
                <a:solidFill>
                  <a:srgbClr val="393536"/>
                </a:solidFill>
                <a:latin typeface="Arial MT"/>
                <a:cs typeface="Arial MT"/>
              </a:rPr>
              <a:t>MAC</a:t>
            </a:r>
            <a:r>
              <a:rPr sz="1300" spc="30" dirty="0">
                <a:solidFill>
                  <a:srgbClr val="393536"/>
                </a:solidFill>
                <a:latin typeface="Arial MT"/>
                <a:cs typeface="Arial MT"/>
              </a:rPr>
              <a:t> </a:t>
            </a:r>
            <a:r>
              <a:rPr sz="1300" spc="-5" dirty="0">
                <a:solidFill>
                  <a:srgbClr val="393536"/>
                </a:solidFill>
                <a:latin typeface="Arial MT"/>
                <a:cs typeface="Arial MT"/>
              </a:rPr>
              <a:t>Ethernet</a:t>
            </a:r>
            <a:r>
              <a:rPr sz="1300" spc="40" dirty="0">
                <a:solidFill>
                  <a:srgbClr val="393536"/>
                </a:solidFill>
                <a:latin typeface="Arial MT"/>
                <a:cs typeface="Arial MT"/>
              </a:rPr>
              <a:t> </a:t>
            </a:r>
            <a:r>
              <a:rPr sz="1300" spc="-5" dirty="0">
                <a:solidFill>
                  <a:srgbClr val="393536"/>
                </a:solidFill>
                <a:latin typeface="Arial MT"/>
                <a:cs typeface="Arial MT"/>
              </a:rPr>
              <a:t>du</a:t>
            </a:r>
            <a:r>
              <a:rPr sz="1300" spc="10" dirty="0">
                <a:solidFill>
                  <a:srgbClr val="393536"/>
                </a:solidFill>
                <a:latin typeface="Arial MT"/>
                <a:cs typeface="Arial MT"/>
              </a:rPr>
              <a:t> </a:t>
            </a:r>
            <a:r>
              <a:rPr sz="1300" spc="-5" dirty="0">
                <a:solidFill>
                  <a:srgbClr val="393536"/>
                </a:solidFill>
                <a:latin typeface="Arial MT"/>
                <a:cs typeface="Arial MT"/>
              </a:rPr>
              <a:t>périphérique</a:t>
            </a:r>
            <a:r>
              <a:rPr sz="1300" spc="50" dirty="0">
                <a:solidFill>
                  <a:srgbClr val="393536"/>
                </a:solidFill>
                <a:latin typeface="Arial MT"/>
                <a:cs typeface="Arial MT"/>
              </a:rPr>
              <a:t> </a:t>
            </a:r>
            <a:r>
              <a:rPr sz="1300" spc="-5" dirty="0">
                <a:solidFill>
                  <a:srgbClr val="393536"/>
                </a:solidFill>
                <a:latin typeface="Arial MT"/>
                <a:cs typeface="Arial MT"/>
              </a:rPr>
              <a:t>qui</a:t>
            </a:r>
            <a:r>
              <a:rPr sz="1300" spc="15" dirty="0">
                <a:solidFill>
                  <a:srgbClr val="393536"/>
                </a:solidFill>
                <a:latin typeface="Arial MT"/>
                <a:cs typeface="Arial MT"/>
              </a:rPr>
              <a:t> </a:t>
            </a:r>
            <a:r>
              <a:rPr sz="1300" spc="-5" dirty="0">
                <a:solidFill>
                  <a:srgbClr val="393536"/>
                </a:solidFill>
                <a:latin typeface="Arial MT"/>
                <a:cs typeface="Arial MT"/>
              </a:rPr>
              <a:t>envoie</a:t>
            </a:r>
            <a:r>
              <a:rPr sz="1300" spc="35" dirty="0">
                <a:solidFill>
                  <a:srgbClr val="393536"/>
                </a:solidFill>
                <a:latin typeface="Arial MT"/>
                <a:cs typeface="Arial MT"/>
              </a:rPr>
              <a:t> </a:t>
            </a:r>
            <a:r>
              <a:rPr sz="1300" spc="-5" dirty="0">
                <a:solidFill>
                  <a:srgbClr val="393536"/>
                </a:solidFill>
                <a:latin typeface="Arial MT"/>
                <a:cs typeface="Arial MT"/>
              </a:rPr>
              <a:t>le</a:t>
            </a:r>
            <a:r>
              <a:rPr sz="1300" spc="15" dirty="0">
                <a:solidFill>
                  <a:srgbClr val="393536"/>
                </a:solidFill>
                <a:latin typeface="Arial MT"/>
                <a:cs typeface="Arial MT"/>
              </a:rPr>
              <a:t> </a:t>
            </a:r>
            <a:r>
              <a:rPr sz="1300" spc="-5" dirty="0">
                <a:solidFill>
                  <a:srgbClr val="393536"/>
                </a:solidFill>
                <a:latin typeface="Arial MT"/>
                <a:cs typeface="Arial MT"/>
              </a:rPr>
              <a:t>paquet</a:t>
            </a:r>
            <a:r>
              <a:rPr sz="1300" spc="25" dirty="0">
                <a:solidFill>
                  <a:srgbClr val="393536"/>
                </a:solidFill>
                <a:latin typeface="Arial MT"/>
                <a:cs typeface="Arial MT"/>
              </a:rPr>
              <a:t> </a:t>
            </a:r>
            <a:r>
              <a:rPr sz="1300" spc="-60" dirty="0">
                <a:solidFill>
                  <a:srgbClr val="393536"/>
                </a:solidFill>
                <a:latin typeface="Arial MT"/>
                <a:cs typeface="Arial MT"/>
              </a:rPr>
              <a:t>IP, </a:t>
            </a:r>
            <a:r>
              <a:rPr sz="1300" spc="-350" dirty="0">
                <a:solidFill>
                  <a:srgbClr val="393536"/>
                </a:solidFill>
                <a:latin typeface="Arial MT"/>
                <a:cs typeface="Arial MT"/>
              </a:rPr>
              <a:t> </a:t>
            </a:r>
            <a:r>
              <a:rPr sz="1300" spc="-5" dirty="0">
                <a:solidFill>
                  <a:srgbClr val="393536"/>
                </a:solidFill>
                <a:latin typeface="Arial MT"/>
                <a:cs typeface="Arial MT"/>
              </a:rPr>
              <a:t>c'est-à-dire</a:t>
            </a:r>
            <a:r>
              <a:rPr sz="1300" spc="40" dirty="0">
                <a:solidFill>
                  <a:srgbClr val="393536"/>
                </a:solidFill>
                <a:latin typeface="Arial MT"/>
                <a:cs typeface="Arial MT"/>
              </a:rPr>
              <a:t> </a:t>
            </a:r>
            <a:r>
              <a:rPr sz="1300" spc="-5" dirty="0">
                <a:solidFill>
                  <a:srgbClr val="393536"/>
                </a:solidFill>
                <a:latin typeface="Arial MT"/>
                <a:cs typeface="Arial MT"/>
              </a:rPr>
              <a:t>PC1. L'adresse</a:t>
            </a:r>
            <a:r>
              <a:rPr sz="1300" spc="30" dirty="0">
                <a:solidFill>
                  <a:srgbClr val="393536"/>
                </a:solidFill>
                <a:latin typeface="Arial MT"/>
                <a:cs typeface="Arial MT"/>
              </a:rPr>
              <a:t> </a:t>
            </a:r>
            <a:r>
              <a:rPr sz="1300" spc="-10" dirty="0">
                <a:solidFill>
                  <a:srgbClr val="393536"/>
                </a:solidFill>
                <a:latin typeface="Arial MT"/>
                <a:cs typeface="Arial MT"/>
              </a:rPr>
              <a:t>MAC</a:t>
            </a:r>
            <a:r>
              <a:rPr sz="1300" spc="20" dirty="0">
                <a:solidFill>
                  <a:srgbClr val="393536"/>
                </a:solidFill>
                <a:latin typeface="Arial MT"/>
                <a:cs typeface="Arial MT"/>
              </a:rPr>
              <a:t> </a:t>
            </a:r>
            <a:r>
              <a:rPr sz="1300" spc="-5" dirty="0">
                <a:solidFill>
                  <a:srgbClr val="393536"/>
                </a:solidFill>
                <a:latin typeface="Arial MT"/>
                <a:cs typeface="Arial MT"/>
              </a:rPr>
              <a:t>de</a:t>
            </a:r>
            <a:r>
              <a:rPr sz="1300" spc="10" dirty="0">
                <a:solidFill>
                  <a:srgbClr val="393536"/>
                </a:solidFill>
                <a:latin typeface="Arial MT"/>
                <a:cs typeface="Arial MT"/>
              </a:rPr>
              <a:t> </a:t>
            </a:r>
            <a:r>
              <a:rPr sz="1300" spc="-5" dirty="0">
                <a:solidFill>
                  <a:srgbClr val="393536"/>
                </a:solidFill>
                <a:latin typeface="Arial MT"/>
                <a:cs typeface="Arial MT"/>
              </a:rPr>
              <a:t>la</a:t>
            </a:r>
            <a:r>
              <a:rPr sz="1300" spc="5" dirty="0">
                <a:solidFill>
                  <a:srgbClr val="393536"/>
                </a:solidFill>
                <a:latin typeface="Arial MT"/>
                <a:cs typeface="Arial MT"/>
              </a:rPr>
              <a:t> </a:t>
            </a:r>
            <a:r>
              <a:rPr sz="1300" spc="-5" dirty="0">
                <a:solidFill>
                  <a:srgbClr val="393536"/>
                </a:solidFill>
                <a:latin typeface="Arial MT"/>
                <a:cs typeface="Arial MT"/>
              </a:rPr>
              <a:t>carte</a:t>
            </a:r>
            <a:r>
              <a:rPr sz="1300" spc="20" dirty="0">
                <a:solidFill>
                  <a:srgbClr val="393536"/>
                </a:solidFill>
                <a:latin typeface="Arial MT"/>
                <a:cs typeface="Arial MT"/>
              </a:rPr>
              <a:t> </a:t>
            </a:r>
            <a:r>
              <a:rPr sz="1300" spc="-5" dirty="0">
                <a:solidFill>
                  <a:srgbClr val="393536"/>
                </a:solidFill>
                <a:latin typeface="Arial MT"/>
                <a:cs typeface="Arial MT"/>
              </a:rPr>
              <a:t>réseau</a:t>
            </a:r>
            <a:r>
              <a:rPr sz="1300" spc="15" dirty="0">
                <a:solidFill>
                  <a:srgbClr val="393536"/>
                </a:solidFill>
                <a:latin typeface="Arial MT"/>
                <a:cs typeface="Arial MT"/>
              </a:rPr>
              <a:t> </a:t>
            </a:r>
            <a:r>
              <a:rPr sz="1300" spc="-5" dirty="0">
                <a:solidFill>
                  <a:srgbClr val="393536"/>
                </a:solidFill>
                <a:latin typeface="Arial MT"/>
                <a:cs typeface="Arial MT"/>
              </a:rPr>
              <a:t>Ethernet</a:t>
            </a:r>
            <a:r>
              <a:rPr sz="1300" spc="35" dirty="0">
                <a:solidFill>
                  <a:srgbClr val="393536"/>
                </a:solidFill>
                <a:latin typeface="Arial MT"/>
                <a:cs typeface="Arial MT"/>
              </a:rPr>
              <a:t> </a:t>
            </a:r>
            <a:r>
              <a:rPr sz="1300" spc="-5" dirty="0">
                <a:solidFill>
                  <a:srgbClr val="393536"/>
                </a:solidFill>
                <a:latin typeface="Arial MT"/>
                <a:cs typeface="Arial MT"/>
              </a:rPr>
              <a:t>de</a:t>
            </a:r>
            <a:r>
              <a:rPr sz="1300" spc="5" dirty="0">
                <a:solidFill>
                  <a:srgbClr val="393536"/>
                </a:solidFill>
                <a:latin typeface="Arial MT"/>
                <a:cs typeface="Arial MT"/>
              </a:rPr>
              <a:t> </a:t>
            </a:r>
            <a:r>
              <a:rPr sz="1300" spc="-5" dirty="0">
                <a:solidFill>
                  <a:srgbClr val="393536"/>
                </a:solidFill>
                <a:latin typeface="Arial MT"/>
                <a:cs typeface="Arial MT"/>
              </a:rPr>
              <a:t>PC1 est</a:t>
            </a:r>
            <a:r>
              <a:rPr sz="1300" spc="-55" dirty="0">
                <a:solidFill>
                  <a:srgbClr val="393536"/>
                </a:solidFill>
                <a:latin typeface="Arial MT"/>
                <a:cs typeface="Arial MT"/>
              </a:rPr>
              <a:t> </a:t>
            </a:r>
            <a:r>
              <a:rPr sz="1300" spc="-5" dirty="0">
                <a:solidFill>
                  <a:srgbClr val="393536"/>
                </a:solidFill>
                <a:latin typeface="Arial MT"/>
                <a:cs typeface="Arial MT"/>
              </a:rPr>
              <a:t>AA-AA-AA-AA-AA-AA.</a:t>
            </a:r>
            <a:endParaRPr sz="1300">
              <a:latin typeface="Arial MT"/>
              <a:cs typeface="Arial MT"/>
            </a:endParaRPr>
          </a:p>
          <a:p>
            <a:pPr marL="241300" indent="-228600">
              <a:lnSpc>
                <a:spcPts val="1325"/>
              </a:lnSpc>
              <a:spcBef>
                <a:spcPts val="525"/>
              </a:spcBef>
              <a:buFont typeface="Arial MT"/>
              <a:buChar char="•"/>
              <a:tabLst>
                <a:tab pos="240665" algn="l"/>
                <a:tab pos="241300" algn="l"/>
              </a:tabLst>
            </a:pPr>
            <a:r>
              <a:rPr sz="1300" b="1" spc="-10" dirty="0">
                <a:solidFill>
                  <a:srgbClr val="393536"/>
                </a:solidFill>
                <a:latin typeface="Arial"/>
                <a:cs typeface="Arial"/>
              </a:rPr>
              <a:t>Adresse</a:t>
            </a:r>
            <a:r>
              <a:rPr sz="1300" b="1" spc="55" dirty="0">
                <a:solidFill>
                  <a:srgbClr val="393536"/>
                </a:solidFill>
                <a:latin typeface="Arial"/>
                <a:cs typeface="Arial"/>
              </a:rPr>
              <a:t> </a:t>
            </a:r>
            <a:r>
              <a:rPr sz="1300" b="1" spc="-15" dirty="0">
                <a:solidFill>
                  <a:srgbClr val="393536"/>
                </a:solidFill>
                <a:latin typeface="Arial"/>
                <a:cs typeface="Arial"/>
              </a:rPr>
              <a:t>MAC</a:t>
            </a:r>
            <a:r>
              <a:rPr sz="1300" b="1" spc="40" dirty="0">
                <a:solidFill>
                  <a:srgbClr val="393536"/>
                </a:solidFill>
                <a:latin typeface="Arial"/>
                <a:cs typeface="Arial"/>
              </a:rPr>
              <a:t> </a:t>
            </a:r>
            <a:r>
              <a:rPr sz="1300" b="1" spc="-5" dirty="0">
                <a:solidFill>
                  <a:srgbClr val="393536"/>
                </a:solidFill>
                <a:latin typeface="Arial"/>
                <a:cs typeface="Arial"/>
              </a:rPr>
              <a:t>de</a:t>
            </a:r>
            <a:r>
              <a:rPr sz="1300" b="1" spc="30" dirty="0">
                <a:solidFill>
                  <a:srgbClr val="393536"/>
                </a:solidFill>
                <a:latin typeface="Arial"/>
                <a:cs typeface="Arial"/>
              </a:rPr>
              <a:t> </a:t>
            </a:r>
            <a:r>
              <a:rPr sz="1300" b="1" spc="-5" dirty="0">
                <a:solidFill>
                  <a:srgbClr val="393536"/>
                </a:solidFill>
                <a:latin typeface="Arial"/>
                <a:cs typeface="Arial"/>
              </a:rPr>
              <a:t>destination</a:t>
            </a:r>
            <a:r>
              <a:rPr sz="1300" b="1" spc="75" dirty="0">
                <a:solidFill>
                  <a:srgbClr val="393536"/>
                </a:solidFill>
                <a:latin typeface="Arial"/>
                <a:cs typeface="Arial"/>
              </a:rPr>
              <a:t> </a:t>
            </a:r>
            <a:r>
              <a:rPr sz="1300" spc="-5" dirty="0">
                <a:solidFill>
                  <a:srgbClr val="393536"/>
                </a:solidFill>
                <a:latin typeface="Arial MT"/>
                <a:cs typeface="Arial MT"/>
              </a:rPr>
              <a:t>:</a:t>
            </a:r>
            <a:r>
              <a:rPr sz="1300" spc="10" dirty="0">
                <a:solidFill>
                  <a:srgbClr val="393536"/>
                </a:solidFill>
                <a:latin typeface="Arial MT"/>
                <a:cs typeface="Arial MT"/>
              </a:rPr>
              <a:t> </a:t>
            </a:r>
            <a:r>
              <a:rPr sz="1300" spc="-5" dirty="0">
                <a:solidFill>
                  <a:srgbClr val="393536"/>
                </a:solidFill>
                <a:latin typeface="Arial MT"/>
                <a:cs typeface="Arial MT"/>
              </a:rPr>
              <a:t>lorsque</a:t>
            </a:r>
            <a:r>
              <a:rPr sz="1300" spc="25" dirty="0">
                <a:solidFill>
                  <a:srgbClr val="393536"/>
                </a:solidFill>
                <a:latin typeface="Arial MT"/>
                <a:cs typeface="Arial MT"/>
              </a:rPr>
              <a:t> </a:t>
            </a:r>
            <a:r>
              <a:rPr sz="1300" spc="-5" dirty="0">
                <a:solidFill>
                  <a:srgbClr val="393536"/>
                </a:solidFill>
                <a:latin typeface="Arial MT"/>
                <a:cs typeface="Arial MT"/>
              </a:rPr>
              <a:t>le</a:t>
            </a:r>
            <a:r>
              <a:rPr sz="1300" spc="15" dirty="0">
                <a:solidFill>
                  <a:srgbClr val="393536"/>
                </a:solidFill>
                <a:latin typeface="Arial MT"/>
                <a:cs typeface="Arial MT"/>
              </a:rPr>
              <a:t> </a:t>
            </a:r>
            <a:r>
              <a:rPr sz="1300" spc="-5" dirty="0">
                <a:solidFill>
                  <a:srgbClr val="393536"/>
                </a:solidFill>
                <a:latin typeface="Arial MT"/>
                <a:cs typeface="Arial MT"/>
              </a:rPr>
              <a:t>périphérique</a:t>
            </a:r>
            <a:r>
              <a:rPr sz="1300" spc="45" dirty="0">
                <a:solidFill>
                  <a:srgbClr val="393536"/>
                </a:solidFill>
                <a:latin typeface="Arial MT"/>
                <a:cs typeface="Arial MT"/>
              </a:rPr>
              <a:t> </a:t>
            </a:r>
            <a:r>
              <a:rPr sz="1300" spc="-5" dirty="0">
                <a:solidFill>
                  <a:srgbClr val="393536"/>
                </a:solidFill>
                <a:latin typeface="Arial MT"/>
                <a:cs typeface="Arial MT"/>
              </a:rPr>
              <a:t>récepteur</a:t>
            </a:r>
            <a:r>
              <a:rPr sz="1300" spc="50" dirty="0">
                <a:solidFill>
                  <a:srgbClr val="393536"/>
                </a:solidFill>
                <a:latin typeface="Arial MT"/>
                <a:cs typeface="Arial MT"/>
              </a:rPr>
              <a:t> </a:t>
            </a:r>
            <a:r>
              <a:rPr sz="1300" spc="-5" dirty="0">
                <a:solidFill>
                  <a:srgbClr val="393536"/>
                </a:solidFill>
                <a:latin typeface="Arial MT"/>
                <a:cs typeface="Arial MT"/>
              </a:rPr>
              <a:t>se</a:t>
            </a:r>
            <a:r>
              <a:rPr sz="1300" spc="5" dirty="0">
                <a:solidFill>
                  <a:srgbClr val="393536"/>
                </a:solidFill>
                <a:latin typeface="Arial MT"/>
                <a:cs typeface="Arial MT"/>
              </a:rPr>
              <a:t> </a:t>
            </a:r>
            <a:r>
              <a:rPr sz="1300" spc="-5" dirty="0">
                <a:solidFill>
                  <a:srgbClr val="393536"/>
                </a:solidFill>
                <a:latin typeface="Arial MT"/>
                <a:cs typeface="Arial MT"/>
              </a:rPr>
              <a:t>trouve</a:t>
            </a:r>
            <a:r>
              <a:rPr sz="1300" spc="50" dirty="0">
                <a:solidFill>
                  <a:srgbClr val="393536"/>
                </a:solidFill>
                <a:latin typeface="Arial MT"/>
                <a:cs typeface="Arial MT"/>
              </a:rPr>
              <a:t> </a:t>
            </a:r>
            <a:r>
              <a:rPr sz="1300" spc="-5" dirty="0">
                <a:solidFill>
                  <a:srgbClr val="393536"/>
                </a:solidFill>
                <a:latin typeface="Arial MT"/>
                <a:cs typeface="Arial MT"/>
              </a:rPr>
              <a:t>sur</a:t>
            </a:r>
            <a:r>
              <a:rPr sz="1300" spc="10" dirty="0">
                <a:solidFill>
                  <a:srgbClr val="393536"/>
                </a:solidFill>
                <a:latin typeface="Arial MT"/>
                <a:cs typeface="Arial MT"/>
              </a:rPr>
              <a:t> </a:t>
            </a:r>
            <a:r>
              <a:rPr sz="1300" spc="-5" dirty="0">
                <a:solidFill>
                  <a:srgbClr val="393536"/>
                </a:solidFill>
                <a:latin typeface="Arial MT"/>
                <a:cs typeface="Arial MT"/>
              </a:rPr>
              <a:t>le</a:t>
            </a:r>
            <a:r>
              <a:rPr sz="1300" spc="15" dirty="0">
                <a:solidFill>
                  <a:srgbClr val="393536"/>
                </a:solidFill>
                <a:latin typeface="Arial MT"/>
                <a:cs typeface="Arial MT"/>
              </a:rPr>
              <a:t> </a:t>
            </a:r>
            <a:r>
              <a:rPr sz="1300" spc="-5" dirty="0">
                <a:solidFill>
                  <a:srgbClr val="393536"/>
                </a:solidFill>
                <a:latin typeface="Arial MT"/>
                <a:cs typeface="Arial MT"/>
              </a:rPr>
              <a:t>même</a:t>
            </a:r>
            <a:r>
              <a:rPr sz="1300" spc="25" dirty="0">
                <a:solidFill>
                  <a:srgbClr val="393536"/>
                </a:solidFill>
                <a:latin typeface="Arial MT"/>
                <a:cs typeface="Arial MT"/>
              </a:rPr>
              <a:t> </a:t>
            </a:r>
            <a:r>
              <a:rPr sz="1300" spc="-5" dirty="0">
                <a:solidFill>
                  <a:srgbClr val="393536"/>
                </a:solidFill>
                <a:latin typeface="Arial MT"/>
                <a:cs typeface="Arial MT"/>
              </a:rPr>
              <a:t>réseau</a:t>
            </a:r>
            <a:r>
              <a:rPr sz="1300" spc="25" dirty="0">
                <a:solidFill>
                  <a:srgbClr val="393536"/>
                </a:solidFill>
                <a:latin typeface="Arial MT"/>
                <a:cs typeface="Arial MT"/>
              </a:rPr>
              <a:t> </a:t>
            </a:r>
            <a:r>
              <a:rPr sz="1300" spc="-5" dirty="0">
                <a:solidFill>
                  <a:srgbClr val="393536"/>
                </a:solidFill>
                <a:latin typeface="Arial MT"/>
                <a:cs typeface="Arial MT"/>
              </a:rPr>
              <a:t>que</a:t>
            </a:r>
            <a:r>
              <a:rPr sz="1300" spc="25" dirty="0">
                <a:solidFill>
                  <a:srgbClr val="393536"/>
                </a:solidFill>
                <a:latin typeface="Arial MT"/>
                <a:cs typeface="Arial MT"/>
              </a:rPr>
              <a:t> </a:t>
            </a:r>
            <a:r>
              <a:rPr sz="1300" spc="-5" dirty="0">
                <a:solidFill>
                  <a:srgbClr val="393536"/>
                </a:solidFill>
                <a:latin typeface="Arial MT"/>
                <a:cs typeface="Arial MT"/>
              </a:rPr>
              <a:t>le</a:t>
            </a:r>
            <a:r>
              <a:rPr sz="1300" dirty="0">
                <a:solidFill>
                  <a:srgbClr val="393536"/>
                </a:solidFill>
                <a:latin typeface="Arial MT"/>
                <a:cs typeface="Arial MT"/>
              </a:rPr>
              <a:t> </a:t>
            </a:r>
            <a:r>
              <a:rPr sz="1300" spc="-5" dirty="0">
                <a:solidFill>
                  <a:srgbClr val="393536"/>
                </a:solidFill>
                <a:latin typeface="Arial MT"/>
                <a:cs typeface="Arial MT"/>
              </a:rPr>
              <a:t>périphérique</a:t>
            </a:r>
            <a:r>
              <a:rPr sz="1300" spc="60" dirty="0">
                <a:solidFill>
                  <a:srgbClr val="393536"/>
                </a:solidFill>
                <a:latin typeface="Arial MT"/>
                <a:cs typeface="Arial MT"/>
              </a:rPr>
              <a:t> </a:t>
            </a:r>
            <a:r>
              <a:rPr sz="1300" spc="-10" dirty="0">
                <a:solidFill>
                  <a:srgbClr val="393536"/>
                </a:solidFill>
                <a:latin typeface="Arial MT"/>
                <a:cs typeface="Arial MT"/>
              </a:rPr>
              <a:t>expéditeur,</a:t>
            </a:r>
            <a:r>
              <a:rPr sz="1300" spc="55" dirty="0">
                <a:solidFill>
                  <a:srgbClr val="393536"/>
                </a:solidFill>
                <a:latin typeface="Arial MT"/>
                <a:cs typeface="Arial MT"/>
              </a:rPr>
              <a:t> </a:t>
            </a:r>
            <a:r>
              <a:rPr sz="1300" spc="-5" dirty="0">
                <a:solidFill>
                  <a:srgbClr val="393536"/>
                </a:solidFill>
                <a:latin typeface="Arial MT"/>
                <a:cs typeface="Arial MT"/>
              </a:rPr>
              <a:t>il</a:t>
            </a:r>
            <a:r>
              <a:rPr sz="1300" spc="15" dirty="0">
                <a:solidFill>
                  <a:srgbClr val="393536"/>
                </a:solidFill>
                <a:latin typeface="Arial MT"/>
                <a:cs typeface="Arial MT"/>
              </a:rPr>
              <a:t> </a:t>
            </a:r>
            <a:r>
              <a:rPr sz="1300" spc="-5" dirty="0">
                <a:solidFill>
                  <a:srgbClr val="393536"/>
                </a:solidFill>
                <a:latin typeface="Arial MT"/>
                <a:cs typeface="Arial MT"/>
              </a:rPr>
              <a:t>s'agit</a:t>
            </a:r>
            <a:endParaRPr sz="1300">
              <a:latin typeface="Arial MT"/>
              <a:cs typeface="Arial MT"/>
            </a:endParaRPr>
          </a:p>
          <a:p>
            <a:pPr marL="241300" marR="341630">
              <a:lnSpc>
                <a:spcPct val="70000"/>
              </a:lnSpc>
              <a:spcBef>
                <a:spcPts val="235"/>
              </a:spcBef>
            </a:pPr>
            <a:r>
              <a:rPr sz="1300" spc="-5" dirty="0">
                <a:solidFill>
                  <a:srgbClr val="393536"/>
                </a:solidFill>
                <a:latin typeface="Arial MT"/>
                <a:cs typeface="Arial MT"/>
              </a:rPr>
              <a:t>de</a:t>
            </a:r>
            <a:r>
              <a:rPr sz="1300" spc="10" dirty="0">
                <a:solidFill>
                  <a:srgbClr val="393536"/>
                </a:solidFill>
                <a:latin typeface="Arial MT"/>
                <a:cs typeface="Arial MT"/>
              </a:rPr>
              <a:t> </a:t>
            </a:r>
            <a:r>
              <a:rPr sz="1300" spc="-5" dirty="0">
                <a:solidFill>
                  <a:srgbClr val="393536"/>
                </a:solidFill>
                <a:latin typeface="Arial MT"/>
                <a:cs typeface="Arial MT"/>
              </a:rPr>
              <a:t>l'adresse</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25" dirty="0">
                <a:solidFill>
                  <a:srgbClr val="393536"/>
                </a:solidFill>
                <a:latin typeface="Arial MT"/>
                <a:cs typeface="Arial MT"/>
              </a:rPr>
              <a:t> </a:t>
            </a:r>
            <a:r>
              <a:rPr sz="1300" spc="-5" dirty="0">
                <a:solidFill>
                  <a:srgbClr val="393536"/>
                </a:solidFill>
                <a:latin typeface="Arial MT"/>
                <a:cs typeface="Arial MT"/>
              </a:rPr>
              <a:t>liaison</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40" dirty="0">
                <a:solidFill>
                  <a:srgbClr val="393536"/>
                </a:solidFill>
                <a:latin typeface="Arial MT"/>
                <a:cs typeface="Arial MT"/>
              </a:rPr>
              <a:t> </a:t>
            </a:r>
            <a:r>
              <a:rPr sz="1300" spc="-5" dirty="0">
                <a:solidFill>
                  <a:srgbClr val="393536"/>
                </a:solidFill>
                <a:latin typeface="Arial MT"/>
                <a:cs typeface="Arial MT"/>
              </a:rPr>
              <a:t>du</a:t>
            </a:r>
            <a:r>
              <a:rPr sz="1300" spc="15" dirty="0">
                <a:solidFill>
                  <a:srgbClr val="393536"/>
                </a:solidFill>
                <a:latin typeface="Arial MT"/>
                <a:cs typeface="Arial MT"/>
              </a:rPr>
              <a:t> </a:t>
            </a:r>
            <a:r>
              <a:rPr sz="1300" spc="-5" dirty="0">
                <a:solidFill>
                  <a:srgbClr val="393536"/>
                </a:solidFill>
                <a:latin typeface="Arial MT"/>
                <a:cs typeface="Arial MT"/>
              </a:rPr>
              <a:t>périphérique</a:t>
            </a:r>
            <a:r>
              <a:rPr sz="1300" spc="50" dirty="0">
                <a:solidFill>
                  <a:srgbClr val="393536"/>
                </a:solidFill>
                <a:latin typeface="Arial MT"/>
                <a:cs typeface="Arial MT"/>
              </a:rPr>
              <a:t> </a:t>
            </a:r>
            <a:r>
              <a:rPr sz="1300" spc="-10" dirty="0">
                <a:solidFill>
                  <a:srgbClr val="393536"/>
                </a:solidFill>
                <a:latin typeface="Arial MT"/>
                <a:cs typeface="Arial MT"/>
              </a:rPr>
              <a:t>récepteur.</a:t>
            </a:r>
            <a:r>
              <a:rPr sz="1300" spc="55" dirty="0">
                <a:solidFill>
                  <a:srgbClr val="393536"/>
                </a:solidFill>
                <a:latin typeface="Arial MT"/>
                <a:cs typeface="Arial MT"/>
              </a:rPr>
              <a:t> </a:t>
            </a:r>
            <a:r>
              <a:rPr sz="1300" spc="-5" dirty="0">
                <a:solidFill>
                  <a:srgbClr val="393536"/>
                </a:solidFill>
                <a:latin typeface="Arial MT"/>
                <a:cs typeface="Arial MT"/>
              </a:rPr>
              <a:t>Dans</a:t>
            </a:r>
            <a:r>
              <a:rPr sz="1300" spc="30" dirty="0">
                <a:solidFill>
                  <a:srgbClr val="393536"/>
                </a:solidFill>
                <a:latin typeface="Arial MT"/>
                <a:cs typeface="Arial MT"/>
              </a:rPr>
              <a:t> </a:t>
            </a:r>
            <a:r>
              <a:rPr sz="1300" spc="-5" dirty="0">
                <a:solidFill>
                  <a:srgbClr val="393536"/>
                </a:solidFill>
                <a:latin typeface="Arial MT"/>
                <a:cs typeface="Arial MT"/>
              </a:rPr>
              <a:t>cet</a:t>
            </a:r>
            <a:r>
              <a:rPr sz="1300" spc="15" dirty="0">
                <a:solidFill>
                  <a:srgbClr val="393536"/>
                </a:solidFill>
                <a:latin typeface="Arial MT"/>
                <a:cs typeface="Arial MT"/>
              </a:rPr>
              <a:t> </a:t>
            </a:r>
            <a:r>
              <a:rPr sz="1300" spc="-5" dirty="0">
                <a:solidFill>
                  <a:srgbClr val="393536"/>
                </a:solidFill>
                <a:latin typeface="Arial MT"/>
                <a:cs typeface="Arial MT"/>
              </a:rPr>
              <a:t>exemple,</a:t>
            </a:r>
            <a:r>
              <a:rPr sz="1300" spc="40" dirty="0">
                <a:solidFill>
                  <a:srgbClr val="393536"/>
                </a:solidFill>
                <a:latin typeface="Arial MT"/>
                <a:cs typeface="Arial MT"/>
              </a:rPr>
              <a:t> </a:t>
            </a:r>
            <a:r>
              <a:rPr sz="1300" spc="-5" dirty="0">
                <a:solidFill>
                  <a:srgbClr val="393536"/>
                </a:solidFill>
                <a:latin typeface="Arial MT"/>
                <a:cs typeface="Arial MT"/>
              </a:rPr>
              <a:t>l'adresse</a:t>
            </a:r>
            <a:r>
              <a:rPr sz="1300" spc="40" dirty="0">
                <a:solidFill>
                  <a:srgbClr val="393536"/>
                </a:solidFill>
                <a:latin typeface="Arial MT"/>
                <a:cs typeface="Arial MT"/>
              </a:rPr>
              <a:t> </a:t>
            </a:r>
            <a:r>
              <a:rPr sz="1300" spc="-10" dirty="0">
                <a:solidFill>
                  <a:srgbClr val="393536"/>
                </a:solidFill>
                <a:latin typeface="Arial MT"/>
                <a:cs typeface="Arial MT"/>
              </a:rPr>
              <a:t>MAC</a:t>
            </a:r>
            <a:r>
              <a:rPr sz="1300" spc="3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destination</a:t>
            </a:r>
            <a:r>
              <a:rPr sz="1300" spc="40" dirty="0">
                <a:solidFill>
                  <a:srgbClr val="393536"/>
                </a:solidFill>
                <a:latin typeface="Arial MT"/>
                <a:cs typeface="Arial MT"/>
              </a:rPr>
              <a:t> </a:t>
            </a:r>
            <a:r>
              <a:rPr sz="1300" spc="-5" dirty="0">
                <a:solidFill>
                  <a:srgbClr val="393536"/>
                </a:solidFill>
                <a:latin typeface="Arial MT"/>
                <a:cs typeface="Arial MT"/>
              </a:rPr>
              <a:t>est</a:t>
            </a:r>
            <a:r>
              <a:rPr sz="1300" spc="15" dirty="0">
                <a:solidFill>
                  <a:srgbClr val="393536"/>
                </a:solidFill>
                <a:latin typeface="Arial MT"/>
                <a:cs typeface="Arial MT"/>
              </a:rPr>
              <a:t> </a:t>
            </a:r>
            <a:r>
              <a:rPr sz="1300" spc="-5" dirty="0">
                <a:solidFill>
                  <a:srgbClr val="393536"/>
                </a:solidFill>
                <a:latin typeface="Arial MT"/>
                <a:cs typeface="Arial MT"/>
              </a:rPr>
              <a:t>l'adresse</a:t>
            </a:r>
            <a:r>
              <a:rPr sz="1300" spc="20" dirty="0">
                <a:solidFill>
                  <a:srgbClr val="393536"/>
                </a:solidFill>
                <a:latin typeface="Arial MT"/>
                <a:cs typeface="Arial MT"/>
              </a:rPr>
              <a:t> </a:t>
            </a:r>
            <a:r>
              <a:rPr sz="1300" dirty="0">
                <a:solidFill>
                  <a:srgbClr val="393536"/>
                </a:solidFill>
                <a:latin typeface="Arial MT"/>
                <a:cs typeface="Arial MT"/>
              </a:rPr>
              <a:t>MAC</a:t>
            </a:r>
            <a:r>
              <a:rPr sz="1300" spc="30" dirty="0">
                <a:solidFill>
                  <a:srgbClr val="393536"/>
                </a:solidFill>
                <a:latin typeface="Arial MT"/>
                <a:cs typeface="Arial MT"/>
              </a:rPr>
              <a:t> </a:t>
            </a:r>
            <a:r>
              <a:rPr sz="1300" spc="-5" dirty="0">
                <a:solidFill>
                  <a:srgbClr val="393536"/>
                </a:solidFill>
                <a:latin typeface="Arial MT"/>
                <a:cs typeface="Arial MT"/>
              </a:rPr>
              <a:t>du </a:t>
            </a:r>
            <a:r>
              <a:rPr sz="1300" spc="-345" dirty="0">
                <a:solidFill>
                  <a:srgbClr val="393536"/>
                </a:solidFill>
                <a:latin typeface="Arial MT"/>
                <a:cs typeface="Arial MT"/>
              </a:rPr>
              <a:t> </a:t>
            </a:r>
            <a:r>
              <a:rPr sz="1300" spc="-5" dirty="0">
                <a:solidFill>
                  <a:srgbClr val="393536"/>
                </a:solidFill>
                <a:latin typeface="Arial MT"/>
                <a:cs typeface="Arial MT"/>
              </a:rPr>
              <a:t>serveur</a:t>
            </a:r>
            <a:r>
              <a:rPr sz="1300" spc="35" dirty="0">
                <a:solidFill>
                  <a:srgbClr val="393536"/>
                </a:solidFill>
                <a:latin typeface="Arial MT"/>
                <a:cs typeface="Arial MT"/>
              </a:rPr>
              <a:t> </a:t>
            </a:r>
            <a:r>
              <a:rPr sz="1300" dirty="0">
                <a:solidFill>
                  <a:srgbClr val="393536"/>
                </a:solidFill>
                <a:latin typeface="Arial MT"/>
                <a:cs typeface="Arial MT"/>
              </a:rPr>
              <a:t>FTP</a:t>
            </a:r>
            <a:r>
              <a:rPr sz="1300" spc="-25" dirty="0">
                <a:solidFill>
                  <a:srgbClr val="393536"/>
                </a:solidFill>
                <a:latin typeface="Arial MT"/>
                <a:cs typeface="Arial MT"/>
              </a:rPr>
              <a:t> </a:t>
            </a:r>
            <a:r>
              <a:rPr sz="1300" spc="-5" dirty="0">
                <a:solidFill>
                  <a:srgbClr val="393536"/>
                </a:solidFill>
                <a:latin typeface="Arial MT"/>
                <a:cs typeface="Arial MT"/>
              </a:rPr>
              <a:t>:</a:t>
            </a:r>
            <a:r>
              <a:rPr sz="1300" spc="5" dirty="0">
                <a:solidFill>
                  <a:srgbClr val="393536"/>
                </a:solidFill>
                <a:latin typeface="Arial MT"/>
                <a:cs typeface="Arial MT"/>
              </a:rPr>
              <a:t> </a:t>
            </a:r>
            <a:r>
              <a:rPr sz="1300" spc="-5" dirty="0">
                <a:solidFill>
                  <a:srgbClr val="393536"/>
                </a:solidFill>
                <a:latin typeface="Arial MT"/>
                <a:cs typeface="Arial MT"/>
              </a:rPr>
              <a:t>CC-CC-CC-CC-CC-CC.</a:t>
            </a:r>
            <a:endParaRPr sz="1300">
              <a:latin typeface="Arial MT"/>
              <a:cs typeface="Arial MT"/>
            </a:endParaRPr>
          </a:p>
          <a:p>
            <a:pPr marL="241300" marR="5080" indent="-228600">
              <a:lnSpc>
                <a:spcPct val="70000"/>
              </a:lnSpc>
              <a:spcBef>
                <a:spcPts val="1000"/>
              </a:spcBef>
              <a:buChar char="•"/>
              <a:tabLst>
                <a:tab pos="240665" algn="l"/>
                <a:tab pos="241300" algn="l"/>
              </a:tabLst>
            </a:pPr>
            <a:r>
              <a:rPr sz="1300" spc="-5" dirty="0">
                <a:solidFill>
                  <a:srgbClr val="393536"/>
                </a:solidFill>
                <a:latin typeface="Arial MT"/>
                <a:cs typeface="Arial MT"/>
              </a:rPr>
              <a:t>Les</a:t>
            </a:r>
            <a:r>
              <a:rPr sz="1300" spc="15" dirty="0">
                <a:solidFill>
                  <a:srgbClr val="393536"/>
                </a:solidFill>
                <a:latin typeface="Arial MT"/>
                <a:cs typeface="Arial MT"/>
              </a:rPr>
              <a:t> </a:t>
            </a:r>
            <a:r>
              <a:rPr sz="1300" spc="-5" dirty="0">
                <a:solidFill>
                  <a:srgbClr val="393536"/>
                </a:solidFill>
                <a:latin typeface="Arial MT"/>
                <a:cs typeface="Arial MT"/>
              </a:rPr>
              <a:t>adresses</a:t>
            </a:r>
            <a:r>
              <a:rPr sz="1300" spc="40" dirty="0">
                <a:solidFill>
                  <a:srgbClr val="393536"/>
                </a:solidFill>
                <a:latin typeface="Arial MT"/>
                <a:cs typeface="Arial MT"/>
              </a:rPr>
              <a:t> </a:t>
            </a:r>
            <a:r>
              <a:rPr sz="1300" spc="-5" dirty="0">
                <a:solidFill>
                  <a:srgbClr val="393536"/>
                </a:solidFill>
                <a:latin typeface="Arial MT"/>
                <a:cs typeface="Arial MT"/>
              </a:rPr>
              <a:t>source</a:t>
            </a:r>
            <a:r>
              <a:rPr sz="1300" spc="30"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destination</a:t>
            </a:r>
            <a:r>
              <a:rPr sz="1300" spc="45" dirty="0">
                <a:solidFill>
                  <a:srgbClr val="393536"/>
                </a:solidFill>
                <a:latin typeface="Arial MT"/>
                <a:cs typeface="Arial MT"/>
              </a:rPr>
              <a:t> </a:t>
            </a:r>
            <a:r>
              <a:rPr sz="1300" spc="-5" dirty="0">
                <a:solidFill>
                  <a:srgbClr val="393536"/>
                </a:solidFill>
                <a:latin typeface="Arial MT"/>
                <a:cs typeface="Arial MT"/>
              </a:rPr>
              <a:t>sont</a:t>
            </a:r>
            <a:r>
              <a:rPr sz="1300" spc="25" dirty="0">
                <a:solidFill>
                  <a:srgbClr val="393536"/>
                </a:solidFill>
                <a:latin typeface="Arial MT"/>
                <a:cs typeface="Arial MT"/>
              </a:rPr>
              <a:t> </a:t>
            </a:r>
            <a:r>
              <a:rPr sz="1300" spc="-5" dirty="0">
                <a:solidFill>
                  <a:srgbClr val="393536"/>
                </a:solidFill>
                <a:latin typeface="Arial MT"/>
                <a:cs typeface="Arial MT"/>
              </a:rPr>
              <a:t>ajoutées</a:t>
            </a:r>
            <a:r>
              <a:rPr sz="1300" spc="30" dirty="0">
                <a:solidFill>
                  <a:srgbClr val="393536"/>
                </a:solidFill>
                <a:latin typeface="Arial MT"/>
                <a:cs typeface="Arial MT"/>
              </a:rPr>
              <a:t> </a:t>
            </a:r>
            <a:r>
              <a:rPr sz="1300" spc="-5" dirty="0">
                <a:solidFill>
                  <a:srgbClr val="393536"/>
                </a:solidFill>
                <a:latin typeface="Arial MT"/>
                <a:cs typeface="Arial MT"/>
              </a:rPr>
              <a:t>à</a:t>
            </a:r>
            <a:r>
              <a:rPr sz="1300" spc="15" dirty="0">
                <a:solidFill>
                  <a:srgbClr val="393536"/>
                </a:solidFill>
                <a:latin typeface="Arial MT"/>
                <a:cs typeface="Arial MT"/>
              </a:rPr>
              <a:t> </a:t>
            </a:r>
            <a:r>
              <a:rPr sz="1300" spc="-5" dirty="0">
                <a:solidFill>
                  <a:srgbClr val="393536"/>
                </a:solidFill>
                <a:latin typeface="Arial MT"/>
                <a:cs typeface="Arial MT"/>
              </a:rPr>
              <a:t>la</a:t>
            </a:r>
            <a:r>
              <a:rPr sz="1300" spc="15" dirty="0">
                <a:solidFill>
                  <a:srgbClr val="393536"/>
                </a:solidFill>
                <a:latin typeface="Arial MT"/>
                <a:cs typeface="Arial MT"/>
              </a:rPr>
              <a:t> </a:t>
            </a:r>
            <a:r>
              <a:rPr sz="1300" spc="-5" dirty="0">
                <a:solidFill>
                  <a:srgbClr val="393536"/>
                </a:solidFill>
                <a:latin typeface="Arial MT"/>
                <a:cs typeface="Arial MT"/>
              </a:rPr>
              <a:t>trame</a:t>
            </a:r>
            <a:r>
              <a:rPr sz="1300" spc="35" dirty="0">
                <a:solidFill>
                  <a:srgbClr val="393536"/>
                </a:solidFill>
                <a:latin typeface="Arial MT"/>
                <a:cs typeface="Arial MT"/>
              </a:rPr>
              <a:t> </a:t>
            </a:r>
            <a:r>
              <a:rPr sz="1300" spc="-5" dirty="0">
                <a:solidFill>
                  <a:srgbClr val="393536"/>
                </a:solidFill>
                <a:latin typeface="Arial MT"/>
                <a:cs typeface="Arial MT"/>
              </a:rPr>
              <a:t>Ethernet.</a:t>
            </a:r>
            <a:r>
              <a:rPr sz="1300" spc="40" dirty="0">
                <a:solidFill>
                  <a:srgbClr val="393536"/>
                </a:solidFill>
                <a:latin typeface="Arial MT"/>
                <a:cs typeface="Arial MT"/>
              </a:rPr>
              <a:t> </a:t>
            </a:r>
            <a:r>
              <a:rPr sz="1300" spc="-5" dirty="0">
                <a:solidFill>
                  <a:srgbClr val="393536"/>
                </a:solidFill>
                <a:latin typeface="Arial MT"/>
                <a:cs typeface="Arial MT"/>
              </a:rPr>
              <a:t>La</a:t>
            </a:r>
            <a:r>
              <a:rPr sz="1300" spc="20" dirty="0">
                <a:solidFill>
                  <a:srgbClr val="393536"/>
                </a:solidFill>
                <a:latin typeface="Arial MT"/>
                <a:cs typeface="Arial MT"/>
              </a:rPr>
              <a:t> </a:t>
            </a:r>
            <a:r>
              <a:rPr sz="1300" spc="-5" dirty="0">
                <a:solidFill>
                  <a:srgbClr val="393536"/>
                </a:solidFill>
                <a:latin typeface="Arial MT"/>
                <a:cs typeface="Arial MT"/>
              </a:rPr>
              <a:t>trame</a:t>
            </a:r>
            <a:r>
              <a:rPr sz="1300" spc="30" dirty="0">
                <a:solidFill>
                  <a:srgbClr val="393536"/>
                </a:solidFill>
                <a:latin typeface="Arial MT"/>
                <a:cs typeface="Arial MT"/>
              </a:rPr>
              <a:t> </a:t>
            </a:r>
            <a:r>
              <a:rPr sz="1300" spc="-5" dirty="0">
                <a:solidFill>
                  <a:srgbClr val="393536"/>
                </a:solidFill>
                <a:latin typeface="Arial MT"/>
                <a:cs typeface="Arial MT"/>
              </a:rPr>
              <a:t>contenant</a:t>
            </a:r>
            <a:r>
              <a:rPr sz="1300" spc="40" dirty="0">
                <a:solidFill>
                  <a:srgbClr val="393536"/>
                </a:solidFill>
                <a:latin typeface="Arial MT"/>
                <a:cs typeface="Arial MT"/>
              </a:rPr>
              <a:t> </a:t>
            </a:r>
            <a:r>
              <a:rPr sz="1300" spc="-5" dirty="0">
                <a:solidFill>
                  <a:srgbClr val="393536"/>
                </a:solidFill>
                <a:latin typeface="Arial MT"/>
                <a:cs typeface="Arial MT"/>
              </a:rPr>
              <a:t>le</a:t>
            </a:r>
            <a:r>
              <a:rPr sz="1300" spc="20" dirty="0">
                <a:solidFill>
                  <a:srgbClr val="393536"/>
                </a:solidFill>
                <a:latin typeface="Arial MT"/>
                <a:cs typeface="Arial MT"/>
              </a:rPr>
              <a:t> </a:t>
            </a:r>
            <a:r>
              <a:rPr sz="1300" spc="-5" dirty="0">
                <a:solidFill>
                  <a:srgbClr val="393536"/>
                </a:solidFill>
                <a:latin typeface="Arial MT"/>
                <a:cs typeface="Arial MT"/>
              </a:rPr>
              <a:t>paquet</a:t>
            </a:r>
            <a:r>
              <a:rPr sz="1300" spc="40" dirty="0">
                <a:solidFill>
                  <a:srgbClr val="393536"/>
                </a:solidFill>
                <a:latin typeface="Arial MT"/>
                <a:cs typeface="Arial MT"/>
              </a:rPr>
              <a:t> </a:t>
            </a:r>
            <a:r>
              <a:rPr sz="1300" spc="-5" dirty="0">
                <a:solidFill>
                  <a:srgbClr val="393536"/>
                </a:solidFill>
                <a:latin typeface="Arial MT"/>
                <a:cs typeface="Arial MT"/>
              </a:rPr>
              <a:t>IP</a:t>
            </a:r>
            <a:r>
              <a:rPr sz="1300" spc="-20" dirty="0">
                <a:solidFill>
                  <a:srgbClr val="393536"/>
                </a:solidFill>
                <a:latin typeface="Arial MT"/>
                <a:cs typeface="Arial MT"/>
              </a:rPr>
              <a:t> </a:t>
            </a:r>
            <a:r>
              <a:rPr sz="1300" spc="-5" dirty="0">
                <a:solidFill>
                  <a:srgbClr val="393536"/>
                </a:solidFill>
                <a:latin typeface="Arial MT"/>
                <a:cs typeface="Arial MT"/>
              </a:rPr>
              <a:t>encapsulé</a:t>
            </a:r>
            <a:r>
              <a:rPr sz="1300" spc="45" dirty="0">
                <a:solidFill>
                  <a:srgbClr val="393536"/>
                </a:solidFill>
                <a:latin typeface="Arial MT"/>
                <a:cs typeface="Arial MT"/>
              </a:rPr>
              <a:t> </a:t>
            </a:r>
            <a:r>
              <a:rPr sz="1300" spc="-5" dirty="0">
                <a:solidFill>
                  <a:srgbClr val="393536"/>
                </a:solidFill>
                <a:latin typeface="Arial MT"/>
                <a:cs typeface="Arial MT"/>
              </a:rPr>
              <a:t>peut</a:t>
            </a:r>
            <a:r>
              <a:rPr sz="1300" spc="25" dirty="0">
                <a:solidFill>
                  <a:srgbClr val="393536"/>
                </a:solidFill>
                <a:latin typeface="Arial MT"/>
                <a:cs typeface="Arial MT"/>
              </a:rPr>
              <a:t> </a:t>
            </a:r>
            <a:r>
              <a:rPr sz="1300" spc="-5" dirty="0">
                <a:solidFill>
                  <a:srgbClr val="393536"/>
                </a:solidFill>
                <a:latin typeface="Arial MT"/>
                <a:cs typeface="Arial MT"/>
              </a:rPr>
              <a:t>maintenant</a:t>
            </a:r>
            <a:r>
              <a:rPr sz="1300" spc="45" dirty="0">
                <a:solidFill>
                  <a:srgbClr val="393536"/>
                </a:solidFill>
                <a:latin typeface="Arial MT"/>
                <a:cs typeface="Arial MT"/>
              </a:rPr>
              <a:t> </a:t>
            </a:r>
            <a:r>
              <a:rPr sz="1300" spc="-5" dirty="0">
                <a:solidFill>
                  <a:srgbClr val="393536"/>
                </a:solidFill>
                <a:latin typeface="Arial MT"/>
                <a:cs typeface="Arial MT"/>
              </a:rPr>
              <a:t>être </a:t>
            </a:r>
            <a:r>
              <a:rPr sz="1300" spc="-345" dirty="0">
                <a:solidFill>
                  <a:srgbClr val="393536"/>
                </a:solidFill>
                <a:latin typeface="Arial MT"/>
                <a:cs typeface="Arial MT"/>
              </a:rPr>
              <a:t> </a:t>
            </a:r>
            <a:r>
              <a:rPr sz="1300" spc="-10" dirty="0">
                <a:solidFill>
                  <a:srgbClr val="393536"/>
                </a:solidFill>
                <a:latin typeface="Arial MT"/>
                <a:cs typeface="Arial MT"/>
              </a:rPr>
              <a:t>transmise</a:t>
            </a:r>
            <a:r>
              <a:rPr sz="1300" spc="30" dirty="0">
                <a:solidFill>
                  <a:srgbClr val="393536"/>
                </a:solidFill>
                <a:latin typeface="Arial MT"/>
                <a:cs typeface="Arial MT"/>
              </a:rPr>
              <a:t> </a:t>
            </a:r>
            <a:r>
              <a:rPr sz="1300" spc="-10" dirty="0">
                <a:solidFill>
                  <a:srgbClr val="393536"/>
                </a:solidFill>
                <a:latin typeface="Arial MT"/>
                <a:cs typeface="Arial MT"/>
              </a:rPr>
              <a:t>par</a:t>
            </a:r>
            <a:r>
              <a:rPr sz="1300" spc="20" dirty="0">
                <a:solidFill>
                  <a:srgbClr val="393536"/>
                </a:solidFill>
                <a:latin typeface="Arial MT"/>
                <a:cs typeface="Arial MT"/>
              </a:rPr>
              <a:t> </a:t>
            </a:r>
            <a:r>
              <a:rPr sz="1300" spc="-10" dirty="0">
                <a:solidFill>
                  <a:srgbClr val="393536"/>
                </a:solidFill>
                <a:latin typeface="Arial MT"/>
                <a:cs typeface="Arial MT"/>
              </a:rPr>
              <a:t>PC1</a:t>
            </a:r>
            <a:r>
              <a:rPr sz="1300" spc="-5" dirty="0">
                <a:solidFill>
                  <a:srgbClr val="393536"/>
                </a:solidFill>
                <a:latin typeface="Arial MT"/>
                <a:cs typeface="Arial MT"/>
              </a:rPr>
              <a:t> </a:t>
            </a:r>
            <a:r>
              <a:rPr sz="1300" spc="-10" dirty="0">
                <a:solidFill>
                  <a:srgbClr val="393536"/>
                </a:solidFill>
                <a:latin typeface="Arial MT"/>
                <a:cs typeface="Arial MT"/>
              </a:rPr>
              <a:t>directement</a:t>
            </a:r>
            <a:r>
              <a:rPr sz="1300" spc="45" dirty="0">
                <a:solidFill>
                  <a:srgbClr val="393536"/>
                </a:solidFill>
                <a:latin typeface="Arial MT"/>
                <a:cs typeface="Arial MT"/>
              </a:rPr>
              <a:t> </a:t>
            </a:r>
            <a:r>
              <a:rPr sz="1300" spc="-5" dirty="0">
                <a:solidFill>
                  <a:srgbClr val="393536"/>
                </a:solidFill>
                <a:latin typeface="Arial MT"/>
                <a:cs typeface="Arial MT"/>
              </a:rPr>
              <a:t>au</a:t>
            </a:r>
            <a:r>
              <a:rPr sz="1300" spc="5" dirty="0">
                <a:solidFill>
                  <a:srgbClr val="393536"/>
                </a:solidFill>
                <a:latin typeface="Arial MT"/>
                <a:cs typeface="Arial MT"/>
              </a:rPr>
              <a:t> </a:t>
            </a:r>
            <a:r>
              <a:rPr sz="1300" spc="-10" dirty="0">
                <a:solidFill>
                  <a:srgbClr val="393536"/>
                </a:solidFill>
                <a:latin typeface="Arial MT"/>
                <a:cs typeface="Arial MT"/>
              </a:rPr>
              <a:t>serveur</a:t>
            </a:r>
            <a:r>
              <a:rPr sz="1300" spc="45" dirty="0">
                <a:solidFill>
                  <a:srgbClr val="393536"/>
                </a:solidFill>
                <a:latin typeface="Arial MT"/>
                <a:cs typeface="Arial MT"/>
              </a:rPr>
              <a:t> </a:t>
            </a:r>
            <a:r>
              <a:rPr sz="1300" spc="-45" dirty="0">
                <a:solidFill>
                  <a:srgbClr val="393536"/>
                </a:solidFill>
                <a:latin typeface="Arial MT"/>
                <a:cs typeface="Arial MT"/>
              </a:rPr>
              <a:t>FTP.</a:t>
            </a:r>
            <a:endParaRPr sz="1300">
              <a:latin typeface="Arial MT"/>
              <a:cs typeface="Arial MT"/>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29027" y="1283207"/>
            <a:ext cx="6757416" cy="5462169"/>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5059045" cy="696595"/>
          </a:xfrm>
          <a:prstGeom prst="rect">
            <a:avLst/>
          </a:prstGeom>
        </p:spPr>
        <p:txBody>
          <a:bodyPr vert="horz" wrap="square" lIns="0" tIns="12700" rIns="0" bIns="0" rtlCol="0">
            <a:spAutoFit/>
          </a:bodyPr>
          <a:lstStyle/>
          <a:p>
            <a:pPr marL="12700">
              <a:lnSpc>
                <a:spcPct val="100000"/>
              </a:lnSpc>
              <a:spcBef>
                <a:spcPts val="100"/>
              </a:spcBef>
            </a:pPr>
            <a:r>
              <a:rPr sz="4400" dirty="0"/>
              <a:t>Adresses</a:t>
            </a:r>
            <a:r>
              <a:rPr sz="4400" spc="-40" dirty="0"/>
              <a:t> </a:t>
            </a:r>
            <a:r>
              <a:rPr sz="4400" dirty="0"/>
              <a:t>MAC</a:t>
            </a:r>
            <a:r>
              <a:rPr sz="4400" spc="-10" dirty="0"/>
              <a:t> </a:t>
            </a:r>
            <a:r>
              <a:rPr sz="4400" dirty="0"/>
              <a:t>et</a:t>
            </a:r>
            <a:r>
              <a:rPr sz="4400" spc="-40" dirty="0"/>
              <a:t> </a:t>
            </a:r>
            <a:r>
              <a:rPr sz="4400" dirty="0"/>
              <a:t>IP</a:t>
            </a:r>
            <a:endParaRPr sz="4400"/>
          </a:p>
        </p:txBody>
      </p:sp>
      <p:sp>
        <p:nvSpPr>
          <p:cNvPr id="3" name="object 3"/>
          <p:cNvSpPr txBox="1"/>
          <p:nvPr/>
        </p:nvSpPr>
        <p:spPr>
          <a:xfrm>
            <a:off x="916939" y="1775205"/>
            <a:ext cx="10333355" cy="4010660"/>
          </a:xfrm>
          <a:prstGeom prst="rect">
            <a:avLst/>
          </a:prstGeom>
        </p:spPr>
        <p:txBody>
          <a:bodyPr vert="horz" wrap="square" lIns="0" tIns="12700" rIns="0" bIns="0" rtlCol="0">
            <a:spAutoFit/>
          </a:bodyPr>
          <a:lstStyle/>
          <a:p>
            <a:pPr marL="241300" indent="-228600">
              <a:lnSpc>
                <a:spcPts val="1835"/>
              </a:lnSpc>
              <a:spcBef>
                <a:spcPts val="100"/>
              </a:spcBef>
              <a:buChar char="•"/>
              <a:tabLst>
                <a:tab pos="240665" algn="l"/>
                <a:tab pos="241300" algn="l"/>
              </a:tabLst>
            </a:pPr>
            <a:r>
              <a:rPr sz="1800" spc="-30" dirty="0">
                <a:solidFill>
                  <a:srgbClr val="393536"/>
                </a:solidFill>
                <a:latin typeface="Arial MT"/>
                <a:cs typeface="Arial MT"/>
              </a:rPr>
              <a:t>Vous</a:t>
            </a:r>
            <a:r>
              <a:rPr sz="1800" spc="5" dirty="0">
                <a:solidFill>
                  <a:srgbClr val="393536"/>
                </a:solidFill>
                <a:latin typeface="Arial MT"/>
                <a:cs typeface="Arial MT"/>
              </a:rPr>
              <a:t> </a:t>
            </a:r>
            <a:r>
              <a:rPr sz="1800" spc="-5" dirty="0">
                <a:solidFill>
                  <a:srgbClr val="393536"/>
                </a:solidFill>
                <a:latin typeface="Arial MT"/>
                <a:cs typeface="Arial MT"/>
              </a:rPr>
              <a:t>devriez</a:t>
            </a:r>
            <a:r>
              <a:rPr sz="1800" spc="15" dirty="0">
                <a:solidFill>
                  <a:srgbClr val="393536"/>
                </a:solidFill>
                <a:latin typeface="Arial MT"/>
                <a:cs typeface="Arial MT"/>
              </a:rPr>
              <a:t> </a:t>
            </a:r>
            <a:r>
              <a:rPr sz="1800" spc="-5" dirty="0">
                <a:solidFill>
                  <a:srgbClr val="393536"/>
                </a:solidFill>
                <a:latin typeface="Arial MT"/>
                <a:cs typeface="Arial MT"/>
              </a:rPr>
              <a:t>maintenant</a:t>
            </a:r>
            <a:r>
              <a:rPr sz="1800" spc="20" dirty="0">
                <a:solidFill>
                  <a:srgbClr val="393536"/>
                </a:solidFill>
                <a:latin typeface="Arial MT"/>
                <a:cs typeface="Arial MT"/>
              </a:rPr>
              <a:t> </a:t>
            </a:r>
            <a:r>
              <a:rPr sz="1800" spc="-5" dirty="0">
                <a:solidFill>
                  <a:srgbClr val="393536"/>
                </a:solidFill>
                <a:latin typeface="Arial MT"/>
                <a:cs typeface="Arial MT"/>
              </a:rPr>
              <a:t>savoir</a:t>
            </a:r>
            <a:r>
              <a:rPr sz="1800" spc="15" dirty="0">
                <a:solidFill>
                  <a:srgbClr val="393536"/>
                </a:solidFill>
                <a:latin typeface="Arial MT"/>
                <a:cs typeface="Arial MT"/>
              </a:rPr>
              <a:t> </a:t>
            </a:r>
            <a:r>
              <a:rPr sz="1800" spc="-5" dirty="0">
                <a:solidFill>
                  <a:srgbClr val="393536"/>
                </a:solidFill>
                <a:latin typeface="Arial MT"/>
                <a:cs typeface="Arial MT"/>
              </a:rPr>
              <a:t>que</a:t>
            </a:r>
            <a:r>
              <a:rPr sz="1800" spc="10" dirty="0">
                <a:solidFill>
                  <a:srgbClr val="393536"/>
                </a:solidFill>
                <a:latin typeface="Arial MT"/>
                <a:cs typeface="Arial MT"/>
              </a:rPr>
              <a:t> </a:t>
            </a:r>
            <a:r>
              <a:rPr sz="1800" spc="-5" dirty="0">
                <a:solidFill>
                  <a:srgbClr val="393536"/>
                </a:solidFill>
                <a:latin typeface="Arial MT"/>
                <a:cs typeface="Arial MT"/>
              </a:rPr>
              <a:t>pour</a:t>
            </a:r>
            <a:r>
              <a:rPr sz="1800" spc="5" dirty="0">
                <a:solidFill>
                  <a:srgbClr val="393536"/>
                </a:solidFill>
                <a:latin typeface="Arial MT"/>
                <a:cs typeface="Arial MT"/>
              </a:rPr>
              <a:t> </a:t>
            </a:r>
            <a:r>
              <a:rPr sz="1800" spc="-10" dirty="0">
                <a:solidFill>
                  <a:srgbClr val="393536"/>
                </a:solidFill>
                <a:latin typeface="Arial MT"/>
                <a:cs typeface="Arial MT"/>
              </a:rPr>
              <a:t>envoyer</a:t>
            </a:r>
            <a:r>
              <a:rPr sz="1800" spc="35" dirty="0">
                <a:solidFill>
                  <a:srgbClr val="393536"/>
                </a:solidFill>
                <a:latin typeface="Arial MT"/>
                <a:cs typeface="Arial MT"/>
              </a:rPr>
              <a:t> </a:t>
            </a:r>
            <a:r>
              <a:rPr sz="1800" spc="-5" dirty="0">
                <a:solidFill>
                  <a:srgbClr val="393536"/>
                </a:solidFill>
                <a:latin typeface="Arial MT"/>
                <a:cs typeface="Arial MT"/>
              </a:rPr>
              <a:t>des</a:t>
            </a:r>
            <a:r>
              <a:rPr sz="1800" spc="15" dirty="0">
                <a:solidFill>
                  <a:srgbClr val="393536"/>
                </a:solidFill>
                <a:latin typeface="Arial MT"/>
                <a:cs typeface="Arial MT"/>
              </a:rPr>
              <a:t> </a:t>
            </a:r>
            <a:r>
              <a:rPr sz="1800" spc="-5" dirty="0">
                <a:solidFill>
                  <a:srgbClr val="393536"/>
                </a:solidFill>
                <a:latin typeface="Arial MT"/>
                <a:cs typeface="Arial MT"/>
              </a:rPr>
              <a:t>données</a:t>
            </a:r>
            <a:r>
              <a:rPr sz="1800" spc="15" dirty="0">
                <a:solidFill>
                  <a:srgbClr val="393536"/>
                </a:solidFill>
                <a:latin typeface="Arial MT"/>
                <a:cs typeface="Arial MT"/>
              </a:rPr>
              <a:t> </a:t>
            </a:r>
            <a:r>
              <a:rPr sz="1800" spc="-5" dirty="0">
                <a:solidFill>
                  <a:srgbClr val="393536"/>
                </a:solidFill>
                <a:latin typeface="Arial MT"/>
                <a:cs typeface="Arial MT"/>
              </a:rPr>
              <a:t>à</a:t>
            </a:r>
            <a:r>
              <a:rPr sz="1800" spc="5" dirty="0">
                <a:solidFill>
                  <a:srgbClr val="393536"/>
                </a:solidFill>
                <a:latin typeface="Arial MT"/>
                <a:cs typeface="Arial MT"/>
              </a:rPr>
              <a:t> </a:t>
            </a:r>
            <a:r>
              <a:rPr sz="1800" spc="-10" dirty="0">
                <a:solidFill>
                  <a:srgbClr val="393536"/>
                </a:solidFill>
                <a:latin typeface="Arial MT"/>
                <a:cs typeface="Arial MT"/>
              </a:rPr>
              <a:t>un</a:t>
            </a:r>
            <a:r>
              <a:rPr sz="1800" spc="10" dirty="0">
                <a:solidFill>
                  <a:srgbClr val="393536"/>
                </a:solidFill>
                <a:latin typeface="Arial MT"/>
                <a:cs typeface="Arial MT"/>
              </a:rPr>
              <a:t> </a:t>
            </a:r>
            <a:r>
              <a:rPr sz="1800" spc="-5" dirty="0">
                <a:solidFill>
                  <a:srgbClr val="393536"/>
                </a:solidFill>
                <a:latin typeface="Arial MT"/>
                <a:cs typeface="Arial MT"/>
              </a:rPr>
              <a:t>autre</a:t>
            </a:r>
            <a:r>
              <a:rPr sz="1800" spc="5" dirty="0">
                <a:solidFill>
                  <a:srgbClr val="393536"/>
                </a:solidFill>
                <a:latin typeface="Arial MT"/>
                <a:cs typeface="Arial MT"/>
              </a:rPr>
              <a:t> </a:t>
            </a:r>
            <a:r>
              <a:rPr sz="1800" spc="-5" dirty="0">
                <a:solidFill>
                  <a:srgbClr val="393536"/>
                </a:solidFill>
                <a:latin typeface="Arial MT"/>
                <a:cs typeface="Arial MT"/>
              </a:rPr>
              <a:t>hôte</a:t>
            </a:r>
            <a:r>
              <a:rPr sz="1800" spc="5" dirty="0">
                <a:solidFill>
                  <a:srgbClr val="393536"/>
                </a:solidFill>
                <a:latin typeface="Arial MT"/>
                <a:cs typeface="Arial MT"/>
              </a:rPr>
              <a:t> </a:t>
            </a:r>
            <a:r>
              <a:rPr sz="1800" spc="-5" dirty="0">
                <a:solidFill>
                  <a:srgbClr val="393536"/>
                </a:solidFill>
                <a:latin typeface="Arial MT"/>
                <a:cs typeface="Arial MT"/>
              </a:rPr>
              <a:t>situé</a:t>
            </a:r>
            <a:r>
              <a:rPr sz="1800" spc="15" dirty="0">
                <a:solidFill>
                  <a:srgbClr val="393536"/>
                </a:solidFill>
                <a:latin typeface="Arial MT"/>
                <a:cs typeface="Arial MT"/>
              </a:rPr>
              <a:t> </a:t>
            </a:r>
            <a:r>
              <a:rPr sz="1800" spc="-5" dirty="0">
                <a:solidFill>
                  <a:srgbClr val="393536"/>
                </a:solidFill>
                <a:latin typeface="Arial MT"/>
                <a:cs typeface="Arial MT"/>
              </a:rPr>
              <a:t>sur</a:t>
            </a:r>
            <a:r>
              <a:rPr sz="1800" spc="5" dirty="0">
                <a:solidFill>
                  <a:srgbClr val="393536"/>
                </a:solidFill>
                <a:latin typeface="Arial MT"/>
                <a:cs typeface="Arial MT"/>
              </a:rPr>
              <a:t> </a:t>
            </a:r>
            <a:r>
              <a:rPr sz="1800" spc="-5" dirty="0">
                <a:solidFill>
                  <a:srgbClr val="393536"/>
                </a:solidFill>
                <a:latin typeface="Arial MT"/>
                <a:cs typeface="Arial MT"/>
              </a:rPr>
              <a:t>le </a:t>
            </a:r>
            <a:r>
              <a:rPr sz="1800" dirty="0">
                <a:solidFill>
                  <a:srgbClr val="393536"/>
                </a:solidFill>
                <a:latin typeface="Arial MT"/>
                <a:cs typeface="Arial MT"/>
              </a:rPr>
              <a:t>même</a:t>
            </a:r>
            <a:endParaRPr sz="1800">
              <a:latin typeface="Arial MT"/>
              <a:cs typeface="Arial MT"/>
            </a:endParaRPr>
          </a:p>
          <a:p>
            <a:pPr marL="241300">
              <a:lnSpc>
                <a:spcPts val="1510"/>
              </a:lnSpc>
            </a:pPr>
            <a:r>
              <a:rPr sz="1800" spc="-5" dirty="0">
                <a:solidFill>
                  <a:srgbClr val="393536"/>
                </a:solidFill>
                <a:latin typeface="Arial MT"/>
                <a:cs typeface="Arial MT"/>
              </a:rPr>
              <a:t>réseau</a:t>
            </a:r>
            <a:r>
              <a:rPr sz="1800" spc="10" dirty="0">
                <a:solidFill>
                  <a:srgbClr val="393536"/>
                </a:solidFill>
                <a:latin typeface="Arial MT"/>
                <a:cs typeface="Arial MT"/>
              </a:rPr>
              <a:t> </a:t>
            </a:r>
            <a:r>
              <a:rPr sz="1800" spc="-5" dirty="0">
                <a:solidFill>
                  <a:srgbClr val="393536"/>
                </a:solidFill>
                <a:latin typeface="Arial MT"/>
                <a:cs typeface="Arial MT"/>
              </a:rPr>
              <a:t>local,</a:t>
            </a:r>
            <a:r>
              <a:rPr sz="1800" spc="25" dirty="0">
                <a:solidFill>
                  <a:srgbClr val="393536"/>
                </a:solidFill>
                <a:latin typeface="Arial MT"/>
                <a:cs typeface="Arial MT"/>
              </a:rPr>
              <a:t> </a:t>
            </a:r>
            <a:r>
              <a:rPr sz="1800" spc="-5" dirty="0">
                <a:solidFill>
                  <a:srgbClr val="393536"/>
                </a:solidFill>
                <a:latin typeface="Arial MT"/>
                <a:cs typeface="Arial MT"/>
              </a:rPr>
              <a:t>l'hôte</a:t>
            </a:r>
            <a:r>
              <a:rPr sz="1800" dirty="0">
                <a:solidFill>
                  <a:srgbClr val="393536"/>
                </a:solidFill>
                <a:latin typeface="Arial MT"/>
                <a:cs typeface="Arial MT"/>
              </a:rPr>
              <a:t> </a:t>
            </a:r>
            <a:r>
              <a:rPr sz="1800" spc="-5" dirty="0">
                <a:solidFill>
                  <a:srgbClr val="393536"/>
                </a:solidFill>
                <a:latin typeface="Arial MT"/>
                <a:cs typeface="Arial MT"/>
              </a:rPr>
              <a:t>source</a:t>
            </a:r>
            <a:r>
              <a:rPr sz="1800" spc="10" dirty="0">
                <a:solidFill>
                  <a:srgbClr val="393536"/>
                </a:solidFill>
                <a:latin typeface="Arial MT"/>
                <a:cs typeface="Arial MT"/>
              </a:rPr>
              <a:t> </a:t>
            </a:r>
            <a:r>
              <a:rPr sz="1800" spc="-5" dirty="0">
                <a:solidFill>
                  <a:srgbClr val="393536"/>
                </a:solidFill>
                <a:latin typeface="Arial MT"/>
                <a:cs typeface="Arial MT"/>
              </a:rPr>
              <a:t>doit</a:t>
            </a:r>
            <a:r>
              <a:rPr sz="1800" spc="10" dirty="0">
                <a:solidFill>
                  <a:srgbClr val="393536"/>
                </a:solidFill>
                <a:latin typeface="Arial MT"/>
                <a:cs typeface="Arial MT"/>
              </a:rPr>
              <a:t> </a:t>
            </a:r>
            <a:r>
              <a:rPr sz="1800" spc="-5" dirty="0">
                <a:solidFill>
                  <a:srgbClr val="393536"/>
                </a:solidFill>
                <a:latin typeface="Arial MT"/>
                <a:cs typeface="Arial MT"/>
              </a:rPr>
              <a:t>connaître</a:t>
            </a:r>
            <a:r>
              <a:rPr sz="1800" spc="15" dirty="0">
                <a:solidFill>
                  <a:srgbClr val="393536"/>
                </a:solidFill>
                <a:latin typeface="Arial MT"/>
                <a:cs typeface="Arial MT"/>
              </a:rPr>
              <a:t> </a:t>
            </a:r>
            <a:r>
              <a:rPr sz="1800" spc="-5" dirty="0">
                <a:solidFill>
                  <a:srgbClr val="393536"/>
                </a:solidFill>
                <a:latin typeface="Arial MT"/>
                <a:cs typeface="Arial MT"/>
              </a:rPr>
              <a:t>les</a:t>
            </a:r>
            <a:r>
              <a:rPr sz="1800" spc="10" dirty="0">
                <a:solidFill>
                  <a:srgbClr val="393536"/>
                </a:solidFill>
                <a:latin typeface="Arial MT"/>
                <a:cs typeface="Arial MT"/>
              </a:rPr>
              <a:t> </a:t>
            </a:r>
            <a:r>
              <a:rPr sz="1800" spc="-5" dirty="0">
                <a:solidFill>
                  <a:srgbClr val="393536"/>
                </a:solidFill>
                <a:latin typeface="Arial MT"/>
                <a:cs typeface="Arial MT"/>
              </a:rPr>
              <a:t>adresses</a:t>
            </a:r>
            <a:r>
              <a:rPr sz="1800" spc="15" dirty="0">
                <a:solidFill>
                  <a:srgbClr val="393536"/>
                </a:solidFill>
                <a:latin typeface="Arial MT"/>
                <a:cs typeface="Arial MT"/>
              </a:rPr>
              <a:t> </a:t>
            </a:r>
            <a:r>
              <a:rPr sz="1800" spc="-5" dirty="0">
                <a:solidFill>
                  <a:srgbClr val="393536"/>
                </a:solidFill>
                <a:latin typeface="Arial MT"/>
                <a:cs typeface="Arial MT"/>
              </a:rPr>
              <a:t>logique</a:t>
            </a:r>
            <a:r>
              <a:rPr sz="1800" spc="30" dirty="0">
                <a:solidFill>
                  <a:srgbClr val="393536"/>
                </a:solidFill>
                <a:latin typeface="Arial MT"/>
                <a:cs typeface="Arial MT"/>
              </a:rPr>
              <a:t> </a:t>
            </a:r>
            <a:r>
              <a:rPr sz="1800" dirty="0">
                <a:solidFill>
                  <a:srgbClr val="393536"/>
                </a:solidFill>
                <a:latin typeface="Arial MT"/>
                <a:cs typeface="Arial MT"/>
              </a:rPr>
              <a:t>et</a:t>
            </a:r>
            <a:r>
              <a:rPr sz="1800" spc="10" dirty="0">
                <a:solidFill>
                  <a:srgbClr val="393536"/>
                </a:solidFill>
                <a:latin typeface="Arial MT"/>
                <a:cs typeface="Arial MT"/>
              </a:rPr>
              <a:t> </a:t>
            </a:r>
            <a:r>
              <a:rPr sz="1800" spc="-10" dirty="0">
                <a:solidFill>
                  <a:srgbClr val="393536"/>
                </a:solidFill>
                <a:latin typeface="Arial MT"/>
                <a:cs typeface="Arial MT"/>
              </a:rPr>
              <a:t>physique</a:t>
            </a:r>
            <a:r>
              <a:rPr sz="1800" spc="50" dirty="0">
                <a:solidFill>
                  <a:srgbClr val="393536"/>
                </a:solidFill>
                <a:latin typeface="Arial MT"/>
                <a:cs typeface="Arial MT"/>
              </a:rPr>
              <a:t> </a:t>
            </a:r>
            <a:r>
              <a:rPr sz="1800" spc="-5" dirty="0">
                <a:solidFill>
                  <a:srgbClr val="393536"/>
                </a:solidFill>
                <a:latin typeface="Arial MT"/>
                <a:cs typeface="Arial MT"/>
              </a:rPr>
              <a:t>de l'hôte</a:t>
            </a:r>
            <a:r>
              <a:rPr sz="1800" spc="10" dirty="0">
                <a:solidFill>
                  <a:srgbClr val="393536"/>
                </a:solidFill>
                <a:latin typeface="Arial MT"/>
                <a:cs typeface="Arial MT"/>
              </a:rPr>
              <a:t>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destination.</a:t>
            </a:r>
            <a:endParaRPr sz="1800">
              <a:latin typeface="Arial MT"/>
              <a:cs typeface="Arial MT"/>
            </a:endParaRPr>
          </a:p>
          <a:p>
            <a:pPr marL="241300">
              <a:lnSpc>
                <a:spcPts val="1510"/>
              </a:lnSpc>
            </a:pPr>
            <a:r>
              <a:rPr sz="1800" spc="-5" dirty="0">
                <a:solidFill>
                  <a:srgbClr val="393536"/>
                </a:solidFill>
                <a:latin typeface="Arial MT"/>
                <a:cs typeface="Arial MT"/>
              </a:rPr>
              <a:t>Une</a:t>
            </a:r>
            <a:r>
              <a:rPr sz="1800" spc="5" dirty="0">
                <a:solidFill>
                  <a:srgbClr val="393536"/>
                </a:solidFill>
                <a:latin typeface="Arial MT"/>
                <a:cs typeface="Arial MT"/>
              </a:rPr>
              <a:t> </a:t>
            </a:r>
            <a:r>
              <a:rPr sz="1800" dirty="0">
                <a:solidFill>
                  <a:srgbClr val="393536"/>
                </a:solidFill>
                <a:latin typeface="Arial MT"/>
                <a:cs typeface="Arial MT"/>
              </a:rPr>
              <a:t>fois</a:t>
            </a:r>
            <a:r>
              <a:rPr sz="1800" spc="5" dirty="0">
                <a:solidFill>
                  <a:srgbClr val="393536"/>
                </a:solidFill>
                <a:latin typeface="Arial MT"/>
                <a:cs typeface="Arial MT"/>
              </a:rPr>
              <a:t> </a:t>
            </a:r>
            <a:r>
              <a:rPr sz="1800" spc="-5" dirty="0">
                <a:solidFill>
                  <a:srgbClr val="393536"/>
                </a:solidFill>
                <a:latin typeface="Arial MT"/>
                <a:cs typeface="Arial MT"/>
              </a:rPr>
              <a:t>ces</a:t>
            </a:r>
            <a:r>
              <a:rPr sz="1800" spc="5" dirty="0">
                <a:solidFill>
                  <a:srgbClr val="393536"/>
                </a:solidFill>
                <a:latin typeface="Arial MT"/>
                <a:cs typeface="Arial MT"/>
              </a:rPr>
              <a:t> </a:t>
            </a:r>
            <a:r>
              <a:rPr sz="1800" spc="-5" dirty="0">
                <a:solidFill>
                  <a:srgbClr val="393536"/>
                </a:solidFill>
                <a:latin typeface="Arial MT"/>
                <a:cs typeface="Arial MT"/>
              </a:rPr>
              <a:t>informations</a:t>
            </a:r>
            <a:r>
              <a:rPr sz="1800" spc="10" dirty="0">
                <a:solidFill>
                  <a:srgbClr val="393536"/>
                </a:solidFill>
                <a:latin typeface="Arial MT"/>
                <a:cs typeface="Arial MT"/>
              </a:rPr>
              <a:t> </a:t>
            </a:r>
            <a:r>
              <a:rPr sz="1800" spc="-5" dirty="0">
                <a:solidFill>
                  <a:srgbClr val="393536"/>
                </a:solidFill>
                <a:latin typeface="Arial MT"/>
                <a:cs typeface="Arial MT"/>
              </a:rPr>
              <a:t>acquises,</a:t>
            </a:r>
            <a:r>
              <a:rPr sz="1800" spc="15" dirty="0">
                <a:solidFill>
                  <a:srgbClr val="393536"/>
                </a:solidFill>
                <a:latin typeface="Arial MT"/>
                <a:cs typeface="Arial MT"/>
              </a:rPr>
              <a:t> </a:t>
            </a:r>
            <a:r>
              <a:rPr sz="1800" spc="-5" dirty="0">
                <a:solidFill>
                  <a:srgbClr val="393536"/>
                </a:solidFill>
                <a:latin typeface="Arial MT"/>
                <a:cs typeface="Arial MT"/>
              </a:rPr>
              <a:t>il</a:t>
            </a:r>
            <a:r>
              <a:rPr sz="1800" spc="-10" dirty="0">
                <a:solidFill>
                  <a:srgbClr val="393536"/>
                </a:solidFill>
                <a:latin typeface="Arial MT"/>
                <a:cs typeface="Arial MT"/>
              </a:rPr>
              <a:t> </a:t>
            </a:r>
            <a:r>
              <a:rPr sz="1800" spc="-5" dirty="0">
                <a:solidFill>
                  <a:srgbClr val="393536"/>
                </a:solidFill>
                <a:latin typeface="Arial MT"/>
                <a:cs typeface="Arial MT"/>
              </a:rPr>
              <a:t>peut</a:t>
            </a:r>
            <a:r>
              <a:rPr sz="1800" spc="15" dirty="0">
                <a:solidFill>
                  <a:srgbClr val="393536"/>
                </a:solidFill>
                <a:latin typeface="Arial MT"/>
                <a:cs typeface="Arial MT"/>
              </a:rPr>
              <a:t> </a:t>
            </a:r>
            <a:r>
              <a:rPr sz="1800" spc="-5" dirty="0">
                <a:solidFill>
                  <a:srgbClr val="393536"/>
                </a:solidFill>
                <a:latin typeface="Arial MT"/>
                <a:cs typeface="Arial MT"/>
              </a:rPr>
              <a:t>créer</a:t>
            </a:r>
            <a:r>
              <a:rPr sz="1800" spc="5" dirty="0">
                <a:solidFill>
                  <a:srgbClr val="393536"/>
                </a:solidFill>
                <a:latin typeface="Arial MT"/>
                <a:cs typeface="Arial MT"/>
              </a:rPr>
              <a:t> </a:t>
            </a:r>
            <a:r>
              <a:rPr sz="1800" spc="-5" dirty="0">
                <a:solidFill>
                  <a:srgbClr val="393536"/>
                </a:solidFill>
                <a:latin typeface="Arial MT"/>
                <a:cs typeface="Arial MT"/>
              </a:rPr>
              <a:t>une</a:t>
            </a:r>
            <a:r>
              <a:rPr sz="1800" spc="10" dirty="0">
                <a:solidFill>
                  <a:srgbClr val="393536"/>
                </a:solidFill>
                <a:latin typeface="Arial MT"/>
                <a:cs typeface="Arial MT"/>
              </a:rPr>
              <a:t> </a:t>
            </a:r>
            <a:r>
              <a:rPr sz="1800" dirty="0">
                <a:solidFill>
                  <a:srgbClr val="393536"/>
                </a:solidFill>
                <a:latin typeface="Arial MT"/>
                <a:cs typeface="Arial MT"/>
              </a:rPr>
              <a:t>trame</a:t>
            </a:r>
            <a:r>
              <a:rPr sz="1800" spc="5" dirty="0">
                <a:solidFill>
                  <a:srgbClr val="393536"/>
                </a:solidFill>
                <a:latin typeface="Arial MT"/>
                <a:cs typeface="Arial MT"/>
              </a:rPr>
              <a:t> </a:t>
            </a:r>
            <a:r>
              <a:rPr sz="1800" dirty="0">
                <a:solidFill>
                  <a:srgbClr val="393536"/>
                </a:solidFill>
                <a:latin typeface="Arial MT"/>
                <a:cs typeface="Arial MT"/>
              </a:rPr>
              <a:t>et</a:t>
            </a:r>
            <a:r>
              <a:rPr sz="1800" spc="-10" dirty="0">
                <a:solidFill>
                  <a:srgbClr val="393536"/>
                </a:solidFill>
                <a:latin typeface="Arial MT"/>
                <a:cs typeface="Arial MT"/>
              </a:rPr>
              <a:t> </a:t>
            </a:r>
            <a:r>
              <a:rPr sz="1800" spc="-5" dirty="0">
                <a:solidFill>
                  <a:srgbClr val="393536"/>
                </a:solidFill>
                <a:latin typeface="Arial MT"/>
                <a:cs typeface="Arial MT"/>
              </a:rPr>
              <a:t>l'envoyer</a:t>
            </a:r>
            <a:r>
              <a:rPr sz="1800" spc="35" dirty="0">
                <a:solidFill>
                  <a:srgbClr val="393536"/>
                </a:solidFill>
                <a:latin typeface="Arial MT"/>
                <a:cs typeface="Arial MT"/>
              </a:rPr>
              <a:t> </a:t>
            </a:r>
            <a:r>
              <a:rPr sz="1800" spc="-5" dirty="0">
                <a:solidFill>
                  <a:srgbClr val="393536"/>
                </a:solidFill>
                <a:latin typeface="Arial MT"/>
                <a:cs typeface="Arial MT"/>
              </a:rPr>
              <a:t>sur</a:t>
            </a:r>
            <a:r>
              <a:rPr sz="1800" spc="5" dirty="0">
                <a:solidFill>
                  <a:srgbClr val="393536"/>
                </a:solidFill>
                <a:latin typeface="Arial MT"/>
                <a:cs typeface="Arial MT"/>
              </a:rPr>
              <a:t> </a:t>
            </a:r>
            <a:r>
              <a:rPr sz="1800" spc="-5" dirty="0">
                <a:solidFill>
                  <a:srgbClr val="393536"/>
                </a:solidFill>
                <a:latin typeface="Arial MT"/>
                <a:cs typeface="Arial MT"/>
              </a:rPr>
              <a:t>le support</a:t>
            </a:r>
            <a:r>
              <a:rPr sz="1800" spc="20" dirty="0">
                <a:solidFill>
                  <a:srgbClr val="393536"/>
                </a:solidFill>
                <a:latin typeface="Arial MT"/>
                <a:cs typeface="Arial MT"/>
              </a:rPr>
              <a:t> </a:t>
            </a:r>
            <a:r>
              <a:rPr sz="1800" spc="-5" dirty="0">
                <a:solidFill>
                  <a:srgbClr val="393536"/>
                </a:solidFill>
                <a:latin typeface="Arial MT"/>
                <a:cs typeface="Arial MT"/>
              </a:rPr>
              <a:t>réseau.</a:t>
            </a:r>
            <a:endParaRPr sz="1800">
              <a:latin typeface="Arial MT"/>
              <a:cs typeface="Arial MT"/>
            </a:endParaRPr>
          </a:p>
          <a:p>
            <a:pPr marL="241300">
              <a:lnSpc>
                <a:spcPts val="1515"/>
              </a:lnSpc>
            </a:pPr>
            <a:r>
              <a:rPr sz="1800" spc="-5" dirty="0">
                <a:solidFill>
                  <a:srgbClr val="393536"/>
                </a:solidFill>
                <a:latin typeface="Arial MT"/>
                <a:cs typeface="Arial MT"/>
              </a:rPr>
              <a:t>L'hôte</a:t>
            </a:r>
            <a:r>
              <a:rPr sz="1800" spc="5" dirty="0">
                <a:solidFill>
                  <a:srgbClr val="393536"/>
                </a:solidFill>
                <a:latin typeface="Arial MT"/>
                <a:cs typeface="Arial MT"/>
              </a:rPr>
              <a:t> </a:t>
            </a:r>
            <a:r>
              <a:rPr sz="1800" spc="-5" dirty="0">
                <a:solidFill>
                  <a:srgbClr val="393536"/>
                </a:solidFill>
                <a:latin typeface="Arial MT"/>
                <a:cs typeface="Arial MT"/>
              </a:rPr>
              <a:t>source peut</a:t>
            </a:r>
            <a:r>
              <a:rPr sz="1800" spc="20" dirty="0">
                <a:solidFill>
                  <a:srgbClr val="393536"/>
                </a:solidFill>
                <a:latin typeface="Arial MT"/>
                <a:cs typeface="Arial MT"/>
              </a:rPr>
              <a:t> </a:t>
            </a:r>
            <a:r>
              <a:rPr sz="1800" spc="-5" dirty="0">
                <a:solidFill>
                  <a:srgbClr val="393536"/>
                </a:solidFill>
                <a:latin typeface="Arial MT"/>
                <a:cs typeface="Arial MT"/>
              </a:rPr>
              <a:t>obtenir</a:t>
            </a:r>
            <a:r>
              <a:rPr sz="1800" spc="15" dirty="0">
                <a:solidFill>
                  <a:srgbClr val="393536"/>
                </a:solidFill>
                <a:latin typeface="Arial MT"/>
                <a:cs typeface="Arial MT"/>
              </a:rPr>
              <a:t> </a:t>
            </a:r>
            <a:r>
              <a:rPr sz="1800" spc="-5" dirty="0">
                <a:solidFill>
                  <a:srgbClr val="393536"/>
                </a:solidFill>
                <a:latin typeface="Arial MT"/>
                <a:cs typeface="Arial MT"/>
              </a:rPr>
              <a:t>l'adresse </a:t>
            </a:r>
            <a:r>
              <a:rPr sz="1800" dirty="0">
                <a:solidFill>
                  <a:srgbClr val="393536"/>
                </a:solidFill>
                <a:latin typeface="Arial MT"/>
                <a:cs typeface="Arial MT"/>
              </a:rPr>
              <a:t>IP</a:t>
            </a:r>
            <a:r>
              <a:rPr sz="1800" spc="-35" dirty="0">
                <a:solidFill>
                  <a:srgbClr val="393536"/>
                </a:solidFill>
                <a:latin typeface="Arial MT"/>
                <a:cs typeface="Arial MT"/>
              </a:rPr>
              <a:t> </a:t>
            </a:r>
            <a:r>
              <a:rPr sz="1800" dirty="0">
                <a:solidFill>
                  <a:srgbClr val="393536"/>
                </a:solidFill>
                <a:latin typeface="Arial MT"/>
                <a:cs typeface="Arial MT"/>
              </a:rPr>
              <a:t>de</a:t>
            </a:r>
            <a:r>
              <a:rPr sz="1800" spc="-5" dirty="0">
                <a:solidFill>
                  <a:srgbClr val="393536"/>
                </a:solidFill>
                <a:latin typeface="Arial MT"/>
                <a:cs typeface="Arial MT"/>
              </a:rPr>
              <a:t> destination</a:t>
            </a:r>
            <a:r>
              <a:rPr sz="1800" spc="25" dirty="0">
                <a:solidFill>
                  <a:srgbClr val="393536"/>
                </a:solidFill>
                <a:latin typeface="Arial MT"/>
                <a:cs typeface="Arial MT"/>
              </a:rPr>
              <a:t>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différentes</a:t>
            </a:r>
            <a:r>
              <a:rPr sz="1800" spc="15" dirty="0">
                <a:solidFill>
                  <a:srgbClr val="393536"/>
                </a:solidFill>
                <a:latin typeface="Arial MT"/>
                <a:cs typeface="Arial MT"/>
              </a:rPr>
              <a:t> </a:t>
            </a:r>
            <a:r>
              <a:rPr sz="1800" spc="-5" dirty="0">
                <a:solidFill>
                  <a:srgbClr val="393536"/>
                </a:solidFill>
                <a:latin typeface="Arial MT"/>
                <a:cs typeface="Arial MT"/>
              </a:rPr>
              <a:t>manières.</a:t>
            </a:r>
            <a:r>
              <a:rPr sz="1800" spc="20" dirty="0">
                <a:solidFill>
                  <a:srgbClr val="393536"/>
                </a:solidFill>
                <a:latin typeface="Arial MT"/>
                <a:cs typeface="Arial MT"/>
              </a:rPr>
              <a:t> </a:t>
            </a:r>
            <a:r>
              <a:rPr sz="1800" spc="-5" dirty="0">
                <a:solidFill>
                  <a:srgbClr val="393536"/>
                </a:solidFill>
                <a:latin typeface="Arial MT"/>
                <a:cs typeface="Arial MT"/>
              </a:rPr>
              <a:t>Par</a:t>
            </a:r>
            <a:r>
              <a:rPr sz="1800" spc="5" dirty="0">
                <a:solidFill>
                  <a:srgbClr val="393536"/>
                </a:solidFill>
                <a:latin typeface="Arial MT"/>
                <a:cs typeface="Arial MT"/>
              </a:rPr>
              <a:t> </a:t>
            </a:r>
            <a:r>
              <a:rPr sz="1800" spc="-10" dirty="0">
                <a:solidFill>
                  <a:srgbClr val="393536"/>
                </a:solidFill>
                <a:latin typeface="Arial MT"/>
                <a:cs typeface="Arial MT"/>
              </a:rPr>
              <a:t>exemple,</a:t>
            </a:r>
            <a:r>
              <a:rPr sz="1800" spc="30" dirty="0">
                <a:solidFill>
                  <a:srgbClr val="393536"/>
                </a:solidFill>
                <a:latin typeface="Arial MT"/>
                <a:cs typeface="Arial MT"/>
              </a:rPr>
              <a:t> </a:t>
            </a:r>
            <a:r>
              <a:rPr sz="1800" dirty="0">
                <a:solidFill>
                  <a:srgbClr val="393536"/>
                </a:solidFill>
                <a:latin typeface="Arial MT"/>
                <a:cs typeface="Arial MT"/>
              </a:rPr>
              <a:t>il</a:t>
            </a:r>
            <a:r>
              <a:rPr sz="1800" spc="5" dirty="0">
                <a:solidFill>
                  <a:srgbClr val="393536"/>
                </a:solidFill>
                <a:latin typeface="Arial MT"/>
                <a:cs typeface="Arial MT"/>
              </a:rPr>
              <a:t> </a:t>
            </a:r>
            <a:r>
              <a:rPr sz="1800" spc="-10" dirty="0">
                <a:solidFill>
                  <a:srgbClr val="393536"/>
                </a:solidFill>
                <a:latin typeface="Arial MT"/>
                <a:cs typeface="Arial MT"/>
              </a:rPr>
              <a:t>peut</a:t>
            </a:r>
            <a:endParaRPr sz="1800">
              <a:latin typeface="Arial MT"/>
              <a:cs typeface="Arial MT"/>
            </a:endParaRPr>
          </a:p>
          <a:p>
            <a:pPr marL="241300">
              <a:lnSpc>
                <a:spcPts val="1515"/>
              </a:lnSpc>
            </a:pPr>
            <a:r>
              <a:rPr sz="1800" spc="-5" dirty="0">
                <a:solidFill>
                  <a:srgbClr val="393536"/>
                </a:solidFill>
                <a:latin typeface="Arial MT"/>
                <a:cs typeface="Arial MT"/>
              </a:rPr>
              <a:t>l'obtenir</a:t>
            </a:r>
            <a:r>
              <a:rPr sz="1800" spc="5" dirty="0">
                <a:solidFill>
                  <a:srgbClr val="393536"/>
                </a:solidFill>
                <a:latin typeface="Arial MT"/>
                <a:cs typeface="Arial MT"/>
              </a:rPr>
              <a:t> </a:t>
            </a:r>
            <a:r>
              <a:rPr sz="1800" spc="-5" dirty="0">
                <a:solidFill>
                  <a:srgbClr val="393536"/>
                </a:solidFill>
                <a:latin typeface="Arial MT"/>
                <a:cs typeface="Arial MT"/>
              </a:rPr>
              <a:t>en</a:t>
            </a:r>
            <a:r>
              <a:rPr sz="1800" spc="15" dirty="0">
                <a:solidFill>
                  <a:srgbClr val="393536"/>
                </a:solidFill>
                <a:latin typeface="Arial MT"/>
                <a:cs typeface="Arial MT"/>
              </a:rPr>
              <a:t> </a:t>
            </a:r>
            <a:r>
              <a:rPr sz="1800" spc="-5" dirty="0">
                <a:solidFill>
                  <a:srgbClr val="393536"/>
                </a:solidFill>
                <a:latin typeface="Arial MT"/>
                <a:cs typeface="Arial MT"/>
              </a:rPr>
              <a:t>utilisant</a:t>
            </a:r>
            <a:r>
              <a:rPr sz="1800" spc="20" dirty="0">
                <a:solidFill>
                  <a:srgbClr val="393536"/>
                </a:solidFill>
                <a:latin typeface="Arial MT"/>
                <a:cs typeface="Arial MT"/>
              </a:rPr>
              <a:t> </a:t>
            </a:r>
            <a:r>
              <a:rPr sz="1800" spc="-5" dirty="0">
                <a:solidFill>
                  <a:srgbClr val="393536"/>
                </a:solidFill>
                <a:latin typeface="Arial MT"/>
                <a:cs typeface="Arial MT"/>
              </a:rPr>
              <a:t>le système</a:t>
            </a:r>
            <a:r>
              <a:rPr sz="1800" spc="30" dirty="0">
                <a:solidFill>
                  <a:srgbClr val="393536"/>
                </a:solidFill>
                <a:latin typeface="Arial MT"/>
                <a:cs typeface="Arial MT"/>
              </a:rPr>
              <a:t>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noms</a:t>
            </a:r>
            <a:r>
              <a:rPr sz="1800" spc="25" dirty="0">
                <a:solidFill>
                  <a:srgbClr val="393536"/>
                </a:solidFill>
                <a:latin typeface="Arial MT"/>
                <a:cs typeface="Arial MT"/>
              </a:rPr>
              <a:t> </a:t>
            </a:r>
            <a:r>
              <a:rPr sz="1800" spc="-5" dirty="0">
                <a:solidFill>
                  <a:srgbClr val="393536"/>
                </a:solidFill>
                <a:latin typeface="Arial MT"/>
                <a:cs typeface="Arial MT"/>
              </a:rPr>
              <a:t>de domaine</a:t>
            </a:r>
            <a:r>
              <a:rPr sz="1800" spc="30" dirty="0">
                <a:solidFill>
                  <a:srgbClr val="393536"/>
                </a:solidFill>
                <a:latin typeface="Arial MT"/>
                <a:cs typeface="Arial MT"/>
              </a:rPr>
              <a:t> </a:t>
            </a:r>
            <a:r>
              <a:rPr sz="1800" spc="-5" dirty="0">
                <a:solidFill>
                  <a:srgbClr val="393536"/>
                </a:solidFill>
                <a:latin typeface="Arial MT"/>
                <a:cs typeface="Arial MT"/>
              </a:rPr>
              <a:t>(DNS)</a:t>
            </a:r>
            <a:r>
              <a:rPr sz="1800" spc="10" dirty="0">
                <a:solidFill>
                  <a:srgbClr val="393536"/>
                </a:solidFill>
                <a:latin typeface="Arial MT"/>
                <a:cs typeface="Arial MT"/>
              </a:rPr>
              <a:t> </a:t>
            </a:r>
            <a:r>
              <a:rPr sz="1800" spc="-5" dirty="0">
                <a:solidFill>
                  <a:srgbClr val="393536"/>
                </a:solidFill>
                <a:latin typeface="Arial MT"/>
                <a:cs typeface="Arial MT"/>
              </a:rPr>
              <a:t>ou</a:t>
            </a:r>
            <a:r>
              <a:rPr sz="1800" dirty="0">
                <a:solidFill>
                  <a:srgbClr val="393536"/>
                </a:solidFill>
                <a:latin typeface="Arial MT"/>
                <a:cs typeface="Arial MT"/>
              </a:rPr>
              <a:t> </a:t>
            </a:r>
            <a:r>
              <a:rPr sz="1800" spc="-5" dirty="0">
                <a:solidFill>
                  <a:srgbClr val="393536"/>
                </a:solidFill>
                <a:latin typeface="Arial MT"/>
                <a:cs typeface="Arial MT"/>
              </a:rPr>
              <a:t>il</a:t>
            </a:r>
            <a:r>
              <a:rPr sz="1800" spc="15" dirty="0">
                <a:solidFill>
                  <a:srgbClr val="393536"/>
                </a:solidFill>
                <a:latin typeface="Arial MT"/>
                <a:cs typeface="Arial MT"/>
              </a:rPr>
              <a:t> </a:t>
            </a:r>
            <a:r>
              <a:rPr sz="1800" spc="-5" dirty="0">
                <a:solidFill>
                  <a:srgbClr val="393536"/>
                </a:solidFill>
                <a:latin typeface="Arial MT"/>
                <a:cs typeface="Arial MT"/>
              </a:rPr>
              <a:t>peut</a:t>
            </a:r>
            <a:r>
              <a:rPr sz="1800" spc="10" dirty="0">
                <a:solidFill>
                  <a:srgbClr val="393536"/>
                </a:solidFill>
                <a:latin typeface="Arial MT"/>
                <a:cs typeface="Arial MT"/>
              </a:rPr>
              <a:t> </a:t>
            </a:r>
            <a:r>
              <a:rPr sz="1800" spc="-5" dirty="0">
                <a:solidFill>
                  <a:srgbClr val="393536"/>
                </a:solidFill>
                <a:latin typeface="Arial MT"/>
                <a:cs typeface="Arial MT"/>
              </a:rPr>
              <a:t>connaître</a:t>
            </a:r>
            <a:r>
              <a:rPr sz="1800" spc="15" dirty="0">
                <a:solidFill>
                  <a:srgbClr val="393536"/>
                </a:solidFill>
                <a:latin typeface="Arial MT"/>
                <a:cs typeface="Arial MT"/>
              </a:rPr>
              <a:t> </a:t>
            </a:r>
            <a:r>
              <a:rPr sz="1800" spc="-5" dirty="0">
                <a:solidFill>
                  <a:srgbClr val="393536"/>
                </a:solidFill>
                <a:latin typeface="Arial MT"/>
                <a:cs typeface="Arial MT"/>
              </a:rPr>
              <a:t>l'adresse</a:t>
            </a:r>
            <a:r>
              <a:rPr sz="1800" dirty="0">
                <a:solidFill>
                  <a:srgbClr val="393536"/>
                </a:solidFill>
                <a:latin typeface="Arial MT"/>
                <a:cs typeface="Arial MT"/>
              </a:rPr>
              <a:t> IP</a:t>
            </a:r>
            <a:r>
              <a:rPr sz="1800" spc="-35" dirty="0">
                <a:solidFill>
                  <a:srgbClr val="393536"/>
                </a:solidFill>
                <a:latin typeface="Arial MT"/>
                <a:cs typeface="Arial MT"/>
              </a:rPr>
              <a:t> </a:t>
            </a:r>
            <a:r>
              <a:rPr sz="1800" spc="-5" dirty="0">
                <a:solidFill>
                  <a:srgbClr val="393536"/>
                </a:solidFill>
                <a:latin typeface="Arial MT"/>
                <a:cs typeface="Arial MT"/>
              </a:rPr>
              <a:t>de</a:t>
            </a:r>
            <a:endParaRPr sz="1800">
              <a:latin typeface="Arial MT"/>
              <a:cs typeface="Arial MT"/>
            </a:endParaRPr>
          </a:p>
          <a:p>
            <a:pPr marL="241300">
              <a:lnSpc>
                <a:spcPts val="1510"/>
              </a:lnSpc>
            </a:pPr>
            <a:r>
              <a:rPr sz="1800" spc="-5" dirty="0">
                <a:solidFill>
                  <a:srgbClr val="393536"/>
                </a:solidFill>
                <a:latin typeface="Arial MT"/>
                <a:cs typeface="Arial MT"/>
              </a:rPr>
              <a:t>destination</a:t>
            </a:r>
            <a:r>
              <a:rPr sz="1800" spc="20" dirty="0">
                <a:solidFill>
                  <a:srgbClr val="393536"/>
                </a:solidFill>
                <a:latin typeface="Arial MT"/>
                <a:cs typeface="Arial MT"/>
              </a:rPr>
              <a:t> </a:t>
            </a:r>
            <a:r>
              <a:rPr sz="1800" spc="-5" dirty="0">
                <a:solidFill>
                  <a:srgbClr val="393536"/>
                </a:solidFill>
                <a:latin typeface="Arial MT"/>
                <a:cs typeface="Arial MT"/>
              </a:rPr>
              <a:t>parce</a:t>
            </a:r>
            <a:r>
              <a:rPr sz="1800" spc="5" dirty="0">
                <a:solidFill>
                  <a:srgbClr val="393536"/>
                </a:solidFill>
                <a:latin typeface="Arial MT"/>
                <a:cs typeface="Arial MT"/>
              </a:rPr>
              <a:t> </a:t>
            </a:r>
            <a:r>
              <a:rPr sz="1800" spc="-5" dirty="0">
                <a:solidFill>
                  <a:srgbClr val="393536"/>
                </a:solidFill>
                <a:latin typeface="Arial MT"/>
                <a:cs typeface="Arial MT"/>
              </a:rPr>
              <a:t>qu'elle</a:t>
            </a:r>
            <a:r>
              <a:rPr sz="1800" spc="10" dirty="0">
                <a:solidFill>
                  <a:srgbClr val="393536"/>
                </a:solidFill>
                <a:latin typeface="Arial MT"/>
                <a:cs typeface="Arial MT"/>
              </a:rPr>
              <a:t> </a:t>
            </a:r>
            <a:r>
              <a:rPr sz="1800" dirty="0">
                <a:solidFill>
                  <a:srgbClr val="393536"/>
                </a:solidFill>
                <a:latin typeface="Arial MT"/>
                <a:cs typeface="Arial MT"/>
              </a:rPr>
              <a:t>est</a:t>
            </a:r>
            <a:r>
              <a:rPr sz="1800" spc="5" dirty="0">
                <a:solidFill>
                  <a:srgbClr val="393536"/>
                </a:solidFill>
                <a:latin typeface="Arial MT"/>
                <a:cs typeface="Arial MT"/>
              </a:rPr>
              <a:t> </a:t>
            </a:r>
            <a:r>
              <a:rPr sz="1800" spc="-5" dirty="0">
                <a:solidFill>
                  <a:srgbClr val="393536"/>
                </a:solidFill>
                <a:latin typeface="Arial MT"/>
                <a:cs typeface="Arial MT"/>
              </a:rPr>
              <a:t>indiquée</a:t>
            </a:r>
            <a:r>
              <a:rPr sz="1800" spc="20" dirty="0">
                <a:solidFill>
                  <a:srgbClr val="393536"/>
                </a:solidFill>
                <a:latin typeface="Arial MT"/>
                <a:cs typeface="Arial MT"/>
              </a:rPr>
              <a:t> </a:t>
            </a:r>
            <a:r>
              <a:rPr sz="1800" spc="-5" dirty="0">
                <a:solidFill>
                  <a:srgbClr val="393536"/>
                </a:solidFill>
                <a:latin typeface="Arial MT"/>
                <a:cs typeface="Arial MT"/>
              </a:rPr>
              <a:t>manuellement</a:t>
            </a:r>
            <a:r>
              <a:rPr sz="1800" spc="35" dirty="0">
                <a:solidFill>
                  <a:srgbClr val="393536"/>
                </a:solidFill>
                <a:latin typeface="Arial MT"/>
                <a:cs typeface="Arial MT"/>
              </a:rPr>
              <a:t> </a:t>
            </a:r>
            <a:r>
              <a:rPr sz="1800" spc="-5" dirty="0">
                <a:solidFill>
                  <a:srgbClr val="393536"/>
                </a:solidFill>
                <a:latin typeface="Arial MT"/>
                <a:cs typeface="Arial MT"/>
              </a:rPr>
              <a:t>dans</a:t>
            </a:r>
            <a:r>
              <a:rPr sz="1800" spc="10" dirty="0">
                <a:solidFill>
                  <a:srgbClr val="393536"/>
                </a:solidFill>
                <a:latin typeface="Arial MT"/>
                <a:cs typeface="Arial MT"/>
              </a:rPr>
              <a:t> </a:t>
            </a:r>
            <a:r>
              <a:rPr sz="1800" spc="-5" dirty="0">
                <a:solidFill>
                  <a:srgbClr val="393536"/>
                </a:solidFill>
                <a:latin typeface="Arial MT"/>
                <a:cs typeface="Arial MT"/>
              </a:rPr>
              <a:t>l'application,</a:t>
            </a:r>
            <a:r>
              <a:rPr sz="1800" spc="30" dirty="0">
                <a:solidFill>
                  <a:srgbClr val="393536"/>
                </a:solidFill>
                <a:latin typeface="Arial MT"/>
                <a:cs typeface="Arial MT"/>
              </a:rPr>
              <a:t> </a:t>
            </a:r>
            <a:r>
              <a:rPr sz="1800" spc="-5" dirty="0">
                <a:solidFill>
                  <a:srgbClr val="393536"/>
                </a:solidFill>
                <a:latin typeface="Arial MT"/>
                <a:cs typeface="Arial MT"/>
              </a:rPr>
              <a:t>notamment</a:t>
            </a:r>
            <a:r>
              <a:rPr sz="1800" spc="5" dirty="0">
                <a:solidFill>
                  <a:srgbClr val="393536"/>
                </a:solidFill>
                <a:latin typeface="Arial MT"/>
                <a:cs typeface="Arial MT"/>
              </a:rPr>
              <a:t> </a:t>
            </a:r>
            <a:r>
              <a:rPr sz="1800" spc="-5" dirty="0">
                <a:solidFill>
                  <a:srgbClr val="393536"/>
                </a:solidFill>
                <a:latin typeface="Arial MT"/>
                <a:cs typeface="Arial MT"/>
              </a:rPr>
              <a:t>lorsque</a:t>
            </a:r>
            <a:endParaRPr sz="1800">
              <a:latin typeface="Arial MT"/>
              <a:cs typeface="Arial MT"/>
            </a:endParaRPr>
          </a:p>
          <a:p>
            <a:pPr marL="241300" marR="59055">
              <a:lnSpc>
                <a:spcPct val="70000"/>
              </a:lnSpc>
              <a:spcBef>
                <a:spcPts val="320"/>
              </a:spcBef>
            </a:pPr>
            <a:r>
              <a:rPr sz="1800" spc="-5" dirty="0">
                <a:solidFill>
                  <a:srgbClr val="393536"/>
                </a:solidFill>
                <a:latin typeface="Arial MT"/>
                <a:cs typeface="Arial MT"/>
              </a:rPr>
              <a:t>l'utilisateur</a:t>
            </a:r>
            <a:r>
              <a:rPr sz="1800" spc="15" dirty="0">
                <a:solidFill>
                  <a:srgbClr val="393536"/>
                </a:solidFill>
                <a:latin typeface="Arial MT"/>
                <a:cs typeface="Arial MT"/>
              </a:rPr>
              <a:t> </a:t>
            </a:r>
            <a:r>
              <a:rPr sz="1800" spc="-5" dirty="0">
                <a:solidFill>
                  <a:srgbClr val="393536"/>
                </a:solidFill>
                <a:latin typeface="Arial MT"/>
                <a:cs typeface="Arial MT"/>
              </a:rPr>
              <a:t>saisit</a:t>
            </a:r>
            <a:r>
              <a:rPr sz="1800" spc="10" dirty="0">
                <a:solidFill>
                  <a:srgbClr val="393536"/>
                </a:solidFill>
                <a:latin typeface="Arial MT"/>
                <a:cs typeface="Arial MT"/>
              </a:rPr>
              <a:t> </a:t>
            </a:r>
            <a:r>
              <a:rPr sz="1800" spc="-5" dirty="0">
                <a:solidFill>
                  <a:srgbClr val="393536"/>
                </a:solidFill>
                <a:latin typeface="Arial MT"/>
                <a:cs typeface="Arial MT"/>
              </a:rPr>
              <a:t>l'adresse</a:t>
            </a:r>
            <a:r>
              <a:rPr sz="1800" spc="15" dirty="0">
                <a:solidFill>
                  <a:srgbClr val="393536"/>
                </a:solidFill>
                <a:latin typeface="Arial MT"/>
                <a:cs typeface="Arial MT"/>
              </a:rPr>
              <a:t> </a:t>
            </a:r>
            <a:r>
              <a:rPr sz="1800" dirty="0">
                <a:solidFill>
                  <a:srgbClr val="393536"/>
                </a:solidFill>
                <a:latin typeface="Arial MT"/>
                <a:cs typeface="Arial MT"/>
              </a:rPr>
              <a:t>IP</a:t>
            </a:r>
            <a:r>
              <a:rPr sz="1800" spc="-35" dirty="0">
                <a:solidFill>
                  <a:srgbClr val="393536"/>
                </a:solidFill>
                <a:latin typeface="Arial MT"/>
                <a:cs typeface="Arial MT"/>
              </a:rPr>
              <a:t> </a:t>
            </a:r>
            <a:r>
              <a:rPr sz="1800" spc="-5" dirty="0">
                <a:solidFill>
                  <a:srgbClr val="393536"/>
                </a:solidFill>
                <a:latin typeface="Arial MT"/>
                <a:cs typeface="Arial MT"/>
              </a:rPr>
              <a:t>d'un</a:t>
            </a:r>
            <a:r>
              <a:rPr sz="1800" spc="10" dirty="0">
                <a:solidFill>
                  <a:srgbClr val="393536"/>
                </a:solidFill>
                <a:latin typeface="Arial MT"/>
                <a:cs typeface="Arial MT"/>
              </a:rPr>
              <a:t> </a:t>
            </a:r>
            <a:r>
              <a:rPr sz="1800" spc="-5" dirty="0">
                <a:solidFill>
                  <a:srgbClr val="393536"/>
                </a:solidFill>
                <a:latin typeface="Arial MT"/>
                <a:cs typeface="Arial MT"/>
              </a:rPr>
              <a:t>serveur</a:t>
            </a:r>
            <a:r>
              <a:rPr sz="1800" spc="20" dirty="0">
                <a:solidFill>
                  <a:srgbClr val="393536"/>
                </a:solidFill>
                <a:latin typeface="Arial MT"/>
                <a:cs typeface="Arial MT"/>
              </a:rPr>
              <a:t> </a:t>
            </a:r>
            <a:r>
              <a:rPr sz="1800" spc="5" dirty="0">
                <a:solidFill>
                  <a:srgbClr val="393536"/>
                </a:solidFill>
                <a:latin typeface="Arial MT"/>
                <a:cs typeface="Arial MT"/>
              </a:rPr>
              <a:t>FTP</a:t>
            </a:r>
            <a:r>
              <a:rPr sz="1800" spc="-50" dirty="0">
                <a:solidFill>
                  <a:srgbClr val="393536"/>
                </a:solidFill>
                <a:latin typeface="Arial MT"/>
                <a:cs typeface="Arial MT"/>
              </a:rPr>
              <a:t>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destination.</a:t>
            </a:r>
            <a:r>
              <a:rPr sz="1800" spc="35" dirty="0">
                <a:solidFill>
                  <a:srgbClr val="393536"/>
                </a:solidFill>
                <a:latin typeface="Arial MT"/>
                <a:cs typeface="Arial MT"/>
              </a:rPr>
              <a:t> </a:t>
            </a:r>
            <a:r>
              <a:rPr sz="1800" spc="-5" dirty="0">
                <a:solidFill>
                  <a:srgbClr val="393536"/>
                </a:solidFill>
                <a:latin typeface="Arial MT"/>
                <a:cs typeface="Arial MT"/>
              </a:rPr>
              <a:t>Mais</a:t>
            </a:r>
            <a:r>
              <a:rPr sz="1800" dirty="0">
                <a:solidFill>
                  <a:srgbClr val="393536"/>
                </a:solidFill>
                <a:latin typeface="Arial MT"/>
                <a:cs typeface="Arial MT"/>
              </a:rPr>
              <a:t> comment</a:t>
            </a:r>
            <a:r>
              <a:rPr sz="1800" spc="5" dirty="0">
                <a:solidFill>
                  <a:srgbClr val="393536"/>
                </a:solidFill>
                <a:latin typeface="Arial MT"/>
                <a:cs typeface="Arial MT"/>
              </a:rPr>
              <a:t> </a:t>
            </a:r>
            <a:r>
              <a:rPr sz="1800" spc="-5" dirty="0">
                <a:solidFill>
                  <a:srgbClr val="393536"/>
                </a:solidFill>
                <a:latin typeface="Arial MT"/>
                <a:cs typeface="Arial MT"/>
              </a:rPr>
              <a:t>un</a:t>
            </a:r>
            <a:r>
              <a:rPr sz="1800" spc="15" dirty="0">
                <a:solidFill>
                  <a:srgbClr val="393536"/>
                </a:solidFill>
                <a:latin typeface="Arial MT"/>
                <a:cs typeface="Arial MT"/>
              </a:rPr>
              <a:t> </a:t>
            </a:r>
            <a:r>
              <a:rPr sz="1800" spc="-5" dirty="0">
                <a:solidFill>
                  <a:srgbClr val="393536"/>
                </a:solidFill>
                <a:latin typeface="Arial MT"/>
                <a:cs typeface="Arial MT"/>
              </a:rPr>
              <a:t>hôte</a:t>
            </a:r>
            <a:r>
              <a:rPr sz="1800" spc="10" dirty="0">
                <a:solidFill>
                  <a:srgbClr val="393536"/>
                </a:solidFill>
                <a:latin typeface="Arial MT"/>
                <a:cs typeface="Arial MT"/>
              </a:rPr>
              <a:t> </a:t>
            </a:r>
            <a:r>
              <a:rPr sz="1800" spc="-5" dirty="0">
                <a:solidFill>
                  <a:srgbClr val="393536"/>
                </a:solidFill>
                <a:latin typeface="Arial MT"/>
                <a:cs typeface="Arial MT"/>
              </a:rPr>
              <a:t>détermine-t-il </a:t>
            </a:r>
            <a:r>
              <a:rPr sz="1800" spc="-484" dirty="0">
                <a:solidFill>
                  <a:srgbClr val="393536"/>
                </a:solidFill>
                <a:latin typeface="Arial MT"/>
                <a:cs typeface="Arial MT"/>
              </a:rPr>
              <a:t> </a:t>
            </a:r>
            <a:r>
              <a:rPr sz="1800" spc="-5" dirty="0">
                <a:solidFill>
                  <a:srgbClr val="393536"/>
                </a:solidFill>
                <a:latin typeface="Arial MT"/>
                <a:cs typeface="Arial MT"/>
              </a:rPr>
              <a:t>l'adresse</a:t>
            </a:r>
            <a:r>
              <a:rPr sz="1800" spc="-10" dirty="0">
                <a:solidFill>
                  <a:srgbClr val="393536"/>
                </a:solidFill>
                <a:latin typeface="Arial MT"/>
                <a:cs typeface="Arial MT"/>
              </a:rPr>
              <a:t> </a:t>
            </a:r>
            <a:r>
              <a:rPr sz="1800" dirty="0">
                <a:solidFill>
                  <a:srgbClr val="393536"/>
                </a:solidFill>
                <a:latin typeface="Arial MT"/>
                <a:cs typeface="Arial MT"/>
              </a:rPr>
              <a:t>MAC </a:t>
            </a:r>
            <a:r>
              <a:rPr sz="1800" spc="-5" dirty="0">
                <a:solidFill>
                  <a:srgbClr val="393536"/>
                </a:solidFill>
                <a:latin typeface="Arial MT"/>
                <a:cs typeface="Arial MT"/>
              </a:rPr>
              <a:t>Ethernet</a:t>
            </a:r>
            <a:r>
              <a:rPr sz="1800" spc="10" dirty="0">
                <a:solidFill>
                  <a:srgbClr val="393536"/>
                </a:solidFill>
                <a:latin typeface="Arial MT"/>
                <a:cs typeface="Arial MT"/>
              </a:rPr>
              <a:t> </a:t>
            </a:r>
            <a:r>
              <a:rPr sz="1800" spc="-5" dirty="0">
                <a:solidFill>
                  <a:srgbClr val="393536"/>
                </a:solidFill>
                <a:latin typeface="Arial MT"/>
                <a:cs typeface="Arial MT"/>
              </a:rPr>
              <a:t>d'un</a:t>
            </a:r>
            <a:r>
              <a:rPr sz="1800" dirty="0">
                <a:solidFill>
                  <a:srgbClr val="393536"/>
                </a:solidFill>
                <a:latin typeface="Arial MT"/>
                <a:cs typeface="Arial MT"/>
              </a:rPr>
              <a:t> </a:t>
            </a:r>
            <a:r>
              <a:rPr sz="1800" spc="-5" dirty="0">
                <a:solidFill>
                  <a:srgbClr val="393536"/>
                </a:solidFill>
                <a:latin typeface="Arial MT"/>
                <a:cs typeface="Arial MT"/>
              </a:rPr>
              <a:t>autre</a:t>
            </a:r>
            <a:r>
              <a:rPr sz="1800" spc="-10" dirty="0">
                <a:solidFill>
                  <a:srgbClr val="393536"/>
                </a:solidFill>
                <a:latin typeface="Arial MT"/>
                <a:cs typeface="Arial MT"/>
              </a:rPr>
              <a:t> </a:t>
            </a:r>
            <a:r>
              <a:rPr sz="1800" spc="-5" dirty="0">
                <a:solidFill>
                  <a:srgbClr val="393536"/>
                </a:solidFill>
                <a:latin typeface="Arial MT"/>
                <a:cs typeface="Arial MT"/>
              </a:rPr>
              <a:t>périphérique</a:t>
            </a:r>
            <a:r>
              <a:rPr sz="1800" spc="30" dirty="0">
                <a:solidFill>
                  <a:srgbClr val="393536"/>
                </a:solidFill>
                <a:latin typeface="Arial MT"/>
                <a:cs typeface="Arial MT"/>
              </a:rPr>
              <a:t> </a:t>
            </a:r>
            <a:r>
              <a:rPr sz="1800" spc="-5" dirty="0">
                <a:solidFill>
                  <a:srgbClr val="393536"/>
                </a:solidFill>
                <a:latin typeface="Arial MT"/>
                <a:cs typeface="Arial MT"/>
              </a:rPr>
              <a:t>?</a:t>
            </a:r>
            <a:endParaRPr sz="1800">
              <a:latin typeface="Arial MT"/>
              <a:cs typeface="Arial MT"/>
            </a:endParaRPr>
          </a:p>
          <a:p>
            <a:pPr marL="241300" indent="-228600">
              <a:lnSpc>
                <a:spcPts val="1835"/>
              </a:lnSpc>
              <a:spcBef>
                <a:spcPts val="350"/>
              </a:spcBef>
              <a:buChar char="•"/>
              <a:tabLst>
                <a:tab pos="240665" algn="l"/>
                <a:tab pos="241300" algn="l"/>
              </a:tabLst>
            </a:pPr>
            <a:r>
              <a:rPr sz="1800" spc="-5" dirty="0">
                <a:solidFill>
                  <a:srgbClr val="393536"/>
                </a:solidFill>
                <a:latin typeface="Arial MT"/>
                <a:cs typeface="Arial MT"/>
              </a:rPr>
              <a:t>La plupart</a:t>
            </a:r>
            <a:r>
              <a:rPr sz="1800" spc="25" dirty="0">
                <a:solidFill>
                  <a:srgbClr val="393536"/>
                </a:solidFill>
                <a:latin typeface="Arial MT"/>
                <a:cs typeface="Arial MT"/>
              </a:rPr>
              <a:t> </a:t>
            </a:r>
            <a:r>
              <a:rPr sz="1800" spc="-5" dirty="0">
                <a:solidFill>
                  <a:srgbClr val="393536"/>
                </a:solidFill>
                <a:latin typeface="Arial MT"/>
                <a:cs typeface="Arial MT"/>
              </a:rPr>
              <a:t>des</a:t>
            </a:r>
            <a:r>
              <a:rPr sz="1800" spc="20" dirty="0">
                <a:solidFill>
                  <a:srgbClr val="393536"/>
                </a:solidFill>
                <a:latin typeface="Arial MT"/>
                <a:cs typeface="Arial MT"/>
              </a:rPr>
              <a:t> </a:t>
            </a:r>
            <a:r>
              <a:rPr sz="1800" spc="-5" dirty="0">
                <a:solidFill>
                  <a:srgbClr val="393536"/>
                </a:solidFill>
                <a:latin typeface="Arial MT"/>
                <a:cs typeface="Arial MT"/>
              </a:rPr>
              <a:t>applications</a:t>
            </a:r>
            <a:r>
              <a:rPr sz="1800" spc="35" dirty="0">
                <a:solidFill>
                  <a:srgbClr val="393536"/>
                </a:solidFill>
                <a:latin typeface="Arial MT"/>
                <a:cs typeface="Arial MT"/>
              </a:rPr>
              <a:t> </a:t>
            </a:r>
            <a:r>
              <a:rPr sz="1800" spc="-5" dirty="0">
                <a:solidFill>
                  <a:srgbClr val="393536"/>
                </a:solidFill>
                <a:latin typeface="Arial MT"/>
                <a:cs typeface="Arial MT"/>
              </a:rPr>
              <a:t>réseau</a:t>
            </a:r>
            <a:r>
              <a:rPr sz="1800" spc="15" dirty="0">
                <a:solidFill>
                  <a:srgbClr val="393536"/>
                </a:solidFill>
                <a:latin typeface="Arial MT"/>
                <a:cs typeface="Arial MT"/>
              </a:rPr>
              <a:t> </a:t>
            </a:r>
            <a:r>
              <a:rPr sz="1800" spc="-5" dirty="0">
                <a:solidFill>
                  <a:srgbClr val="393536"/>
                </a:solidFill>
                <a:latin typeface="Arial MT"/>
                <a:cs typeface="Arial MT"/>
              </a:rPr>
              <a:t>utilisent</a:t>
            </a:r>
            <a:r>
              <a:rPr sz="1800" spc="20" dirty="0">
                <a:solidFill>
                  <a:srgbClr val="393536"/>
                </a:solidFill>
                <a:latin typeface="Arial MT"/>
                <a:cs typeface="Arial MT"/>
              </a:rPr>
              <a:t> </a:t>
            </a:r>
            <a:r>
              <a:rPr sz="1800" spc="-5" dirty="0">
                <a:solidFill>
                  <a:srgbClr val="393536"/>
                </a:solidFill>
                <a:latin typeface="Arial MT"/>
                <a:cs typeface="Arial MT"/>
              </a:rPr>
              <a:t>l'adresse </a:t>
            </a:r>
            <a:r>
              <a:rPr sz="1800" dirty="0">
                <a:solidFill>
                  <a:srgbClr val="393536"/>
                </a:solidFill>
                <a:latin typeface="Arial MT"/>
                <a:cs typeface="Arial MT"/>
              </a:rPr>
              <a:t>IP</a:t>
            </a:r>
            <a:r>
              <a:rPr sz="1800" spc="-30" dirty="0">
                <a:solidFill>
                  <a:srgbClr val="393536"/>
                </a:solidFill>
                <a:latin typeface="Arial MT"/>
                <a:cs typeface="Arial MT"/>
              </a:rPr>
              <a:t> </a:t>
            </a:r>
            <a:r>
              <a:rPr sz="1800" spc="-5" dirty="0">
                <a:solidFill>
                  <a:srgbClr val="393536"/>
                </a:solidFill>
                <a:latin typeface="Arial MT"/>
                <a:cs typeface="Arial MT"/>
              </a:rPr>
              <a:t>logique</a:t>
            </a:r>
            <a:r>
              <a:rPr sz="1800" spc="25" dirty="0">
                <a:solidFill>
                  <a:srgbClr val="393536"/>
                </a:solidFill>
                <a:latin typeface="Arial MT"/>
                <a:cs typeface="Arial MT"/>
              </a:rPr>
              <a:t>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destination</a:t>
            </a:r>
            <a:r>
              <a:rPr sz="1800" spc="25" dirty="0">
                <a:solidFill>
                  <a:srgbClr val="393536"/>
                </a:solidFill>
                <a:latin typeface="Arial MT"/>
                <a:cs typeface="Arial MT"/>
              </a:rPr>
              <a:t> </a:t>
            </a:r>
            <a:r>
              <a:rPr sz="1800" spc="-5" dirty="0">
                <a:solidFill>
                  <a:srgbClr val="393536"/>
                </a:solidFill>
                <a:latin typeface="Arial MT"/>
                <a:cs typeface="Arial MT"/>
              </a:rPr>
              <a:t>pour</a:t>
            </a:r>
            <a:r>
              <a:rPr sz="1800" spc="10" dirty="0">
                <a:solidFill>
                  <a:srgbClr val="393536"/>
                </a:solidFill>
                <a:latin typeface="Arial MT"/>
                <a:cs typeface="Arial MT"/>
              </a:rPr>
              <a:t> </a:t>
            </a:r>
            <a:r>
              <a:rPr sz="1800" spc="-5" dirty="0">
                <a:solidFill>
                  <a:srgbClr val="393536"/>
                </a:solidFill>
                <a:latin typeface="Arial MT"/>
                <a:cs typeface="Arial MT"/>
              </a:rPr>
              <a:t>identifier</a:t>
            </a:r>
            <a:endParaRPr sz="1800">
              <a:latin typeface="Arial MT"/>
              <a:cs typeface="Arial MT"/>
            </a:endParaRPr>
          </a:p>
          <a:p>
            <a:pPr marL="241300">
              <a:lnSpc>
                <a:spcPts val="1510"/>
              </a:lnSpc>
            </a:pPr>
            <a:r>
              <a:rPr sz="1800" spc="-5" dirty="0">
                <a:solidFill>
                  <a:srgbClr val="393536"/>
                </a:solidFill>
                <a:latin typeface="Arial MT"/>
                <a:cs typeface="Arial MT"/>
              </a:rPr>
              <a:t>l'emplacement</a:t>
            </a:r>
            <a:r>
              <a:rPr sz="1800" spc="15" dirty="0">
                <a:solidFill>
                  <a:srgbClr val="393536"/>
                </a:solidFill>
                <a:latin typeface="Arial MT"/>
                <a:cs typeface="Arial MT"/>
              </a:rPr>
              <a:t> </a:t>
            </a:r>
            <a:r>
              <a:rPr sz="1800" spc="-5" dirty="0">
                <a:solidFill>
                  <a:srgbClr val="393536"/>
                </a:solidFill>
                <a:latin typeface="Arial MT"/>
                <a:cs typeface="Arial MT"/>
              </a:rPr>
              <a:t>des</a:t>
            </a:r>
            <a:r>
              <a:rPr sz="1800" spc="10" dirty="0">
                <a:solidFill>
                  <a:srgbClr val="393536"/>
                </a:solidFill>
                <a:latin typeface="Arial MT"/>
                <a:cs typeface="Arial MT"/>
              </a:rPr>
              <a:t> </a:t>
            </a:r>
            <a:r>
              <a:rPr sz="1800" spc="-5" dirty="0">
                <a:solidFill>
                  <a:srgbClr val="393536"/>
                </a:solidFill>
                <a:latin typeface="Arial MT"/>
                <a:cs typeface="Arial MT"/>
              </a:rPr>
              <a:t>hôtes</a:t>
            </a:r>
            <a:r>
              <a:rPr sz="1800" spc="15" dirty="0">
                <a:solidFill>
                  <a:srgbClr val="393536"/>
                </a:solidFill>
                <a:latin typeface="Arial MT"/>
                <a:cs typeface="Arial MT"/>
              </a:rPr>
              <a:t> </a:t>
            </a:r>
            <a:r>
              <a:rPr sz="1800" spc="-5" dirty="0">
                <a:solidFill>
                  <a:srgbClr val="393536"/>
                </a:solidFill>
                <a:latin typeface="Arial MT"/>
                <a:cs typeface="Arial MT"/>
              </a:rPr>
              <a:t>intervenant</a:t>
            </a:r>
            <a:r>
              <a:rPr sz="1800" spc="20" dirty="0">
                <a:solidFill>
                  <a:srgbClr val="393536"/>
                </a:solidFill>
                <a:latin typeface="Arial MT"/>
                <a:cs typeface="Arial MT"/>
              </a:rPr>
              <a:t> </a:t>
            </a:r>
            <a:r>
              <a:rPr sz="1800" spc="-5" dirty="0">
                <a:solidFill>
                  <a:srgbClr val="393536"/>
                </a:solidFill>
                <a:latin typeface="Arial MT"/>
                <a:cs typeface="Arial MT"/>
              </a:rPr>
              <a:t>dans</a:t>
            </a:r>
            <a:r>
              <a:rPr sz="1800" spc="15" dirty="0">
                <a:solidFill>
                  <a:srgbClr val="393536"/>
                </a:solidFill>
                <a:latin typeface="Arial MT"/>
                <a:cs typeface="Arial MT"/>
              </a:rPr>
              <a:t> </a:t>
            </a:r>
            <a:r>
              <a:rPr sz="1800" spc="-5" dirty="0">
                <a:solidFill>
                  <a:srgbClr val="393536"/>
                </a:solidFill>
                <a:latin typeface="Arial MT"/>
                <a:cs typeface="Arial MT"/>
              </a:rPr>
              <a:t>la communication.</a:t>
            </a:r>
            <a:r>
              <a:rPr sz="1800" spc="35" dirty="0">
                <a:solidFill>
                  <a:srgbClr val="393536"/>
                </a:solidFill>
                <a:latin typeface="Arial MT"/>
                <a:cs typeface="Arial MT"/>
              </a:rPr>
              <a:t> </a:t>
            </a:r>
            <a:r>
              <a:rPr sz="1800" spc="-5" dirty="0">
                <a:solidFill>
                  <a:srgbClr val="393536"/>
                </a:solidFill>
                <a:latin typeface="Arial MT"/>
                <a:cs typeface="Arial MT"/>
              </a:rPr>
              <a:t>L'adresse</a:t>
            </a:r>
            <a:r>
              <a:rPr sz="1800" spc="10" dirty="0">
                <a:solidFill>
                  <a:srgbClr val="393536"/>
                </a:solidFill>
                <a:latin typeface="Arial MT"/>
                <a:cs typeface="Arial MT"/>
              </a:rPr>
              <a:t> </a:t>
            </a:r>
            <a:r>
              <a:rPr sz="1800" dirty="0">
                <a:solidFill>
                  <a:srgbClr val="393536"/>
                </a:solidFill>
                <a:latin typeface="Arial MT"/>
                <a:cs typeface="Arial MT"/>
              </a:rPr>
              <a:t>MAC</a:t>
            </a:r>
            <a:r>
              <a:rPr sz="1800" spc="5" dirty="0">
                <a:solidFill>
                  <a:srgbClr val="393536"/>
                </a:solidFill>
                <a:latin typeface="Arial MT"/>
                <a:cs typeface="Arial MT"/>
              </a:rPr>
              <a:t> </a:t>
            </a:r>
            <a:r>
              <a:rPr sz="1800" spc="-5" dirty="0">
                <a:solidFill>
                  <a:srgbClr val="393536"/>
                </a:solidFill>
                <a:latin typeface="Arial MT"/>
                <a:cs typeface="Arial MT"/>
              </a:rPr>
              <a:t>de</a:t>
            </a:r>
            <a:r>
              <a:rPr sz="1800" spc="15" dirty="0">
                <a:solidFill>
                  <a:srgbClr val="393536"/>
                </a:solidFill>
                <a:latin typeface="Arial MT"/>
                <a:cs typeface="Arial MT"/>
              </a:rPr>
              <a:t> </a:t>
            </a:r>
            <a:r>
              <a:rPr sz="1800" spc="-5" dirty="0">
                <a:solidFill>
                  <a:srgbClr val="393536"/>
                </a:solidFill>
                <a:latin typeface="Arial MT"/>
                <a:cs typeface="Arial MT"/>
              </a:rPr>
              <a:t>liaison</a:t>
            </a:r>
            <a:r>
              <a:rPr sz="1800" spc="15" dirty="0">
                <a:solidFill>
                  <a:srgbClr val="393536"/>
                </a:solidFill>
                <a:latin typeface="Arial MT"/>
                <a:cs typeface="Arial MT"/>
              </a:rPr>
              <a:t> </a:t>
            </a:r>
            <a:r>
              <a:rPr sz="1800" spc="-5" dirty="0">
                <a:solidFill>
                  <a:srgbClr val="393536"/>
                </a:solidFill>
                <a:latin typeface="Arial MT"/>
                <a:cs typeface="Arial MT"/>
              </a:rPr>
              <a:t>de</a:t>
            </a:r>
            <a:r>
              <a:rPr sz="1800" spc="10" dirty="0">
                <a:solidFill>
                  <a:srgbClr val="393536"/>
                </a:solidFill>
                <a:latin typeface="Arial MT"/>
                <a:cs typeface="Arial MT"/>
              </a:rPr>
              <a:t> </a:t>
            </a:r>
            <a:r>
              <a:rPr sz="1800" spc="-5" dirty="0">
                <a:solidFill>
                  <a:srgbClr val="393536"/>
                </a:solidFill>
                <a:latin typeface="Arial MT"/>
                <a:cs typeface="Arial MT"/>
              </a:rPr>
              <a:t>données</a:t>
            </a:r>
            <a:endParaRPr sz="1800">
              <a:latin typeface="Arial MT"/>
              <a:cs typeface="Arial MT"/>
            </a:endParaRPr>
          </a:p>
          <a:p>
            <a:pPr marL="241300">
              <a:lnSpc>
                <a:spcPts val="1515"/>
              </a:lnSpc>
            </a:pPr>
            <a:r>
              <a:rPr sz="1800" spc="-5" dirty="0">
                <a:solidFill>
                  <a:srgbClr val="393536"/>
                </a:solidFill>
                <a:latin typeface="Arial MT"/>
                <a:cs typeface="Arial MT"/>
              </a:rPr>
              <a:t>est</a:t>
            </a:r>
            <a:r>
              <a:rPr sz="1800" dirty="0">
                <a:solidFill>
                  <a:srgbClr val="393536"/>
                </a:solidFill>
                <a:latin typeface="Arial MT"/>
                <a:cs typeface="Arial MT"/>
              </a:rPr>
              <a:t> </a:t>
            </a:r>
            <a:r>
              <a:rPr sz="1800" spc="-5" dirty="0">
                <a:solidFill>
                  <a:srgbClr val="393536"/>
                </a:solidFill>
                <a:latin typeface="Arial MT"/>
                <a:cs typeface="Arial MT"/>
              </a:rPr>
              <a:t>nécessaire</a:t>
            </a:r>
            <a:r>
              <a:rPr sz="1800" spc="5" dirty="0">
                <a:solidFill>
                  <a:srgbClr val="393536"/>
                </a:solidFill>
                <a:latin typeface="Arial MT"/>
                <a:cs typeface="Arial MT"/>
              </a:rPr>
              <a:t> </a:t>
            </a:r>
            <a:r>
              <a:rPr sz="1800" spc="-10" dirty="0">
                <a:solidFill>
                  <a:srgbClr val="393536"/>
                </a:solidFill>
                <a:latin typeface="Arial MT"/>
                <a:cs typeface="Arial MT"/>
              </a:rPr>
              <a:t>pour</a:t>
            </a:r>
            <a:r>
              <a:rPr sz="1800" spc="15" dirty="0">
                <a:solidFill>
                  <a:srgbClr val="393536"/>
                </a:solidFill>
                <a:latin typeface="Arial MT"/>
                <a:cs typeface="Arial MT"/>
              </a:rPr>
              <a:t> </a:t>
            </a:r>
            <a:r>
              <a:rPr sz="1800" spc="-5" dirty="0">
                <a:solidFill>
                  <a:srgbClr val="393536"/>
                </a:solidFill>
                <a:latin typeface="Arial MT"/>
                <a:cs typeface="Arial MT"/>
              </a:rPr>
              <a:t>acheminer</a:t>
            </a:r>
            <a:r>
              <a:rPr sz="1800" spc="30" dirty="0">
                <a:solidFill>
                  <a:srgbClr val="393536"/>
                </a:solidFill>
                <a:latin typeface="Arial MT"/>
                <a:cs typeface="Arial MT"/>
              </a:rPr>
              <a:t> </a:t>
            </a:r>
            <a:r>
              <a:rPr sz="1800" dirty="0">
                <a:solidFill>
                  <a:srgbClr val="393536"/>
                </a:solidFill>
                <a:latin typeface="Arial MT"/>
                <a:cs typeface="Arial MT"/>
              </a:rPr>
              <a:t>le</a:t>
            </a:r>
            <a:r>
              <a:rPr sz="1800" spc="-10" dirty="0">
                <a:solidFill>
                  <a:srgbClr val="393536"/>
                </a:solidFill>
                <a:latin typeface="Arial MT"/>
                <a:cs typeface="Arial MT"/>
              </a:rPr>
              <a:t> paquet</a:t>
            </a:r>
            <a:r>
              <a:rPr sz="1800" spc="20" dirty="0">
                <a:solidFill>
                  <a:srgbClr val="393536"/>
                </a:solidFill>
                <a:latin typeface="Arial MT"/>
                <a:cs typeface="Arial MT"/>
              </a:rPr>
              <a:t> </a:t>
            </a:r>
            <a:r>
              <a:rPr sz="1800" dirty="0">
                <a:solidFill>
                  <a:srgbClr val="393536"/>
                </a:solidFill>
                <a:latin typeface="Arial MT"/>
                <a:cs typeface="Arial MT"/>
              </a:rPr>
              <a:t>IP</a:t>
            </a:r>
            <a:r>
              <a:rPr sz="1800" spc="-35" dirty="0">
                <a:solidFill>
                  <a:srgbClr val="393536"/>
                </a:solidFill>
                <a:latin typeface="Arial MT"/>
                <a:cs typeface="Arial MT"/>
              </a:rPr>
              <a:t> </a:t>
            </a:r>
            <a:r>
              <a:rPr sz="1800" spc="-5" dirty="0">
                <a:solidFill>
                  <a:srgbClr val="393536"/>
                </a:solidFill>
                <a:latin typeface="Arial MT"/>
                <a:cs typeface="Arial MT"/>
              </a:rPr>
              <a:t>encapsulé</a:t>
            </a:r>
            <a:r>
              <a:rPr sz="1800" spc="20" dirty="0">
                <a:solidFill>
                  <a:srgbClr val="393536"/>
                </a:solidFill>
                <a:latin typeface="Arial MT"/>
                <a:cs typeface="Arial MT"/>
              </a:rPr>
              <a:t> </a:t>
            </a:r>
            <a:r>
              <a:rPr sz="1800" spc="-10" dirty="0">
                <a:solidFill>
                  <a:srgbClr val="393536"/>
                </a:solidFill>
                <a:latin typeface="Arial MT"/>
                <a:cs typeface="Arial MT"/>
              </a:rPr>
              <a:t>dans</a:t>
            </a:r>
            <a:r>
              <a:rPr sz="1800" dirty="0">
                <a:solidFill>
                  <a:srgbClr val="393536"/>
                </a:solidFill>
                <a:latin typeface="Arial MT"/>
                <a:cs typeface="Arial MT"/>
              </a:rPr>
              <a:t> la</a:t>
            </a:r>
            <a:r>
              <a:rPr sz="1800" spc="5" dirty="0">
                <a:solidFill>
                  <a:srgbClr val="393536"/>
                </a:solidFill>
                <a:latin typeface="Arial MT"/>
                <a:cs typeface="Arial MT"/>
              </a:rPr>
              <a:t> </a:t>
            </a:r>
            <a:r>
              <a:rPr sz="1800" dirty="0">
                <a:solidFill>
                  <a:srgbClr val="393536"/>
                </a:solidFill>
                <a:latin typeface="Arial MT"/>
                <a:cs typeface="Arial MT"/>
              </a:rPr>
              <a:t>trame</a:t>
            </a:r>
            <a:r>
              <a:rPr sz="1800" spc="-5" dirty="0">
                <a:solidFill>
                  <a:srgbClr val="393536"/>
                </a:solidFill>
                <a:latin typeface="Arial MT"/>
                <a:cs typeface="Arial MT"/>
              </a:rPr>
              <a:t> Ethernet</a:t>
            </a:r>
            <a:r>
              <a:rPr sz="1800" spc="5" dirty="0">
                <a:solidFill>
                  <a:srgbClr val="393536"/>
                </a:solidFill>
                <a:latin typeface="Arial MT"/>
                <a:cs typeface="Arial MT"/>
              </a:rPr>
              <a:t> </a:t>
            </a:r>
            <a:r>
              <a:rPr sz="1800" spc="-5" dirty="0">
                <a:solidFill>
                  <a:srgbClr val="393536"/>
                </a:solidFill>
                <a:latin typeface="Arial MT"/>
                <a:cs typeface="Arial MT"/>
              </a:rPr>
              <a:t>sur</a:t>
            </a:r>
            <a:r>
              <a:rPr sz="1800" dirty="0">
                <a:solidFill>
                  <a:srgbClr val="393536"/>
                </a:solidFill>
                <a:latin typeface="Arial MT"/>
                <a:cs typeface="Arial MT"/>
              </a:rPr>
              <a:t> </a:t>
            </a:r>
            <a:r>
              <a:rPr sz="1800" spc="-5" dirty="0">
                <a:solidFill>
                  <a:srgbClr val="393536"/>
                </a:solidFill>
                <a:latin typeface="Arial MT"/>
                <a:cs typeface="Arial MT"/>
              </a:rPr>
              <a:t>tout</a:t>
            </a:r>
            <a:r>
              <a:rPr sz="1800" spc="5" dirty="0">
                <a:solidFill>
                  <a:srgbClr val="393536"/>
                </a:solidFill>
                <a:latin typeface="Arial MT"/>
                <a:cs typeface="Arial MT"/>
              </a:rPr>
              <a:t> </a:t>
            </a:r>
            <a:r>
              <a:rPr sz="1800" dirty="0">
                <a:solidFill>
                  <a:srgbClr val="393536"/>
                </a:solidFill>
                <a:latin typeface="Arial MT"/>
                <a:cs typeface="Arial MT"/>
              </a:rPr>
              <a:t>le</a:t>
            </a:r>
            <a:r>
              <a:rPr sz="1800" spc="-5" dirty="0">
                <a:solidFill>
                  <a:srgbClr val="393536"/>
                </a:solidFill>
                <a:latin typeface="Arial MT"/>
                <a:cs typeface="Arial MT"/>
              </a:rPr>
              <a:t> réseau,</a:t>
            </a:r>
            <a:endParaRPr sz="1800">
              <a:latin typeface="Arial MT"/>
              <a:cs typeface="Arial MT"/>
            </a:endParaRPr>
          </a:p>
          <a:p>
            <a:pPr marL="241300">
              <a:lnSpc>
                <a:spcPts val="1835"/>
              </a:lnSpc>
            </a:pPr>
            <a:r>
              <a:rPr sz="1800" spc="-5" dirty="0">
                <a:solidFill>
                  <a:srgbClr val="393536"/>
                </a:solidFill>
                <a:latin typeface="Arial MT"/>
                <a:cs typeface="Arial MT"/>
              </a:rPr>
              <a:t>jusqu'à</a:t>
            </a:r>
            <a:r>
              <a:rPr sz="1800" spc="-15" dirty="0">
                <a:solidFill>
                  <a:srgbClr val="393536"/>
                </a:solidFill>
                <a:latin typeface="Arial MT"/>
                <a:cs typeface="Arial MT"/>
              </a:rPr>
              <a:t> </a:t>
            </a:r>
            <a:r>
              <a:rPr sz="1800" spc="-5" dirty="0">
                <a:solidFill>
                  <a:srgbClr val="393536"/>
                </a:solidFill>
                <a:latin typeface="Arial MT"/>
                <a:cs typeface="Arial MT"/>
              </a:rPr>
              <a:t>la</a:t>
            </a:r>
            <a:r>
              <a:rPr sz="1800" spc="-15" dirty="0">
                <a:solidFill>
                  <a:srgbClr val="393536"/>
                </a:solidFill>
                <a:latin typeface="Arial MT"/>
                <a:cs typeface="Arial MT"/>
              </a:rPr>
              <a:t> </a:t>
            </a:r>
            <a:r>
              <a:rPr sz="1800" spc="-5" dirty="0">
                <a:solidFill>
                  <a:srgbClr val="393536"/>
                </a:solidFill>
                <a:latin typeface="Arial MT"/>
                <a:cs typeface="Arial MT"/>
              </a:rPr>
              <a:t>destination.</a:t>
            </a:r>
            <a:endParaRPr sz="1800">
              <a:latin typeface="Arial MT"/>
              <a:cs typeface="Arial MT"/>
            </a:endParaRPr>
          </a:p>
          <a:p>
            <a:pPr marL="241300" indent="-228600">
              <a:lnSpc>
                <a:spcPts val="1835"/>
              </a:lnSpc>
              <a:spcBef>
                <a:spcPts val="350"/>
              </a:spcBef>
              <a:buChar char="•"/>
              <a:tabLst>
                <a:tab pos="240665" algn="l"/>
                <a:tab pos="241300" algn="l"/>
              </a:tabLst>
            </a:pPr>
            <a:r>
              <a:rPr sz="1800" spc="-5" dirty="0">
                <a:solidFill>
                  <a:srgbClr val="393536"/>
                </a:solidFill>
                <a:latin typeface="Arial MT"/>
                <a:cs typeface="Arial MT"/>
              </a:rPr>
              <a:t>L'hôte expéditeur</a:t>
            </a:r>
            <a:r>
              <a:rPr sz="1800" spc="30" dirty="0">
                <a:solidFill>
                  <a:srgbClr val="393536"/>
                </a:solidFill>
                <a:latin typeface="Arial MT"/>
                <a:cs typeface="Arial MT"/>
              </a:rPr>
              <a:t> </a:t>
            </a:r>
            <a:r>
              <a:rPr sz="1800" spc="-5" dirty="0">
                <a:solidFill>
                  <a:srgbClr val="393536"/>
                </a:solidFill>
                <a:latin typeface="Arial MT"/>
                <a:cs typeface="Arial MT"/>
              </a:rPr>
              <a:t>utilise</a:t>
            </a:r>
            <a:r>
              <a:rPr sz="1800" spc="15" dirty="0">
                <a:solidFill>
                  <a:srgbClr val="393536"/>
                </a:solidFill>
                <a:latin typeface="Arial MT"/>
                <a:cs typeface="Arial MT"/>
              </a:rPr>
              <a:t> </a:t>
            </a:r>
            <a:r>
              <a:rPr sz="1800" spc="-5" dirty="0">
                <a:solidFill>
                  <a:srgbClr val="393536"/>
                </a:solidFill>
                <a:latin typeface="Arial MT"/>
                <a:cs typeface="Arial MT"/>
              </a:rPr>
              <a:t>un</a:t>
            </a:r>
            <a:r>
              <a:rPr sz="1800" spc="10" dirty="0">
                <a:solidFill>
                  <a:srgbClr val="393536"/>
                </a:solidFill>
                <a:latin typeface="Arial MT"/>
                <a:cs typeface="Arial MT"/>
              </a:rPr>
              <a:t> </a:t>
            </a:r>
            <a:r>
              <a:rPr sz="1800" spc="-5" dirty="0">
                <a:solidFill>
                  <a:srgbClr val="393536"/>
                </a:solidFill>
                <a:latin typeface="Arial MT"/>
                <a:cs typeface="Arial MT"/>
              </a:rPr>
              <a:t>protocole</a:t>
            </a:r>
            <a:r>
              <a:rPr sz="1800" spc="10" dirty="0">
                <a:solidFill>
                  <a:srgbClr val="393536"/>
                </a:solidFill>
                <a:latin typeface="Arial MT"/>
                <a:cs typeface="Arial MT"/>
              </a:rPr>
              <a:t> </a:t>
            </a:r>
            <a:r>
              <a:rPr sz="1800" dirty="0">
                <a:solidFill>
                  <a:srgbClr val="393536"/>
                </a:solidFill>
                <a:latin typeface="Arial MT"/>
                <a:cs typeface="Arial MT"/>
              </a:rPr>
              <a:t>IP</a:t>
            </a:r>
            <a:r>
              <a:rPr sz="1800" spc="-25" dirty="0">
                <a:solidFill>
                  <a:srgbClr val="393536"/>
                </a:solidFill>
                <a:latin typeface="Arial MT"/>
                <a:cs typeface="Arial MT"/>
              </a:rPr>
              <a:t> </a:t>
            </a:r>
            <a:r>
              <a:rPr sz="1800" spc="-5" dirty="0">
                <a:solidFill>
                  <a:srgbClr val="393536"/>
                </a:solidFill>
                <a:latin typeface="Arial MT"/>
                <a:cs typeface="Arial MT"/>
              </a:rPr>
              <a:t>appelé</a:t>
            </a:r>
            <a:r>
              <a:rPr sz="1800" spc="10" dirty="0">
                <a:solidFill>
                  <a:srgbClr val="393536"/>
                </a:solidFill>
                <a:latin typeface="Arial MT"/>
                <a:cs typeface="Arial MT"/>
              </a:rPr>
              <a:t> </a:t>
            </a:r>
            <a:r>
              <a:rPr sz="1800" spc="-5" dirty="0">
                <a:solidFill>
                  <a:srgbClr val="393536"/>
                </a:solidFill>
                <a:latin typeface="Arial MT"/>
                <a:cs typeface="Arial MT"/>
              </a:rPr>
              <a:t>«</a:t>
            </a:r>
            <a:r>
              <a:rPr sz="1800" spc="15" dirty="0">
                <a:solidFill>
                  <a:srgbClr val="393536"/>
                </a:solidFill>
                <a:latin typeface="Arial MT"/>
                <a:cs typeface="Arial MT"/>
              </a:rPr>
              <a:t> </a:t>
            </a:r>
            <a:r>
              <a:rPr sz="1800" spc="-5" dirty="0">
                <a:solidFill>
                  <a:srgbClr val="393536"/>
                </a:solidFill>
                <a:latin typeface="Arial MT"/>
                <a:cs typeface="Arial MT"/>
              </a:rPr>
              <a:t>protocole</a:t>
            </a:r>
            <a:r>
              <a:rPr sz="1800" spc="-85" dirty="0">
                <a:solidFill>
                  <a:srgbClr val="393536"/>
                </a:solidFill>
                <a:latin typeface="Arial MT"/>
                <a:cs typeface="Arial MT"/>
              </a:rPr>
              <a:t> </a:t>
            </a:r>
            <a:r>
              <a:rPr sz="1800" dirty="0">
                <a:solidFill>
                  <a:srgbClr val="393536"/>
                </a:solidFill>
                <a:latin typeface="Arial MT"/>
                <a:cs typeface="Arial MT"/>
              </a:rPr>
              <a:t>ARP</a:t>
            </a:r>
            <a:r>
              <a:rPr sz="1800" spc="-20" dirty="0">
                <a:solidFill>
                  <a:srgbClr val="393536"/>
                </a:solidFill>
                <a:latin typeface="Arial MT"/>
                <a:cs typeface="Arial MT"/>
              </a:rPr>
              <a:t> </a:t>
            </a:r>
            <a:r>
              <a:rPr sz="1800" spc="-5" dirty="0">
                <a:solidFill>
                  <a:srgbClr val="393536"/>
                </a:solidFill>
                <a:latin typeface="Arial MT"/>
                <a:cs typeface="Arial MT"/>
              </a:rPr>
              <a:t>»</a:t>
            </a:r>
            <a:r>
              <a:rPr sz="1800" spc="5" dirty="0">
                <a:solidFill>
                  <a:srgbClr val="393536"/>
                </a:solidFill>
                <a:latin typeface="Arial MT"/>
                <a:cs typeface="Arial MT"/>
              </a:rPr>
              <a:t> </a:t>
            </a:r>
            <a:r>
              <a:rPr sz="1800" spc="-10" dirty="0">
                <a:solidFill>
                  <a:srgbClr val="393536"/>
                </a:solidFill>
                <a:latin typeface="Arial MT"/>
                <a:cs typeface="Arial MT"/>
              </a:rPr>
              <a:t>pour</a:t>
            </a:r>
            <a:r>
              <a:rPr sz="1800" spc="10" dirty="0">
                <a:solidFill>
                  <a:srgbClr val="393536"/>
                </a:solidFill>
                <a:latin typeface="Arial MT"/>
                <a:cs typeface="Arial MT"/>
              </a:rPr>
              <a:t> </a:t>
            </a:r>
            <a:r>
              <a:rPr sz="1800" spc="-5" dirty="0">
                <a:solidFill>
                  <a:srgbClr val="393536"/>
                </a:solidFill>
                <a:latin typeface="Arial MT"/>
                <a:cs typeface="Arial MT"/>
              </a:rPr>
              <a:t>connaître</a:t>
            </a:r>
            <a:r>
              <a:rPr sz="1800" spc="10" dirty="0">
                <a:solidFill>
                  <a:srgbClr val="393536"/>
                </a:solidFill>
                <a:latin typeface="Arial MT"/>
                <a:cs typeface="Arial MT"/>
              </a:rPr>
              <a:t> </a:t>
            </a:r>
            <a:r>
              <a:rPr sz="1800" spc="-5" dirty="0">
                <a:solidFill>
                  <a:srgbClr val="393536"/>
                </a:solidFill>
                <a:latin typeface="Arial MT"/>
                <a:cs typeface="Arial MT"/>
              </a:rPr>
              <a:t>l'adresse</a:t>
            </a:r>
            <a:r>
              <a:rPr sz="1800" spc="15" dirty="0">
                <a:solidFill>
                  <a:srgbClr val="393536"/>
                </a:solidFill>
                <a:latin typeface="Arial MT"/>
                <a:cs typeface="Arial MT"/>
              </a:rPr>
              <a:t> </a:t>
            </a:r>
            <a:r>
              <a:rPr sz="1800" dirty="0">
                <a:solidFill>
                  <a:srgbClr val="393536"/>
                </a:solidFill>
                <a:latin typeface="Arial MT"/>
                <a:cs typeface="Arial MT"/>
              </a:rPr>
              <a:t>MAC</a:t>
            </a:r>
            <a:endParaRPr sz="1800">
              <a:latin typeface="Arial MT"/>
              <a:cs typeface="Arial MT"/>
            </a:endParaRPr>
          </a:p>
          <a:p>
            <a:pPr marL="241300">
              <a:lnSpc>
                <a:spcPts val="1510"/>
              </a:lnSpc>
            </a:pPr>
            <a:r>
              <a:rPr sz="1800" spc="-5" dirty="0">
                <a:solidFill>
                  <a:srgbClr val="393536"/>
                </a:solidFill>
                <a:latin typeface="Arial MT"/>
                <a:cs typeface="Arial MT"/>
              </a:rPr>
              <a:t>d'un</a:t>
            </a:r>
            <a:r>
              <a:rPr sz="1800" dirty="0">
                <a:solidFill>
                  <a:srgbClr val="393536"/>
                </a:solidFill>
                <a:latin typeface="Arial MT"/>
                <a:cs typeface="Arial MT"/>
              </a:rPr>
              <a:t> </a:t>
            </a:r>
            <a:r>
              <a:rPr sz="1800" spc="-5" dirty="0">
                <a:solidFill>
                  <a:srgbClr val="393536"/>
                </a:solidFill>
                <a:latin typeface="Arial MT"/>
                <a:cs typeface="Arial MT"/>
              </a:rPr>
              <a:t>hôte sur</a:t>
            </a:r>
            <a:r>
              <a:rPr sz="1800" spc="5" dirty="0">
                <a:solidFill>
                  <a:srgbClr val="393536"/>
                </a:solidFill>
                <a:latin typeface="Arial MT"/>
                <a:cs typeface="Arial MT"/>
              </a:rPr>
              <a:t> </a:t>
            </a:r>
            <a:r>
              <a:rPr sz="1800" spc="-5" dirty="0">
                <a:solidFill>
                  <a:srgbClr val="393536"/>
                </a:solidFill>
                <a:latin typeface="Arial MT"/>
                <a:cs typeface="Arial MT"/>
              </a:rPr>
              <a:t>le </a:t>
            </a:r>
            <a:r>
              <a:rPr sz="1800" dirty="0">
                <a:solidFill>
                  <a:srgbClr val="393536"/>
                </a:solidFill>
                <a:latin typeface="Arial MT"/>
                <a:cs typeface="Arial MT"/>
              </a:rPr>
              <a:t>même</a:t>
            </a:r>
            <a:r>
              <a:rPr sz="1800" spc="10" dirty="0">
                <a:solidFill>
                  <a:srgbClr val="393536"/>
                </a:solidFill>
                <a:latin typeface="Arial MT"/>
                <a:cs typeface="Arial MT"/>
              </a:rPr>
              <a:t> </a:t>
            </a:r>
            <a:r>
              <a:rPr sz="1800" spc="-5" dirty="0">
                <a:solidFill>
                  <a:srgbClr val="393536"/>
                </a:solidFill>
                <a:latin typeface="Arial MT"/>
                <a:cs typeface="Arial MT"/>
              </a:rPr>
              <a:t>réseau</a:t>
            </a:r>
            <a:r>
              <a:rPr sz="1800" spc="10" dirty="0">
                <a:solidFill>
                  <a:srgbClr val="393536"/>
                </a:solidFill>
                <a:latin typeface="Arial MT"/>
                <a:cs typeface="Arial MT"/>
              </a:rPr>
              <a:t> </a:t>
            </a:r>
            <a:r>
              <a:rPr sz="1800" spc="-5" dirty="0">
                <a:solidFill>
                  <a:srgbClr val="393536"/>
                </a:solidFill>
                <a:latin typeface="Arial MT"/>
                <a:cs typeface="Arial MT"/>
              </a:rPr>
              <a:t>local.</a:t>
            </a:r>
            <a:r>
              <a:rPr sz="1800" spc="5" dirty="0">
                <a:solidFill>
                  <a:srgbClr val="393536"/>
                </a:solidFill>
                <a:latin typeface="Arial MT"/>
                <a:cs typeface="Arial MT"/>
              </a:rPr>
              <a:t> </a:t>
            </a:r>
            <a:r>
              <a:rPr sz="1800" spc="-5" dirty="0">
                <a:solidFill>
                  <a:srgbClr val="393536"/>
                </a:solidFill>
                <a:latin typeface="Arial MT"/>
                <a:cs typeface="Arial MT"/>
              </a:rPr>
              <a:t>L'hôte expéditeur</a:t>
            </a:r>
            <a:r>
              <a:rPr sz="1800" spc="40" dirty="0">
                <a:solidFill>
                  <a:srgbClr val="393536"/>
                </a:solidFill>
                <a:latin typeface="Arial MT"/>
                <a:cs typeface="Arial MT"/>
              </a:rPr>
              <a:t> </a:t>
            </a:r>
            <a:r>
              <a:rPr sz="1800" spc="-5" dirty="0">
                <a:solidFill>
                  <a:srgbClr val="393536"/>
                </a:solidFill>
                <a:latin typeface="Arial MT"/>
                <a:cs typeface="Arial MT"/>
              </a:rPr>
              <a:t>envoie</a:t>
            </a:r>
            <a:r>
              <a:rPr sz="1800" spc="10" dirty="0">
                <a:solidFill>
                  <a:srgbClr val="393536"/>
                </a:solidFill>
                <a:latin typeface="Arial MT"/>
                <a:cs typeface="Arial MT"/>
              </a:rPr>
              <a:t> </a:t>
            </a:r>
            <a:r>
              <a:rPr sz="1800" spc="-5" dirty="0">
                <a:solidFill>
                  <a:srgbClr val="393536"/>
                </a:solidFill>
                <a:latin typeface="Arial MT"/>
                <a:cs typeface="Arial MT"/>
              </a:rPr>
              <a:t>un</a:t>
            </a:r>
            <a:r>
              <a:rPr sz="1800" spc="10" dirty="0">
                <a:solidFill>
                  <a:srgbClr val="393536"/>
                </a:solidFill>
                <a:latin typeface="Arial MT"/>
                <a:cs typeface="Arial MT"/>
              </a:rPr>
              <a:t> </a:t>
            </a:r>
            <a:r>
              <a:rPr sz="1800" spc="-5" dirty="0">
                <a:solidFill>
                  <a:srgbClr val="393536"/>
                </a:solidFill>
                <a:latin typeface="Arial MT"/>
                <a:cs typeface="Arial MT"/>
              </a:rPr>
              <a:t>message</a:t>
            </a:r>
            <a:r>
              <a:rPr sz="1800" spc="10" dirty="0">
                <a:solidFill>
                  <a:srgbClr val="393536"/>
                </a:solidFill>
                <a:latin typeface="Arial MT"/>
                <a:cs typeface="Arial MT"/>
              </a:rPr>
              <a:t> </a:t>
            </a:r>
            <a:r>
              <a:rPr sz="1800" spc="-5" dirty="0">
                <a:solidFill>
                  <a:srgbClr val="393536"/>
                </a:solidFill>
                <a:latin typeface="Arial MT"/>
                <a:cs typeface="Arial MT"/>
              </a:rPr>
              <a:t>de requête</a:t>
            </a:r>
            <a:r>
              <a:rPr sz="1800" spc="-85" dirty="0">
                <a:solidFill>
                  <a:srgbClr val="393536"/>
                </a:solidFill>
                <a:latin typeface="Arial MT"/>
                <a:cs typeface="Arial MT"/>
              </a:rPr>
              <a:t> </a:t>
            </a:r>
            <a:r>
              <a:rPr sz="1800" dirty="0">
                <a:solidFill>
                  <a:srgbClr val="393536"/>
                </a:solidFill>
                <a:latin typeface="Arial MT"/>
                <a:cs typeface="Arial MT"/>
              </a:rPr>
              <a:t>ARP</a:t>
            </a:r>
            <a:r>
              <a:rPr sz="1800" spc="-35" dirty="0">
                <a:solidFill>
                  <a:srgbClr val="393536"/>
                </a:solidFill>
                <a:latin typeface="Arial MT"/>
                <a:cs typeface="Arial MT"/>
              </a:rPr>
              <a:t> </a:t>
            </a:r>
            <a:r>
              <a:rPr sz="1800" spc="-5" dirty="0">
                <a:solidFill>
                  <a:srgbClr val="393536"/>
                </a:solidFill>
                <a:latin typeface="Arial MT"/>
                <a:cs typeface="Arial MT"/>
              </a:rPr>
              <a:t>à</a:t>
            </a:r>
            <a:endParaRPr sz="1800">
              <a:latin typeface="Arial MT"/>
              <a:cs typeface="Arial MT"/>
            </a:endParaRPr>
          </a:p>
          <a:p>
            <a:pPr marL="241300">
              <a:lnSpc>
                <a:spcPts val="1510"/>
              </a:lnSpc>
            </a:pPr>
            <a:r>
              <a:rPr sz="1800" spc="-5" dirty="0">
                <a:solidFill>
                  <a:srgbClr val="393536"/>
                </a:solidFill>
                <a:latin typeface="Arial MT"/>
                <a:cs typeface="Arial MT"/>
              </a:rPr>
              <a:t>l'ensemble</a:t>
            </a:r>
            <a:r>
              <a:rPr sz="1800" spc="10" dirty="0">
                <a:solidFill>
                  <a:srgbClr val="393536"/>
                </a:solidFill>
                <a:latin typeface="Arial MT"/>
                <a:cs typeface="Arial MT"/>
              </a:rPr>
              <a:t> </a:t>
            </a:r>
            <a:r>
              <a:rPr sz="1800" spc="-5" dirty="0">
                <a:solidFill>
                  <a:srgbClr val="393536"/>
                </a:solidFill>
                <a:latin typeface="Arial MT"/>
                <a:cs typeface="Arial MT"/>
              </a:rPr>
              <a:t>du</a:t>
            </a:r>
            <a:r>
              <a:rPr sz="1800" dirty="0">
                <a:solidFill>
                  <a:srgbClr val="393536"/>
                </a:solidFill>
                <a:latin typeface="Arial MT"/>
                <a:cs typeface="Arial MT"/>
              </a:rPr>
              <a:t> </a:t>
            </a:r>
            <a:r>
              <a:rPr sz="1800" spc="-5" dirty="0">
                <a:solidFill>
                  <a:srgbClr val="393536"/>
                </a:solidFill>
                <a:latin typeface="Arial MT"/>
                <a:cs typeface="Arial MT"/>
              </a:rPr>
              <a:t>réseau</a:t>
            </a:r>
            <a:r>
              <a:rPr sz="1800" spc="10" dirty="0">
                <a:solidFill>
                  <a:srgbClr val="393536"/>
                </a:solidFill>
                <a:latin typeface="Arial MT"/>
                <a:cs typeface="Arial MT"/>
              </a:rPr>
              <a:t> </a:t>
            </a:r>
            <a:r>
              <a:rPr sz="1800" spc="-5" dirty="0">
                <a:solidFill>
                  <a:srgbClr val="393536"/>
                </a:solidFill>
                <a:latin typeface="Arial MT"/>
                <a:cs typeface="Arial MT"/>
              </a:rPr>
              <a:t>local.</a:t>
            </a:r>
            <a:r>
              <a:rPr sz="1800" spc="25" dirty="0">
                <a:solidFill>
                  <a:srgbClr val="393536"/>
                </a:solidFill>
                <a:latin typeface="Arial MT"/>
                <a:cs typeface="Arial MT"/>
              </a:rPr>
              <a:t> </a:t>
            </a:r>
            <a:r>
              <a:rPr sz="1800" spc="-5" dirty="0">
                <a:solidFill>
                  <a:srgbClr val="393536"/>
                </a:solidFill>
                <a:latin typeface="Arial MT"/>
                <a:cs typeface="Arial MT"/>
              </a:rPr>
              <a:t>La</a:t>
            </a:r>
            <a:r>
              <a:rPr sz="1800" dirty="0">
                <a:solidFill>
                  <a:srgbClr val="393536"/>
                </a:solidFill>
                <a:latin typeface="Arial MT"/>
                <a:cs typeface="Arial MT"/>
              </a:rPr>
              <a:t> </a:t>
            </a:r>
            <a:r>
              <a:rPr sz="1800" spc="-5" dirty="0">
                <a:solidFill>
                  <a:srgbClr val="393536"/>
                </a:solidFill>
                <a:latin typeface="Arial MT"/>
                <a:cs typeface="Arial MT"/>
              </a:rPr>
              <a:t>requête</a:t>
            </a:r>
            <a:r>
              <a:rPr sz="1800" spc="-80" dirty="0">
                <a:solidFill>
                  <a:srgbClr val="393536"/>
                </a:solidFill>
                <a:latin typeface="Arial MT"/>
                <a:cs typeface="Arial MT"/>
              </a:rPr>
              <a:t> </a:t>
            </a:r>
            <a:r>
              <a:rPr sz="1800" dirty="0">
                <a:solidFill>
                  <a:srgbClr val="393536"/>
                </a:solidFill>
                <a:latin typeface="Arial MT"/>
                <a:cs typeface="Arial MT"/>
              </a:rPr>
              <a:t>ARP</a:t>
            </a:r>
            <a:r>
              <a:rPr sz="1800" spc="-35" dirty="0">
                <a:solidFill>
                  <a:srgbClr val="393536"/>
                </a:solidFill>
                <a:latin typeface="Arial MT"/>
                <a:cs typeface="Arial MT"/>
              </a:rPr>
              <a:t> </a:t>
            </a:r>
            <a:r>
              <a:rPr sz="1800" dirty="0">
                <a:solidFill>
                  <a:srgbClr val="393536"/>
                </a:solidFill>
                <a:latin typeface="Arial MT"/>
                <a:cs typeface="Arial MT"/>
              </a:rPr>
              <a:t>est</a:t>
            </a:r>
            <a:r>
              <a:rPr sz="1800" spc="10" dirty="0">
                <a:solidFill>
                  <a:srgbClr val="393536"/>
                </a:solidFill>
                <a:latin typeface="Arial MT"/>
                <a:cs typeface="Arial MT"/>
              </a:rPr>
              <a:t> </a:t>
            </a:r>
            <a:r>
              <a:rPr sz="1800" spc="-5" dirty="0">
                <a:solidFill>
                  <a:srgbClr val="393536"/>
                </a:solidFill>
                <a:latin typeface="Arial MT"/>
                <a:cs typeface="Arial MT"/>
              </a:rPr>
              <a:t>un</a:t>
            </a:r>
            <a:r>
              <a:rPr sz="1800" dirty="0">
                <a:solidFill>
                  <a:srgbClr val="393536"/>
                </a:solidFill>
                <a:latin typeface="Arial MT"/>
                <a:cs typeface="Arial MT"/>
              </a:rPr>
              <a:t> </a:t>
            </a:r>
            <a:r>
              <a:rPr sz="1800" spc="-5" dirty="0">
                <a:solidFill>
                  <a:srgbClr val="393536"/>
                </a:solidFill>
                <a:latin typeface="Arial MT"/>
                <a:cs typeface="Arial MT"/>
              </a:rPr>
              <a:t>message</a:t>
            </a:r>
            <a:r>
              <a:rPr sz="1800" spc="10" dirty="0">
                <a:solidFill>
                  <a:srgbClr val="393536"/>
                </a:solidFill>
                <a:latin typeface="Arial MT"/>
                <a:cs typeface="Arial MT"/>
              </a:rPr>
              <a:t> </a:t>
            </a:r>
            <a:r>
              <a:rPr sz="1800" spc="-5" dirty="0">
                <a:solidFill>
                  <a:srgbClr val="393536"/>
                </a:solidFill>
                <a:latin typeface="Arial MT"/>
                <a:cs typeface="Arial MT"/>
              </a:rPr>
              <a:t>de</a:t>
            </a:r>
            <a:r>
              <a:rPr sz="1800" spc="15" dirty="0">
                <a:solidFill>
                  <a:srgbClr val="393536"/>
                </a:solidFill>
                <a:latin typeface="Arial MT"/>
                <a:cs typeface="Arial MT"/>
              </a:rPr>
              <a:t> </a:t>
            </a:r>
            <a:r>
              <a:rPr sz="1800" spc="-10" dirty="0">
                <a:solidFill>
                  <a:srgbClr val="393536"/>
                </a:solidFill>
                <a:latin typeface="Arial MT"/>
                <a:cs typeface="Arial MT"/>
              </a:rPr>
              <a:t>diffusion</a:t>
            </a:r>
            <a:r>
              <a:rPr sz="1800" spc="10" dirty="0">
                <a:solidFill>
                  <a:srgbClr val="393536"/>
                </a:solidFill>
                <a:latin typeface="Arial MT"/>
                <a:cs typeface="Arial MT"/>
              </a:rPr>
              <a:t> </a:t>
            </a:r>
            <a:r>
              <a:rPr sz="1800" spc="-5" dirty="0">
                <a:solidFill>
                  <a:srgbClr val="393536"/>
                </a:solidFill>
                <a:latin typeface="Arial MT"/>
                <a:cs typeface="Arial MT"/>
              </a:rPr>
              <a:t>qui</a:t>
            </a:r>
            <a:r>
              <a:rPr sz="1800" spc="20" dirty="0">
                <a:solidFill>
                  <a:srgbClr val="393536"/>
                </a:solidFill>
                <a:latin typeface="Arial MT"/>
                <a:cs typeface="Arial MT"/>
              </a:rPr>
              <a:t> </a:t>
            </a:r>
            <a:r>
              <a:rPr sz="1800" spc="-5" dirty="0">
                <a:solidFill>
                  <a:srgbClr val="393536"/>
                </a:solidFill>
                <a:latin typeface="Arial MT"/>
                <a:cs typeface="Arial MT"/>
              </a:rPr>
              <a:t>contient</a:t>
            </a:r>
            <a:r>
              <a:rPr sz="1800" spc="15" dirty="0">
                <a:solidFill>
                  <a:srgbClr val="393536"/>
                </a:solidFill>
                <a:latin typeface="Arial MT"/>
                <a:cs typeface="Arial MT"/>
              </a:rPr>
              <a:t> </a:t>
            </a:r>
            <a:r>
              <a:rPr sz="1800" spc="-5" dirty="0">
                <a:solidFill>
                  <a:srgbClr val="393536"/>
                </a:solidFill>
                <a:latin typeface="Arial MT"/>
                <a:cs typeface="Arial MT"/>
              </a:rPr>
              <a:t>l'adresse</a:t>
            </a:r>
            <a:r>
              <a:rPr sz="1800" spc="10" dirty="0">
                <a:solidFill>
                  <a:srgbClr val="393536"/>
                </a:solidFill>
                <a:latin typeface="Arial MT"/>
                <a:cs typeface="Arial MT"/>
              </a:rPr>
              <a:t> </a:t>
            </a:r>
            <a:r>
              <a:rPr sz="1800" dirty="0">
                <a:solidFill>
                  <a:srgbClr val="393536"/>
                </a:solidFill>
                <a:latin typeface="Arial MT"/>
                <a:cs typeface="Arial MT"/>
              </a:rPr>
              <a:t>IP</a:t>
            </a:r>
            <a:endParaRPr sz="1800">
              <a:latin typeface="Arial MT"/>
              <a:cs typeface="Arial MT"/>
            </a:endParaRPr>
          </a:p>
          <a:p>
            <a:pPr marL="241300">
              <a:lnSpc>
                <a:spcPts val="1510"/>
              </a:lnSpc>
            </a:pPr>
            <a:r>
              <a:rPr sz="1800" spc="-5" dirty="0">
                <a:solidFill>
                  <a:srgbClr val="393536"/>
                </a:solidFill>
                <a:latin typeface="Arial MT"/>
                <a:cs typeface="Arial MT"/>
              </a:rPr>
              <a:t>du périphérique</a:t>
            </a:r>
            <a:r>
              <a:rPr sz="1800" spc="30" dirty="0">
                <a:solidFill>
                  <a:srgbClr val="393536"/>
                </a:solidFill>
                <a:latin typeface="Arial MT"/>
                <a:cs typeface="Arial MT"/>
              </a:rPr>
              <a:t> </a:t>
            </a:r>
            <a:r>
              <a:rPr sz="1800" spc="-5" dirty="0">
                <a:solidFill>
                  <a:srgbClr val="393536"/>
                </a:solidFill>
                <a:latin typeface="Arial MT"/>
                <a:cs typeface="Arial MT"/>
              </a:rPr>
              <a:t>de</a:t>
            </a:r>
            <a:r>
              <a:rPr sz="1800" spc="15" dirty="0">
                <a:solidFill>
                  <a:srgbClr val="393536"/>
                </a:solidFill>
                <a:latin typeface="Arial MT"/>
                <a:cs typeface="Arial MT"/>
              </a:rPr>
              <a:t> </a:t>
            </a:r>
            <a:r>
              <a:rPr sz="1800" spc="-5" dirty="0">
                <a:solidFill>
                  <a:srgbClr val="393536"/>
                </a:solidFill>
                <a:latin typeface="Arial MT"/>
                <a:cs typeface="Arial MT"/>
              </a:rPr>
              <a:t>destination.</a:t>
            </a:r>
            <a:r>
              <a:rPr sz="1800" spc="20" dirty="0">
                <a:solidFill>
                  <a:srgbClr val="393536"/>
                </a:solidFill>
                <a:latin typeface="Arial MT"/>
                <a:cs typeface="Arial MT"/>
              </a:rPr>
              <a:t> </a:t>
            </a:r>
            <a:r>
              <a:rPr sz="1800" spc="-5" dirty="0">
                <a:solidFill>
                  <a:srgbClr val="393536"/>
                </a:solidFill>
                <a:latin typeface="Arial MT"/>
                <a:cs typeface="Arial MT"/>
              </a:rPr>
              <a:t>Chaque</a:t>
            </a:r>
            <a:r>
              <a:rPr sz="1800" spc="25" dirty="0">
                <a:solidFill>
                  <a:srgbClr val="393536"/>
                </a:solidFill>
                <a:latin typeface="Arial MT"/>
                <a:cs typeface="Arial MT"/>
              </a:rPr>
              <a:t> </a:t>
            </a:r>
            <a:r>
              <a:rPr sz="1800" spc="-5" dirty="0">
                <a:solidFill>
                  <a:srgbClr val="393536"/>
                </a:solidFill>
                <a:latin typeface="Arial MT"/>
                <a:cs typeface="Arial MT"/>
              </a:rPr>
              <a:t>périphérique</a:t>
            </a:r>
            <a:r>
              <a:rPr sz="1800" spc="30" dirty="0">
                <a:solidFill>
                  <a:srgbClr val="393536"/>
                </a:solidFill>
                <a:latin typeface="Arial MT"/>
                <a:cs typeface="Arial MT"/>
              </a:rPr>
              <a:t> </a:t>
            </a:r>
            <a:r>
              <a:rPr sz="1800" spc="-5" dirty="0">
                <a:solidFill>
                  <a:srgbClr val="393536"/>
                </a:solidFill>
                <a:latin typeface="Arial MT"/>
                <a:cs typeface="Arial MT"/>
              </a:rPr>
              <a:t>du</a:t>
            </a:r>
            <a:r>
              <a:rPr sz="1800" dirty="0">
                <a:solidFill>
                  <a:srgbClr val="393536"/>
                </a:solidFill>
                <a:latin typeface="Arial MT"/>
                <a:cs typeface="Arial MT"/>
              </a:rPr>
              <a:t> </a:t>
            </a:r>
            <a:r>
              <a:rPr sz="1800" spc="-5" dirty="0">
                <a:solidFill>
                  <a:srgbClr val="393536"/>
                </a:solidFill>
                <a:latin typeface="Arial MT"/>
                <a:cs typeface="Arial MT"/>
              </a:rPr>
              <a:t>réseau</a:t>
            </a:r>
            <a:r>
              <a:rPr sz="1800" spc="10" dirty="0">
                <a:solidFill>
                  <a:srgbClr val="393536"/>
                </a:solidFill>
                <a:latin typeface="Arial MT"/>
                <a:cs typeface="Arial MT"/>
              </a:rPr>
              <a:t> </a:t>
            </a:r>
            <a:r>
              <a:rPr sz="1800" spc="-5" dirty="0">
                <a:solidFill>
                  <a:srgbClr val="393536"/>
                </a:solidFill>
                <a:latin typeface="Arial MT"/>
                <a:cs typeface="Arial MT"/>
              </a:rPr>
              <a:t>local</a:t>
            </a:r>
            <a:r>
              <a:rPr sz="1800" spc="10" dirty="0">
                <a:solidFill>
                  <a:srgbClr val="393536"/>
                </a:solidFill>
                <a:latin typeface="Arial MT"/>
                <a:cs typeface="Arial MT"/>
              </a:rPr>
              <a:t> </a:t>
            </a:r>
            <a:r>
              <a:rPr sz="1800" spc="-10" dirty="0">
                <a:solidFill>
                  <a:srgbClr val="393536"/>
                </a:solidFill>
                <a:latin typeface="Arial MT"/>
                <a:cs typeface="Arial MT"/>
              </a:rPr>
              <a:t>examine</a:t>
            </a:r>
            <a:r>
              <a:rPr sz="1800" spc="30" dirty="0">
                <a:solidFill>
                  <a:srgbClr val="393536"/>
                </a:solidFill>
                <a:latin typeface="Arial MT"/>
                <a:cs typeface="Arial MT"/>
              </a:rPr>
              <a:t> </a:t>
            </a:r>
            <a:r>
              <a:rPr sz="1800" spc="-5" dirty="0">
                <a:solidFill>
                  <a:srgbClr val="393536"/>
                </a:solidFill>
                <a:latin typeface="Arial MT"/>
                <a:cs typeface="Arial MT"/>
              </a:rPr>
              <a:t>la</a:t>
            </a:r>
            <a:r>
              <a:rPr sz="1800" spc="10" dirty="0">
                <a:solidFill>
                  <a:srgbClr val="393536"/>
                </a:solidFill>
                <a:latin typeface="Arial MT"/>
                <a:cs typeface="Arial MT"/>
              </a:rPr>
              <a:t> </a:t>
            </a:r>
            <a:r>
              <a:rPr sz="1800" spc="-5" dirty="0">
                <a:solidFill>
                  <a:srgbClr val="393536"/>
                </a:solidFill>
                <a:latin typeface="Arial MT"/>
                <a:cs typeface="Arial MT"/>
              </a:rPr>
              <a:t>requête</a:t>
            </a:r>
            <a:r>
              <a:rPr sz="1800" spc="-90" dirty="0">
                <a:solidFill>
                  <a:srgbClr val="393536"/>
                </a:solidFill>
                <a:latin typeface="Arial MT"/>
                <a:cs typeface="Arial MT"/>
              </a:rPr>
              <a:t> </a:t>
            </a:r>
            <a:r>
              <a:rPr sz="1800" dirty="0">
                <a:solidFill>
                  <a:srgbClr val="393536"/>
                </a:solidFill>
                <a:latin typeface="Arial MT"/>
                <a:cs typeface="Arial MT"/>
              </a:rPr>
              <a:t>ARP</a:t>
            </a:r>
            <a:r>
              <a:rPr sz="1800" spc="-15" dirty="0">
                <a:solidFill>
                  <a:srgbClr val="393536"/>
                </a:solidFill>
                <a:latin typeface="Arial MT"/>
                <a:cs typeface="Arial MT"/>
              </a:rPr>
              <a:t> </a:t>
            </a:r>
            <a:r>
              <a:rPr sz="1800" spc="-5" dirty="0">
                <a:solidFill>
                  <a:srgbClr val="393536"/>
                </a:solidFill>
                <a:latin typeface="Arial MT"/>
                <a:cs typeface="Arial MT"/>
              </a:rPr>
              <a:t>pour</a:t>
            </a:r>
            <a:endParaRPr sz="1800">
              <a:latin typeface="Arial MT"/>
              <a:cs typeface="Arial MT"/>
            </a:endParaRPr>
          </a:p>
          <a:p>
            <a:pPr marL="241300">
              <a:lnSpc>
                <a:spcPts val="1510"/>
              </a:lnSpc>
            </a:pPr>
            <a:r>
              <a:rPr sz="1800" spc="-5" dirty="0">
                <a:solidFill>
                  <a:srgbClr val="393536"/>
                </a:solidFill>
                <a:latin typeface="Arial MT"/>
                <a:cs typeface="Arial MT"/>
              </a:rPr>
              <a:t>voir</a:t>
            </a:r>
            <a:r>
              <a:rPr sz="1800" spc="5" dirty="0">
                <a:solidFill>
                  <a:srgbClr val="393536"/>
                </a:solidFill>
                <a:latin typeface="Arial MT"/>
                <a:cs typeface="Arial MT"/>
              </a:rPr>
              <a:t> </a:t>
            </a:r>
            <a:r>
              <a:rPr sz="1800" spc="-5" dirty="0">
                <a:solidFill>
                  <a:srgbClr val="393536"/>
                </a:solidFill>
                <a:latin typeface="Arial MT"/>
                <a:cs typeface="Arial MT"/>
              </a:rPr>
              <a:t>si</a:t>
            </a:r>
            <a:r>
              <a:rPr sz="1800" spc="5" dirty="0">
                <a:solidFill>
                  <a:srgbClr val="393536"/>
                </a:solidFill>
                <a:latin typeface="Arial MT"/>
                <a:cs typeface="Arial MT"/>
              </a:rPr>
              <a:t> </a:t>
            </a:r>
            <a:r>
              <a:rPr sz="1800" spc="-5" dirty="0">
                <a:solidFill>
                  <a:srgbClr val="393536"/>
                </a:solidFill>
                <a:latin typeface="Arial MT"/>
                <a:cs typeface="Arial MT"/>
              </a:rPr>
              <a:t>elle</a:t>
            </a:r>
            <a:r>
              <a:rPr sz="1800" spc="15" dirty="0">
                <a:solidFill>
                  <a:srgbClr val="393536"/>
                </a:solidFill>
                <a:latin typeface="Arial MT"/>
                <a:cs typeface="Arial MT"/>
              </a:rPr>
              <a:t> </a:t>
            </a:r>
            <a:r>
              <a:rPr sz="1800" spc="-5" dirty="0">
                <a:solidFill>
                  <a:srgbClr val="393536"/>
                </a:solidFill>
                <a:latin typeface="Arial MT"/>
                <a:cs typeface="Arial MT"/>
              </a:rPr>
              <a:t>contient</a:t>
            </a:r>
            <a:r>
              <a:rPr sz="1800" spc="20" dirty="0">
                <a:solidFill>
                  <a:srgbClr val="393536"/>
                </a:solidFill>
                <a:latin typeface="Arial MT"/>
                <a:cs typeface="Arial MT"/>
              </a:rPr>
              <a:t> </a:t>
            </a:r>
            <a:r>
              <a:rPr sz="1800" spc="-5" dirty="0">
                <a:solidFill>
                  <a:srgbClr val="393536"/>
                </a:solidFill>
                <a:latin typeface="Arial MT"/>
                <a:cs typeface="Arial MT"/>
              </a:rPr>
              <a:t>sa</a:t>
            </a:r>
            <a:r>
              <a:rPr sz="1800" spc="5" dirty="0">
                <a:solidFill>
                  <a:srgbClr val="393536"/>
                </a:solidFill>
                <a:latin typeface="Arial MT"/>
                <a:cs typeface="Arial MT"/>
              </a:rPr>
              <a:t> </a:t>
            </a:r>
            <a:r>
              <a:rPr sz="1800" spc="-5" dirty="0">
                <a:solidFill>
                  <a:srgbClr val="393536"/>
                </a:solidFill>
                <a:latin typeface="Arial MT"/>
                <a:cs typeface="Arial MT"/>
              </a:rPr>
              <a:t>propre</a:t>
            </a:r>
            <a:r>
              <a:rPr sz="1800" spc="15" dirty="0">
                <a:solidFill>
                  <a:srgbClr val="393536"/>
                </a:solidFill>
                <a:latin typeface="Arial MT"/>
                <a:cs typeface="Arial MT"/>
              </a:rPr>
              <a:t> </a:t>
            </a:r>
            <a:r>
              <a:rPr sz="1800" spc="-5" dirty="0">
                <a:solidFill>
                  <a:srgbClr val="393536"/>
                </a:solidFill>
                <a:latin typeface="Arial MT"/>
                <a:cs typeface="Arial MT"/>
              </a:rPr>
              <a:t>adresse</a:t>
            </a:r>
            <a:r>
              <a:rPr sz="1800" spc="10" dirty="0">
                <a:solidFill>
                  <a:srgbClr val="393536"/>
                </a:solidFill>
                <a:latin typeface="Arial MT"/>
                <a:cs typeface="Arial MT"/>
              </a:rPr>
              <a:t> </a:t>
            </a:r>
            <a:r>
              <a:rPr sz="1800" spc="-75" dirty="0">
                <a:solidFill>
                  <a:srgbClr val="393536"/>
                </a:solidFill>
                <a:latin typeface="Arial MT"/>
                <a:cs typeface="Arial MT"/>
              </a:rPr>
              <a:t>IP.</a:t>
            </a:r>
            <a:r>
              <a:rPr sz="1800" spc="10" dirty="0">
                <a:solidFill>
                  <a:srgbClr val="393536"/>
                </a:solidFill>
                <a:latin typeface="Arial MT"/>
                <a:cs typeface="Arial MT"/>
              </a:rPr>
              <a:t> </a:t>
            </a:r>
            <a:r>
              <a:rPr sz="1800" spc="-10" dirty="0">
                <a:solidFill>
                  <a:srgbClr val="393536"/>
                </a:solidFill>
                <a:latin typeface="Arial MT"/>
                <a:cs typeface="Arial MT"/>
              </a:rPr>
              <a:t>Seul</a:t>
            </a:r>
            <a:r>
              <a:rPr sz="1800" spc="5" dirty="0">
                <a:solidFill>
                  <a:srgbClr val="393536"/>
                </a:solidFill>
                <a:latin typeface="Arial MT"/>
                <a:cs typeface="Arial MT"/>
              </a:rPr>
              <a:t> </a:t>
            </a:r>
            <a:r>
              <a:rPr sz="1800" spc="-5" dirty="0">
                <a:solidFill>
                  <a:srgbClr val="393536"/>
                </a:solidFill>
                <a:latin typeface="Arial MT"/>
                <a:cs typeface="Arial MT"/>
              </a:rPr>
              <a:t>le</a:t>
            </a:r>
            <a:r>
              <a:rPr sz="1800" spc="10" dirty="0">
                <a:solidFill>
                  <a:srgbClr val="393536"/>
                </a:solidFill>
                <a:latin typeface="Arial MT"/>
                <a:cs typeface="Arial MT"/>
              </a:rPr>
              <a:t> </a:t>
            </a:r>
            <a:r>
              <a:rPr sz="1800" spc="-5" dirty="0">
                <a:solidFill>
                  <a:srgbClr val="393536"/>
                </a:solidFill>
                <a:latin typeface="Arial MT"/>
                <a:cs typeface="Arial MT"/>
              </a:rPr>
              <a:t>périphérique</a:t>
            </a:r>
            <a:r>
              <a:rPr sz="1800" spc="35" dirty="0">
                <a:solidFill>
                  <a:srgbClr val="393536"/>
                </a:solidFill>
                <a:latin typeface="Arial MT"/>
                <a:cs typeface="Arial MT"/>
              </a:rPr>
              <a:t> </a:t>
            </a:r>
            <a:r>
              <a:rPr sz="1800" spc="-5" dirty="0">
                <a:solidFill>
                  <a:srgbClr val="393536"/>
                </a:solidFill>
                <a:latin typeface="Arial MT"/>
                <a:cs typeface="Arial MT"/>
              </a:rPr>
              <a:t>dont</a:t>
            </a:r>
            <a:r>
              <a:rPr sz="1800" spc="5" dirty="0">
                <a:solidFill>
                  <a:srgbClr val="393536"/>
                </a:solidFill>
                <a:latin typeface="Arial MT"/>
                <a:cs typeface="Arial MT"/>
              </a:rPr>
              <a:t> </a:t>
            </a:r>
            <a:r>
              <a:rPr sz="1800" spc="-5" dirty="0">
                <a:solidFill>
                  <a:srgbClr val="393536"/>
                </a:solidFill>
                <a:latin typeface="Arial MT"/>
                <a:cs typeface="Arial MT"/>
              </a:rPr>
              <a:t>l'adresse</a:t>
            </a:r>
            <a:r>
              <a:rPr sz="1800" dirty="0">
                <a:solidFill>
                  <a:srgbClr val="393536"/>
                </a:solidFill>
                <a:latin typeface="Arial MT"/>
                <a:cs typeface="Arial MT"/>
              </a:rPr>
              <a:t> IP</a:t>
            </a:r>
            <a:r>
              <a:rPr sz="1800" spc="-35" dirty="0">
                <a:solidFill>
                  <a:srgbClr val="393536"/>
                </a:solidFill>
                <a:latin typeface="Arial MT"/>
                <a:cs typeface="Arial MT"/>
              </a:rPr>
              <a:t> </a:t>
            </a:r>
            <a:r>
              <a:rPr sz="1800" dirty="0">
                <a:solidFill>
                  <a:srgbClr val="393536"/>
                </a:solidFill>
                <a:latin typeface="Arial MT"/>
                <a:cs typeface="Arial MT"/>
              </a:rPr>
              <a:t>est</a:t>
            </a:r>
            <a:r>
              <a:rPr sz="1800" spc="5" dirty="0">
                <a:solidFill>
                  <a:srgbClr val="393536"/>
                </a:solidFill>
                <a:latin typeface="Arial MT"/>
                <a:cs typeface="Arial MT"/>
              </a:rPr>
              <a:t> </a:t>
            </a:r>
            <a:r>
              <a:rPr sz="1800" spc="-5" dirty="0">
                <a:solidFill>
                  <a:srgbClr val="393536"/>
                </a:solidFill>
                <a:latin typeface="Arial MT"/>
                <a:cs typeface="Arial MT"/>
              </a:rPr>
              <a:t>présente</a:t>
            </a:r>
            <a:r>
              <a:rPr sz="1800" spc="20" dirty="0">
                <a:solidFill>
                  <a:srgbClr val="393536"/>
                </a:solidFill>
                <a:latin typeface="Arial MT"/>
                <a:cs typeface="Arial MT"/>
              </a:rPr>
              <a:t> </a:t>
            </a:r>
            <a:r>
              <a:rPr sz="1800" spc="-5" dirty="0">
                <a:solidFill>
                  <a:srgbClr val="393536"/>
                </a:solidFill>
                <a:latin typeface="Arial MT"/>
                <a:cs typeface="Arial MT"/>
              </a:rPr>
              <a:t>dans</a:t>
            </a:r>
            <a:r>
              <a:rPr sz="1800" spc="5" dirty="0">
                <a:solidFill>
                  <a:srgbClr val="393536"/>
                </a:solidFill>
                <a:latin typeface="Arial MT"/>
                <a:cs typeface="Arial MT"/>
              </a:rPr>
              <a:t> </a:t>
            </a:r>
            <a:r>
              <a:rPr sz="1800" spc="-5" dirty="0">
                <a:solidFill>
                  <a:srgbClr val="393536"/>
                </a:solidFill>
                <a:latin typeface="Arial MT"/>
                <a:cs typeface="Arial MT"/>
              </a:rPr>
              <a:t>la</a:t>
            </a:r>
            <a:endParaRPr sz="1800">
              <a:latin typeface="Arial MT"/>
              <a:cs typeface="Arial MT"/>
            </a:endParaRPr>
          </a:p>
          <a:p>
            <a:pPr marL="241300">
              <a:lnSpc>
                <a:spcPts val="1515"/>
              </a:lnSpc>
            </a:pPr>
            <a:r>
              <a:rPr sz="1800" spc="-5" dirty="0">
                <a:solidFill>
                  <a:srgbClr val="393536"/>
                </a:solidFill>
                <a:latin typeface="Arial MT"/>
                <a:cs typeface="Arial MT"/>
              </a:rPr>
              <a:t>requête</a:t>
            </a:r>
            <a:r>
              <a:rPr sz="1800" spc="-85" dirty="0">
                <a:solidFill>
                  <a:srgbClr val="393536"/>
                </a:solidFill>
                <a:latin typeface="Arial MT"/>
                <a:cs typeface="Arial MT"/>
              </a:rPr>
              <a:t> </a:t>
            </a:r>
            <a:r>
              <a:rPr sz="1800" dirty="0">
                <a:solidFill>
                  <a:srgbClr val="393536"/>
                </a:solidFill>
                <a:latin typeface="Arial MT"/>
                <a:cs typeface="Arial MT"/>
              </a:rPr>
              <a:t>ARP</a:t>
            </a:r>
            <a:r>
              <a:rPr sz="1800" spc="-40" dirty="0">
                <a:solidFill>
                  <a:srgbClr val="393536"/>
                </a:solidFill>
                <a:latin typeface="Arial MT"/>
                <a:cs typeface="Arial MT"/>
              </a:rPr>
              <a:t> </a:t>
            </a:r>
            <a:r>
              <a:rPr sz="1800" spc="-5" dirty="0">
                <a:solidFill>
                  <a:srgbClr val="393536"/>
                </a:solidFill>
                <a:latin typeface="Arial MT"/>
                <a:cs typeface="Arial MT"/>
              </a:rPr>
              <a:t>envoie</a:t>
            </a:r>
            <a:r>
              <a:rPr sz="1800" dirty="0">
                <a:solidFill>
                  <a:srgbClr val="393536"/>
                </a:solidFill>
                <a:latin typeface="Arial MT"/>
                <a:cs typeface="Arial MT"/>
              </a:rPr>
              <a:t> </a:t>
            </a:r>
            <a:r>
              <a:rPr sz="1800" spc="-10" dirty="0">
                <a:solidFill>
                  <a:srgbClr val="393536"/>
                </a:solidFill>
                <a:latin typeface="Arial MT"/>
                <a:cs typeface="Arial MT"/>
              </a:rPr>
              <a:t>une</a:t>
            </a:r>
            <a:r>
              <a:rPr sz="1800" spc="10" dirty="0">
                <a:solidFill>
                  <a:srgbClr val="393536"/>
                </a:solidFill>
                <a:latin typeface="Arial MT"/>
                <a:cs typeface="Arial MT"/>
              </a:rPr>
              <a:t> </a:t>
            </a:r>
            <a:r>
              <a:rPr sz="1800" spc="-5" dirty="0">
                <a:solidFill>
                  <a:srgbClr val="393536"/>
                </a:solidFill>
                <a:latin typeface="Arial MT"/>
                <a:cs typeface="Arial MT"/>
              </a:rPr>
              <a:t>réponse</a:t>
            </a:r>
            <a:r>
              <a:rPr sz="1800" spc="-90" dirty="0">
                <a:solidFill>
                  <a:srgbClr val="393536"/>
                </a:solidFill>
                <a:latin typeface="Arial MT"/>
                <a:cs typeface="Arial MT"/>
              </a:rPr>
              <a:t> </a:t>
            </a:r>
            <a:r>
              <a:rPr sz="1800" spc="-60" dirty="0">
                <a:solidFill>
                  <a:srgbClr val="393536"/>
                </a:solidFill>
                <a:latin typeface="Arial MT"/>
                <a:cs typeface="Arial MT"/>
              </a:rPr>
              <a:t>ARP.</a:t>
            </a:r>
            <a:r>
              <a:rPr sz="1800" dirty="0">
                <a:solidFill>
                  <a:srgbClr val="393536"/>
                </a:solidFill>
                <a:latin typeface="Arial MT"/>
                <a:cs typeface="Arial MT"/>
              </a:rPr>
              <a:t> </a:t>
            </a:r>
            <a:r>
              <a:rPr sz="1800" spc="-5" dirty="0">
                <a:solidFill>
                  <a:srgbClr val="393536"/>
                </a:solidFill>
                <a:latin typeface="Arial MT"/>
                <a:cs typeface="Arial MT"/>
              </a:rPr>
              <a:t>Celle-ci</a:t>
            </a:r>
            <a:r>
              <a:rPr sz="1800" spc="20" dirty="0">
                <a:solidFill>
                  <a:srgbClr val="393536"/>
                </a:solidFill>
                <a:latin typeface="Arial MT"/>
                <a:cs typeface="Arial MT"/>
              </a:rPr>
              <a:t> </a:t>
            </a:r>
            <a:r>
              <a:rPr sz="1800" spc="-5" dirty="0">
                <a:solidFill>
                  <a:srgbClr val="393536"/>
                </a:solidFill>
                <a:latin typeface="Arial MT"/>
                <a:cs typeface="Arial MT"/>
              </a:rPr>
              <a:t>contient</a:t>
            </a:r>
            <a:r>
              <a:rPr sz="1800" spc="20" dirty="0">
                <a:solidFill>
                  <a:srgbClr val="393536"/>
                </a:solidFill>
                <a:latin typeface="Arial MT"/>
                <a:cs typeface="Arial MT"/>
              </a:rPr>
              <a:t> </a:t>
            </a:r>
            <a:r>
              <a:rPr sz="1800" spc="-5" dirty="0">
                <a:solidFill>
                  <a:srgbClr val="393536"/>
                </a:solidFill>
                <a:latin typeface="Arial MT"/>
                <a:cs typeface="Arial MT"/>
              </a:rPr>
              <a:t>l'adresse </a:t>
            </a:r>
            <a:r>
              <a:rPr sz="1800" dirty="0">
                <a:solidFill>
                  <a:srgbClr val="393536"/>
                </a:solidFill>
                <a:latin typeface="Arial MT"/>
                <a:cs typeface="Arial MT"/>
              </a:rPr>
              <a:t>MAC</a:t>
            </a:r>
            <a:r>
              <a:rPr sz="1800" spc="-5" dirty="0">
                <a:solidFill>
                  <a:srgbClr val="393536"/>
                </a:solidFill>
                <a:latin typeface="Arial MT"/>
                <a:cs typeface="Arial MT"/>
              </a:rPr>
              <a:t> associée</a:t>
            </a:r>
            <a:r>
              <a:rPr sz="1800" spc="25" dirty="0">
                <a:solidFill>
                  <a:srgbClr val="393536"/>
                </a:solidFill>
                <a:latin typeface="Arial MT"/>
                <a:cs typeface="Arial MT"/>
              </a:rPr>
              <a:t> </a:t>
            </a:r>
            <a:r>
              <a:rPr sz="1800" dirty="0">
                <a:solidFill>
                  <a:srgbClr val="393536"/>
                </a:solidFill>
                <a:latin typeface="Arial MT"/>
                <a:cs typeface="Arial MT"/>
              </a:rPr>
              <a:t>à</a:t>
            </a:r>
            <a:r>
              <a:rPr sz="1800" spc="-5" dirty="0">
                <a:solidFill>
                  <a:srgbClr val="393536"/>
                </a:solidFill>
                <a:latin typeface="Arial MT"/>
                <a:cs typeface="Arial MT"/>
              </a:rPr>
              <a:t> l'adresse </a:t>
            </a:r>
            <a:r>
              <a:rPr sz="1800" dirty="0">
                <a:solidFill>
                  <a:srgbClr val="393536"/>
                </a:solidFill>
                <a:latin typeface="Arial MT"/>
                <a:cs typeface="Arial MT"/>
              </a:rPr>
              <a:t>IP</a:t>
            </a:r>
            <a:r>
              <a:rPr sz="1800" spc="-40" dirty="0">
                <a:solidFill>
                  <a:srgbClr val="393536"/>
                </a:solidFill>
                <a:latin typeface="Arial MT"/>
                <a:cs typeface="Arial MT"/>
              </a:rPr>
              <a:t> </a:t>
            </a:r>
            <a:r>
              <a:rPr sz="1800" dirty="0">
                <a:solidFill>
                  <a:srgbClr val="393536"/>
                </a:solidFill>
                <a:latin typeface="Arial MT"/>
                <a:cs typeface="Arial MT"/>
              </a:rPr>
              <a:t>de</a:t>
            </a:r>
            <a:endParaRPr sz="1800">
              <a:latin typeface="Arial MT"/>
              <a:cs typeface="Arial MT"/>
            </a:endParaRPr>
          </a:p>
          <a:p>
            <a:pPr marL="241300">
              <a:lnSpc>
                <a:spcPts val="1835"/>
              </a:lnSpc>
            </a:pPr>
            <a:r>
              <a:rPr sz="1800" spc="-5" dirty="0">
                <a:solidFill>
                  <a:srgbClr val="393536"/>
                </a:solidFill>
                <a:latin typeface="Arial MT"/>
                <a:cs typeface="Arial MT"/>
              </a:rPr>
              <a:t>la</a:t>
            </a:r>
            <a:r>
              <a:rPr sz="1800" spc="-35" dirty="0">
                <a:solidFill>
                  <a:srgbClr val="393536"/>
                </a:solidFill>
                <a:latin typeface="Arial MT"/>
                <a:cs typeface="Arial MT"/>
              </a:rPr>
              <a:t> </a:t>
            </a:r>
            <a:r>
              <a:rPr sz="1800" spc="-5" dirty="0">
                <a:solidFill>
                  <a:srgbClr val="393536"/>
                </a:solidFill>
                <a:latin typeface="Arial MT"/>
                <a:cs typeface="Arial MT"/>
              </a:rPr>
              <a:t>requête</a:t>
            </a:r>
            <a:r>
              <a:rPr sz="1800" spc="-105" dirty="0">
                <a:solidFill>
                  <a:srgbClr val="393536"/>
                </a:solidFill>
                <a:latin typeface="Arial MT"/>
                <a:cs typeface="Arial MT"/>
              </a:rPr>
              <a:t> </a:t>
            </a:r>
            <a:r>
              <a:rPr sz="1800" spc="-60" dirty="0">
                <a:solidFill>
                  <a:srgbClr val="393536"/>
                </a:solidFill>
                <a:latin typeface="Arial MT"/>
                <a:cs typeface="Arial MT"/>
              </a:rPr>
              <a:t>ARP.</a:t>
            </a:r>
            <a:endParaRPr sz="1800">
              <a:latin typeface="Arial MT"/>
              <a:cs typeface="Arial M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9915" y="217931"/>
            <a:ext cx="3768852" cy="2911377"/>
          </a:xfrm>
          <a:prstGeom prst="rect">
            <a:avLst/>
          </a:prstGeom>
        </p:spPr>
      </p:pic>
      <p:pic>
        <p:nvPicPr>
          <p:cNvPr id="3" name="object 3"/>
          <p:cNvPicPr/>
          <p:nvPr/>
        </p:nvPicPr>
        <p:blipFill>
          <a:blip r:embed="rId3" cstate="print"/>
          <a:stretch>
            <a:fillRect/>
          </a:stretch>
        </p:blipFill>
        <p:spPr>
          <a:xfrm>
            <a:off x="4104132" y="217931"/>
            <a:ext cx="3895344" cy="2944368"/>
          </a:xfrm>
          <a:prstGeom prst="rect">
            <a:avLst/>
          </a:prstGeom>
        </p:spPr>
      </p:pic>
      <p:pic>
        <p:nvPicPr>
          <p:cNvPr id="4" name="object 4"/>
          <p:cNvPicPr/>
          <p:nvPr/>
        </p:nvPicPr>
        <p:blipFill>
          <a:blip r:embed="rId4" cstate="print"/>
          <a:stretch>
            <a:fillRect/>
          </a:stretch>
        </p:blipFill>
        <p:spPr>
          <a:xfrm>
            <a:off x="8599931" y="291084"/>
            <a:ext cx="3502152" cy="2697480"/>
          </a:xfrm>
          <a:prstGeom prst="rect">
            <a:avLst/>
          </a:prstGeom>
        </p:spPr>
      </p:pic>
      <p:pic>
        <p:nvPicPr>
          <p:cNvPr id="5" name="object 5"/>
          <p:cNvPicPr/>
          <p:nvPr/>
        </p:nvPicPr>
        <p:blipFill>
          <a:blip r:embed="rId5" cstate="print"/>
          <a:stretch>
            <a:fillRect/>
          </a:stretch>
        </p:blipFill>
        <p:spPr>
          <a:xfrm>
            <a:off x="254508" y="3429000"/>
            <a:ext cx="4180332" cy="3102864"/>
          </a:xfrm>
          <a:prstGeom prst="rect">
            <a:avLst/>
          </a:prstGeom>
        </p:spPr>
      </p:pic>
      <p:pic>
        <p:nvPicPr>
          <p:cNvPr id="6" name="object 6"/>
          <p:cNvPicPr/>
          <p:nvPr/>
        </p:nvPicPr>
        <p:blipFill>
          <a:blip r:embed="rId6" cstate="print"/>
          <a:stretch>
            <a:fillRect/>
          </a:stretch>
        </p:blipFill>
        <p:spPr>
          <a:xfrm>
            <a:off x="5794247" y="3191255"/>
            <a:ext cx="4408932" cy="3372612"/>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5309870" cy="696595"/>
          </a:xfrm>
          <a:prstGeom prst="rect">
            <a:avLst/>
          </a:prstGeom>
        </p:spPr>
        <p:txBody>
          <a:bodyPr vert="horz" wrap="square" lIns="0" tIns="12700" rIns="0" bIns="0" rtlCol="0">
            <a:spAutoFit/>
          </a:bodyPr>
          <a:lstStyle/>
          <a:p>
            <a:pPr marL="12700">
              <a:lnSpc>
                <a:spcPct val="100000"/>
              </a:lnSpc>
              <a:spcBef>
                <a:spcPts val="100"/>
              </a:spcBef>
            </a:pPr>
            <a:r>
              <a:rPr sz="4400" dirty="0"/>
              <a:t>Passerelle</a:t>
            </a:r>
            <a:r>
              <a:rPr sz="4400" spc="-50" dirty="0"/>
              <a:t> </a:t>
            </a:r>
            <a:r>
              <a:rPr sz="4400" dirty="0"/>
              <a:t>par</a:t>
            </a:r>
            <a:r>
              <a:rPr sz="4400" spc="-30" dirty="0"/>
              <a:t> </a:t>
            </a:r>
            <a:r>
              <a:rPr sz="4400" dirty="0"/>
              <a:t>défaut</a:t>
            </a:r>
            <a:endParaRPr sz="4400"/>
          </a:p>
        </p:txBody>
      </p:sp>
      <p:sp>
        <p:nvSpPr>
          <p:cNvPr id="3" name="object 3"/>
          <p:cNvSpPr txBox="1"/>
          <p:nvPr/>
        </p:nvSpPr>
        <p:spPr>
          <a:xfrm>
            <a:off x="916939" y="1775205"/>
            <a:ext cx="10325735" cy="3754120"/>
          </a:xfrm>
          <a:prstGeom prst="rect">
            <a:avLst/>
          </a:prstGeom>
        </p:spPr>
        <p:txBody>
          <a:bodyPr vert="horz" wrap="square" lIns="0" tIns="12700" rIns="0" bIns="0" rtlCol="0">
            <a:spAutoFit/>
          </a:bodyPr>
          <a:lstStyle/>
          <a:p>
            <a:pPr marL="241300" indent="-228600">
              <a:lnSpc>
                <a:spcPts val="1835"/>
              </a:lnSpc>
              <a:spcBef>
                <a:spcPts val="100"/>
              </a:spcBef>
              <a:buChar char="•"/>
              <a:tabLst>
                <a:tab pos="240665" algn="l"/>
                <a:tab pos="241300" algn="l"/>
              </a:tabLst>
            </a:pPr>
            <a:r>
              <a:rPr sz="1800" spc="-5" dirty="0">
                <a:solidFill>
                  <a:srgbClr val="393536"/>
                </a:solidFill>
                <a:latin typeface="Arial MT"/>
                <a:cs typeface="Arial MT"/>
              </a:rPr>
              <a:t>La méthode</a:t>
            </a:r>
            <a:r>
              <a:rPr sz="1800" spc="10" dirty="0">
                <a:solidFill>
                  <a:srgbClr val="393536"/>
                </a:solidFill>
                <a:latin typeface="Arial MT"/>
                <a:cs typeface="Arial MT"/>
              </a:rPr>
              <a:t> </a:t>
            </a:r>
            <a:r>
              <a:rPr sz="1800" spc="-5" dirty="0">
                <a:solidFill>
                  <a:srgbClr val="393536"/>
                </a:solidFill>
                <a:latin typeface="Arial MT"/>
                <a:cs typeface="Arial MT"/>
              </a:rPr>
              <a:t>utilisée</a:t>
            </a:r>
            <a:r>
              <a:rPr sz="1800" spc="25" dirty="0">
                <a:solidFill>
                  <a:srgbClr val="393536"/>
                </a:solidFill>
                <a:latin typeface="Arial MT"/>
                <a:cs typeface="Arial MT"/>
              </a:rPr>
              <a:t> </a:t>
            </a:r>
            <a:r>
              <a:rPr sz="1800" spc="-5" dirty="0">
                <a:solidFill>
                  <a:srgbClr val="393536"/>
                </a:solidFill>
                <a:latin typeface="Arial MT"/>
                <a:cs typeface="Arial MT"/>
              </a:rPr>
              <a:t>par</a:t>
            </a:r>
            <a:r>
              <a:rPr sz="1800" spc="10" dirty="0">
                <a:solidFill>
                  <a:srgbClr val="393536"/>
                </a:solidFill>
                <a:latin typeface="Arial MT"/>
                <a:cs typeface="Arial MT"/>
              </a:rPr>
              <a:t> </a:t>
            </a:r>
            <a:r>
              <a:rPr sz="1800" spc="-5" dirty="0">
                <a:solidFill>
                  <a:srgbClr val="393536"/>
                </a:solidFill>
                <a:latin typeface="Arial MT"/>
                <a:cs typeface="Arial MT"/>
              </a:rPr>
              <a:t>un hôte</a:t>
            </a:r>
            <a:r>
              <a:rPr sz="1800" spc="15" dirty="0">
                <a:solidFill>
                  <a:srgbClr val="393536"/>
                </a:solidFill>
                <a:latin typeface="Arial MT"/>
                <a:cs typeface="Arial MT"/>
              </a:rPr>
              <a:t> </a:t>
            </a:r>
            <a:r>
              <a:rPr sz="1800" spc="-5" dirty="0">
                <a:solidFill>
                  <a:srgbClr val="393536"/>
                </a:solidFill>
                <a:latin typeface="Arial MT"/>
                <a:cs typeface="Arial MT"/>
              </a:rPr>
              <a:t>pour</a:t>
            </a:r>
            <a:r>
              <a:rPr sz="1800" spc="5" dirty="0">
                <a:solidFill>
                  <a:srgbClr val="393536"/>
                </a:solidFill>
                <a:latin typeface="Arial MT"/>
                <a:cs typeface="Arial MT"/>
              </a:rPr>
              <a:t> </a:t>
            </a:r>
            <a:r>
              <a:rPr sz="1800" spc="-10" dirty="0">
                <a:solidFill>
                  <a:srgbClr val="393536"/>
                </a:solidFill>
                <a:latin typeface="Arial MT"/>
                <a:cs typeface="Arial MT"/>
              </a:rPr>
              <a:t>envoyer</a:t>
            </a:r>
            <a:r>
              <a:rPr sz="1800" spc="40" dirty="0">
                <a:solidFill>
                  <a:srgbClr val="393536"/>
                </a:solidFill>
                <a:latin typeface="Arial MT"/>
                <a:cs typeface="Arial MT"/>
              </a:rPr>
              <a:t> </a:t>
            </a:r>
            <a:r>
              <a:rPr sz="1800" spc="-5" dirty="0">
                <a:solidFill>
                  <a:srgbClr val="393536"/>
                </a:solidFill>
                <a:latin typeface="Arial MT"/>
                <a:cs typeface="Arial MT"/>
              </a:rPr>
              <a:t>des</a:t>
            </a:r>
            <a:r>
              <a:rPr sz="1800" spc="15" dirty="0">
                <a:solidFill>
                  <a:srgbClr val="393536"/>
                </a:solidFill>
                <a:latin typeface="Arial MT"/>
                <a:cs typeface="Arial MT"/>
              </a:rPr>
              <a:t> </a:t>
            </a:r>
            <a:r>
              <a:rPr sz="1800" spc="-5" dirty="0">
                <a:solidFill>
                  <a:srgbClr val="393536"/>
                </a:solidFill>
                <a:latin typeface="Arial MT"/>
                <a:cs typeface="Arial MT"/>
              </a:rPr>
              <a:t>messages</a:t>
            </a:r>
            <a:r>
              <a:rPr sz="1800" spc="15" dirty="0">
                <a:solidFill>
                  <a:srgbClr val="393536"/>
                </a:solidFill>
                <a:latin typeface="Arial MT"/>
                <a:cs typeface="Arial MT"/>
              </a:rPr>
              <a:t> </a:t>
            </a:r>
            <a:r>
              <a:rPr sz="1800" spc="-5" dirty="0">
                <a:solidFill>
                  <a:srgbClr val="393536"/>
                </a:solidFill>
                <a:latin typeface="Arial MT"/>
                <a:cs typeface="Arial MT"/>
              </a:rPr>
              <a:t>à</a:t>
            </a:r>
            <a:r>
              <a:rPr sz="1800" spc="5" dirty="0">
                <a:solidFill>
                  <a:srgbClr val="393536"/>
                </a:solidFill>
                <a:latin typeface="Arial MT"/>
                <a:cs typeface="Arial MT"/>
              </a:rPr>
              <a:t> </a:t>
            </a:r>
            <a:r>
              <a:rPr sz="1800" spc="-5" dirty="0">
                <a:solidFill>
                  <a:srgbClr val="393536"/>
                </a:solidFill>
                <a:latin typeface="Arial MT"/>
                <a:cs typeface="Arial MT"/>
              </a:rPr>
              <a:t>une</a:t>
            </a:r>
            <a:r>
              <a:rPr sz="1800" dirty="0">
                <a:solidFill>
                  <a:srgbClr val="393536"/>
                </a:solidFill>
                <a:latin typeface="Arial MT"/>
                <a:cs typeface="Arial MT"/>
              </a:rPr>
              <a:t> </a:t>
            </a:r>
            <a:r>
              <a:rPr sz="1800" spc="-5" dirty="0">
                <a:solidFill>
                  <a:srgbClr val="393536"/>
                </a:solidFill>
                <a:latin typeface="Arial MT"/>
                <a:cs typeface="Arial MT"/>
              </a:rPr>
              <a:t>destination</a:t>
            </a:r>
            <a:r>
              <a:rPr sz="1800" spc="20" dirty="0">
                <a:solidFill>
                  <a:srgbClr val="393536"/>
                </a:solidFill>
                <a:latin typeface="Arial MT"/>
                <a:cs typeface="Arial MT"/>
              </a:rPr>
              <a:t> </a:t>
            </a:r>
            <a:r>
              <a:rPr sz="1800" spc="-5" dirty="0">
                <a:solidFill>
                  <a:srgbClr val="393536"/>
                </a:solidFill>
                <a:latin typeface="Arial MT"/>
                <a:cs typeface="Arial MT"/>
              </a:rPr>
              <a:t>sur</a:t>
            </a:r>
            <a:r>
              <a:rPr sz="1800" spc="5" dirty="0">
                <a:solidFill>
                  <a:srgbClr val="393536"/>
                </a:solidFill>
                <a:latin typeface="Arial MT"/>
                <a:cs typeface="Arial MT"/>
              </a:rPr>
              <a:t> </a:t>
            </a:r>
            <a:r>
              <a:rPr sz="1800" spc="-10" dirty="0">
                <a:solidFill>
                  <a:srgbClr val="393536"/>
                </a:solidFill>
                <a:latin typeface="Arial MT"/>
                <a:cs typeface="Arial MT"/>
              </a:rPr>
              <a:t>un</a:t>
            </a:r>
            <a:r>
              <a:rPr sz="1800" spc="5" dirty="0">
                <a:solidFill>
                  <a:srgbClr val="393536"/>
                </a:solidFill>
                <a:latin typeface="Arial MT"/>
                <a:cs typeface="Arial MT"/>
              </a:rPr>
              <a:t> </a:t>
            </a:r>
            <a:r>
              <a:rPr sz="1800" spc="-5" dirty="0">
                <a:solidFill>
                  <a:srgbClr val="393536"/>
                </a:solidFill>
                <a:latin typeface="Arial MT"/>
                <a:cs typeface="Arial MT"/>
              </a:rPr>
              <a:t>réseau</a:t>
            </a:r>
            <a:endParaRPr sz="1800">
              <a:latin typeface="Arial MT"/>
              <a:cs typeface="Arial MT"/>
            </a:endParaRPr>
          </a:p>
          <a:p>
            <a:pPr marL="241300">
              <a:lnSpc>
                <a:spcPts val="1510"/>
              </a:lnSpc>
            </a:pPr>
            <a:r>
              <a:rPr sz="1800" spc="-5" dirty="0">
                <a:solidFill>
                  <a:srgbClr val="393536"/>
                </a:solidFill>
                <a:latin typeface="Arial MT"/>
                <a:cs typeface="Arial MT"/>
              </a:rPr>
              <a:t>distant</a:t>
            </a:r>
            <a:r>
              <a:rPr sz="1800" spc="10" dirty="0">
                <a:solidFill>
                  <a:srgbClr val="393536"/>
                </a:solidFill>
                <a:latin typeface="Arial MT"/>
                <a:cs typeface="Arial MT"/>
              </a:rPr>
              <a:t> </a:t>
            </a:r>
            <a:r>
              <a:rPr sz="1800" dirty="0">
                <a:solidFill>
                  <a:srgbClr val="393536"/>
                </a:solidFill>
                <a:latin typeface="Arial MT"/>
                <a:cs typeface="Arial MT"/>
              </a:rPr>
              <a:t>est</a:t>
            </a:r>
            <a:r>
              <a:rPr sz="1800" spc="10" dirty="0">
                <a:solidFill>
                  <a:srgbClr val="393536"/>
                </a:solidFill>
                <a:latin typeface="Arial MT"/>
                <a:cs typeface="Arial MT"/>
              </a:rPr>
              <a:t> </a:t>
            </a:r>
            <a:r>
              <a:rPr sz="1800" spc="-10" dirty="0">
                <a:solidFill>
                  <a:srgbClr val="393536"/>
                </a:solidFill>
                <a:latin typeface="Arial MT"/>
                <a:cs typeface="Arial MT"/>
              </a:rPr>
              <a:t>différente</a:t>
            </a:r>
            <a:r>
              <a:rPr sz="1800" spc="15" dirty="0">
                <a:solidFill>
                  <a:srgbClr val="393536"/>
                </a:solidFill>
                <a:latin typeface="Arial MT"/>
                <a:cs typeface="Arial MT"/>
              </a:rPr>
              <a:t>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celle</a:t>
            </a:r>
            <a:r>
              <a:rPr sz="1800" spc="15" dirty="0">
                <a:solidFill>
                  <a:srgbClr val="393536"/>
                </a:solidFill>
                <a:latin typeface="Arial MT"/>
                <a:cs typeface="Arial MT"/>
              </a:rPr>
              <a:t> </a:t>
            </a:r>
            <a:r>
              <a:rPr sz="1800" spc="-5" dirty="0">
                <a:solidFill>
                  <a:srgbClr val="393536"/>
                </a:solidFill>
                <a:latin typeface="Arial MT"/>
                <a:cs typeface="Arial MT"/>
              </a:rPr>
              <a:t>qu'il</a:t>
            </a:r>
            <a:r>
              <a:rPr sz="1800" spc="10" dirty="0">
                <a:solidFill>
                  <a:srgbClr val="393536"/>
                </a:solidFill>
                <a:latin typeface="Arial MT"/>
                <a:cs typeface="Arial MT"/>
              </a:rPr>
              <a:t> </a:t>
            </a:r>
            <a:r>
              <a:rPr sz="1800" spc="-5" dirty="0">
                <a:solidFill>
                  <a:srgbClr val="393536"/>
                </a:solidFill>
                <a:latin typeface="Arial MT"/>
                <a:cs typeface="Arial MT"/>
              </a:rPr>
              <a:t>utilise</a:t>
            </a:r>
            <a:r>
              <a:rPr sz="1800" spc="15" dirty="0">
                <a:solidFill>
                  <a:srgbClr val="393536"/>
                </a:solidFill>
                <a:latin typeface="Arial MT"/>
                <a:cs typeface="Arial MT"/>
              </a:rPr>
              <a:t> </a:t>
            </a:r>
            <a:r>
              <a:rPr sz="1800" spc="-5" dirty="0">
                <a:solidFill>
                  <a:srgbClr val="393536"/>
                </a:solidFill>
                <a:latin typeface="Arial MT"/>
                <a:cs typeface="Arial MT"/>
              </a:rPr>
              <a:t>pour</a:t>
            </a:r>
            <a:r>
              <a:rPr sz="1800" spc="15" dirty="0">
                <a:solidFill>
                  <a:srgbClr val="393536"/>
                </a:solidFill>
                <a:latin typeface="Arial MT"/>
                <a:cs typeface="Arial MT"/>
              </a:rPr>
              <a:t> </a:t>
            </a:r>
            <a:r>
              <a:rPr sz="1800" spc="-10" dirty="0">
                <a:solidFill>
                  <a:srgbClr val="393536"/>
                </a:solidFill>
                <a:latin typeface="Arial MT"/>
                <a:cs typeface="Arial MT"/>
              </a:rPr>
              <a:t>envoyer</a:t>
            </a:r>
            <a:r>
              <a:rPr sz="1800" spc="40" dirty="0">
                <a:solidFill>
                  <a:srgbClr val="393536"/>
                </a:solidFill>
                <a:latin typeface="Arial MT"/>
                <a:cs typeface="Arial MT"/>
              </a:rPr>
              <a:t> </a:t>
            </a:r>
            <a:r>
              <a:rPr sz="1800" spc="-5" dirty="0">
                <a:solidFill>
                  <a:srgbClr val="393536"/>
                </a:solidFill>
                <a:latin typeface="Arial MT"/>
                <a:cs typeface="Arial MT"/>
              </a:rPr>
              <a:t>des</a:t>
            </a:r>
            <a:r>
              <a:rPr sz="1800" spc="10" dirty="0">
                <a:solidFill>
                  <a:srgbClr val="393536"/>
                </a:solidFill>
                <a:latin typeface="Arial MT"/>
                <a:cs typeface="Arial MT"/>
              </a:rPr>
              <a:t> </a:t>
            </a:r>
            <a:r>
              <a:rPr sz="1800" spc="-5" dirty="0">
                <a:solidFill>
                  <a:srgbClr val="393536"/>
                </a:solidFill>
                <a:latin typeface="Arial MT"/>
                <a:cs typeface="Arial MT"/>
              </a:rPr>
              <a:t>messages</a:t>
            </a:r>
            <a:r>
              <a:rPr sz="1800" spc="20" dirty="0">
                <a:solidFill>
                  <a:srgbClr val="393536"/>
                </a:solidFill>
                <a:latin typeface="Arial MT"/>
                <a:cs typeface="Arial MT"/>
              </a:rPr>
              <a:t> </a:t>
            </a:r>
            <a:r>
              <a:rPr sz="1800" spc="-5" dirty="0">
                <a:solidFill>
                  <a:srgbClr val="393536"/>
                </a:solidFill>
                <a:latin typeface="Arial MT"/>
                <a:cs typeface="Arial MT"/>
              </a:rPr>
              <a:t>à</a:t>
            </a:r>
            <a:r>
              <a:rPr sz="1800" spc="10" dirty="0">
                <a:solidFill>
                  <a:srgbClr val="393536"/>
                </a:solidFill>
                <a:latin typeface="Arial MT"/>
                <a:cs typeface="Arial MT"/>
              </a:rPr>
              <a:t> </a:t>
            </a:r>
            <a:r>
              <a:rPr sz="1800" spc="-5" dirty="0">
                <a:solidFill>
                  <a:srgbClr val="393536"/>
                </a:solidFill>
                <a:latin typeface="Arial MT"/>
                <a:cs typeface="Arial MT"/>
              </a:rPr>
              <a:t>une</a:t>
            </a:r>
            <a:r>
              <a:rPr sz="1800" spc="15" dirty="0">
                <a:solidFill>
                  <a:srgbClr val="393536"/>
                </a:solidFill>
                <a:latin typeface="Arial MT"/>
                <a:cs typeface="Arial MT"/>
              </a:rPr>
              <a:t> </a:t>
            </a:r>
            <a:r>
              <a:rPr sz="1800" spc="-5" dirty="0">
                <a:solidFill>
                  <a:srgbClr val="393536"/>
                </a:solidFill>
                <a:latin typeface="Arial MT"/>
                <a:cs typeface="Arial MT"/>
              </a:rPr>
              <a:t>destination</a:t>
            </a:r>
            <a:r>
              <a:rPr sz="1800" spc="25" dirty="0">
                <a:solidFill>
                  <a:srgbClr val="393536"/>
                </a:solidFill>
                <a:latin typeface="Arial MT"/>
                <a:cs typeface="Arial MT"/>
              </a:rPr>
              <a:t> </a:t>
            </a:r>
            <a:r>
              <a:rPr sz="1800" spc="-5" dirty="0">
                <a:solidFill>
                  <a:srgbClr val="393536"/>
                </a:solidFill>
                <a:latin typeface="Arial MT"/>
                <a:cs typeface="Arial MT"/>
              </a:rPr>
              <a:t>sur</a:t>
            </a:r>
            <a:r>
              <a:rPr sz="1800" spc="10" dirty="0">
                <a:solidFill>
                  <a:srgbClr val="393536"/>
                </a:solidFill>
                <a:latin typeface="Arial MT"/>
                <a:cs typeface="Arial MT"/>
              </a:rPr>
              <a:t> </a:t>
            </a:r>
            <a:r>
              <a:rPr sz="1800" spc="-5" dirty="0">
                <a:solidFill>
                  <a:srgbClr val="393536"/>
                </a:solidFill>
                <a:latin typeface="Arial MT"/>
                <a:cs typeface="Arial MT"/>
              </a:rPr>
              <a:t>le</a:t>
            </a:r>
            <a:r>
              <a:rPr sz="1800" dirty="0">
                <a:solidFill>
                  <a:srgbClr val="393536"/>
                </a:solidFill>
                <a:latin typeface="Arial MT"/>
                <a:cs typeface="Arial MT"/>
              </a:rPr>
              <a:t> même</a:t>
            </a:r>
            <a:endParaRPr sz="1800">
              <a:latin typeface="Arial MT"/>
              <a:cs typeface="Arial MT"/>
            </a:endParaRPr>
          </a:p>
          <a:p>
            <a:pPr marL="241300">
              <a:lnSpc>
                <a:spcPts val="1510"/>
              </a:lnSpc>
            </a:pPr>
            <a:r>
              <a:rPr sz="1800" spc="-5" dirty="0">
                <a:solidFill>
                  <a:srgbClr val="393536"/>
                </a:solidFill>
                <a:latin typeface="Arial MT"/>
                <a:cs typeface="Arial MT"/>
              </a:rPr>
              <a:t>réseau</a:t>
            </a:r>
            <a:r>
              <a:rPr sz="1800" spc="15" dirty="0">
                <a:solidFill>
                  <a:srgbClr val="393536"/>
                </a:solidFill>
                <a:latin typeface="Arial MT"/>
                <a:cs typeface="Arial MT"/>
              </a:rPr>
              <a:t> </a:t>
            </a:r>
            <a:r>
              <a:rPr sz="1800" spc="-5" dirty="0">
                <a:solidFill>
                  <a:srgbClr val="393536"/>
                </a:solidFill>
                <a:latin typeface="Arial MT"/>
                <a:cs typeface="Arial MT"/>
              </a:rPr>
              <a:t>local.</a:t>
            </a:r>
            <a:r>
              <a:rPr sz="1800" spc="25" dirty="0">
                <a:solidFill>
                  <a:srgbClr val="393536"/>
                </a:solidFill>
                <a:latin typeface="Arial MT"/>
                <a:cs typeface="Arial MT"/>
              </a:rPr>
              <a:t> </a:t>
            </a:r>
            <a:r>
              <a:rPr sz="1800" spc="-5" dirty="0">
                <a:solidFill>
                  <a:srgbClr val="393536"/>
                </a:solidFill>
                <a:latin typeface="Arial MT"/>
                <a:cs typeface="Arial MT"/>
              </a:rPr>
              <a:t>Lorsqu'un</a:t>
            </a:r>
            <a:r>
              <a:rPr sz="1800" dirty="0">
                <a:solidFill>
                  <a:srgbClr val="393536"/>
                </a:solidFill>
                <a:latin typeface="Arial MT"/>
                <a:cs typeface="Arial MT"/>
              </a:rPr>
              <a:t> </a:t>
            </a:r>
            <a:r>
              <a:rPr sz="1800" spc="-5" dirty="0">
                <a:solidFill>
                  <a:srgbClr val="393536"/>
                </a:solidFill>
                <a:latin typeface="Arial MT"/>
                <a:cs typeface="Arial MT"/>
              </a:rPr>
              <a:t>hôte</a:t>
            </a:r>
            <a:r>
              <a:rPr sz="1800" spc="20" dirty="0">
                <a:solidFill>
                  <a:srgbClr val="393536"/>
                </a:solidFill>
                <a:latin typeface="Arial MT"/>
                <a:cs typeface="Arial MT"/>
              </a:rPr>
              <a:t> </a:t>
            </a:r>
            <a:r>
              <a:rPr sz="1800" spc="-5" dirty="0">
                <a:solidFill>
                  <a:srgbClr val="393536"/>
                </a:solidFill>
                <a:latin typeface="Arial MT"/>
                <a:cs typeface="Arial MT"/>
              </a:rPr>
              <a:t>doit</a:t>
            </a:r>
            <a:r>
              <a:rPr sz="1800" spc="10" dirty="0">
                <a:solidFill>
                  <a:srgbClr val="393536"/>
                </a:solidFill>
                <a:latin typeface="Arial MT"/>
                <a:cs typeface="Arial MT"/>
              </a:rPr>
              <a:t> </a:t>
            </a:r>
            <a:r>
              <a:rPr sz="1800" spc="-10" dirty="0">
                <a:solidFill>
                  <a:srgbClr val="393536"/>
                </a:solidFill>
                <a:latin typeface="Arial MT"/>
                <a:cs typeface="Arial MT"/>
              </a:rPr>
              <a:t>envoyer</a:t>
            </a:r>
            <a:r>
              <a:rPr sz="1800" spc="40" dirty="0">
                <a:solidFill>
                  <a:srgbClr val="393536"/>
                </a:solidFill>
                <a:latin typeface="Arial MT"/>
                <a:cs typeface="Arial MT"/>
              </a:rPr>
              <a:t> </a:t>
            </a:r>
            <a:r>
              <a:rPr sz="1800" spc="-5" dirty="0">
                <a:solidFill>
                  <a:srgbClr val="393536"/>
                </a:solidFill>
                <a:latin typeface="Arial MT"/>
                <a:cs typeface="Arial MT"/>
              </a:rPr>
              <a:t>un</a:t>
            </a:r>
            <a:r>
              <a:rPr sz="1800" dirty="0">
                <a:solidFill>
                  <a:srgbClr val="393536"/>
                </a:solidFill>
                <a:latin typeface="Arial MT"/>
                <a:cs typeface="Arial MT"/>
              </a:rPr>
              <a:t> </a:t>
            </a:r>
            <a:r>
              <a:rPr sz="1800" spc="-5" dirty="0">
                <a:solidFill>
                  <a:srgbClr val="393536"/>
                </a:solidFill>
                <a:latin typeface="Arial MT"/>
                <a:cs typeface="Arial MT"/>
              </a:rPr>
              <a:t>message</a:t>
            </a:r>
            <a:r>
              <a:rPr sz="1800" spc="15" dirty="0">
                <a:solidFill>
                  <a:srgbClr val="393536"/>
                </a:solidFill>
                <a:latin typeface="Arial MT"/>
                <a:cs typeface="Arial MT"/>
              </a:rPr>
              <a:t> </a:t>
            </a:r>
            <a:r>
              <a:rPr sz="1800" spc="-5" dirty="0">
                <a:solidFill>
                  <a:srgbClr val="393536"/>
                </a:solidFill>
                <a:latin typeface="Arial MT"/>
                <a:cs typeface="Arial MT"/>
              </a:rPr>
              <a:t>à</a:t>
            </a:r>
            <a:r>
              <a:rPr sz="1800" spc="15" dirty="0">
                <a:solidFill>
                  <a:srgbClr val="393536"/>
                </a:solidFill>
                <a:latin typeface="Arial MT"/>
                <a:cs typeface="Arial MT"/>
              </a:rPr>
              <a:t> </a:t>
            </a:r>
            <a:r>
              <a:rPr sz="1800" spc="-10" dirty="0">
                <a:solidFill>
                  <a:srgbClr val="393536"/>
                </a:solidFill>
                <a:latin typeface="Arial MT"/>
                <a:cs typeface="Arial MT"/>
              </a:rPr>
              <a:t>un</a:t>
            </a:r>
            <a:r>
              <a:rPr sz="1800" spc="15" dirty="0">
                <a:solidFill>
                  <a:srgbClr val="393536"/>
                </a:solidFill>
                <a:latin typeface="Arial MT"/>
                <a:cs typeface="Arial MT"/>
              </a:rPr>
              <a:t> </a:t>
            </a:r>
            <a:r>
              <a:rPr sz="1800" spc="-5" dirty="0">
                <a:solidFill>
                  <a:srgbClr val="393536"/>
                </a:solidFill>
                <a:latin typeface="Arial MT"/>
                <a:cs typeface="Arial MT"/>
              </a:rPr>
              <a:t>autre</a:t>
            </a:r>
            <a:r>
              <a:rPr sz="1800" spc="10" dirty="0">
                <a:solidFill>
                  <a:srgbClr val="393536"/>
                </a:solidFill>
                <a:latin typeface="Arial MT"/>
                <a:cs typeface="Arial MT"/>
              </a:rPr>
              <a:t> </a:t>
            </a:r>
            <a:r>
              <a:rPr sz="1800" spc="-5" dirty="0">
                <a:solidFill>
                  <a:srgbClr val="393536"/>
                </a:solidFill>
                <a:latin typeface="Arial MT"/>
                <a:cs typeface="Arial MT"/>
              </a:rPr>
              <a:t>hôte</a:t>
            </a:r>
            <a:r>
              <a:rPr sz="1800" spc="10" dirty="0">
                <a:solidFill>
                  <a:srgbClr val="393536"/>
                </a:solidFill>
                <a:latin typeface="Arial MT"/>
                <a:cs typeface="Arial MT"/>
              </a:rPr>
              <a:t> </a:t>
            </a:r>
            <a:r>
              <a:rPr sz="1800" spc="-5" dirty="0">
                <a:solidFill>
                  <a:srgbClr val="393536"/>
                </a:solidFill>
                <a:latin typeface="Arial MT"/>
                <a:cs typeface="Arial MT"/>
              </a:rPr>
              <a:t>du</a:t>
            </a:r>
            <a:r>
              <a:rPr sz="1800" spc="15" dirty="0">
                <a:solidFill>
                  <a:srgbClr val="393536"/>
                </a:solidFill>
                <a:latin typeface="Arial MT"/>
                <a:cs typeface="Arial MT"/>
              </a:rPr>
              <a:t> </a:t>
            </a:r>
            <a:r>
              <a:rPr sz="1800" spc="-5" dirty="0">
                <a:solidFill>
                  <a:srgbClr val="393536"/>
                </a:solidFill>
                <a:latin typeface="Arial MT"/>
                <a:cs typeface="Arial MT"/>
              </a:rPr>
              <a:t>même</a:t>
            </a:r>
            <a:r>
              <a:rPr sz="1800" spc="10" dirty="0">
                <a:solidFill>
                  <a:srgbClr val="393536"/>
                </a:solidFill>
                <a:latin typeface="Arial MT"/>
                <a:cs typeface="Arial MT"/>
              </a:rPr>
              <a:t> </a:t>
            </a:r>
            <a:r>
              <a:rPr sz="1800" spc="-5" dirty="0">
                <a:solidFill>
                  <a:srgbClr val="393536"/>
                </a:solidFill>
                <a:latin typeface="Arial MT"/>
                <a:cs typeface="Arial MT"/>
              </a:rPr>
              <a:t>réseau,</a:t>
            </a:r>
            <a:r>
              <a:rPr sz="1800" spc="25" dirty="0">
                <a:solidFill>
                  <a:srgbClr val="393536"/>
                </a:solidFill>
                <a:latin typeface="Arial MT"/>
                <a:cs typeface="Arial MT"/>
              </a:rPr>
              <a:t> </a:t>
            </a:r>
            <a:r>
              <a:rPr sz="1800" spc="-5" dirty="0">
                <a:solidFill>
                  <a:srgbClr val="393536"/>
                </a:solidFill>
                <a:latin typeface="Arial MT"/>
                <a:cs typeface="Arial MT"/>
              </a:rPr>
              <a:t>il</a:t>
            </a:r>
            <a:r>
              <a:rPr sz="1800" dirty="0">
                <a:solidFill>
                  <a:srgbClr val="393536"/>
                </a:solidFill>
                <a:latin typeface="Arial MT"/>
                <a:cs typeface="Arial MT"/>
              </a:rPr>
              <a:t> </a:t>
            </a:r>
            <a:r>
              <a:rPr sz="1800" spc="-5" dirty="0">
                <a:solidFill>
                  <a:srgbClr val="393536"/>
                </a:solidFill>
                <a:latin typeface="Arial MT"/>
                <a:cs typeface="Arial MT"/>
              </a:rPr>
              <a:t>transfère</a:t>
            </a:r>
            <a:endParaRPr sz="1800">
              <a:latin typeface="Arial MT"/>
              <a:cs typeface="Arial MT"/>
            </a:endParaRPr>
          </a:p>
          <a:p>
            <a:pPr marL="241300">
              <a:lnSpc>
                <a:spcPts val="1515"/>
              </a:lnSpc>
            </a:pPr>
            <a:r>
              <a:rPr sz="1800" spc="-5" dirty="0">
                <a:solidFill>
                  <a:srgbClr val="393536"/>
                </a:solidFill>
                <a:latin typeface="Arial MT"/>
                <a:cs typeface="Arial MT"/>
              </a:rPr>
              <a:t>directement</a:t>
            </a:r>
            <a:r>
              <a:rPr sz="1800" spc="20" dirty="0">
                <a:solidFill>
                  <a:srgbClr val="393536"/>
                </a:solidFill>
                <a:latin typeface="Arial MT"/>
                <a:cs typeface="Arial MT"/>
              </a:rPr>
              <a:t> </a:t>
            </a:r>
            <a:r>
              <a:rPr sz="1800" dirty="0">
                <a:solidFill>
                  <a:srgbClr val="393536"/>
                </a:solidFill>
                <a:latin typeface="Arial MT"/>
                <a:cs typeface="Arial MT"/>
              </a:rPr>
              <a:t>le</a:t>
            </a:r>
            <a:r>
              <a:rPr sz="1800" spc="-5" dirty="0">
                <a:solidFill>
                  <a:srgbClr val="393536"/>
                </a:solidFill>
                <a:latin typeface="Arial MT"/>
                <a:cs typeface="Arial MT"/>
              </a:rPr>
              <a:t> message.</a:t>
            </a:r>
            <a:r>
              <a:rPr sz="1800" spc="20" dirty="0">
                <a:solidFill>
                  <a:srgbClr val="393536"/>
                </a:solidFill>
                <a:latin typeface="Arial MT"/>
                <a:cs typeface="Arial MT"/>
              </a:rPr>
              <a:t> </a:t>
            </a:r>
            <a:r>
              <a:rPr sz="1800" dirty="0">
                <a:solidFill>
                  <a:srgbClr val="393536"/>
                </a:solidFill>
                <a:latin typeface="Arial MT"/>
                <a:cs typeface="Arial MT"/>
              </a:rPr>
              <a:t>Un</a:t>
            </a:r>
            <a:r>
              <a:rPr sz="1800" spc="-5" dirty="0">
                <a:solidFill>
                  <a:srgbClr val="393536"/>
                </a:solidFill>
                <a:latin typeface="Arial MT"/>
                <a:cs typeface="Arial MT"/>
              </a:rPr>
              <a:t> hôte</a:t>
            </a:r>
            <a:r>
              <a:rPr sz="1800" spc="20" dirty="0">
                <a:solidFill>
                  <a:srgbClr val="393536"/>
                </a:solidFill>
                <a:latin typeface="Arial MT"/>
                <a:cs typeface="Arial MT"/>
              </a:rPr>
              <a:t> </a:t>
            </a:r>
            <a:r>
              <a:rPr sz="1800" spc="-5" dirty="0">
                <a:solidFill>
                  <a:srgbClr val="393536"/>
                </a:solidFill>
                <a:latin typeface="Arial MT"/>
                <a:cs typeface="Arial MT"/>
              </a:rPr>
              <a:t>utilisera</a:t>
            </a:r>
            <a:r>
              <a:rPr sz="1800" spc="10" dirty="0">
                <a:solidFill>
                  <a:srgbClr val="393536"/>
                </a:solidFill>
                <a:latin typeface="Arial MT"/>
                <a:cs typeface="Arial MT"/>
              </a:rPr>
              <a:t> </a:t>
            </a:r>
            <a:r>
              <a:rPr sz="1800" dirty="0">
                <a:solidFill>
                  <a:srgbClr val="393536"/>
                </a:solidFill>
                <a:latin typeface="Arial MT"/>
                <a:cs typeface="Arial MT"/>
              </a:rPr>
              <a:t>le</a:t>
            </a:r>
            <a:r>
              <a:rPr sz="1800" spc="-5" dirty="0">
                <a:solidFill>
                  <a:srgbClr val="393536"/>
                </a:solidFill>
                <a:latin typeface="Arial MT"/>
                <a:cs typeface="Arial MT"/>
              </a:rPr>
              <a:t> protocole</a:t>
            </a:r>
            <a:r>
              <a:rPr sz="1800" spc="-90" dirty="0">
                <a:solidFill>
                  <a:srgbClr val="393536"/>
                </a:solidFill>
                <a:latin typeface="Arial MT"/>
                <a:cs typeface="Arial MT"/>
              </a:rPr>
              <a:t> </a:t>
            </a:r>
            <a:r>
              <a:rPr sz="1800" dirty="0">
                <a:solidFill>
                  <a:srgbClr val="393536"/>
                </a:solidFill>
                <a:latin typeface="Arial MT"/>
                <a:cs typeface="Arial MT"/>
              </a:rPr>
              <a:t>ARP</a:t>
            </a:r>
            <a:r>
              <a:rPr sz="1800" spc="-25" dirty="0">
                <a:solidFill>
                  <a:srgbClr val="393536"/>
                </a:solidFill>
                <a:latin typeface="Arial MT"/>
                <a:cs typeface="Arial MT"/>
              </a:rPr>
              <a:t> </a:t>
            </a:r>
            <a:r>
              <a:rPr sz="1800" spc="-10" dirty="0">
                <a:solidFill>
                  <a:srgbClr val="393536"/>
                </a:solidFill>
                <a:latin typeface="Arial MT"/>
                <a:cs typeface="Arial MT"/>
              </a:rPr>
              <a:t>pour</a:t>
            </a:r>
            <a:r>
              <a:rPr sz="1800" spc="5" dirty="0">
                <a:solidFill>
                  <a:srgbClr val="393536"/>
                </a:solidFill>
                <a:latin typeface="Arial MT"/>
                <a:cs typeface="Arial MT"/>
              </a:rPr>
              <a:t> </a:t>
            </a:r>
            <a:r>
              <a:rPr sz="1800" spc="-5" dirty="0">
                <a:solidFill>
                  <a:srgbClr val="393536"/>
                </a:solidFill>
                <a:latin typeface="Arial MT"/>
                <a:cs typeface="Arial MT"/>
              </a:rPr>
              <a:t>connaître</a:t>
            </a:r>
            <a:r>
              <a:rPr sz="1800" spc="10" dirty="0">
                <a:solidFill>
                  <a:srgbClr val="393536"/>
                </a:solidFill>
                <a:latin typeface="Arial MT"/>
                <a:cs typeface="Arial MT"/>
              </a:rPr>
              <a:t> </a:t>
            </a:r>
            <a:r>
              <a:rPr sz="1800" spc="-5" dirty="0">
                <a:solidFill>
                  <a:srgbClr val="393536"/>
                </a:solidFill>
                <a:latin typeface="Arial MT"/>
                <a:cs typeface="Arial MT"/>
              </a:rPr>
              <a:t>l'adresse</a:t>
            </a:r>
            <a:r>
              <a:rPr sz="1800" dirty="0">
                <a:solidFill>
                  <a:srgbClr val="393536"/>
                </a:solidFill>
                <a:latin typeface="Arial MT"/>
                <a:cs typeface="Arial MT"/>
              </a:rPr>
              <a:t> MAC</a:t>
            </a:r>
            <a:r>
              <a:rPr sz="1800" spc="5" dirty="0">
                <a:solidFill>
                  <a:srgbClr val="393536"/>
                </a:solidFill>
                <a:latin typeface="Arial MT"/>
                <a:cs typeface="Arial MT"/>
              </a:rPr>
              <a:t> </a:t>
            </a:r>
            <a:r>
              <a:rPr sz="1800" dirty="0">
                <a:solidFill>
                  <a:srgbClr val="393536"/>
                </a:solidFill>
                <a:latin typeface="Arial MT"/>
                <a:cs typeface="Arial MT"/>
              </a:rPr>
              <a:t>de</a:t>
            </a:r>
            <a:r>
              <a:rPr sz="1800" spc="5" dirty="0">
                <a:solidFill>
                  <a:srgbClr val="393536"/>
                </a:solidFill>
                <a:latin typeface="Arial MT"/>
                <a:cs typeface="Arial MT"/>
              </a:rPr>
              <a:t> </a:t>
            </a:r>
            <a:r>
              <a:rPr sz="1800" spc="-5" dirty="0">
                <a:solidFill>
                  <a:srgbClr val="393536"/>
                </a:solidFill>
                <a:latin typeface="Arial MT"/>
                <a:cs typeface="Arial MT"/>
              </a:rPr>
              <a:t>l'hôte</a:t>
            </a:r>
            <a:endParaRPr sz="1800">
              <a:latin typeface="Arial MT"/>
              <a:cs typeface="Arial MT"/>
            </a:endParaRPr>
          </a:p>
          <a:p>
            <a:pPr marL="241300" marR="216535">
              <a:lnSpc>
                <a:spcPct val="70000"/>
              </a:lnSpc>
              <a:spcBef>
                <a:spcPts val="325"/>
              </a:spcBef>
            </a:pPr>
            <a:r>
              <a:rPr sz="1800" spc="-5" dirty="0">
                <a:solidFill>
                  <a:srgbClr val="393536"/>
                </a:solidFill>
                <a:latin typeface="Arial MT"/>
                <a:cs typeface="Arial MT"/>
              </a:rPr>
              <a:t>de destination.</a:t>
            </a:r>
            <a:r>
              <a:rPr sz="1800" spc="35" dirty="0">
                <a:solidFill>
                  <a:srgbClr val="393536"/>
                </a:solidFill>
                <a:latin typeface="Arial MT"/>
                <a:cs typeface="Arial MT"/>
              </a:rPr>
              <a:t> </a:t>
            </a:r>
            <a:r>
              <a:rPr sz="1800" dirty="0">
                <a:solidFill>
                  <a:srgbClr val="393536"/>
                </a:solidFill>
                <a:latin typeface="Arial MT"/>
                <a:cs typeface="Arial MT"/>
              </a:rPr>
              <a:t>Il </a:t>
            </a:r>
            <a:r>
              <a:rPr sz="1800" spc="-5" dirty="0">
                <a:solidFill>
                  <a:srgbClr val="393536"/>
                </a:solidFill>
                <a:latin typeface="Arial MT"/>
                <a:cs typeface="Arial MT"/>
              </a:rPr>
              <a:t>inclut</a:t>
            </a:r>
            <a:r>
              <a:rPr sz="1800" spc="25" dirty="0">
                <a:solidFill>
                  <a:srgbClr val="393536"/>
                </a:solidFill>
                <a:latin typeface="Arial MT"/>
                <a:cs typeface="Arial MT"/>
              </a:rPr>
              <a:t> </a:t>
            </a:r>
            <a:r>
              <a:rPr sz="1800" spc="-5" dirty="0">
                <a:solidFill>
                  <a:srgbClr val="393536"/>
                </a:solidFill>
                <a:latin typeface="Arial MT"/>
                <a:cs typeface="Arial MT"/>
              </a:rPr>
              <a:t>l'adresse </a:t>
            </a:r>
            <a:r>
              <a:rPr sz="1800" dirty="0">
                <a:solidFill>
                  <a:srgbClr val="393536"/>
                </a:solidFill>
                <a:latin typeface="Arial MT"/>
                <a:cs typeface="Arial MT"/>
              </a:rPr>
              <a:t>IP</a:t>
            </a:r>
            <a:r>
              <a:rPr sz="1800" spc="-30" dirty="0">
                <a:solidFill>
                  <a:srgbClr val="393536"/>
                </a:solidFill>
                <a:latin typeface="Arial MT"/>
                <a:cs typeface="Arial MT"/>
              </a:rPr>
              <a:t>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destination</a:t>
            </a:r>
            <a:r>
              <a:rPr sz="1800" spc="20" dirty="0">
                <a:solidFill>
                  <a:srgbClr val="393536"/>
                </a:solidFill>
                <a:latin typeface="Arial MT"/>
                <a:cs typeface="Arial MT"/>
              </a:rPr>
              <a:t> </a:t>
            </a:r>
            <a:r>
              <a:rPr sz="1800" spc="-5" dirty="0">
                <a:solidFill>
                  <a:srgbClr val="393536"/>
                </a:solidFill>
                <a:latin typeface="Arial MT"/>
                <a:cs typeface="Arial MT"/>
              </a:rPr>
              <a:t>dans</a:t>
            </a:r>
            <a:r>
              <a:rPr sz="1800" spc="15" dirty="0">
                <a:solidFill>
                  <a:srgbClr val="393536"/>
                </a:solidFill>
                <a:latin typeface="Arial MT"/>
                <a:cs typeface="Arial MT"/>
              </a:rPr>
              <a:t> </a:t>
            </a:r>
            <a:r>
              <a:rPr sz="1800" spc="-5" dirty="0">
                <a:solidFill>
                  <a:srgbClr val="393536"/>
                </a:solidFill>
                <a:latin typeface="Arial MT"/>
                <a:cs typeface="Arial MT"/>
              </a:rPr>
              <a:t>l'en-tête</a:t>
            </a:r>
            <a:r>
              <a:rPr sz="1800" spc="10" dirty="0">
                <a:solidFill>
                  <a:srgbClr val="393536"/>
                </a:solidFill>
                <a:latin typeface="Arial MT"/>
                <a:cs typeface="Arial MT"/>
              </a:rPr>
              <a:t> </a:t>
            </a:r>
            <a:r>
              <a:rPr sz="1800" spc="-5" dirty="0">
                <a:solidFill>
                  <a:srgbClr val="393536"/>
                </a:solidFill>
                <a:latin typeface="Arial MT"/>
                <a:cs typeface="Arial MT"/>
              </a:rPr>
              <a:t>du</a:t>
            </a:r>
            <a:r>
              <a:rPr sz="1800" dirty="0">
                <a:solidFill>
                  <a:srgbClr val="393536"/>
                </a:solidFill>
                <a:latin typeface="Arial MT"/>
                <a:cs typeface="Arial MT"/>
              </a:rPr>
              <a:t> </a:t>
            </a:r>
            <a:r>
              <a:rPr sz="1800" spc="-5" dirty="0">
                <a:solidFill>
                  <a:srgbClr val="393536"/>
                </a:solidFill>
                <a:latin typeface="Arial MT"/>
                <a:cs typeface="Arial MT"/>
              </a:rPr>
              <a:t>paquet</a:t>
            </a:r>
            <a:r>
              <a:rPr sz="1800" spc="15" dirty="0">
                <a:solidFill>
                  <a:srgbClr val="393536"/>
                </a:solidFill>
                <a:latin typeface="Arial MT"/>
                <a:cs typeface="Arial MT"/>
              </a:rPr>
              <a:t> </a:t>
            </a:r>
            <a:r>
              <a:rPr sz="1800" dirty="0">
                <a:solidFill>
                  <a:srgbClr val="393536"/>
                </a:solidFill>
                <a:latin typeface="Arial MT"/>
                <a:cs typeface="Arial MT"/>
              </a:rPr>
              <a:t>et</a:t>
            </a:r>
            <a:r>
              <a:rPr sz="1800" spc="10" dirty="0">
                <a:solidFill>
                  <a:srgbClr val="393536"/>
                </a:solidFill>
                <a:latin typeface="Arial MT"/>
                <a:cs typeface="Arial MT"/>
              </a:rPr>
              <a:t> </a:t>
            </a:r>
            <a:r>
              <a:rPr sz="1800" spc="-5" dirty="0">
                <a:solidFill>
                  <a:srgbClr val="393536"/>
                </a:solidFill>
                <a:latin typeface="Arial MT"/>
                <a:cs typeface="Arial MT"/>
              </a:rPr>
              <a:t>encapsule</a:t>
            </a:r>
            <a:r>
              <a:rPr sz="1800" spc="30" dirty="0">
                <a:solidFill>
                  <a:srgbClr val="393536"/>
                </a:solidFill>
                <a:latin typeface="Arial MT"/>
                <a:cs typeface="Arial MT"/>
              </a:rPr>
              <a:t> </a:t>
            </a:r>
            <a:r>
              <a:rPr sz="1800" spc="-5" dirty="0">
                <a:solidFill>
                  <a:srgbClr val="393536"/>
                </a:solidFill>
                <a:latin typeface="Arial MT"/>
                <a:cs typeface="Arial MT"/>
              </a:rPr>
              <a:t>le</a:t>
            </a:r>
            <a:r>
              <a:rPr sz="1800" dirty="0">
                <a:solidFill>
                  <a:srgbClr val="393536"/>
                </a:solidFill>
                <a:latin typeface="Arial MT"/>
                <a:cs typeface="Arial MT"/>
              </a:rPr>
              <a:t> </a:t>
            </a:r>
            <a:r>
              <a:rPr sz="1800" spc="-5" dirty="0">
                <a:solidFill>
                  <a:srgbClr val="393536"/>
                </a:solidFill>
                <a:latin typeface="Arial MT"/>
                <a:cs typeface="Arial MT"/>
              </a:rPr>
              <a:t>paquet </a:t>
            </a:r>
            <a:r>
              <a:rPr sz="1800" spc="-484" dirty="0">
                <a:solidFill>
                  <a:srgbClr val="393536"/>
                </a:solidFill>
                <a:latin typeface="Arial MT"/>
                <a:cs typeface="Arial MT"/>
              </a:rPr>
              <a:t> </a:t>
            </a:r>
            <a:r>
              <a:rPr sz="1800" spc="-5" dirty="0">
                <a:solidFill>
                  <a:srgbClr val="393536"/>
                </a:solidFill>
                <a:latin typeface="Arial MT"/>
                <a:cs typeface="Arial MT"/>
              </a:rPr>
              <a:t>dans</a:t>
            </a:r>
            <a:r>
              <a:rPr sz="1800" spc="5" dirty="0">
                <a:solidFill>
                  <a:srgbClr val="393536"/>
                </a:solidFill>
                <a:latin typeface="Arial MT"/>
                <a:cs typeface="Arial MT"/>
              </a:rPr>
              <a:t> </a:t>
            </a:r>
            <a:r>
              <a:rPr sz="1800" spc="-5" dirty="0">
                <a:solidFill>
                  <a:srgbClr val="393536"/>
                </a:solidFill>
                <a:latin typeface="Arial MT"/>
                <a:cs typeface="Arial MT"/>
              </a:rPr>
              <a:t>une</a:t>
            </a:r>
            <a:r>
              <a:rPr sz="1800" dirty="0">
                <a:solidFill>
                  <a:srgbClr val="393536"/>
                </a:solidFill>
                <a:latin typeface="Arial MT"/>
                <a:cs typeface="Arial MT"/>
              </a:rPr>
              <a:t> trame </a:t>
            </a:r>
            <a:r>
              <a:rPr sz="1800" spc="-5" dirty="0">
                <a:solidFill>
                  <a:srgbClr val="393536"/>
                </a:solidFill>
                <a:latin typeface="Arial MT"/>
                <a:cs typeface="Arial MT"/>
              </a:rPr>
              <a:t>contenant</a:t>
            </a:r>
            <a:r>
              <a:rPr sz="1800" spc="20" dirty="0">
                <a:solidFill>
                  <a:srgbClr val="393536"/>
                </a:solidFill>
                <a:latin typeface="Arial MT"/>
                <a:cs typeface="Arial MT"/>
              </a:rPr>
              <a:t> </a:t>
            </a:r>
            <a:r>
              <a:rPr sz="1800" spc="-5" dirty="0">
                <a:solidFill>
                  <a:srgbClr val="393536"/>
                </a:solidFill>
                <a:latin typeface="Arial MT"/>
                <a:cs typeface="Arial MT"/>
              </a:rPr>
              <a:t>l'adresse</a:t>
            </a:r>
            <a:r>
              <a:rPr sz="1800" spc="5" dirty="0">
                <a:solidFill>
                  <a:srgbClr val="393536"/>
                </a:solidFill>
                <a:latin typeface="Arial MT"/>
                <a:cs typeface="Arial MT"/>
              </a:rPr>
              <a:t> </a:t>
            </a:r>
            <a:r>
              <a:rPr sz="1800" dirty="0">
                <a:solidFill>
                  <a:srgbClr val="393536"/>
                </a:solidFill>
                <a:latin typeface="Arial MT"/>
                <a:cs typeface="Arial MT"/>
              </a:rPr>
              <a:t>MAC </a:t>
            </a:r>
            <a:r>
              <a:rPr sz="1800" spc="-5" dirty="0">
                <a:solidFill>
                  <a:srgbClr val="393536"/>
                </a:solidFill>
                <a:latin typeface="Arial MT"/>
                <a:cs typeface="Arial MT"/>
              </a:rPr>
              <a:t>de</a:t>
            </a:r>
            <a:r>
              <a:rPr sz="1800" dirty="0">
                <a:solidFill>
                  <a:srgbClr val="393536"/>
                </a:solidFill>
                <a:latin typeface="Arial MT"/>
                <a:cs typeface="Arial MT"/>
              </a:rPr>
              <a:t> </a:t>
            </a:r>
            <a:r>
              <a:rPr sz="1800" spc="-5" dirty="0">
                <a:solidFill>
                  <a:srgbClr val="393536"/>
                </a:solidFill>
                <a:latin typeface="Arial MT"/>
                <a:cs typeface="Arial MT"/>
              </a:rPr>
              <a:t>la destination,</a:t>
            </a:r>
            <a:r>
              <a:rPr sz="1800" spc="25" dirty="0">
                <a:solidFill>
                  <a:srgbClr val="393536"/>
                </a:solidFill>
                <a:latin typeface="Arial MT"/>
                <a:cs typeface="Arial MT"/>
              </a:rPr>
              <a:t> </a:t>
            </a:r>
            <a:r>
              <a:rPr sz="1800" spc="-5" dirty="0">
                <a:solidFill>
                  <a:srgbClr val="393536"/>
                </a:solidFill>
                <a:latin typeface="Arial MT"/>
                <a:cs typeface="Arial MT"/>
              </a:rPr>
              <a:t>puis</a:t>
            </a:r>
            <a:r>
              <a:rPr sz="1800" dirty="0">
                <a:solidFill>
                  <a:srgbClr val="393536"/>
                </a:solidFill>
                <a:latin typeface="Arial MT"/>
                <a:cs typeface="Arial MT"/>
              </a:rPr>
              <a:t> </a:t>
            </a:r>
            <a:r>
              <a:rPr sz="1800" spc="-5" dirty="0">
                <a:solidFill>
                  <a:srgbClr val="393536"/>
                </a:solidFill>
                <a:latin typeface="Arial MT"/>
                <a:cs typeface="Arial MT"/>
              </a:rPr>
              <a:t>le</a:t>
            </a:r>
            <a:r>
              <a:rPr sz="1800" spc="5" dirty="0">
                <a:solidFill>
                  <a:srgbClr val="393536"/>
                </a:solidFill>
                <a:latin typeface="Arial MT"/>
                <a:cs typeface="Arial MT"/>
              </a:rPr>
              <a:t> </a:t>
            </a:r>
            <a:r>
              <a:rPr sz="1800" spc="-5" dirty="0">
                <a:solidFill>
                  <a:srgbClr val="393536"/>
                </a:solidFill>
                <a:latin typeface="Arial MT"/>
                <a:cs typeface="Arial MT"/>
              </a:rPr>
              <a:t>transfère.</a:t>
            </a:r>
            <a:endParaRPr sz="1800">
              <a:latin typeface="Arial MT"/>
              <a:cs typeface="Arial MT"/>
            </a:endParaRPr>
          </a:p>
          <a:p>
            <a:pPr marL="241300" indent="-228600">
              <a:lnSpc>
                <a:spcPts val="1835"/>
              </a:lnSpc>
              <a:spcBef>
                <a:spcPts val="345"/>
              </a:spcBef>
              <a:buChar char="•"/>
              <a:tabLst>
                <a:tab pos="240665" algn="l"/>
                <a:tab pos="241300" algn="l"/>
              </a:tabLst>
            </a:pPr>
            <a:r>
              <a:rPr sz="1800" spc="-5" dirty="0">
                <a:solidFill>
                  <a:srgbClr val="393536"/>
                </a:solidFill>
                <a:latin typeface="Arial MT"/>
                <a:cs typeface="Arial MT"/>
              </a:rPr>
              <a:t>Lorsqu'un</a:t>
            </a:r>
            <a:r>
              <a:rPr sz="1800" spc="10" dirty="0">
                <a:solidFill>
                  <a:srgbClr val="393536"/>
                </a:solidFill>
                <a:latin typeface="Arial MT"/>
                <a:cs typeface="Arial MT"/>
              </a:rPr>
              <a:t> </a:t>
            </a:r>
            <a:r>
              <a:rPr sz="1800" spc="-5" dirty="0">
                <a:solidFill>
                  <a:srgbClr val="393536"/>
                </a:solidFill>
                <a:latin typeface="Arial MT"/>
                <a:cs typeface="Arial MT"/>
              </a:rPr>
              <a:t>hôte</a:t>
            </a:r>
            <a:r>
              <a:rPr sz="1800" spc="10" dirty="0">
                <a:solidFill>
                  <a:srgbClr val="393536"/>
                </a:solidFill>
                <a:latin typeface="Arial MT"/>
                <a:cs typeface="Arial MT"/>
              </a:rPr>
              <a:t> </a:t>
            </a:r>
            <a:r>
              <a:rPr sz="1800" spc="-5" dirty="0">
                <a:solidFill>
                  <a:srgbClr val="393536"/>
                </a:solidFill>
                <a:latin typeface="Arial MT"/>
                <a:cs typeface="Arial MT"/>
              </a:rPr>
              <a:t>doit</a:t>
            </a:r>
            <a:r>
              <a:rPr sz="1800" spc="10" dirty="0">
                <a:solidFill>
                  <a:srgbClr val="393536"/>
                </a:solidFill>
                <a:latin typeface="Arial MT"/>
                <a:cs typeface="Arial MT"/>
              </a:rPr>
              <a:t> </a:t>
            </a:r>
            <a:r>
              <a:rPr sz="1800" spc="-10" dirty="0">
                <a:solidFill>
                  <a:srgbClr val="393536"/>
                </a:solidFill>
                <a:latin typeface="Arial MT"/>
                <a:cs typeface="Arial MT"/>
              </a:rPr>
              <a:t>envoyer</a:t>
            </a:r>
            <a:r>
              <a:rPr sz="1800" spc="40" dirty="0">
                <a:solidFill>
                  <a:srgbClr val="393536"/>
                </a:solidFill>
                <a:latin typeface="Arial MT"/>
                <a:cs typeface="Arial MT"/>
              </a:rPr>
              <a:t> </a:t>
            </a:r>
            <a:r>
              <a:rPr sz="1800" spc="-5" dirty="0">
                <a:solidFill>
                  <a:srgbClr val="393536"/>
                </a:solidFill>
                <a:latin typeface="Arial MT"/>
                <a:cs typeface="Arial MT"/>
              </a:rPr>
              <a:t>un</a:t>
            </a:r>
            <a:r>
              <a:rPr sz="1800" spc="15" dirty="0">
                <a:solidFill>
                  <a:srgbClr val="393536"/>
                </a:solidFill>
                <a:latin typeface="Arial MT"/>
                <a:cs typeface="Arial MT"/>
              </a:rPr>
              <a:t> </a:t>
            </a:r>
            <a:r>
              <a:rPr sz="1800" spc="-5" dirty="0">
                <a:solidFill>
                  <a:srgbClr val="393536"/>
                </a:solidFill>
                <a:latin typeface="Arial MT"/>
                <a:cs typeface="Arial MT"/>
              </a:rPr>
              <a:t>message</a:t>
            </a:r>
            <a:r>
              <a:rPr sz="1800" spc="15" dirty="0">
                <a:solidFill>
                  <a:srgbClr val="393536"/>
                </a:solidFill>
                <a:latin typeface="Arial MT"/>
                <a:cs typeface="Arial MT"/>
              </a:rPr>
              <a:t> </a:t>
            </a:r>
            <a:r>
              <a:rPr sz="1800" spc="-5" dirty="0">
                <a:solidFill>
                  <a:srgbClr val="393536"/>
                </a:solidFill>
                <a:latin typeface="Arial MT"/>
                <a:cs typeface="Arial MT"/>
              </a:rPr>
              <a:t>à</a:t>
            </a:r>
            <a:r>
              <a:rPr sz="1800" spc="5" dirty="0">
                <a:solidFill>
                  <a:srgbClr val="393536"/>
                </a:solidFill>
                <a:latin typeface="Arial MT"/>
                <a:cs typeface="Arial MT"/>
              </a:rPr>
              <a:t> </a:t>
            </a:r>
            <a:r>
              <a:rPr sz="1800" spc="-10" dirty="0">
                <a:solidFill>
                  <a:srgbClr val="393536"/>
                </a:solidFill>
                <a:latin typeface="Arial MT"/>
                <a:cs typeface="Arial MT"/>
              </a:rPr>
              <a:t>un</a:t>
            </a:r>
            <a:r>
              <a:rPr sz="1800" spc="10" dirty="0">
                <a:solidFill>
                  <a:srgbClr val="393536"/>
                </a:solidFill>
                <a:latin typeface="Arial MT"/>
                <a:cs typeface="Arial MT"/>
              </a:rPr>
              <a:t> </a:t>
            </a:r>
            <a:r>
              <a:rPr sz="1800" spc="-5" dirty="0">
                <a:solidFill>
                  <a:srgbClr val="393536"/>
                </a:solidFill>
                <a:latin typeface="Arial MT"/>
                <a:cs typeface="Arial MT"/>
              </a:rPr>
              <a:t>réseau</a:t>
            </a:r>
            <a:r>
              <a:rPr sz="1800" spc="15" dirty="0">
                <a:solidFill>
                  <a:srgbClr val="393536"/>
                </a:solidFill>
                <a:latin typeface="Arial MT"/>
                <a:cs typeface="Arial MT"/>
              </a:rPr>
              <a:t> </a:t>
            </a:r>
            <a:r>
              <a:rPr sz="1800" spc="-5" dirty="0">
                <a:solidFill>
                  <a:srgbClr val="393536"/>
                </a:solidFill>
                <a:latin typeface="Arial MT"/>
                <a:cs typeface="Arial MT"/>
              </a:rPr>
              <a:t>distant,</a:t>
            </a:r>
            <a:r>
              <a:rPr sz="1800" spc="15" dirty="0">
                <a:solidFill>
                  <a:srgbClr val="393536"/>
                </a:solidFill>
                <a:latin typeface="Arial MT"/>
                <a:cs typeface="Arial MT"/>
              </a:rPr>
              <a:t> </a:t>
            </a:r>
            <a:r>
              <a:rPr sz="1800" spc="-5" dirty="0">
                <a:solidFill>
                  <a:srgbClr val="393536"/>
                </a:solidFill>
                <a:latin typeface="Arial MT"/>
                <a:cs typeface="Arial MT"/>
              </a:rPr>
              <a:t>il</a:t>
            </a:r>
            <a:r>
              <a:rPr sz="1800" spc="10" dirty="0">
                <a:solidFill>
                  <a:srgbClr val="393536"/>
                </a:solidFill>
                <a:latin typeface="Arial MT"/>
                <a:cs typeface="Arial MT"/>
              </a:rPr>
              <a:t> </a:t>
            </a:r>
            <a:r>
              <a:rPr sz="1800" spc="-5" dirty="0">
                <a:solidFill>
                  <a:srgbClr val="393536"/>
                </a:solidFill>
                <a:latin typeface="Arial MT"/>
                <a:cs typeface="Arial MT"/>
              </a:rPr>
              <a:t>doit</a:t>
            </a:r>
            <a:r>
              <a:rPr sz="1800" spc="15" dirty="0">
                <a:solidFill>
                  <a:srgbClr val="393536"/>
                </a:solidFill>
                <a:latin typeface="Arial MT"/>
                <a:cs typeface="Arial MT"/>
              </a:rPr>
              <a:t> </a:t>
            </a:r>
            <a:r>
              <a:rPr sz="1800" spc="-5" dirty="0">
                <a:solidFill>
                  <a:srgbClr val="393536"/>
                </a:solidFill>
                <a:latin typeface="Arial MT"/>
                <a:cs typeface="Arial MT"/>
              </a:rPr>
              <a:t>utiliser</a:t>
            </a:r>
            <a:r>
              <a:rPr sz="1800" spc="20" dirty="0">
                <a:solidFill>
                  <a:srgbClr val="393536"/>
                </a:solidFill>
                <a:latin typeface="Arial MT"/>
                <a:cs typeface="Arial MT"/>
              </a:rPr>
              <a:t> </a:t>
            </a:r>
            <a:r>
              <a:rPr sz="1800" spc="-5" dirty="0">
                <a:solidFill>
                  <a:srgbClr val="393536"/>
                </a:solidFill>
                <a:latin typeface="Arial MT"/>
                <a:cs typeface="Arial MT"/>
              </a:rPr>
              <a:t>le</a:t>
            </a:r>
            <a:r>
              <a:rPr sz="1800" dirty="0">
                <a:solidFill>
                  <a:srgbClr val="393536"/>
                </a:solidFill>
                <a:latin typeface="Arial MT"/>
                <a:cs typeface="Arial MT"/>
              </a:rPr>
              <a:t> </a:t>
            </a:r>
            <a:r>
              <a:rPr sz="1800" spc="-20" dirty="0">
                <a:solidFill>
                  <a:srgbClr val="393536"/>
                </a:solidFill>
                <a:latin typeface="Arial MT"/>
                <a:cs typeface="Arial MT"/>
              </a:rPr>
              <a:t>routeur,</a:t>
            </a:r>
            <a:r>
              <a:rPr sz="1800" spc="15" dirty="0">
                <a:solidFill>
                  <a:srgbClr val="393536"/>
                </a:solidFill>
                <a:latin typeface="Arial MT"/>
                <a:cs typeface="Arial MT"/>
              </a:rPr>
              <a:t> </a:t>
            </a:r>
            <a:r>
              <a:rPr sz="1800" spc="-5" dirty="0">
                <a:solidFill>
                  <a:srgbClr val="393536"/>
                </a:solidFill>
                <a:latin typeface="Arial MT"/>
                <a:cs typeface="Arial MT"/>
              </a:rPr>
              <a:t>également</a:t>
            </a:r>
            <a:endParaRPr sz="1800">
              <a:latin typeface="Arial MT"/>
              <a:cs typeface="Arial MT"/>
            </a:endParaRPr>
          </a:p>
          <a:p>
            <a:pPr marL="241300" marR="577850">
              <a:lnSpc>
                <a:spcPct val="70000"/>
              </a:lnSpc>
              <a:spcBef>
                <a:spcPts val="325"/>
              </a:spcBef>
            </a:pPr>
            <a:r>
              <a:rPr sz="1800" spc="-5" dirty="0">
                <a:solidFill>
                  <a:srgbClr val="393536"/>
                </a:solidFill>
                <a:latin typeface="Arial MT"/>
                <a:cs typeface="Arial MT"/>
              </a:rPr>
              <a:t>appelé</a:t>
            </a:r>
            <a:r>
              <a:rPr sz="1800" spc="20" dirty="0">
                <a:solidFill>
                  <a:srgbClr val="393536"/>
                </a:solidFill>
                <a:latin typeface="Arial MT"/>
                <a:cs typeface="Arial MT"/>
              </a:rPr>
              <a:t> </a:t>
            </a:r>
            <a:r>
              <a:rPr sz="1800" spc="-5" dirty="0">
                <a:solidFill>
                  <a:srgbClr val="393536"/>
                </a:solidFill>
                <a:latin typeface="Arial MT"/>
                <a:cs typeface="Arial MT"/>
              </a:rPr>
              <a:t>«</a:t>
            </a:r>
            <a:r>
              <a:rPr sz="1800" spc="5" dirty="0">
                <a:solidFill>
                  <a:srgbClr val="393536"/>
                </a:solidFill>
                <a:latin typeface="Arial MT"/>
                <a:cs typeface="Arial MT"/>
              </a:rPr>
              <a:t> </a:t>
            </a:r>
            <a:r>
              <a:rPr sz="1800" spc="-5" dirty="0">
                <a:solidFill>
                  <a:srgbClr val="393536"/>
                </a:solidFill>
                <a:latin typeface="Arial MT"/>
                <a:cs typeface="Arial MT"/>
              </a:rPr>
              <a:t>passerelle</a:t>
            </a:r>
            <a:r>
              <a:rPr sz="1800" spc="25" dirty="0">
                <a:solidFill>
                  <a:srgbClr val="393536"/>
                </a:solidFill>
                <a:latin typeface="Arial MT"/>
                <a:cs typeface="Arial MT"/>
              </a:rPr>
              <a:t> </a:t>
            </a:r>
            <a:r>
              <a:rPr sz="1800" spc="-5" dirty="0">
                <a:solidFill>
                  <a:srgbClr val="393536"/>
                </a:solidFill>
                <a:latin typeface="Arial MT"/>
                <a:cs typeface="Arial MT"/>
              </a:rPr>
              <a:t>par</a:t>
            </a:r>
            <a:r>
              <a:rPr sz="1800" spc="5" dirty="0">
                <a:solidFill>
                  <a:srgbClr val="393536"/>
                </a:solidFill>
                <a:latin typeface="Arial MT"/>
                <a:cs typeface="Arial MT"/>
              </a:rPr>
              <a:t> </a:t>
            </a:r>
            <a:r>
              <a:rPr sz="1800" spc="-5" dirty="0">
                <a:solidFill>
                  <a:srgbClr val="393536"/>
                </a:solidFill>
                <a:latin typeface="Arial MT"/>
                <a:cs typeface="Arial MT"/>
              </a:rPr>
              <a:t>défaut</a:t>
            </a:r>
            <a:r>
              <a:rPr sz="1800" spc="10" dirty="0">
                <a:solidFill>
                  <a:srgbClr val="393536"/>
                </a:solidFill>
                <a:latin typeface="Arial MT"/>
                <a:cs typeface="Arial MT"/>
              </a:rPr>
              <a:t> </a:t>
            </a:r>
            <a:r>
              <a:rPr sz="1800" dirty="0">
                <a:solidFill>
                  <a:srgbClr val="393536"/>
                </a:solidFill>
                <a:latin typeface="Arial MT"/>
                <a:cs typeface="Arial MT"/>
              </a:rPr>
              <a:t>».</a:t>
            </a:r>
            <a:r>
              <a:rPr sz="1800" spc="5" dirty="0">
                <a:solidFill>
                  <a:srgbClr val="393536"/>
                </a:solidFill>
                <a:latin typeface="Arial MT"/>
                <a:cs typeface="Arial MT"/>
              </a:rPr>
              <a:t> </a:t>
            </a:r>
            <a:r>
              <a:rPr sz="1800" spc="-5" dirty="0">
                <a:solidFill>
                  <a:srgbClr val="393536"/>
                </a:solidFill>
                <a:latin typeface="Arial MT"/>
                <a:cs typeface="Arial MT"/>
              </a:rPr>
              <a:t>La passerelle</a:t>
            </a:r>
            <a:r>
              <a:rPr sz="1800" spc="25" dirty="0">
                <a:solidFill>
                  <a:srgbClr val="393536"/>
                </a:solidFill>
                <a:latin typeface="Arial MT"/>
                <a:cs typeface="Arial MT"/>
              </a:rPr>
              <a:t> </a:t>
            </a:r>
            <a:r>
              <a:rPr sz="1800" spc="-5" dirty="0">
                <a:solidFill>
                  <a:srgbClr val="393536"/>
                </a:solidFill>
                <a:latin typeface="Arial MT"/>
                <a:cs typeface="Arial MT"/>
              </a:rPr>
              <a:t>par</a:t>
            </a:r>
            <a:r>
              <a:rPr sz="1800" spc="15" dirty="0">
                <a:solidFill>
                  <a:srgbClr val="393536"/>
                </a:solidFill>
                <a:latin typeface="Arial MT"/>
                <a:cs typeface="Arial MT"/>
              </a:rPr>
              <a:t> </a:t>
            </a:r>
            <a:r>
              <a:rPr sz="1800" spc="-5" dirty="0">
                <a:solidFill>
                  <a:srgbClr val="393536"/>
                </a:solidFill>
                <a:latin typeface="Arial MT"/>
                <a:cs typeface="Arial MT"/>
              </a:rPr>
              <a:t>défaut</a:t>
            </a:r>
            <a:r>
              <a:rPr sz="1800" spc="15" dirty="0">
                <a:solidFill>
                  <a:srgbClr val="393536"/>
                </a:solidFill>
                <a:latin typeface="Arial MT"/>
                <a:cs typeface="Arial MT"/>
              </a:rPr>
              <a:t> </a:t>
            </a:r>
            <a:r>
              <a:rPr sz="1800" dirty="0">
                <a:solidFill>
                  <a:srgbClr val="393536"/>
                </a:solidFill>
                <a:latin typeface="Arial MT"/>
                <a:cs typeface="Arial MT"/>
              </a:rPr>
              <a:t>est</a:t>
            </a:r>
            <a:r>
              <a:rPr sz="1800" spc="5" dirty="0">
                <a:solidFill>
                  <a:srgbClr val="393536"/>
                </a:solidFill>
                <a:latin typeface="Arial MT"/>
                <a:cs typeface="Arial MT"/>
              </a:rPr>
              <a:t> </a:t>
            </a:r>
            <a:r>
              <a:rPr sz="1800" spc="-5" dirty="0">
                <a:solidFill>
                  <a:srgbClr val="393536"/>
                </a:solidFill>
                <a:latin typeface="Arial MT"/>
                <a:cs typeface="Arial MT"/>
              </a:rPr>
              <a:t>l'adresse </a:t>
            </a:r>
            <a:r>
              <a:rPr sz="1800" dirty="0">
                <a:solidFill>
                  <a:srgbClr val="393536"/>
                </a:solidFill>
                <a:latin typeface="Arial MT"/>
                <a:cs typeface="Arial MT"/>
              </a:rPr>
              <a:t>IP</a:t>
            </a:r>
            <a:r>
              <a:rPr sz="1800" spc="-35" dirty="0">
                <a:solidFill>
                  <a:srgbClr val="393536"/>
                </a:solidFill>
                <a:latin typeface="Arial MT"/>
                <a:cs typeface="Arial MT"/>
              </a:rPr>
              <a:t> </a:t>
            </a:r>
            <a:r>
              <a:rPr sz="1800" spc="-5" dirty="0">
                <a:solidFill>
                  <a:srgbClr val="393536"/>
                </a:solidFill>
                <a:latin typeface="Arial MT"/>
                <a:cs typeface="Arial MT"/>
              </a:rPr>
              <a:t>d'une</a:t>
            </a:r>
            <a:r>
              <a:rPr sz="1800" spc="5" dirty="0">
                <a:solidFill>
                  <a:srgbClr val="393536"/>
                </a:solidFill>
                <a:latin typeface="Arial MT"/>
                <a:cs typeface="Arial MT"/>
              </a:rPr>
              <a:t> </a:t>
            </a:r>
            <a:r>
              <a:rPr sz="1800" spc="-5" dirty="0">
                <a:solidFill>
                  <a:srgbClr val="393536"/>
                </a:solidFill>
                <a:latin typeface="Arial MT"/>
                <a:cs typeface="Arial MT"/>
              </a:rPr>
              <a:t>interface</a:t>
            </a:r>
            <a:r>
              <a:rPr sz="1800" spc="10" dirty="0">
                <a:solidFill>
                  <a:srgbClr val="393536"/>
                </a:solidFill>
                <a:latin typeface="Arial MT"/>
                <a:cs typeface="Arial MT"/>
              </a:rPr>
              <a:t> </a:t>
            </a:r>
            <a:r>
              <a:rPr sz="1800" spc="-5" dirty="0">
                <a:solidFill>
                  <a:srgbClr val="393536"/>
                </a:solidFill>
                <a:latin typeface="Arial MT"/>
                <a:cs typeface="Arial MT"/>
              </a:rPr>
              <a:t>d'un </a:t>
            </a:r>
            <a:r>
              <a:rPr sz="1800" spc="-484" dirty="0">
                <a:solidFill>
                  <a:srgbClr val="393536"/>
                </a:solidFill>
                <a:latin typeface="Arial MT"/>
                <a:cs typeface="Arial MT"/>
              </a:rPr>
              <a:t> </a:t>
            </a:r>
            <a:r>
              <a:rPr sz="1800" spc="-5" dirty="0">
                <a:solidFill>
                  <a:srgbClr val="393536"/>
                </a:solidFill>
                <a:latin typeface="Arial MT"/>
                <a:cs typeface="Arial MT"/>
              </a:rPr>
              <a:t>routeur</a:t>
            </a:r>
            <a:r>
              <a:rPr sz="1800" spc="10" dirty="0">
                <a:solidFill>
                  <a:srgbClr val="393536"/>
                </a:solidFill>
                <a:latin typeface="Arial MT"/>
                <a:cs typeface="Arial MT"/>
              </a:rPr>
              <a:t> </a:t>
            </a:r>
            <a:r>
              <a:rPr sz="1800" spc="-5" dirty="0">
                <a:solidFill>
                  <a:srgbClr val="393536"/>
                </a:solidFill>
                <a:latin typeface="Arial MT"/>
                <a:cs typeface="Arial MT"/>
              </a:rPr>
              <a:t>se</a:t>
            </a:r>
            <a:r>
              <a:rPr sz="1800" dirty="0">
                <a:solidFill>
                  <a:srgbClr val="393536"/>
                </a:solidFill>
                <a:latin typeface="Arial MT"/>
                <a:cs typeface="Arial MT"/>
              </a:rPr>
              <a:t> </a:t>
            </a:r>
            <a:r>
              <a:rPr sz="1800" spc="-5" dirty="0">
                <a:solidFill>
                  <a:srgbClr val="393536"/>
                </a:solidFill>
                <a:latin typeface="Arial MT"/>
                <a:cs typeface="Arial MT"/>
              </a:rPr>
              <a:t>trouvant</a:t>
            </a:r>
            <a:r>
              <a:rPr sz="1800" spc="5" dirty="0">
                <a:solidFill>
                  <a:srgbClr val="393536"/>
                </a:solidFill>
                <a:latin typeface="Arial MT"/>
                <a:cs typeface="Arial MT"/>
              </a:rPr>
              <a:t> </a:t>
            </a:r>
            <a:r>
              <a:rPr sz="1800" spc="-5" dirty="0">
                <a:solidFill>
                  <a:srgbClr val="393536"/>
                </a:solidFill>
                <a:latin typeface="Arial MT"/>
                <a:cs typeface="Arial MT"/>
              </a:rPr>
              <a:t>sur</a:t>
            </a:r>
            <a:r>
              <a:rPr sz="1800" dirty="0">
                <a:solidFill>
                  <a:srgbClr val="393536"/>
                </a:solidFill>
                <a:latin typeface="Arial MT"/>
                <a:cs typeface="Arial MT"/>
              </a:rPr>
              <a:t> </a:t>
            </a:r>
            <a:r>
              <a:rPr sz="1800" spc="-5" dirty="0">
                <a:solidFill>
                  <a:srgbClr val="393536"/>
                </a:solidFill>
                <a:latin typeface="Arial MT"/>
                <a:cs typeface="Arial MT"/>
              </a:rPr>
              <a:t>le</a:t>
            </a:r>
            <a:r>
              <a:rPr sz="1800" spc="-10" dirty="0">
                <a:solidFill>
                  <a:srgbClr val="393536"/>
                </a:solidFill>
                <a:latin typeface="Arial MT"/>
                <a:cs typeface="Arial MT"/>
              </a:rPr>
              <a:t> </a:t>
            </a:r>
            <a:r>
              <a:rPr sz="1800" dirty="0">
                <a:solidFill>
                  <a:srgbClr val="393536"/>
                </a:solidFill>
                <a:latin typeface="Arial MT"/>
                <a:cs typeface="Arial MT"/>
              </a:rPr>
              <a:t>même</a:t>
            </a:r>
            <a:r>
              <a:rPr sz="1800" spc="5" dirty="0">
                <a:solidFill>
                  <a:srgbClr val="393536"/>
                </a:solidFill>
                <a:latin typeface="Arial MT"/>
                <a:cs typeface="Arial MT"/>
              </a:rPr>
              <a:t> </a:t>
            </a:r>
            <a:r>
              <a:rPr sz="1800" spc="-5" dirty="0">
                <a:solidFill>
                  <a:srgbClr val="393536"/>
                </a:solidFill>
                <a:latin typeface="Arial MT"/>
                <a:cs typeface="Arial MT"/>
              </a:rPr>
              <a:t>réseau</a:t>
            </a:r>
            <a:r>
              <a:rPr sz="1800" spc="5" dirty="0">
                <a:solidFill>
                  <a:srgbClr val="393536"/>
                </a:solidFill>
                <a:latin typeface="Arial MT"/>
                <a:cs typeface="Arial MT"/>
              </a:rPr>
              <a:t> </a:t>
            </a:r>
            <a:r>
              <a:rPr sz="1800" spc="-5" dirty="0">
                <a:solidFill>
                  <a:srgbClr val="393536"/>
                </a:solidFill>
                <a:latin typeface="Arial MT"/>
                <a:cs typeface="Arial MT"/>
              </a:rPr>
              <a:t>que</a:t>
            </a:r>
            <a:r>
              <a:rPr sz="1800" dirty="0">
                <a:solidFill>
                  <a:srgbClr val="393536"/>
                </a:solidFill>
                <a:latin typeface="Arial MT"/>
                <a:cs typeface="Arial MT"/>
              </a:rPr>
              <a:t> </a:t>
            </a:r>
            <a:r>
              <a:rPr sz="1800" spc="-5" dirty="0">
                <a:solidFill>
                  <a:srgbClr val="393536"/>
                </a:solidFill>
                <a:latin typeface="Arial MT"/>
                <a:cs typeface="Arial MT"/>
              </a:rPr>
              <a:t>l'hôte</a:t>
            </a:r>
            <a:r>
              <a:rPr sz="1800" spc="-10" dirty="0">
                <a:solidFill>
                  <a:srgbClr val="393536"/>
                </a:solidFill>
                <a:latin typeface="Arial MT"/>
                <a:cs typeface="Arial MT"/>
              </a:rPr>
              <a:t> </a:t>
            </a:r>
            <a:r>
              <a:rPr sz="1800" spc="-15" dirty="0">
                <a:solidFill>
                  <a:srgbClr val="393536"/>
                </a:solidFill>
                <a:latin typeface="Arial MT"/>
                <a:cs typeface="Arial MT"/>
              </a:rPr>
              <a:t>expéditeur.</a:t>
            </a:r>
            <a:endParaRPr sz="1800">
              <a:latin typeface="Arial MT"/>
              <a:cs typeface="Arial MT"/>
            </a:endParaRPr>
          </a:p>
          <a:p>
            <a:pPr marL="241300" indent="-228600">
              <a:lnSpc>
                <a:spcPts val="1835"/>
              </a:lnSpc>
              <a:spcBef>
                <a:spcPts val="350"/>
              </a:spcBef>
              <a:buChar char="•"/>
              <a:tabLst>
                <a:tab pos="240665" algn="l"/>
                <a:tab pos="241300" algn="l"/>
              </a:tabLst>
            </a:pPr>
            <a:r>
              <a:rPr sz="1800" dirty="0">
                <a:solidFill>
                  <a:srgbClr val="393536"/>
                </a:solidFill>
                <a:latin typeface="Arial MT"/>
                <a:cs typeface="Arial MT"/>
              </a:rPr>
              <a:t>Il </a:t>
            </a:r>
            <a:r>
              <a:rPr sz="1800" spc="-5" dirty="0">
                <a:solidFill>
                  <a:srgbClr val="393536"/>
                </a:solidFill>
                <a:latin typeface="Arial MT"/>
                <a:cs typeface="Arial MT"/>
              </a:rPr>
              <a:t>est</a:t>
            </a:r>
            <a:r>
              <a:rPr sz="1800" dirty="0">
                <a:solidFill>
                  <a:srgbClr val="393536"/>
                </a:solidFill>
                <a:latin typeface="Arial MT"/>
                <a:cs typeface="Arial MT"/>
              </a:rPr>
              <a:t> </a:t>
            </a:r>
            <a:r>
              <a:rPr sz="1800" spc="-5" dirty="0">
                <a:solidFill>
                  <a:srgbClr val="393536"/>
                </a:solidFill>
                <a:latin typeface="Arial MT"/>
                <a:cs typeface="Arial MT"/>
              </a:rPr>
              <a:t>important</a:t>
            </a:r>
            <a:r>
              <a:rPr sz="1800" spc="20" dirty="0">
                <a:solidFill>
                  <a:srgbClr val="393536"/>
                </a:solidFill>
                <a:latin typeface="Arial MT"/>
                <a:cs typeface="Arial MT"/>
              </a:rPr>
              <a:t> </a:t>
            </a:r>
            <a:r>
              <a:rPr sz="1800" spc="-10" dirty="0">
                <a:solidFill>
                  <a:srgbClr val="393536"/>
                </a:solidFill>
                <a:latin typeface="Arial MT"/>
                <a:cs typeface="Arial MT"/>
              </a:rPr>
              <a:t>que</a:t>
            </a:r>
            <a:r>
              <a:rPr sz="1800" spc="5" dirty="0">
                <a:solidFill>
                  <a:srgbClr val="393536"/>
                </a:solidFill>
                <a:latin typeface="Arial MT"/>
                <a:cs typeface="Arial MT"/>
              </a:rPr>
              <a:t> </a:t>
            </a:r>
            <a:r>
              <a:rPr sz="1800" spc="-5" dirty="0">
                <a:solidFill>
                  <a:srgbClr val="393536"/>
                </a:solidFill>
                <a:latin typeface="Arial MT"/>
                <a:cs typeface="Arial MT"/>
              </a:rPr>
              <a:t>l'adresse </a:t>
            </a:r>
            <a:r>
              <a:rPr sz="1800" dirty="0">
                <a:solidFill>
                  <a:srgbClr val="393536"/>
                </a:solidFill>
                <a:latin typeface="Arial MT"/>
                <a:cs typeface="Arial MT"/>
              </a:rPr>
              <a:t>de</a:t>
            </a:r>
            <a:r>
              <a:rPr sz="1800" spc="-5" dirty="0">
                <a:solidFill>
                  <a:srgbClr val="393536"/>
                </a:solidFill>
                <a:latin typeface="Arial MT"/>
                <a:cs typeface="Arial MT"/>
              </a:rPr>
              <a:t> </a:t>
            </a:r>
            <a:r>
              <a:rPr sz="1800" dirty="0">
                <a:solidFill>
                  <a:srgbClr val="393536"/>
                </a:solidFill>
                <a:latin typeface="Arial MT"/>
                <a:cs typeface="Arial MT"/>
              </a:rPr>
              <a:t>la</a:t>
            </a:r>
            <a:r>
              <a:rPr sz="1800" spc="10" dirty="0">
                <a:solidFill>
                  <a:srgbClr val="393536"/>
                </a:solidFill>
                <a:latin typeface="Arial MT"/>
                <a:cs typeface="Arial MT"/>
              </a:rPr>
              <a:t> </a:t>
            </a:r>
            <a:r>
              <a:rPr sz="1800" spc="-5" dirty="0">
                <a:solidFill>
                  <a:srgbClr val="393536"/>
                </a:solidFill>
                <a:latin typeface="Arial MT"/>
                <a:cs typeface="Arial MT"/>
              </a:rPr>
              <a:t>passerelle</a:t>
            </a:r>
            <a:r>
              <a:rPr sz="1800" spc="20" dirty="0">
                <a:solidFill>
                  <a:srgbClr val="393536"/>
                </a:solidFill>
                <a:latin typeface="Arial MT"/>
                <a:cs typeface="Arial MT"/>
              </a:rPr>
              <a:t> </a:t>
            </a:r>
            <a:r>
              <a:rPr sz="1800" spc="-10" dirty="0">
                <a:solidFill>
                  <a:srgbClr val="393536"/>
                </a:solidFill>
                <a:latin typeface="Arial MT"/>
                <a:cs typeface="Arial MT"/>
              </a:rPr>
              <a:t>par</a:t>
            </a:r>
            <a:r>
              <a:rPr sz="1800" spc="5" dirty="0">
                <a:solidFill>
                  <a:srgbClr val="393536"/>
                </a:solidFill>
                <a:latin typeface="Arial MT"/>
                <a:cs typeface="Arial MT"/>
              </a:rPr>
              <a:t> </a:t>
            </a:r>
            <a:r>
              <a:rPr sz="1800" spc="-5" dirty="0">
                <a:solidFill>
                  <a:srgbClr val="393536"/>
                </a:solidFill>
                <a:latin typeface="Arial MT"/>
                <a:cs typeface="Arial MT"/>
              </a:rPr>
              <a:t>défaut</a:t>
            </a:r>
            <a:r>
              <a:rPr sz="1800" spc="5" dirty="0">
                <a:solidFill>
                  <a:srgbClr val="393536"/>
                </a:solidFill>
                <a:latin typeface="Arial MT"/>
                <a:cs typeface="Arial MT"/>
              </a:rPr>
              <a:t> </a:t>
            </a:r>
            <a:r>
              <a:rPr sz="1800" spc="-5" dirty="0">
                <a:solidFill>
                  <a:srgbClr val="393536"/>
                </a:solidFill>
                <a:latin typeface="Arial MT"/>
                <a:cs typeface="Arial MT"/>
              </a:rPr>
              <a:t>soit</a:t>
            </a:r>
            <a:r>
              <a:rPr sz="1800" dirty="0">
                <a:solidFill>
                  <a:srgbClr val="393536"/>
                </a:solidFill>
                <a:latin typeface="Arial MT"/>
                <a:cs typeface="Arial MT"/>
              </a:rPr>
              <a:t> </a:t>
            </a:r>
            <a:r>
              <a:rPr sz="1800" spc="-5" dirty="0">
                <a:solidFill>
                  <a:srgbClr val="393536"/>
                </a:solidFill>
                <a:latin typeface="Arial MT"/>
                <a:cs typeface="Arial MT"/>
              </a:rPr>
              <a:t>configurée</a:t>
            </a:r>
            <a:r>
              <a:rPr sz="1800" spc="25" dirty="0">
                <a:solidFill>
                  <a:srgbClr val="393536"/>
                </a:solidFill>
                <a:latin typeface="Arial MT"/>
                <a:cs typeface="Arial MT"/>
              </a:rPr>
              <a:t> </a:t>
            </a:r>
            <a:r>
              <a:rPr sz="1800" spc="-5" dirty="0">
                <a:solidFill>
                  <a:srgbClr val="393536"/>
                </a:solidFill>
                <a:latin typeface="Arial MT"/>
                <a:cs typeface="Arial MT"/>
              </a:rPr>
              <a:t>sur</a:t>
            </a:r>
            <a:r>
              <a:rPr sz="1800" spc="5" dirty="0">
                <a:solidFill>
                  <a:srgbClr val="393536"/>
                </a:solidFill>
                <a:latin typeface="Arial MT"/>
                <a:cs typeface="Arial MT"/>
              </a:rPr>
              <a:t> </a:t>
            </a:r>
            <a:r>
              <a:rPr sz="1800" spc="-5" dirty="0">
                <a:solidFill>
                  <a:srgbClr val="393536"/>
                </a:solidFill>
                <a:latin typeface="Arial MT"/>
                <a:cs typeface="Arial MT"/>
              </a:rPr>
              <a:t>chaque</a:t>
            </a:r>
            <a:r>
              <a:rPr sz="1800" spc="10" dirty="0">
                <a:solidFill>
                  <a:srgbClr val="393536"/>
                </a:solidFill>
                <a:latin typeface="Arial MT"/>
                <a:cs typeface="Arial MT"/>
              </a:rPr>
              <a:t> </a:t>
            </a:r>
            <a:r>
              <a:rPr sz="1800" spc="-5" dirty="0">
                <a:solidFill>
                  <a:srgbClr val="393536"/>
                </a:solidFill>
                <a:latin typeface="Arial MT"/>
                <a:cs typeface="Arial MT"/>
              </a:rPr>
              <a:t>hôte</a:t>
            </a:r>
            <a:r>
              <a:rPr sz="1800" spc="10" dirty="0">
                <a:solidFill>
                  <a:srgbClr val="393536"/>
                </a:solidFill>
                <a:latin typeface="Arial MT"/>
                <a:cs typeface="Arial MT"/>
              </a:rPr>
              <a:t> </a:t>
            </a:r>
            <a:r>
              <a:rPr sz="1800" spc="-5" dirty="0">
                <a:solidFill>
                  <a:srgbClr val="393536"/>
                </a:solidFill>
                <a:latin typeface="Arial MT"/>
                <a:cs typeface="Arial MT"/>
              </a:rPr>
              <a:t>du</a:t>
            </a:r>
            <a:r>
              <a:rPr sz="1800" dirty="0">
                <a:solidFill>
                  <a:srgbClr val="393536"/>
                </a:solidFill>
                <a:latin typeface="Arial MT"/>
                <a:cs typeface="Arial MT"/>
              </a:rPr>
              <a:t> </a:t>
            </a:r>
            <a:r>
              <a:rPr sz="1800" spc="-5" dirty="0">
                <a:solidFill>
                  <a:srgbClr val="393536"/>
                </a:solidFill>
                <a:latin typeface="Arial MT"/>
                <a:cs typeface="Arial MT"/>
              </a:rPr>
              <a:t>réseau</a:t>
            </a:r>
            <a:endParaRPr sz="1800">
              <a:latin typeface="Arial MT"/>
              <a:cs typeface="Arial MT"/>
            </a:endParaRPr>
          </a:p>
          <a:p>
            <a:pPr marL="241300">
              <a:lnSpc>
                <a:spcPts val="1515"/>
              </a:lnSpc>
            </a:pPr>
            <a:r>
              <a:rPr sz="1800" spc="-5" dirty="0">
                <a:solidFill>
                  <a:srgbClr val="393536"/>
                </a:solidFill>
                <a:latin typeface="Arial MT"/>
                <a:cs typeface="Arial MT"/>
              </a:rPr>
              <a:t>local.</a:t>
            </a:r>
            <a:r>
              <a:rPr sz="1800" spc="20" dirty="0">
                <a:solidFill>
                  <a:srgbClr val="393536"/>
                </a:solidFill>
                <a:latin typeface="Arial MT"/>
                <a:cs typeface="Arial MT"/>
              </a:rPr>
              <a:t> </a:t>
            </a:r>
            <a:r>
              <a:rPr sz="1800" spc="-5" dirty="0">
                <a:solidFill>
                  <a:srgbClr val="393536"/>
                </a:solidFill>
                <a:latin typeface="Arial MT"/>
                <a:cs typeface="Arial MT"/>
              </a:rPr>
              <a:t>Si</a:t>
            </a:r>
            <a:r>
              <a:rPr sz="1800" spc="5" dirty="0">
                <a:solidFill>
                  <a:srgbClr val="393536"/>
                </a:solidFill>
                <a:latin typeface="Arial MT"/>
                <a:cs typeface="Arial MT"/>
              </a:rPr>
              <a:t> </a:t>
            </a:r>
            <a:r>
              <a:rPr sz="1800" spc="-5" dirty="0">
                <a:solidFill>
                  <a:srgbClr val="393536"/>
                </a:solidFill>
                <a:latin typeface="Arial MT"/>
                <a:cs typeface="Arial MT"/>
              </a:rPr>
              <a:t>aucune</a:t>
            </a:r>
            <a:r>
              <a:rPr sz="1800" spc="10" dirty="0">
                <a:solidFill>
                  <a:srgbClr val="393536"/>
                </a:solidFill>
                <a:latin typeface="Arial MT"/>
                <a:cs typeface="Arial MT"/>
              </a:rPr>
              <a:t> </a:t>
            </a:r>
            <a:r>
              <a:rPr sz="1800" spc="-5" dirty="0">
                <a:solidFill>
                  <a:srgbClr val="393536"/>
                </a:solidFill>
                <a:latin typeface="Arial MT"/>
                <a:cs typeface="Arial MT"/>
              </a:rPr>
              <a:t>adresse</a:t>
            </a:r>
            <a:r>
              <a:rPr sz="1800" spc="10" dirty="0">
                <a:solidFill>
                  <a:srgbClr val="393536"/>
                </a:solidFill>
                <a:latin typeface="Arial MT"/>
                <a:cs typeface="Arial MT"/>
              </a:rPr>
              <a:t> </a:t>
            </a:r>
            <a:r>
              <a:rPr sz="1800" spc="-5" dirty="0">
                <a:solidFill>
                  <a:srgbClr val="393536"/>
                </a:solidFill>
                <a:latin typeface="Arial MT"/>
                <a:cs typeface="Arial MT"/>
              </a:rPr>
              <a:t>de passerelle</a:t>
            </a:r>
            <a:r>
              <a:rPr sz="1800" spc="30" dirty="0">
                <a:solidFill>
                  <a:srgbClr val="393536"/>
                </a:solidFill>
                <a:latin typeface="Arial MT"/>
                <a:cs typeface="Arial MT"/>
              </a:rPr>
              <a:t> </a:t>
            </a:r>
            <a:r>
              <a:rPr sz="1800" spc="-5" dirty="0">
                <a:solidFill>
                  <a:srgbClr val="393536"/>
                </a:solidFill>
                <a:latin typeface="Arial MT"/>
                <a:cs typeface="Arial MT"/>
              </a:rPr>
              <a:t>par</a:t>
            </a:r>
            <a:r>
              <a:rPr sz="1800" spc="15" dirty="0">
                <a:solidFill>
                  <a:srgbClr val="393536"/>
                </a:solidFill>
                <a:latin typeface="Arial MT"/>
                <a:cs typeface="Arial MT"/>
              </a:rPr>
              <a:t> </a:t>
            </a:r>
            <a:r>
              <a:rPr sz="1800" spc="-5" dirty="0">
                <a:solidFill>
                  <a:srgbClr val="393536"/>
                </a:solidFill>
                <a:latin typeface="Arial MT"/>
                <a:cs typeface="Arial MT"/>
              </a:rPr>
              <a:t>défaut</a:t>
            </a:r>
            <a:r>
              <a:rPr sz="1800" spc="10" dirty="0">
                <a:solidFill>
                  <a:srgbClr val="393536"/>
                </a:solidFill>
                <a:latin typeface="Arial MT"/>
                <a:cs typeface="Arial MT"/>
              </a:rPr>
              <a:t> </a:t>
            </a:r>
            <a:r>
              <a:rPr sz="1800" spc="-5" dirty="0">
                <a:solidFill>
                  <a:srgbClr val="393536"/>
                </a:solidFill>
                <a:latin typeface="Arial MT"/>
                <a:cs typeface="Arial MT"/>
              </a:rPr>
              <a:t>n'est</a:t>
            </a:r>
            <a:r>
              <a:rPr sz="1800" spc="5" dirty="0">
                <a:solidFill>
                  <a:srgbClr val="393536"/>
                </a:solidFill>
                <a:latin typeface="Arial MT"/>
                <a:cs typeface="Arial MT"/>
              </a:rPr>
              <a:t> </a:t>
            </a:r>
            <a:r>
              <a:rPr sz="1800" spc="-5" dirty="0">
                <a:solidFill>
                  <a:srgbClr val="393536"/>
                </a:solidFill>
                <a:latin typeface="Arial MT"/>
                <a:cs typeface="Arial MT"/>
              </a:rPr>
              <a:t>configurée</a:t>
            </a:r>
            <a:r>
              <a:rPr sz="1800" spc="25" dirty="0">
                <a:solidFill>
                  <a:srgbClr val="393536"/>
                </a:solidFill>
                <a:latin typeface="Arial MT"/>
                <a:cs typeface="Arial MT"/>
              </a:rPr>
              <a:t> </a:t>
            </a:r>
            <a:r>
              <a:rPr sz="1800" spc="-5" dirty="0">
                <a:solidFill>
                  <a:srgbClr val="393536"/>
                </a:solidFill>
                <a:latin typeface="Arial MT"/>
                <a:cs typeface="Arial MT"/>
              </a:rPr>
              <a:t>dans</a:t>
            </a:r>
            <a:r>
              <a:rPr sz="1800" spc="10" dirty="0">
                <a:solidFill>
                  <a:srgbClr val="393536"/>
                </a:solidFill>
                <a:latin typeface="Arial MT"/>
                <a:cs typeface="Arial MT"/>
              </a:rPr>
              <a:t> </a:t>
            </a:r>
            <a:r>
              <a:rPr sz="1800" spc="-5" dirty="0">
                <a:solidFill>
                  <a:srgbClr val="393536"/>
                </a:solidFill>
                <a:latin typeface="Arial MT"/>
                <a:cs typeface="Arial MT"/>
              </a:rPr>
              <a:t>les</a:t>
            </a:r>
            <a:r>
              <a:rPr sz="1800" spc="15" dirty="0">
                <a:solidFill>
                  <a:srgbClr val="393536"/>
                </a:solidFill>
                <a:latin typeface="Arial MT"/>
                <a:cs typeface="Arial MT"/>
              </a:rPr>
              <a:t> </a:t>
            </a:r>
            <a:r>
              <a:rPr sz="1800" spc="-5" dirty="0">
                <a:solidFill>
                  <a:srgbClr val="393536"/>
                </a:solidFill>
                <a:latin typeface="Arial MT"/>
                <a:cs typeface="Arial MT"/>
              </a:rPr>
              <a:t>paramètres</a:t>
            </a:r>
            <a:r>
              <a:rPr sz="1800" spc="-20" dirty="0">
                <a:solidFill>
                  <a:srgbClr val="393536"/>
                </a:solidFill>
                <a:latin typeface="Arial MT"/>
                <a:cs typeface="Arial MT"/>
              </a:rPr>
              <a:t> </a:t>
            </a:r>
            <a:r>
              <a:rPr sz="1800" dirty="0">
                <a:solidFill>
                  <a:srgbClr val="393536"/>
                </a:solidFill>
                <a:latin typeface="Arial MT"/>
                <a:cs typeface="Arial MT"/>
              </a:rPr>
              <a:t>TCP/IP</a:t>
            </a:r>
            <a:r>
              <a:rPr sz="1800" spc="-55" dirty="0">
                <a:solidFill>
                  <a:srgbClr val="393536"/>
                </a:solidFill>
                <a:latin typeface="Arial MT"/>
                <a:cs typeface="Arial MT"/>
              </a:rPr>
              <a:t> </a:t>
            </a:r>
            <a:r>
              <a:rPr sz="1800" spc="-5" dirty="0">
                <a:solidFill>
                  <a:srgbClr val="393536"/>
                </a:solidFill>
                <a:latin typeface="Arial MT"/>
                <a:cs typeface="Arial MT"/>
              </a:rPr>
              <a:t>de</a:t>
            </a:r>
            <a:endParaRPr sz="1800">
              <a:latin typeface="Arial MT"/>
              <a:cs typeface="Arial MT"/>
            </a:endParaRPr>
          </a:p>
          <a:p>
            <a:pPr marL="241300" marR="382905">
              <a:lnSpc>
                <a:spcPct val="70000"/>
              </a:lnSpc>
              <a:spcBef>
                <a:spcPts val="325"/>
              </a:spcBef>
            </a:pPr>
            <a:r>
              <a:rPr sz="1800" spc="-5" dirty="0">
                <a:solidFill>
                  <a:srgbClr val="393536"/>
                </a:solidFill>
                <a:latin typeface="Arial MT"/>
                <a:cs typeface="Arial MT"/>
              </a:rPr>
              <a:t>l'hôte</a:t>
            </a:r>
            <a:r>
              <a:rPr sz="1800" spc="5" dirty="0">
                <a:solidFill>
                  <a:srgbClr val="393536"/>
                </a:solidFill>
                <a:latin typeface="Arial MT"/>
                <a:cs typeface="Arial MT"/>
              </a:rPr>
              <a:t> </a:t>
            </a:r>
            <a:r>
              <a:rPr sz="1800" spc="-5" dirty="0">
                <a:solidFill>
                  <a:srgbClr val="393536"/>
                </a:solidFill>
                <a:latin typeface="Arial MT"/>
                <a:cs typeface="Arial MT"/>
              </a:rPr>
              <a:t>ou si</a:t>
            </a:r>
            <a:r>
              <a:rPr sz="1800" spc="10" dirty="0">
                <a:solidFill>
                  <a:srgbClr val="393536"/>
                </a:solidFill>
                <a:latin typeface="Arial MT"/>
                <a:cs typeface="Arial MT"/>
              </a:rPr>
              <a:t> </a:t>
            </a:r>
            <a:r>
              <a:rPr sz="1800" spc="-5" dirty="0">
                <a:solidFill>
                  <a:srgbClr val="393536"/>
                </a:solidFill>
                <a:latin typeface="Arial MT"/>
                <a:cs typeface="Arial MT"/>
              </a:rPr>
              <a:t>une</a:t>
            </a:r>
            <a:r>
              <a:rPr sz="1800" spc="10" dirty="0">
                <a:solidFill>
                  <a:srgbClr val="393536"/>
                </a:solidFill>
                <a:latin typeface="Arial MT"/>
                <a:cs typeface="Arial MT"/>
              </a:rPr>
              <a:t> </a:t>
            </a:r>
            <a:r>
              <a:rPr sz="1800" spc="-5" dirty="0">
                <a:solidFill>
                  <a:srgbClr val="393536"/>
                </a:solidFill>
                <a:latin typeface="Arial MT"/>
                <a:cs typeface="Arial MT"/>
              </a:rPr>
              <a:t>passerelle</a:t>
            </a:r>
            <a:r>
              <a:rPr sz="1800" spc="25" dirty="0">
                <a:solidFill>
                  <a:srgbClr val="393536"/>
                </a:solidFill>
                <a:latin typeface="Arial MT"/>
                <a:cs typeface="Arial MT"/>
              </a:rPr>
              <a:t> </a:t>
            </a:r>
            <a:r>
              <a:rPr sz="1800" spc="-5" dirty="0">
                <a:solidFill>
                  <a:srgbClr val="393536"/>
                </a:solidFill>
                <a:latin typeface="Arial MT"/>
                <a:cs typeface="Arial MT"/>
              </a:rPr>
              <a:t>par</a:t>
            </a:r>
            <a:r>
              <a:rPr sz="1800" spc="10" dirty="0">
                <a:solidFill>
                  <a:srgbClr val="393536"/>
                </a:solidFill>
                <a:latin typeface="Arial MT"/>
                <a:cs typeface="Arial MT"/>
              </a:rPr>
              <a:t> </a:t>
            </a:r>
            <a:r>
              <a:rPr sz="1800" spc="-5" dirty="0">
                <a:solidFill>
                  <a:srgbClr val="393536"/>
                </a:solidFill>
                <a:latin typeface="Arial MT"/>
                <a:cs typeface="Arial MT"/>
              </a:rPr>
              <a:t>défaut</a:t>
            </a:r>
            <a:r>
              <a:rPr sz="1800" spc="10" dirty="0">
                <a:solidFill>
                  <a:srgbClr val="393536"/>
                </a:solidFill>
                <a:latin typeface="Arial MT"/>
                <a:cs typeface="Arial MT"/>
              </a:rPr>
              <a:t> </a:t>
            </a:r>
            <a:r>
              <a:rPr sz="1800" spc="-5" dirty="0">
                <a:solidFill>
                  <a:srgbClr val="393536"/>
                </a:solidFill>
                <a:latin typeface="Arial MT"/>
                <a:cs typeface="Arial MT"/>
              </a:rPr>
              <a:t>incorrecte</a:t>
            </a:r>
            <a:r>
              <a:rPr sz="1800" spc="20" dirty="0">
                <a:solidFill>
                  <a:srgbClr val="393536"/>
                </a:solidFill>
                <a:latin typeface="Arial MT"/>
                <a:cs typeface="Arial MT"/>
              </a:rPr>
              <a:t> </a:t>
            </a:r>
            <a:r>
              <a:rPr sz="1800" dirty="0">
                <a:solidFill>
                  <a:srgbClr val="393536"/>
                </a:solidFill>
                <a:latin typeface="Arial MT"/>
                <a:cs typeface="Arial MT"/>
              </a:rPr>
              <a:t>est</a:t>
            </a:r>
            <a:r>
              <a:rPr sz="1800" spc="5" dirty="0">
                <a:solidFill>
                  <a:srgbClr val="393536"/>
                </a:solidFill>
                <a:latin typeface="Arial MT"/>
                <a:cs typeface="Arial MT"/>
              </a:rPr>
              <a:t> </a:t>
            </a:r>
            <a:r>
              <a:rPr sz="1800" spc="-5" dirty="0">
                <a:solidFill>
                  <a:srgbClr val="393536"/>
                </a:solidFill>
                <a:latin typeface="Arial MT"/>
                <a:cs typeface="Arial MT"/>
              </a:rPr>
              <a:t>spécifiée,</a:t>
            </a:r>
            <a:r>
              <a:rPr sz="1800" spc="15" dirty="0">
                <a:solidFill>
                  <a:srgbClr val="393536"/>
                </a:solidFill>
                <a:latin typeface="Arial MT"/>
                <a:cs typeface="Arial MT"/>
              </a:rPr>
              <a:t> </a:t>
            </a:r>
            <a:r>
              <a:rPr sz="1800" spc="-5" dirty="0">
                <a:solidFill>
                  <a:srgbClr val="393536"/>
                </a:solidFill>
                <a:latin typeface="Arial MT"/>
                <a:cs typeface="Arial MT"/>
              </a:rPr>
              <a:t>les</a:t>
            </a:r>
            <a:r>
              <a:rPr sz="1800" spc="10" dirty="0">
                <a:solidFill>
                  <a:srgbClr val="393536"/>
                </a:solidFill>
                <a:latin typeface="Arial MT"/>
                <a:cs typeface="Arial MT"/>
              </a:rPr>
              <a:t> </a:t>
            </a:r>
            <a:r>
              <a:rPr sz="1800" spc="-5" dirty="0">
                <a:solidFill>
                  <a:srgbClr val="393536"/>
                </a:solidFill>
                <a:latin typeface="Arial MT"/>
                <a:cs typeface="Arial MT"/>
              </a:rPr>
              <a:t>messages</a:t>
            </a:r>
            <a:r>
              <a:rPr sz="1800" spc="15" dirty="0">
                <a:solidFill>
                  <a:srgbClr val="393536"/>
                </a:solidFill>
                <a:latin typeface="Arial MT"/>
                <a:cs typeface="Arial MT"/>
              </a:rPr>
              <a:t> </a:t>
            </a:r>
            <a:r>
              <a:rPr sz="1800" spc="-5" dirty="0">
                <a:solidFill>
                  <a:srgbClr val="393536"/>
                </a:solidFill>
                <a:latin typeface="Arial MT"/>
                <a:cs typeface="Arial MT"/>
              </a:rPr>
              <a:t>adressés</a:t>
            </a:r>
            <a:r>
              <a:rPr sz="1800" spc="20" dirty="0">
                <a:solidFill>
                  <a:srgbClr val="393536"/>
                </a:solidFill>
                <a:latin typeface="Arial MT"/>
                <a:cs typeface="Arial MT"/>
              </a:rPr>
              <a:t> </a:t>
            </a:r>
            <a:r>
              <a:rPr sz="1800" spc="-5" dirty="0">
                <a:solidFill>
                  <a:srgbClr val="393536"/>
                </a:solidFill>
                <a:latin typeface="Arial MT"/>
                <a:cs typeface="Arial MT"/>
              </a:rPr>
              <a:t>aux</a:t>
            </a:r>
            <a:r>
              <a:rPr sz="1800" spc="15" dirty="0">
                <a:solidFill>
                  <a:srgbClr val="393536"/>
                </a:solidFill>
                <a:latin typeface="Arial MT"/>
                <a:cs typeface="Arial MT"/>
              </a:rPr>
              <a:t> </a:t>
            </a:r>
            <a:r>
              <a:rPr sz="1800" spc="-5" dirty="0">
                <a:solidFill>
                  <a:srgbClr val="393536"/>
                </a:solidFill>
                <a:latin typeface="Arial MT"/>
                <a:cs typeface="Arial MT"/>
              </a:rPr>
              <a:t>hôtes </a:t>
            </a:r>
            <a:r>
              <a:rPr sz="1800" spc="-484" dirty="0">
                <a:solidFill>
                  <a:srgbClr val="393536"/>
                </a:solidFill>
                <a:latin typeface="Arial MT"/>
                <a:cs typeface="Arial MT"/>
              </a:rPr>
              <a:t> </a:t>
            </a:r>
            <a:r>
              <a:rPr sz="1800" spc="-5" dirty="0">
                <a:solidFill>
                  <a:srgbClr val="393536"/>
                </a:solidFill>
                <a:latin typeface="Arial MT"/>
                <a:cs typeface="Arial MT"/>
              </a:rPr>
              <a:t>des réseaux</a:t>
            </a:r>
            <a:r>
              <a:rPr sz="1800" spc="10" dirty="0">
                <a:solidFill>
                  <a:srgbClr val="393536"/>
                </a:solidFill>
                <a:latin typeface="Arial MT"/>
                <a:cs typeface="Arial MT"/>
              </a:rPr>
              <a:t> </a:t>
            </a:r>
            <a:r>
              <a:rPr sz="1800" spc="-5" dirty="0">
                <a:solidFill>
                  <a:srgbClr val="393536"/>
                </a:solidFill>
                <a:latin typeface="Arial MT"/>
                <a:cs typeface="Arial MT"/>
              </a:rPr>
              <a:t>distants</a:t>
            </a:r>
            <a:r>
              <a:rPr sz="1800" spc="15" dirty="0">
                <a:solidFill>
                  <a:srgbClr val="393536"/>
                </a:solidFill>
                <a:latin typeface="Arial MT"/>
                <a:cs typeface="Arial MT"/>
              </a:rPr>
              <a:t> </a:t>
            </a:r>
            <a:r>
              <a:rPr sz="1800" spc="-5" dirty="0">
                <a:solidFill>
                  <a:srgbClr val="393536"/>
                </a:solidFill>
                <a:latin typeface="Arial MT"/>
                <a:cs typeface="Arial MT"/>
              </a:rPr>
              <a:t>ne</a:t>
            </a:r>
            <a:r>
              <a:rPr sz="1800" spc="-10" dirty="0">
                <a:solidFill>
                  <a:srgbClr val="393536"/>
                </a:solidFill>
                <a:latin typeface="Arial MT"/>
                <a:cs typeface="Arial MT"/>
              </a:rPr>
              <a:t> </a:t>
            </a:r>
            <a:r>
              <a:rPr sz="1800" spc="-5" dirty="0">
                <a:solidFill>
                  <a:srgbClr val="393536"/>
                </a:solidFill>
                <a:latin typeface="Arial MT"/>
                <a:cs typeface="Arial MT"/>
              </a:rPr>
              <a:t>peuvent</a:t>
            </a:r>
            <a:r>
              <a:rPr sz="1800" spc="10" dirty="0">
                <a:solidFill>
                  <a:srgbClr val="393536"/>
                </a:solidFill>
                <a:latin typeface="Arial MT"/>
                <a:cs typeface="Arial MT"/>
              </a:rPr>
              <a:t> </a:t>
            </a:r>
            <a:r>
              <a:rPr sz="1800" spc="-5" dirty="0">
                <a:solidFill>
                  <a:srgbClr val="393536"/>
                </a:solidFill>
                <a:latin typeface="Arial MT"/>
                <a:cs typeface="Arial MT"/>
              </a:rPr>
              <a:t>pas</a:t>
            </a:r>
            <a:r>
              <a:rPr sz="1800" dirty="0">
                <a:solidFill>
                  <a:srgbClr val="393536"/>
                </a:solidFill>
                <a:latin typeface="Arial MT"/>
                <a:cs typeface="Arial MT"/>
              </a:rPr>
              <a:t> être </a:t>
            </a:r>
            <a:r>
              <a:rPr sz="1800" spc="-5" dirty="0">
                <a:solidFill>
                  <a:srgbClr val="393536"/>
                </a:solidFill>
                <a:latin typeface="Arial MT"/>
                <a:cs typeface="Arial MT"/>
              </a:rPr>
              <a:t>acheminés.</a:t>
            </a:r>
            <a:endParaRPr sz="1800">
              <a:latin typeface="Arial MT"/>
              <a:cs typeface="Arial MT"/>
            </a:endParaRPr>
          </a:p>
          <a:p>
            <a:pPr marL="241300" indent="-228600">
              <a:lnSpc>
                <a:spcPts val="1835"/>
              </a:lnSpc>
              <a:spcBef>
                <a:spcPts val="359"/>
              </a:spcBef>
              <a:buChar char="•"/>
              <a:tabLst>
                <a:tab pos="240665" algn="l"/>
                <a:tab pos="241300" algn="l"/>
              </a:tabLst>
            </a:pPr>
            <a:r>
              <a:rPr sz="1800" spc="-5" dirty="0">
                <a:solidFill>
                  <a:srgbClr val="393536"/>
                </a:solidFill>
                <a:latin typeface="Arial MT"/>
                <a:cs typeface="Arial MT"/>
              </a:rPr>
              <a:t>Sur</a:t>
            </a:r>
            <a:r>
              <a:rPr sz="1800" spc="5" dirty="0">
                <a:solidFill>
                  <a:srgbClr val="393536"/>
                </a:solidFill>
                <a:latin typeface="Arial MT"/>
                <a:cs typeface="Arial MT"/>
              </a:rPr>
              <a:t> </a:t>
            </a:r>
            <a:r>
              <a:rPr sz="1800" spc="-5" dirty="0">
                <a:solidFill>
                  <a:srgbClr val="393536"/>
                </a:solidFill>
                <a:latin typeface="Arial MT"/>
                <a:cs typeface="Arial MT"/>
              </a:rPr>
              <a:t>la</a:t>
            </a:r>
            <a:r>
              <a:rPr sz="1800" spc="5" dirty="0">
                <a:solidFill>
                  <a:srgbClr val="393536"/>
                </a:solidFill>
                <a:latin typeface="Arial MT"/>
                <a:cs typeface="Arial MT"/>
              </a:rPr>
              <a:t> </a:t>
            </a:r>
            <a:r>
              <a:rPr sz="1800" spc="-5" dirty="0">
                <a:solidFill>
                  <a:srgbClr val="393536"/>
                </a:solidFill>
                <a:latin typeface="Arial MT"/>
                <a:cs typeface="Arial MT"/>
              </a:rPr>
              <a:t>figure,</a:t>
            </a:r>
            <a:r>
              <a:rPr sz="1800" spc="15" dirty="0">
                <a:solidFill>
                  <a:srgbClr val="393536"/>
                </a:solidFill>
                <a:latin typeface="Arial MT"/>
                <a:cs typeface="Arial MT"/>
              </a:rPr>
              <a:t> </a:t>
            </a:r>
            <a:r>
              <a:rPr sz="1800" spc="-5" dirty="0">
                <a:solidFill>
                  <a:srgbClr val="393536"/>
                </a:solidFill>
                <a:latin typeface="Arial MT"/>
                <a:cs typeface="Arial MT"/>
              </a:rPr>
              <a:t>les</a:t>
            </a:r>
            <a:r>
              <a:rPr sz="1800" spc="5" dirty="0">
                <a:solidFill>
                  <a:srgbClr val="393536"/>
                </a:solidFill>
                <a:latin typeface="Arial MT"/>
                <a:cs typeface="Arial MT"/>
              </a:rPr>
              <a:t> </a:t>
            </a:r>
            <a:r>
              <a:rPr sz="1800" spc="-5" dirty="0">
                <a:solidFill>
                  <a:srgbClr val="393536"/>
                </a:solidFill>
                <a:latin typeface="Arial MT"/>
                <a:cs typeface="Arial MT"/>
              </a:rPr>
              <a:t>hôtes</a:t>
            </a:r>
            <a:r>
              <a:rPr sz="1800" spc="5" dirty="0">
                <a:solidFill>
                  <a:srgbClr val="393536"/>
                </a:solidFill>
                <a:latin typeface="Arial MT"/>
                <a:cs typeface="Arial MT"/>
              </a:rPr>
              <a:t> </a:t>
            </a:r>
            <a:r>
              <a:rPr sz="1800" spc="-5" dirty="0">
                <a:solidFill>
                  <a:srgbClr val="393536"/>
                </a:solidFill>
                <a:latin typeface="Arial MT"/>
                <a:cs typeface="Arial MT"/>
              </a:rPr>
              <a:t>du</a:t>
            </a:r>
            <a:r>
              <a:rPr sz="1800" spc="10" dirty="0">
                <a:solidFill>
                  <a:srgbClr val="393536"/>
                </a:solidFill>
                <a:latin typeface="Arial MT"/>
                <a:cs typeface="Arial MT"/>
              </a:rPr>
              <a:t> </a:t>
            </a:r>
            <a:r>
              <a:rPr sz="1800" spc="-5" dirty="0">
                <a:solidFill>
                  <a:srgbClr val="393536"/>
                </a:solidFill>
                <a:latin typeface="Arial MT"/>
                <a:cs typeface="Arial MT"/>
              </a:rPr>
              <a:t>réseau</a:t>
            </a:r>
            <a:r>
              <a:rPr sz="1800" spc="15" dirty="0">
                <a:solidFill>
                  <a:srgbClr val="393536"/>
                </a:solidFill>
                <a:latin typeface="Arial MT"/>
                <a:cs typeface="Arial MT"/>
              </a:rPr>
              <a:t> </a:t>
            </a:r>
            <a:r>
              <a:rPr sz="1800" spc="-5" dirty="0">
                <a:solidFill>
                  <a:srgbClr val="393536"/>
                </a:solidFill>
                <a:latin typeface="Arial MT"/>
                <a:cs typeface="Arial MT"/>
              </a:rPr>
              <a:t>local</a:t>
            </a:r>
            <a:r>
              <a:rPr sz="1800" spc="10" dirty="0">
                <a:solidFill>
                  <a:srgbClr val="393536"/>
                </a:solidFill>
                <a:latin typeface="Arial MT"/>
                <a:cs typeface="Arial MT"/>
              </a:rPr>
              <a:t> </a:t>
            </a:r>
            <a:r>
              <a:rPr sz="1800" spc="-5" dirty="0">
                <a:solidFill>
                  <a:srgbClr val="393536"/>
                </a:solidFill>
                <a:latin typeface="Arial MT"/>
                <a:cs typeface="Arial MT"/>
              </a:rPr>
              <a:t>utilisent</a:t>
            </a:r>
            <a:r>
              <a:rPr sz="1800" spc="15" dirty="0">
                <a:solidFill>
                  <a:srgbClr val="393536"/>
                </a:solidFill>
                <a:latin typeface="Arial MT"/>
                <a:cs typeface="Arial MT"/>
              </a:rPr>
              <a:t> </a:t>
            </a:r>
            <a:r>
              <a:rPr sz="1800" spc="-5" dirty="0">
                <a:solidFill>
                  <a:srgbClr val="393536"/>
                </a:solidFill>
                <a:latin typeface="Arial MT"/>
                <a:cs typeface="Arial MT"/>
              </a:rPr>
              <a:t>R1 </a:t>
            </a:r>
            <a:r>
              <a:rPr sz="1800" dirty="0">
                <a:solidFill>
                  <a:srgbClr val="393536"/>
                </a:solidFill>
                <a:latin typeface="Arial MT"/>
                <a:cs typeface="Arial MT"/>
              </a:rPr>
              <a:t>comme</a:t>
            </a:r>
            <a:r>
              <a:rPr sz="1800" spc="5" dirty="0">
                <a:solidFill>
                  <a:srgbClr val="393536"/>
                </a:solidFill>
                <a:latin typeface="Arial MT"/>
                <a:cs typeface="Arial MT"/>
              </a:rPr>
              <a:t> </a:t>
            </a:r>
            <a:r>
              <a:rPr sz="1800" spc="-5" dirty="0">
                <a:solidFill>
                  <a:srgbClr val="393536"/>
                </a:solidFill>
                <a:latin typeface="Arial MT"/>
                <a:cs typeface="Arial MT"/>
              </a:rPr>
              <a:t>passerelle</a:t>
            </a:r>
            <a:r>
              <a:rPr sz="1800" spc="25" dirty="0">
                <a:solidFill>
                  <a:srgbClr val="393536"/>
                </a:solidFill>
                <a:latin typeface="Arial MT"/>
                <a:cs typeface="Arial MT"/>
              </a:rPr>
              <a:t> </a:t>
            </a:r>
            <a:r>
              <a:rPr sz="1800" spc="-5" dirty="0">
                <a:solidFill>
                  <a:srgbClr val="393536"/>
                </a:solidFill>
                <a:latin typeface="Arial MT"/>
                <a:cs typeface="Arial MT"/>
              </a:rPr>
              <a:t>par</a:t>
            </a:r>
            <a:r>
              <a:rPr sz="1800" spc="15" dirty="0">
                <a:solidFill>
                  <a:srgbClr val="393536"/>
                </a:solidFill>
                <a:latin typeface="Arial MT"/>
                <a:cs typeface="Arial MT"/>
              </a:rPr>
              <a:t> </a:t>
            </a:r>
            <a:r>
              <a:rPr sz="1800" spc="-5" dirty="0">
                <a:solidFill>
                  <a:srgbClr val="393536"/>
                </a:solidFill>
                <a:latin typeface="Arial MT"/>
                <a:cs typeface="Arial MT"/>
              </a:rPr>
              <a:t>défaut</a:t>
            </a:r>
            <a:r>
              <a:rPr sz="1800" spc="15" dirty="0">
                <a:solidFill>
                  <a:srgbClr val="393536"/>
                </a:solidFill>
                <a:latin typeface="Arial MT"/>
                <a:cs typeface="Arial MT"/>
              </a:rPr>
              <a:t> </a:t>
            </a:r>
            <a:r>
              <a:rPr sz="1800" dirty="0">
                <a:solidFill>
                  <a:srgbClr val="393536"/>
                </a:solidFill>
                <a:latin typeface="Arial MT"/>
                <a:cs typeface="Arial MT"/>
              </a:rPr>
              <a:t>et</a:t>
            </a:r>
            <a:r>
              <a:rPr sz="1800" spc="5" dirty="0">
                <a:solidFill>
                  <a:srgbClr val="393536"/>
                </a:solidFill>
                <a:latin typeface="Arial MT"/>
                <a:cs typeface="Arial MT"/>
              </a:rPr>
              <a:t> </a:t>
            </a:r>
            <a:r>
              <a:rPr sz="1800" spc="-5" dirty="0">
                <a:solidFill>
                  <a:srgbClr val="393536"/>
                </a:solidFill>
                <a:latin typeface="Arial MT"/>
                <a:cs typeface="Arial MT"/>
              </a:rPr>
              <a:t>son adresse</a:t>
            </a:r>
            <a:endParaRPr sz="1800">
              <a:latin typeface="Arial MT"/>
              <a:cs typeface="Arial MT"/>
            </a:endParaRPr>
          </a:p>
          <a:p>
            <a:pPr marL="241300">
              <a:lnSpc>
                <a:spcPts val="1510"/>
              </a:lnSpc>
            </a:pPr>
            <a:r>
              <a:rPr sz="1800" spc="-5" dirty="0">
                <a:solidFill>
                  <a:srgbClr val="393536"/>
                </a:solidFill>
                <a:latin typeface="Arial MT"/>
                <a:cs typeface="Arial MT"/>
              </a:rPr>
              <a:t>192.168.1.1</a:t>
            </a:r>
            <a:r>
              <a:rPr sz="1800" spc="15" dirty="0">
                <a:solidFill>
                  <a:srgbClr val="393536"/>
                </a:solidFill>
                <a:latin typeface="Arial MT"/>
                <a:cs typeface="Arial MT"/>
              </a:rPr>
              <a:t> </a:t>
            </a:r>
            <a:r>
              <a:rPr sz="1800" dirty="0">
                <a:solidFill>
                  <a:srgbClr val="393536"/>
                </a:solidFill>
                <a:latin typeface="Arial MT"/>
                <a:cs typeface="Arial MT"/>
              </a:rPr>
              <a:t>est</a:t>
            </a:r>
            <a:r>
              <a:rPr sz="1800" spc="10" dirty="0">
                <a:solidFill>
                  <a:srgbClr val="393536"/>
                </a:solidFill>
                <a:latin typeface="Arial MT"/>
                <a:cs typeface="Arial MT"/>
              </a:rPr>
              <a:t> </a:t>
            </a:r>
            <a:r>
              <a:rPr sz="1800" spc="-5" dirty="0">
                <a:solidFill>
                  <a:srgbClr val="393536"/>
                </a:solidFill>
                <a:latin typeface="Arial MT"/>
                <a:cs typeface="Arial MT"/>
              </a:rPr>
              <a:t>configurée</a:t>
            </a:r>
            <a:r>
              <a:rPr sz="1800" spc="25" dirty="0">
                <a:solidFill>
                  <a:srgbClr val="393536"/>
                </a:solidFill>
                <a:latin typeface="Arial MT"/>
                <a:cs typeface="Arial MT"/>
              </a:rPr>
              <a:t> </a:t>
            </a:r>
            <a:r>
              <a:rPr sz="1800" spc="-5" dirty="0">
                <a:solidFill>
                  <a:srgbClr val="393536"/>
                </a:solidFill>
                <a:latin typeface="Arial MT"/>
                <a:cs typeface="Arial MT"/>
              </a:rPr>
              <a:t>dans</a:t>
            </a:r>
            <a:r>
              <a:rPr sz="1800" spc="10" dirty="0">
                <a:solidFill>
                  <a:srgbClr val="393536"/>
                </a:solidFill>
                <a:latin typeface="Arial MT"/>
                <a:cs typeface="Arial MT"/>
              </a:rPr>
              <a:t> </a:t>
            </a:r>
            <a:r>
              <a:rPr sz="1800" spc="-5" dirty="0">
                <a:solidFill>
                  <a:srgbClr val="393536"/>
                </a:solidFill>
                <a:latin typeface="Arial MT"/>
                <a:cs typeface="Arial MT"/>
              </a:rPr>
              <a:t>leurs</a:t>
            </a:r>
            <a:r>
              <a:rPr sz="1800" spc="10" dirty="0">
                <a:solidFill>
                  <a:srgbClr val="393536"/>
                </a:solidFill>
                <a:latin typeface="Arial MT"/>
                <a:cs typeface="Arial MT"/>
              </a:rPr>
              <a:t> </a:t>
            </a:r>
            <a:r>
              <a:rPr sz="1800" spc="-5" dirty="0">
                <a:solidFill>
                  <a:srgbClr val="393536"/>
                </a:solidFill>
                <a:latin typeface="Arial MT"/>
                <a:cs typeface="Arial MT"/>
              </a:rPr>
              <a:t>paramètres</a:t>
            </a:r>
            <a:r>
              <a:rPr sz="1800" spc="-15" dirty="0">
                <a:solidFill>
                  <a:srgbClr val="393536"/>
                </a:solidFill>
                <a:latin typeface="Arial MT"/>
                <a:cs typeface="Arial MT"/>
              </a:rPr>
              <a:t> </a:t>
            </a:r>
            <a:r>
              <a:rPr sz="1800" spc="-35" dirty="0">
                <a:solidFill>
                  <a:srgbClr val="393536"/>
                </a:solidFill>
                <a:latin typeface="Arial MT"/>
                <a:cs typeface="Arial MT"/>
              </a:rPr>
              <a:t>TCP/IP.</a:t>
            </a:r>
            <a:r>
              <a:rPr sz="1800" spc="-10" dirty="0">
                <a:solidFill>
                  <a:srgbClr val="393536"/>
                </a:solidFill>
                <a:latin typeface="Arial MT"/>
                <a:cs typeface="Arial MT"/>
              </a:rPr>
              <a:t> </a:t>
            </a:r>
            <a:r>
              <a:rPr sz="1800" spc="-5" dirty="0">
                <a:solidFill>
                  <a:srgbClr val="393536"/>
                </a:solidFill>
                <a:latin typeface="Arial MT"/>
                <a:cs typeface="Arial MT"/>
              </a:rPr>
              <a:t>Si</a:t>
            </a:r>
            <a:r>
              <a:rPr sz="1800" spc="5" dirty="0">
                <a:solidFill>
                  <a:srgbClr val="393536"/>
                </a:solidFill>
                <a:latin typeface="Arial MT"/>
                <a:cs typeface="Arial MT"/>
              </a:rPr>
              <a:t> </a:t>
            </a:r>
            <a:r>
              <a:rPr sz="1800" spc="-5" dirty="0">
                <a:solidFill>
                  <a:srgbClr val="393536"/>
                </a:solidFill>
                <a:latin typeface="Arial MT"/>
                <a:cs typeface="Arial MT"/>
              </a:rPr>
              <a:t>la</a:t>
            </a:r>
            <a:r>
              <a:rPr sz="1800" dirty="0">
                <a:solidFill>
                  <a:srgbClr val="393536"/>
                </a:solidFill>
                <a:latin typeface="Arial MT"/>
                <a:cs typeface="Arial MT"/>
              </a:rPr>
              <a:t> </a:t>
            </a:r>
            <a:r>
              <a:rPr sz="1800" spc="-5" dirty="0">
                <a:solidFill>
                  <a:srgbClr val="393536"/>
                </a:solidFill>
                <a:latin typeface="Arial MT"/>
                <a:cs typeface="Arial MT"/>
              </a:rPr>
              <a:t>destination</a:t>
            </a:r>
            <a:r>
              <a:rPr sz="1800" spc="25" dirty="0">
                <a:solidFill>
                  <a:srgbClr val="393536"/>
                </a:solidFill>
                <a:latin typeface="Arial MT"/>
                <a:cs typeface="Arial MT"/>
              </a:rPr>
              <a:t> </a:t>
            </a:r>
            <a:r>
              <a:rPr sz="1800" spc="-5" dirty="0">
                <a:solidFill>
                  <a:srgbClr val="393536"/>
                </a:solidFill>
                <a:latin typeface="Arial MT"/>
                <a:cs typeface="Arial MT"/>
              </a:rPr>
              <a:t>d'une</a:t>
            </a:r>
            <a:r>
              <a:rPr sz="1800" dirty="0">
                <a:solidFill>
                  <a:srgbClr val="393536"/>
                </a:solidFill>
                <a:latin typeface="Arial MT"/>
                <a:cs typeface="Arial MT"/>
              </a:rPr>
              <a:t> </a:t>
            </a:r>
            <a:r>
              <a:rPr sz="1800" spc="-5" dirty="0">
                <a:solidFill>
                  <a:srgbClr val="393536"/>
                </a:solidFill>
                <a:latin typeface="Arial MT"/>
                <a:cs typeface="Arial MT"/>
              </a:rPr>
              <a:t>unité</a:t>
            </a:r>
            <a:r>
              <a:rPr sz="1800" spc="5" dirty="0">
                <a:solidFill>
                  <a:srgbClr val="393536"/>
                </a:solidFill>
                <a:latin typeface="Arial MT"/>
                <a:cs typeface="Arial MT"/>
              </a:rPr>
              <a:t> </a:t>
            </a:r>
            <a:r>
              <a:rPr sz="1800" spc="-10" dirty="0">
                <a:solidFill>
                  <a:srgbClr val="393536"/>
                </a:solidFill>
                <a:latin typeface="Arial MT"/>
                <a:cs typeface="Arial MT"/>
              </a:rPr>
              <a:t>de</a:t>
            </a:r>
            <a:r>
              <a:rPr sz="1800" spc="15" dirty="0">
                <a:solidFill>
                  <a:srgbClr val="393536"/>
                </a:solidFill>
                <a:latin typeface="Arial MT"/>
                <a:cs typeface="Arial MT"/>
              </a:rPr>
              <a:t> </a:t>
            </a:r>
            <a:r>
              <a:rPr sz="1800" spc="-5" dirty="0">
                <a:solidFill>
                  <a:srgbClr val="393536"/>
                </a:solidFill>
                <a:latin typeface="Arial MT"/>
                <a:cs typeface="Arial MT"/>
              </a:rPr>
              <a:t>données</a:t>
            </a:r>
            <a:endParaRPr sz="1800">
              <a:latin typeface="Arial MT"/>
              <a:cs typeface="Arial MT"/>
            </a:endParaRPr>
          </a:p>
          <a:p>
            <a:pPr marL="241300">
              <a:lnSpc>
                <a:spcPts val="1510"/>
              </a:lnSpc>
            </a:pPr>
            <a:r>
              <a:rPr sz="1800" spc="-5" dirty="0">
                <a:solidFill>
                  <a:srgbClr val="393536"/>
                </a:solidFill>
                <a:latin typeface="Arial MT"/>
                <a:cs typeface="Arial MT"/>
              </a:rPr>
              <a:t>de</a:t>
            </a:r>
            <a:r>
              <a:rPr sz="1800" spc="-10" dirty="0">
                <a:solidFill>
                  <a:srgbClr val="393536"/>
                </a:solidFill>
                <a:latin typeface="Arial MT"/>
                <a:cs typeface="Arial MT"/>
              </a:rPr>
              <a:t> </a:t>
            </a:r>
            <a:r>
              <a:rPr sz="1800" spc="-5" dirty="0">
                <a:solidFill>
                  <a:srgbClr val="393536"/>
                </a:solidFill>
                <a:latin typeface="Arial MT"/>
                <a:cs typeface="Arial MT"/>
              </a:rPr>
              <a:t>protocole</a:t>
            </a:r>
            <a:r>
              <a:rPr sz="1800" spc="20" dirty="0">
                <a:solidFill>
                  <a:srgbClr val="393536"/>
                </a:solidFill>
                <a:latin typeface="Arial MT"/>
                <a:cs typeface="Arial MT"/>
              </a:rPr>
              <a:t> </a:t>
            </a:r>
            <a:r>
              <a:rPr sz="1800" spc="-5" dirty="0">
                <a:solidFill>
                  <a:srgbClr val="393536"/>
                </a:solidFill>
                <a:latin typeface="Arial MT"/>
                <a:cs typeface="Arial MT"/>
              </a:rPr>
              <a:t>se</a:t>
            </a:r>
            <a:r>
              <a:rPr sz="1800" spc="5" dirty="0">
                <a:solidFill>
                  <a:srgbClr val="393536"/>
                </a:solidFill>
                <a:latin typeface="Arial MT"/>
                <a:cs typeface="Arial MT"/>
              </a:rPr>
              <a:t> </a:t>
            </a:r>
            <a:r>
              <a:rPr sz="1800" spc="-5" dirty="0">
                <a:solidFill>
                  <a:srgbClr val="393536"/>
                </a:solidFill>
                <a:latin typeface="Arial MT"/>
                <a:cs typeface="Arial MT"/>
              </a:rPr>
              <a:t>trouve</a:t>
            </a:r>
            <a:r>
              <a:rPr sz="1800" spc="5" dirty="0">
                <a:solidFill>
                  <a:srgbClr val="393536"/>
                </a:solidFill>
                <a:latin typeface="Arial MT"/>
                <a:cs typeface="Arial MT"/>
              </a:rPr>
              <a:t> </a:t>
            </a:r>
            <a:r>
              <a:rPr sz="1800" spc="-5" dirty="0">
                <a:solidFill>
                  <a:srgbClr val="393536"/>
                </a:solidFill>
                <a:latin typeface="Arial MT"/>
                <a:cs typeface="Arial MT"/>
              </a:rPr>
              <a:t>sur</a:t>
            </a:r>
            <a:r>
              <a:rPr sz="1800" spc="5" dirty="0">
                <a:solidFill>
                  <a:srgbClr val="393536"/>
                </a:solidFill>
                <a:latin typeface="Arial MT"/>
                <a:cs typeface="Arial MT"/>
              </a:rPr>
              <a:t> </a:t>
            </a:r>
            <a:r>
              <a:rPr sz="1800" spc="-5" dirty="0">
                <a:solidFill>
                  <a:srgbClr val="393536"/>
                </a:solidFill>
                <a:latin typeface="Arial MT"/>
                <a:cs typeface="Arial MT"/>
              </a:rPr>
              <a:t>un autre</a:t>
            </a:r>
            <a:r>
              <a:rPr sz="1800" spc="15" dirty="0">
                <a:solidFill>
                  <a:srgbClr val="393536"/>
                </a:solidFill>
                <a:latin typeface="Arial MT"/>
                <a:cs typeface="Arial MT"/>
              </a:rPr>
              <a:t> </a:t>
            </a:r>
            <a:r>
              <a:rPr sz="1800" spc="-5" dirty="0">
                <a:solidFill>
                  <a:srgbClr val="393536"/>
                </a:solidFill>
                <a:latin typeface="Arial MT"/>
                <a:cs typeface="Arial MT"/>
              </a:rPr>
              <a:t>réseau</a:t>
            </a:r>
            <a:r>
              <a:rPr sz="1800" spc="10" dirty="0">
                <a:solidFill>
                  <a:srgbClr val="393536"/>
                </a:solidFill>
                <a:latin typeface="Arial MT"/>
                <a:cs typeface="Arial MT"/>
              </a:rPr>
              <a:t> </a:t>
            </a:r>
            <a:r>
              <a:rPr sz="1800" spc="-75" dirty="0">
                <a:solidFill>
                  <a:srgbClr val="393536"/>
                </a:solidFill>
                <a:latin typeface="Arial MT"/>
                <a:cs typeface="Arial MT"/>
              </a:rPr>
              <a:t>IP,</a:t>
            </a:r>
            <a:r>
              <a:rPr sz="1800" spc="-15" dirty="0">
                <a:solidFill>
                  <a:srgbClr val="393536"/>
                </a:solidFill>
                <a:latin typeface="Arial MT"/>
                <a:cs typeface="Arial MT"/>
              </a:rPr>
              <a:t> </a:t>
            </a:r>
            <a:r>
              <a:rPr sz="1800" spc="-5" dirty="0">
                <a:solidFill>
                  <a:srgbClr val="393536"/>
                </a:solidFill>
                <a:latin typeface="Arial MT"/>
                <a:cs typeface="Arial MT"/>
              </a:rPr>
              <a:t>les</a:t>
            </a:r>
            <a:r>
              <a:rPr sz="1800" spc="15" dirty="0">
                <a:solidFill>
                  <a:srgbClr val="393536"/>
                </a:solidFill>
                <a:latin typeface="Arial MT"/>
                <a:cs typeface="Arial MT"/>
              </a:rPr>
              <a:t> </a:t>
            </a:r>
            <a:r>
              <a:rPr sz="1800" spc="-5" dirty="0">
                <a:solidFill>
                  <a:srgbClr val="393536"/>
                </a:solidFill>
                <a:latin typeface="Arial MT"/>
                <a:cs typeface="Arial MT"/>
              </a:rPr>
              <a:t>hôtes</a:t>
            </a:r>
            <a:r>
              <a:rPr sz="1800" spc="5" dirty="0">
                <a:solidFill>
                  <a:srgbClr val="393536"/>
                </a:solidFill>
                <a:latin typeface="Arial MT"/>
                <a:cs typeface="Arial MT"/>
              </a:rPr>
              <a:t> </a:t>
            </a:r>
            <a:r>
              <a:rPr sz="1800" spc="-5" dirty="0">
                <a:solidFill>
                  <a:srgbClr val="393536"/>
                </a:solidFill>
                <a:latin typeface="Arial MT"/>
                <a:cs typeface="Arial MT"/>
              </a:rPr>
              <a:t>envoient</a:t>
            </a:r>
            <a:r>
              <a:rPr sz="1800" spc="20" dirty="0">
                <a:solidFill>
                  <a:srgbClr val="393536"/>
                </a:solidFill>
                <a:latin typeface="Arial MT"/>
                <a:cs typeface="Arial MT"/>
              </a:rPr>
              <a:t> </a:t>
            </a:r>
            <a:r>
              <a:rPr sz="1800" spc="-5" dirty="0">
                <a:solidFill>
                  <a:srgbClr val="393536"/>
                </a:solidFill>
                <a:latin typeface="Arial MT"/>
                <a:cs typeface="Arial MT"/>
              </a:rPr>
              <a:t>les</a:t>
            </a:r>
            <a:r>
              <a:rPr sz="1800" spc="15" dirty="0">
                <a:solidFill>
                  <a:srgbClr val="393536"/>
                </a:solidFill>
                <a:latin typeface="Arial MT"/>
                <a:cs typeface="Arial MT"/>
              </a:rPr>
              <a:t> </a:t>
            </a:r>
            <a:r>
              <a:rPr sz="1800" spc="-5" dirty="0">
                <a:solidFill>
                  <a:srgbClr val="393536"/>
                </a:solidFill>
                <a:latin typeface="Arial MT"/>
                <a:cs typeface="Arial MT"/>
              </a:rPr>
              <a:t>unités</a:t>
            </a:r>
            <a:r>
              <a:rPr sz="1800" spc="5" dirty="0">
                <a:solidFill>
                  <a:srgbClr val="393536"/>
                </a:solidFill>
                <a:latin typeface="Arial MT"/>
                <a:cs typeface="Arial MT"/>
              </a:rPr>
              <a:t> </a:t>
            </a:r>
            <a:r>
              <a:rPr sz="1800" spc="-10" dirty="0">
                <a:solidFill>
                  <a:srgbClr val="393536"/>
                </a:solidFill>
                <a:latin typeface="Arial MT"/>
                <a:cs typeface="Arial MT"/>
              </a:rPr>
              <a:t>de</a:t>
            </a:r>
            <a:r>
              <a:rPr sz="1800" spc="10" dirty="0">
                <a:solidFill>
                  <a:srgbClr val="393536"/>
                </a:solidFill>
                <a:latin typeface="Arial MT"/>
                <a:cs typeface="Arial MT"/>
              </a:rPr>
              <a:t> </a:t>
            </a:r>
            <a:r>
              <a:rPr sz="1800" spc="-5" dirty="0">
                <a:solidFill>
                  <a:srgbClr val="393536"/>
                </a:solidFill>
                <a:latin typeface="Arial MT"/>
                <a:cs typeface="Arial MT"/>
              </a:rPr>
              <a:t>données</a:t>
            </a:r>
            <a:r>
              <a:rPr sz="1800" spc="15" dirty="0">
                <a:solidFill>
                  <a:srgbClr val="393536"/>
                </a:solidFill>
                <a:latin typeface="Arial MT"/>
                <a:cs typeface="Arial MT"/>
              </a:rPr>
              <a:t> </a:t>
            </a:r>
            <a:r>
              <a:rPr sz="1800" spc="-5" dirty="0">
                <a:solidFill>
                  <a:srgbClr val="393536"/>
                </a:solidFill>
                <a:latin typeface="Arial MT"/>
                <a:cs typeface="Arial MT"/>
              </a:rPr>
              <a:t>de</a:t>
            </a:r>
            <a:endParaRPr sz="1800">
              <a:latin typeface="Arial MT"/>
              <a:cs typeface="Arial MT"/>
            </a:endParaRPr>
          </a:p>
          <a:p>
            <a:pPr marL="241300">
              <a:lnSpc>
                <a:spcPts val="1835"/>
              </a:lnSpc>
            </a:pPr>
            <a:r>
              <a:rPr sz="1800" spc="-5" dirty="0">
                <a:solidFill>
                  <a:srgbClr val="393536"/>
                </a:solidFill>
                <a:latin typeface="Arial MT"/>
                <a:cs typeface="Arial MT"/>
              </a:rPr>
              <a:t>protocole</a:t>
            </a:r>
            <a:r>
              <a:rPr sz="1800" dirty="0">
                <a:solidFill>
                  <a:srgbClr val="393536"/>
                </a:solidFill>
                <a:latin typeface="Arial MT"/>
                <a:cs typeface="Arial MT"/>
              </a:rPr>
              <a:t> à la</a:t>
            </a:r>
            <a:r>
              <a:rPr sz="1800" spc="10" dirty="0">
                <a:solidFill>
                  <a:srgbClr val="393536"/>
                </a:solidFill>
                <a:latin typeface="Arial MT"/>
                <a:cs typeface="Arial MT"/>
              </a:rPr>
              <a:t> </a:t>
            </a:r>
            <a:r>
              <a:rPr sz="1800" spc="-5" dirty="0">
                <a:solidFill>
                  <a:srgbClr val="393536"/>
                </a:solidFill>
                <a:latin typeface="Arial MT"/>
                <a:cs typeface="Arial MT"/>
              </a:rPr>
              <a:t>passerelle</a:t>
            </a:r>
            <a:r>
              <a:rPr sz="1800" spc="20" dirty="0">
                <a:solidFill>
                  <a:srgbClr val="393536"/>
                </a:solidFill>
                <a:latin typeface="Arial MT"/>
                <a:cs typeface="Arial MT"/>
              </a:rPr>
              <a:t> </a:t>
            </a:r>
            <a:r>
              <a:rPr sz="1800" spc="-10" dirty="0">
                <a:solidFill>
                  <a:srgbClr val="393536"/>
                </a:solidFill>
                <a:latin typeface="Arial MT"/>
                <a:cs typeface="Arial MT"/>
              </a:rPr>
              <a:t>par</a:t>
            </a:r>
            <a:r>
              <a:rPr sz="1800" spc="5" dirty="0">
                <a:solidFill>
                  <a:srgbClr val="393536"/>
                </a:solidFill>
                <a:latin typeface="Arial MT"/>
                <a:cs typeface="Arial MT"/>
              </a:rPr>
              <a:t> </a:t>
            </a:r>
            <a:r>
              <a:rPr sz="1800" spc="-5" dirty="0">
                <a:solidFill>
                  <a:srgbClr val="393536"/>
                </a:solidFill>
                <a:latin typeface="Arial MT"/>
                <a:cs typeface="Arial MT"/>
              </a:rPr>
              <a:t>défaut</a:t>
            </a:r>
            <a:r>
              <a:rPr sz="1800" spc="5" dirty="0">
                <a:solidFill>
                  <a:srgbClr val="393536"/>
                </a:solidFill>
                <a:latin typeface="Arial MT"/>
                <a:cs typeface="Arial MT"/>
              </a:rPr>
              <a:t> </a:t>
            </a:r>
            <a:r>
              <a:rPr sz="1800" spc="-5" dirty="0">
                <a:solidFill>
                  <a:srgbClr val="393536"/>
                </a:solidFill>
                <a:latin typeface="Arial MT"/>
                <a:cs typeface="Arial MT"/>
              </a:rPr>
              <a:t>sur</a:t>
            </a:r>
            <a:r>
              <a:rPr sz="1800" dirty="0">
                <a:solidFill>
                  <a:srgbClr val="393536"/>
                </a:solidFill>
                <a:latin typeface="Arial MT"/>
                <a:cs typeface="Arial MT"/>
              </a:rPr>
              <a:t> le</a:t>
            </a:r>
            <a:r>
              <a:rPr sz="1800" spc="10" dirty="0">
                <a:solidFill>
                  <a:srgbClr val="393536"/>
                </a:solidFill>
                <a:latin typeface="Arial MT"/>
                <a:cs typeface="Arial MT"/>
              </a:rPr>
              <a:t> </a:t>
            </a:r>
            <a:r>
              <a:rPr sz="1800" spc="-5" dirty="0">
                <a:solidFill>
                  <a:srgbClr val="393536"/>
                </a:solidFill>
                <a:latin typeface="Arial MT"/>
                <a:cs typeface="Arial MT"/>
              </a:rPr>
              <a:t>routeur</a:t>
            </a:r>
            <a:r>
              <a:rPr sz="1800" spc="5" dirty="0">
                <a:solidFill>
                  <a:srgbClr val="393536"/>
                </a:solidFill>
                <a:latin typeface="Arial MT"/>
                <a:cs typeface="Arial MT"/>
              </a:rPr>
              <a:t> </a:t>
            </a:r>
            <a:r>
              <a:rPr sz="1800" spc="-5" dirty="0">
                <a:solidFill>
                  <a:srgbClr val="393536"/>
                </a:solidFill>
                <a:latin typeface="Arial MT"/>
                <a:cs typeface="Arial MT"/>
              </a:rPr>
              <a:t>qui</a:t>
            </a:r>
            <a:r>
              <a:rPr sz="1800" spc="10" dirty="0">
                <a:solidFill>
                  <a:srgbClr val="393536"/>
                </a:solidFill>
                <a:latin typeface="Arial MT"/>
                <a:cs typeface="Arial MT"/>
              </a:rPr>
              <a:t> </a:t>
            </a:r>
            <a:r>
              <a:rPr sz="1800" spc="-5" dirty="0">
                <a:solidFill>
                  <a:srgbClr val="393536"/>
                </a:solidFill>
                <a:latin typeface="Arial MT"/>
                <a:cs typeface="Arial MT"/>
              </a:rPr>
              <a:t>devra</a:t>
            </a:r>
            <a:r>
              <a:rPr sz="1800" spc="10" dirty="0">
                <a:solidFill>
                  <a:srgbClr val="393536"/>
                </a:solidFill>
                <a:latin typeface="Arial MT"/>
                <a:cs typeface="Arial MT"/>
              </a:rPr>
              <a:t> </a:t>
            </a:r>
            <a:r>
              <a:rPr sz="1800" dirty="0">
                <a:solidFill>
                  <a:srgbClr val="393536"/>
                </a:solidFill>
                <a:latin typeface="Arial MT"/>
                <a:cs typeface="Arial MT"/>
              </a:rPr>
              <a:t>à son</a:t>
            </a:r>
            <a:r>
              <a:rPr sz="1800" spc="-5" dirty="0">
                <a:solidFill>
                  <a:srgbClr val="393536"/>
                </a:solidFill>
                <a:latin typeface="Arial MT"/>
                <a:cs typeface="Arial MT"/>
              </a:rPr>
              <a:t> tour</a:t>
            </a:r>
            <a:r>
              <a:rPr sz="1800" dirty="0">
                <a:solidFill>
                  <a:srgbClr val="393536"/>
                </a:solidFill>
                <a:latin typeface="Arial MT"/>
                <a:cs typeface="Arial MT"/>
              </a:rPr>
              <a:t> </a:t>
            </a:r>
            <a:r>
              <a:rPr sz="1800" spc="-5" dirty="0">
                <a:solidFill>
                  <a:srgbClr val="393536"/>
                </a:solidFill>
                <a:latin typeface="Arial MT"/>
                <a:cs typeface="Arial MT"/>
              </a:rPr>
              <a:t>les</a:t>
            </a:r>
            <a:r>
              <a:rPr sz="1800" spc="5" dirty="0">
                <a:solidFill>
                  <a:srgbClr val="393536"/>
                </a:solidFill>
                <a:latin typeface="Arial MT"/>
                <a:cs typeface="Arial MT"/>
              </a:rPr>
              <a:t> </a:t>
            </a:r>
            <a:r>
              <a:rPr sz="1800" spc="-5" dirty="0">
                <a:solidFill>
                  <a:srgbClr val="393536"/>
                </a:solidFill>
                <a:latin typeface="Arial MT"/>
                <a:cs typeface="Arial MT"/>
              </a:rPr>
              <a:t>transmettre.</a:t>
            </a:r>
            <a:endParaRPr sz="1800">
              <a:latin typeface="Arial MT"/>
              <a:cs typeface="Arial M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56460" y="353568"/>
            <a:ext cx="8052816" cy="6286499"/>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10218420" cy="1283970"/>
          </a:xfrm>
          <a:prstGeom prst="rect">
            <a:avLst/>
          </a:prstGeom>
        </p:spPr>
        <p:txBody>
          <a:bodyPr vert="horz" wrap="square" lIns="0" tIns="102235" rIns="0" bIns="0" rtlCol="0">
            <a:spAutoFit/>
          </a:bodyPr>
          <a:lstStyle/>
          <a:p>
            <a:pPr marL="12700" marR="5080">
              <a:lnSpc>
                <a:spcPts val="4620"/>
              </a:lnSpc>
              <a:spcBef>
                <a:spcPts val="805"/>
              </a:spcBef>
            </a:pPr>
            <a:r>
              <a:rPr sz="4400" dirty="0"/>
              <a:t>Communication</a:t>
            </a:r>
            <a:r>
              <a:rPr sz="4400" spc="-50" dirty="0"/>
              <a:t> </a:t>
            </a:r>
            <a:r>
              <a:rPr sz="4400" dirty="0"/>
              <a:t>avec</a:t>
            </a:r>
            <a:r>
              <a:rPr sz="4400" spc="-5" dirty="0"/>
              <a:t> </a:t>
            </a:r>
            <a:r>
              <a:rPr sz="4400" dirty="0"/>
              <a:t>un</a:t>
            </a:r>
            <a:r>
              <a:rPr sz="4400" spc="-5" dirty="0"/>
              <a:t> </a:t>
            </a:r>
            <a:r>
              <a:rPr sz="4400" dirty="0"/>
              <a:t>périphérique</a:t>
            </a:r>
            <a:r>
              <a:rPr sz="4400" spc="-25" dirty="0"/>
              <a:t> </a:t>
            </a:r>
            <a:r>
              <a:rPr sz="4400" dirty="0"/>
              <a:t>sur </a:t>
            </a:r>
            <a:r>
              <a:rPr sz="4400" spc="-1205" dirty="0"/>
              <a:t> </a:t>
            </a:r>
            <a:r>
              <a:rPr sz="4400" dirty="0"/>
              <a:t>un</a:t>
            </a:r>
            <a:r>
              <a:rPr sz="4400" spc="-5" dirty="0"/>
              <a:t> </a:t>
            </a:r>
            <a:r>
              <a:rPr sz="4400" dirty="0"/>
              <a:t>réseau distant</a:t>
            </a:r>
            <a:endParaRPr sz="4400"/>
          </a:p>
        </p:txBody>
      </p:sp>
      <p:sp>
        <p:nvSpPr>
          <p:cNvPr id="3" name="object 3"/>
          <p:cNvSpPr txBox="1"/>
          <p:nvPr/>
        </p:nvSpPr>
        <p:spPr>
          <a:xfrm>
            <a:off x="916939" y="1816353"/>
            <a:ext cx="10322560" cy="3481070"/>
          </a:xfrm>
          <a:prstGeom prst="rect">
            <a:avLst/>
          </a:prstGeom>
        </p:spPr>
        <p:txBody>
          <a:bodyPr vert="horz" wrap="square" lIns="0" tIns="53975" rIns="0" bIns="0" rtlCol="0">
            <a:spAutoFit/>
          </a:bodyPr>
          <a:lstStyle/>
          <a:p>
            <a:pPr marL="241300" marR="219075" indent="-228600">
              <a:lnSpc>
                <a:spcPct val="70000"/>
              </a:lnSpc>
              <a:spcBef>
                <a:spcPts val="425"/>
              </a:spcBef>
              <a:buChar char="•"/>
              <a:tabLst>
                <a:tab pos="240665" algn="l"/>
                <a:tab pos="241300" algn="l"/>
              </a:tabLst>
            </a:pPr>
            <a:r>
              <a:rPr sz="900" spc="-10" dirty="0">
                <a:solidFill>
                  <a:srgbClr val="393536"/>
                </a:solidFill>
                <a:latin typeface="Arial MT"/>
                <a:cs typeface="Arial MT"/>
              </a:rPr>
              <a:t>Mais </a:t>
            </a:r>
            <a:r>
              <a:rPr sz="900" spc="-5" dirty="0">
                <a:solidFill>
                  <a:srgbClr val="393536"/>
                </a:solidFill>
                <a:latin typeface="Arial MT"/>
                <a:cs typeface="Arial MT"/>
              </a:rPr>
              <a:t>quels </a:t>
            </a:r>
            <a:r>
              <a:rPr sz="900" dirty="0">
                <a:solidFill>
                  <a:srgbClr val="393536"/>
                </a:solidFill>
                <a:latin typeface="Arial MT"/>
                <a:cs typeface="Arial MT"/>
              </a:rPr>
              <a:t>sont </a:t>
            </a:r>
            <a:r>
              <a:rPr sz="900" spc="-5" dirty="0">
                <a:solidFill>
                  <a:srgbClr val="393536"/>
                </a:solidFill>
                <a:latin typeface="Arial MT"/>
                <a:cs typeface="Arial MT"/>
              </a:rPr>
              <a:t>les rôles de </a:t>
            </a:r>
            <a:r>
              <a:rPr sz="900" dirty="0">
                <a:solidFill>
                  <a:srgbClr val="393536"/>
                </a:solidFill>
                <a:latin typeface="Arial MT"/>
                <a:cs typeface="Arial MT"/>
              </a:rPr>
              <a:t>l'adresse </a:t>
            </a:r>
            <a:r>
              <a:rPr sz="900" spc="-5" dirty="0">
                <a:solidFill>
                  <a:srgbClr val="393536"/>
                </a:solidFill>
                <a:latin typeface="Arial MT"/>
                <a:cs typeface="Arial MT"/>
              </a:rPr>
              <a:t>de </a:t>
            </a:r>
            <a:r>
              <a:rPr sz="900" dirty="0">
                <a:solidFill>
                  <a:srgbClr val="393536"/>
                </a:solidFill>
                <a:latin typeface="Arial MT"/>
                <a:cs typeface="Arial MT"/>
              </a:rPr>
              <a:t>couche réseau et </a:t>
            </a:r>
            <a:r>
              <a:rPr sz="900" spc="-5" dirty="0">
                <a:solidFill>
                  <a:srgbClr val="393536"/>
                </a:solidFill>
                <a:latin typeface="Arial MT"/>
                <a:cs typeface="Arial MT"/>
              </a:rPr>
              <a:t>de </a:t>
            </a:r>
            <a:r>
              <a:rPr sz="900" dirty="0">
                <a:solidFill>
                  <a:srgbClr val="393536"/>
                </a:solidFill>
                <a:latin typeface="Arial MT"/>
                <a:cs typeface="Arial MT"/>
              </a:rPr>
              <a:t>l'adresse </a:t>
            </a:r>
            <a:r>
              <a:rPr sz="900" spc="-5" dirty="0">
                <a:solidFill>
                  <a:srgbClr val="393536"/>
                </a:solidFill>
                <a:latin typeface="Arial MT"/>
                <a:cs typeface="Arial MT"/>
              </a:rPr>
              <a:t>de </a:t>
            </a:r>
            <a:r>
              <a:rPr sz="900" dirty="0">
                <a:solidFill>
                  <a:srgbClr val="393536"/>
                </a:solidFill>
                <a:latin typeface="Arial MT"/>
                <a:cs typeface="Arial MT"/>
              </a:rPr>
              <a:t>couche liaison </a:t>
            </a:r>
            <a:r>
              <a:rPr sz="900" spc="-5" dirty="0">
                <a:solidFill>
                  <a:srgbClr val="393536"/>
                </a:solidFill>
                <a:latin typeface="Arial MT"/>
                <a:cs typeface="Arial MT"/>
              </a:rPr>
              <a:t>de données lorsqu'un périphérique </a:t>
            </a:r>
            <a:r>
              <a:rPr sz="900" spc="5" dirty="0">
                <a:solidFill>
                  <a:srgbClr val="393536"/>
                </a:solidFill>
                <a:latin typeface="Arial MT"/>
                <a:cs typeface="Arial MT"/>
              </a:rPr>
              <a:t>communique </a:t>
            </a:r>
            <a:r>
              <a:rPr sz="900" spc="-5" dirty="0">
                <a:solidFill>
                  <a:srgbClr val="393536"/>
                </a:solidFill>
                <a:latin typeface="Arial MT"/>
                <a:cs typeface="Arial MT"/>
              </a:rPr>
              <a:t>avec un autre périphérique </a:t>
            </a:r>
            <a:r>
              <a:rPr sz="900" dirty="0">
                <a:solidFill>
                  <a:srgbClr val="393536"/>
                </a:solidFill>
                <a:latin typeface="Arial MT"/>
                <a:cs typeface="Arial MT"/>
              </a:rPr>
              <a:t>situé sur </a:t>
            </a:r>
            <a:r>
              <a:rPr sz="900" spc="-5" dirty="0">
                <a:solidFill>
                  <a:srgbClr val="393536"/>
                </a:solidFill>
                <a:latin typeface="Arial MT"/>
                <a:cs typeface="Arial MT"/>
              </a:rPr>
              <a:t>un </a:t>
            </a:r>
            <a:r>
              <a:rPr sz="900" dirty="0">
                <a:solidFill>
                  <a:srgbClr val="393536"/>
                </a:solidFill>
                <a:latin typeface="Arial MT"/>
                <a:cs typeface="Arial MT"/>
              </a:rPr>
              <a:t>réseau distant </a:t>
            </a:r>
            <a:r>
              <a:rPr sz="900" spc="-5" dirty="0">
                <a:solidFill>
                  <a:srgbClr val="393536"/>
                </a:solidFill>
                <a:latin typeface="Arial MT"/>
                <a:cs typeface="Arial MT"/>
              </a:rPr>
              <a:t>? </a:t>
            </a:r>
            <a:r>
              <a:rPr sz="900" dirty="0">
                <a:solidFill>
                  <a:srgbClr val="393536"/>
                </a:solidFill>
                <a:latin typeface="Arial MT"/>
                <a:cs typeface="Arial MT"/>
              </a:rPr>
              <a:t> </a:t>
            </a:r>
            <a:r>
              <a:rPr sz="900" spc="-5" dirty="0">
                <a:solidFill>
                  <a:srgbClr val="393536"/>
                </a:solidFill>
                <a:latin typeface="Arial MT"/>
                <a:cs typeface="Arial MT"/>
              </a:rPr>
              <a:t>Dans </a:t>
            </a:r>
            <a:r>
              <a:rPr sz="900" dirty="0">
                <a:solidFill>
                  <a:srgbClr val="393536"/>
                </a:solidFill>
                <a:latin typeface="Arial MT"/>
                <a:cs typeface="Arial MT"/>
              </a:rPr>
              <a:t>cet</a:t>
            </a:r>
            <a:r>
              <a:rPr sz="900" spc="-10" dirty="0">
                <a:solidFill>
                  <a:srgbClr val="393536"/>
                </a:solidFill>
                <a:latin typeface="Arial MT"/>
                <a:cs typeface="Arial MT"/>
              </a:rPr>
              <a:t> </a:t>
            </a:r>
            <a:r>
              <a:rPr sz="900" spc="-5" dirty="0">
                <a:solidFill>
                  <a:srgbClr val="393536"/>
                </a:solidFill>
                <a:latin typeface="Arial MT"/>
                <a:cs typeface="Arial MT"/>
              </a:rPr>
              <a:t>exemple, nous</a:t>
            </a:r>
            <a:r>
              <a:rPr sz="900" spc="-20" dirty="0">
                <a:solidFill>
                  <a:srgbClr val="393536"/>
                </a:solidFill>
                <a:latin typeface="Arial MT"/>
                <a:cs typeface="Arial MT"/>
              </a:rPr>
              <a:t> </a:t>
            </a:r>
            <a:r>
              <a:rPr sz="900" spc="-5" dirty="0">
                <a:solidFill>
                  <a:srgbClr val="393536"/>
                </a:solidFill>
                <a:latin typeface="Arial MT"/>
                <a:cs typeface="Arial MT"/>
              </a:rPr>
              <a:t>avons</a:t>
            </a:r>
            <a:r>
              <a:rPr sz="900" dirty="0">
                <a:solidFill>
                  <a:srgbClr val="393536"/>
                </a:solidFill>
                <a:latin typeface="Arial MT"/>
                <a:cs typeface="Arial MT"/>
              </a:rPr>
              <a:t> </a:t>
            </a:r>
            <a:r>
              <a:rPr sz="900" spc="-5" dirty="0">
                <a:solidFill>
                  <a:srgbClr val="393536"/>
                </a:solidFill>
                <a:latin typeface="Arial MT"/>
                <a:cs typeface="Arial MT"/>
              </a:rPr>
              <a:t>un</a:t>
            </a:r>
            <a:r>
              <a:rPr sz="900" spc="-10" dirty="0">
                <a:solidFill>
                  <a:srgbClr val="393536"/>
                </a:solidFill>
                <a:latin typeface="Arial MT"/>
                <a:cs typeface="Arial MT"/>
              </a:rPr>
              <a:t> </a:t>
            </a:r>
            <a:r>
              <a:rPr sz="900" spc="-5" dirty="0">
                <a:solidFill>
                  <a:srgbClr val="393536"/>
                </a:solidFill>
                <a:latin typeface="Arial MT"/>
                <a:cs typeface="Arial MT"/>
              </a:rPr>
              <a:t>ordinateur</a:t>
            </a:r>
            <a:r>
              <a:rPr sz="900" spc="-30" dirty="0">
                <a:solidFill>
                  <a:srgbClr val="393536"/>
                </a:solidFill>
                <a:latin typeface="Arial MT"/>
                <a:cs typeface="Arial MT"/>
              </a:rPr>
              <a:t> </a:t>
            </a:r>
            <a:r>
              <a:rPr sz="900" dirty="0">
                <a:solidFill>
                  <a:srgbClr val="393536"/>
                </a:solidFill>
                <a:latin typeface="Arial MT"/>
                <a:cs typeface="Arial MT"/>
              </a:rPr>
              <a:t>client</a:t>
            </a:r>
            <a:r>
              <a:rPr sz="900" spc="-25" dirty="0">
                <a:solidFill>
                  <a:srgbClr val="393536"/>
                </a:solidFill>
                <a:latin typeface="Arial MT"/>
                <a:cs typeface="Arial MT"/>
              </a:rPr>
              <a:t> </a:t>
            </a:r>
            <a:r>
              <a:rPr sz="900" spc="-5" dirty="0">
                <a:solidFill>
                  <a:srgbClr val="393536"/>
                </a:solidFill>
                <a:latin typeface="Arial MT"/>
                <a:cs typeface="Arial MT"/>
              </a:rPr>
              <a:t>(PC1)</a:t>
            </a:r>
            <a:r>
              <a:rPr sz="900" spc="5" dirty="0">
                <a:solidFill>
                  <a:srgbClr val="393536"/>
                </a:solidFill>
                <a:latin typeface="Arial MT"/>
                <a:cs typeface="Arial MT"/>
              </a:rPr>
              <a:t> </a:t>
            </a:r>
            <a:r>
              <a:rPr sz="900" dirty="0">
                <a:solidFill>
                  <a:srgbClr val="393536"/>
                </a:solidFill>
                <a:latin typeface="Arial MT"/>
                <a:cs typeface="Arial MT"/>
              </a:rPr>
              <a:t>communiquant</a:t>
            </a:r>
            <a:r>
              <a:rPr sz="900" spc="-45" dirty="0">
                <a:solidFill>
                  <a:srgbClr val="393536"/>
                </a:solidFill>
                <a:latin typeface="Arial MT"/>
                <a:cs typeface="Arial MT"/>
              </a:rPr>
              <a:t> </a:t>
            </a:r>
            <a:r>
              <a:rPr sz="900" spc="-5" dirty="0">
                <a:solidFill>
                  <a:srgbClr val="393536"/>
                </a:solidFill>
                <a:latin typeface="Arial MT"/>
                <a:cs typeface="Arial MT"/>
              </a:rPr>
              <a:t>avec</a:t>
            </a:r>
            <a:r>
              <a:rPr sz="900" spc="5" dirty="0">
                <a:solidFill>
                  <a:srgbClr val="393536"/>
                </a:solidFill>
                <a:latin typeface="Arial MT"/>
                <a:cs typeface="Arial MT"/>
              </a:rPr>
              <a:t> </a:t>
            </a:r>
            <a:r>
              <a:rPr sz="900" spc="-5" dirty="0">
                <a:solidFill>
                  <a:srgbClr val="393536"/>
                </a:solidFill>
                <a:latin typeface="Arial MT"/>
                <a:cs typeface="Arial MT"/>
              </a:rPr>
              <a:t>un serveur</a:t>
            </a:r>
            <a:r>
              <a:rPr sz="900" spc="-10" dirty="0">
                <a:solidFill>
                  <a:srgbClr val="393536"/>
                </a:solidFill>
                <a:latin typeface="Arial MT"/>
                <a:cs typeface="Arial MT"/>
              </a:rPr>
              <a:t> </a:t>
            </a:r>
            <a:r>
              <a:rPr sz="900" spc="-5" dirty="0">
                <a:solidFill>
                  <a:srgbClr val="393536"/>
                </a:solidFill>
                <a:latin typeface="Arial MT"/>
                <a:cs typeface="Arial MT"/>
              </a:rPr>
              <a:t>appelé</a:t>
            </a:r>
            <a:r>
              <a:rPr sz="900" spc="-30" dirty="0">
                <a:solidFill>
                  <a:srgbClr val="393536"/>
                </a:solidFill>
                <a:latin typeface="Arial MT"/>
                <a:cs typeface="Arial MT"/>
              </a:rPr>
              <a:t> </a:t>
            </a:r>
            <a:r>
              <a:rPr sz="900" spc="-5" dirty="0">
                <a:solidFill>
                  <a:srgbClr val="393536"/>
                </a:solidFill>
                <a:latin typeface="Arial MT"/>
                <a:cs typeface="Arial MT"/>
              </a:rPr>
              <a:t>«</a:t>
            </a:r>
            <a:r>
              <a:rPr sz="900" spc="55" dirty="0">
                <a:solidFill>
                  <a:srgbClr val="393536"/>
                </a:solidFill>
                <a:latin typeface="Arial MT"/>
                <a:cs typeface="Arial MT"/>
              </a:rPr>
              <a:t> </a:t>
            </a:r>
            <a:r>
              <a:rPr sz="900" spc="-5" dirty="0">
                <a:solidFill>
                  <a:srgbClr val="393536"/>
                </a:solidFill>
                <a:latin typeface="Arial MT"/>
                <a:cs typeface="Arial MT"/>
              </a:rPr>
              <a:t>serveur </a:t>
            </a:r>
            <a:r>
              <a:rPr sz="900" spc="5" dirty="0">
                <a:solidFill>
                  <a:srgbClr val="393536"/>
                </a:solidFill>
                <a:latin typeface="Arial MT"/>
                <a:cs typeface="Arial MT"/>
              </a:rPr>
              <a:t>Web</a:t>
            </a:r>
            <a:r>
              <a:rPr sz="900" spc="-30" dirty="0">
                <a:solidFill>
                  <a:srgbClr val="393536"/>
                </a:solidFill>
                <a:latin typeface="Arial MT"/>
                <a:cs typeface="Arial MT"/>
              </a:rPr>
              <a:t> </a:t>
            </a:r>
            <a:r>
              <a:rPr sz="900" dirty="0">
                <a:solidFill>
                  <a:srgbClr val="393536"/>
                </a:solidFill>
                <a:latin typeface="Arial MT"/>
                <a:cs typeface="Arial MT"/>
              </a:rPr>
              <a:t>»,</a:t>
            </a:r>
            <a:r>
              <a:rPr sz="900" spc="-5" dirty="0">
                <a:solidFill>
                  <a:srgbClr val="393536"/>
                </a:solidFill>
                <a:latin typeface="Arial MT"/>
                <a:cs typeface="Arial MT"/>
              </a:rPr>
              <a:t> </a:t>
            </a:r>
            <a:r>
              <a:rPr sz="900" dirty="0">
                <a:solidFill>
                  <a:srgbClr val="393536"/>
                </a:solidFill>
                <a:latin typeface="Arial MT"/>
                <a:cs typeface="Arial MT"/>
              </a:rPr>
              <a:t>situé</a:t>
            </a:r>
            <a:r>
              <a:rPr sz="900" spc="-20" dirty="0">
                <a:solidFill>
                  <a:srgbClr val="393536"/>
                </a:solidFill>
                <a:latin typeface="Arial MT"/>
                <a:cs typeface="Arial MT"/>
              </a:rPr>
              <a:t> </a:t>
            </a:r>
            <a:r>
              <a:rPr sz="900" dirty="0">
                <a:solidFill>
                  <a:srgbClr val="393536"/>
                </a:solidFill>
                <a:latin typeface="Arial MT"/>
                <a:cs typeface="Arial MT"/>
              </a:rPr>
              <a:t>sur</a:t>
            </a:r>
            <a:r>
              <a:rPr sz="900" spc="-10" dirty="0">
                <a:solidFill>
                  <a:srgbClr val="393536"/>
                </a:solidFill>
                <a:latin typeface="Arial MT"/>
                <a:cs typeface="Arial MT"/>
              </a:rPr>
              <a:t> </a:t>
            </a:r>
            <a:r>
              <a:rPr sz="900" spc="-5" dirty="0">
                <a:solidFill>
                  <a:srgbClr val="393536"/>
                </a:solidFill>
                <a:latin typeface="Arial MT"/>
                <a:cs typeface="Arial MT"/>
              </a:rPr>
              <a:t>un autre</a:t>
            </a:r>
            <a:r>
              <a:rPr sz="900" dirty="0">
                <a:solidFill>
                  <a:srgbClr val="393536"/>
                </a:solidFill>
                <a:latin typeface="Arial MT"/>
                <a:cs typeface="Arial MT"/>
              </a:rPr>
              <a:t> réseau</a:t>
            </a:r>
            <a:r>
              <a:rPr sz="900" spc="-10" dirty="0">
                <a:solidFill>
                  <a:srgbClr val="393536"/>
                </a:solidFill>
                <a:latin typeface="Arial MT"/>
                <a:cs typeface="Arial MT"/>
              </a:rPr>
              <a:t> </a:t>
            </a:r>
            <a:r>
              <a:rPr sz="900" dirty="0">
                <a:solidFill>
                  <a:srgbClr val="393536"/>
                </a:solidFill>
                <a:latin typeface="Arial MT"/>
                <a:cs typeface="Arial MT"/>
              </a:rPr>
              <a:t>IP.</a:t>
            </a:r>
            <a:endParaRPr sz="900">
              <a:latin typeface="Arial MT"/>
              <a:cs typeface="Arial MT"/>
            </a:endParaRPr>
          </a:p>
          <a:p>
            <a:pPr marL="241300" indent="-228600">
              <a:lnSpc>
                <a:spcPct val="100000"/>
              </a:lnSpc>
              <a:spcBef>
                <a:spcPts val="680"/>
              </a:spcBef>
              <a:buFont typeface="Arial MT"/>
              <a:buChar char="•"/>
              <a:tabLst>
                <a:tab pos="240665" algn="l"/>
                <a:tab pos="241300" algn="l"/>
              </a:tabLst>
            </a:pPr>
            <a:r>
              <a:rPr sz="900" b="1" spc="-5" dirty="0">
                <a:solidFill>
                  <a:srgbClr val="393536"/>
                </a:solidFill>
                <a:latin typeface="Arial"/>
                <a:cs typeface="Arial"/>
              </a:rPr>
              <a:t>Adresses</a:t>
            </a:r>
            <a:r>
              <a:rPr sz="900" b="1" spc="-35" dirty="0">
                <a:solidFill>
                  <a:srgbClr val="393536"/>
                </a:solidFill>
                <a:latin typeface="Arial"/>
                <a:cs typeface="Arial"/>
              </a:rPr>
              <a:t> </a:t>
            </a:r>
            <a:r>
              <a:rPr sz="900" b="1" spc="-5" dirty="0">
                <a:solidFill>
                  <a:srgbClr val="393536"/>
                </a:solidFill>
                <a:latin typeface="Arial"/>
                <a:cs typeface="Arial"/>
              </a:rPr>
              <a:t>réseau</a:t>
            </a:r>
            <a:endParaRPr sz="900">
              <a:latin typeface="Arial"/>
              <a:cs typeface="Arial"/>
            </a:endParaRPr>
          </a:p>
          <a:p>
            <a:pPr>
              <a:lnSpc>
                <a:spcPct val="100000"/>
              </a:lnSpc>
              <a:spcBef>
                <a:spcPts val="20"/>
              </a:spcBef>
              <a:buClr>
                <a:srgbClr val="393536"/>
              </a:buClr>
              <a:buFont typeface="Arial MT"/>
              <a:buChar char="•"/>
            </a:pPr>
            <a:endParaRPr sz="850">
              <a:latin typeface="Arial"/>
              <a:cs typeface="Arial"/>
            </a:endParaRPr>
          </a:p>
          <a:p>
            <a:pPr marL="241300" marR="69215" indent="-228600">
              <a:lnSpc>
                <a:spcPct val="70000"/>
              </a:lnSpc>
              <a:buChar char="•"/>
              <a:tabLst>
                <a:tab pos="240665" algn="l"/>
                <a:tab pos="241300" algn="l"/>
              </a:tabLst>
            </a:pPr>
            <a:r>
              <a:rPr sz="900" spc="-5" dirty="0">
                <a:solidFill>
                  <a:srgbClr val="393536"/>
                </a:solidFill>
                <a:latin typeface="Arial MT"/>
                <a:cs typeface="Arial MT"/>
              </a:rPr>
              <a:t>Les </a:t>
            </a:r>
            <a:r>
              <a:rPr sz="900" dirty="0">
                <a:solidFill>
                  <a:srgbClr val="393536"/>
                </a:solidFill>
                <a:latin typeface="Arial MT"/>
                <a:cs typeface="Arial MT"/>
              </a:rPr>
              <a:t>adresses IP </a:t>
            </a:r>
            <a:r>
              <a:rPr sz="900" spc="-5" dirty="0">
                <a:solidFill>
                  <a:srgbClr val="393536"/>
                </a:solidFill>
                <a:latin typeface="Arial MT"/>
                <a:cs typeface="Arial MT"/>
              </a:rPr>
              <a:t>indiquent les </a:t>
            </a:r>
            <a:r>
              <a:rPr sz="900" dirty="0">
                <a:solidFill>
                  <a:srgbClr val="393536"/>
                </a:solidFill>
                <a:latin typeface="Arial MT"/>
                <a:cs typeface="Arial MT"/>
              </a:rPr>
              <a:t>adresses </a:t>
            </a:r>
            <a:r>
              <a:rPr sz="900" spc="-5" dirty="0">
                <a:solidFill>
                  <a:srgbClr val="393536"/>
                </a:solidFill>
                <a:latin typeface="Arial MT"/>
                <a:cs typeface="Arial MT"/>
              </a:rPr>
              <a:t>des </a:t>
            </a:r>
            <a:r>
              <a:rPr sz="900" dirty="0">
                <a:solidFill>
                  <a:srgbClr val="393536"/>
                </a:solidFill>
                <a:latin typeface="Arial MT"/>
                <a:cs typeface="Arial MT"/>
              </a:rPr>
              <a:t>réseaux et </a:t>
            </a:r>
            <a:r>
              <a:rPr sz="900" spc="-5" dirty="0">
                <a:solidFill>
                  <a:srgbClr val="393536"/>
                </a:solidFill>
                <a:latin typeface="Arial MT"/>
                <a:cs typeface="Arial MT"/>
              </a:rPr>
              <a:t>des périphériques </a:t>
            </a:r>
            <a:r>
              <a:rPr sz="900" dirty="0">
                <a:solidFill>
                  <a:srgbClr val="393536"/>
                </a:solidFill>
                <a:latin typeface="Arial MT"/>
                <a:cs typeface="Arial MT"/>
              </a:rPr>
              <a:t>source et </a:t>
            </a:r>
            <a:r>
              <a:rPr sz="900" spc="-5" dirty="0">
                <a:solidFill>
                  <a:srgbClr val="393536"/>
                </a:solidFill>
                <a:latin typeface="Arial MT"/>
                <a:cs typeface="Arial MT"/>
              </a:rPr>
              <a:t>de </a:t>
            </a:r>
            <a:r>
              <a:rPr sz="900" dirty="0">
                <a:solidFill>
                  <a:srgbClr val="393536"/>
                </a:solidFill>
                <a:latin typeface="Arial MT"/>
                <a:cs typeface="Arial MT"/>
              </a:rPr>
              <a:t>destination. Lorsque </a:t>
            </a:r>
            <a:r>
              <a:rPr sz="900" spc="-5" dirty="0">
                <a:solidFill>
                  <a:srgbClr val="393536"/>
                </a:solidFill>
                <a:latin typeface="Arial MT"/>
                <a:cs typeface="Arial MT"/>
              </a:rPr>
              <a:t>l'expéditeur du </a:t>
            </a:r>
            <a:r>
              <a:rPr sz="900" spc="10" dirty="0">
                <a:solidFill>
                  <a:srgbClr val="393536"/>
                </a:solidFill>
                <a:latin typeface="Arial MT"/>
                <a:cs typeface="Arial MT"/>
              </a:rPr>
              <a:t>paquet </a:t>
            </a:r>
            <a:r>
              <a:rPr sz="900" dirty="0">
                <a:solidFill>
                  <a:srgbClr val="393536"/>
                </a:solidFill>
                <a:latin typeface="Arial MT"/>
                <a:cs typeface="Arial MT"/>
              </a:rPr>
              <a:t>appartient </a:t>
            </a:r>
            <a:r>
              <a:rPr sz="900" spc="-5" dirty="0">
                <a:solidFill>
                  <a:srgbClr val="393536"/>
                </a:solidFill>
                <a:latin typeface="Arial MT"/>
                <a:cs typeface="Arial MT"/>
              </a:rPr>
              <a:t>à un </a:t>
            </a:r>
            <a:r>
              <a:rPr sz="900" dirty="0">
                <a:solidFill>
                  <a:srgbClr val="393536"/>
                </a:solidFill>
                <a:latin typeface="Arial MT"/>
                <a:cs typeface="Arial MT"/>
              </a:rPr>
              <a:t>réseau différent </a:t>
            </a:r>
            <a:r>
              <a:rPr sz="900" spc="-5" dirty="0">
                <a:solidFill>
                  <a:srgbClr val="393536"/>
                </a:solidFill>
                <a:latin typeface="Arial MT"/>
                <a:cs typeface="Arial MT"/>
              </a:rPr>
              <a:t>de </a:t>
            </a:r>
            <a:r>
              <a:rPr sz="900" dirty="0">
                <a:solidFill>
                  <a:srgbClr val="393536"/>
                </a:solidFill>
                <a:latin typeface="Arial MT"/>
                <a:cs typeface="Arial MT"/>
              </a:rPr>
              <a:t>celui </a:t>
            </a:r>
            <a:r>
              <a:rPr sz="900" spc="-5" dirty="0">
                <a:solidFill>
                  <a:srgbClr val="393536"/>
                </a:solidFill>
                <a:latin typeface="Arial MT"/>
                <a:cs typeface="Arial MT"/>
              </a:rPr>
              <a:t>du </a:t>
            </a:r>
            <a:r>
              <a:rPr sz="900" dirty="0">
                <a:solidFill>
                  <a:srgbClr val="393536"/>
                </a:solidFill>
                <a:latin typeface="Arial MT"/>
                <a:cs typeface="Arial MT"/>
              </a:rPr>
              <a:t>récepteur, </a:t>
            </a:r>
            <a:r>
              <a:rPr sz="900" spc="-5" dirty="0">
                <a:solidFill>
                  <a:srgbClr val="393536"/>
                </a:solidFill>
                <a:latin typeface="Arial MT"/>
                <a:cs typeface="Arial MT"/>
              </a:rPr>
              <a:t>les </a:t>
            </a:r>
            <a:r>
              <a:rPr sz="900" dirty="0">
                <a:solidFill>
                  <a:srgbClr val="393536"/>
                </a:solidFill>
                <a:latin typeface="Arial MT"/>
                <a:cs typeface="Arial MT"/>
              </a:rPr>
              <a:t>adresses </a:t>
            </a:r>
            <a:r>
              <a:rPr sz="900" spc="-235" dirty="0">
                <a:solidFill>
                  <a:srgbClr val="393536"/>
                </a:solidFill>
                <a:latin typeface="Arial MT"/>
                <a:cs typeface="Arial MT"/>
              </a:rPr>
              <a:t> </a:t>
            </a:r>
            <a:r>
              <a:rPr sz="900" dirty="0">
                <a:solidFill>
                  <a:srgbClr val="393536"/>
                </a:solidFill>
                <a:latin typeface="Arial MT"/>
                <a:cs typeface="Arial MT"/>
              </a:rPr>
              <a:t>IP source</a:t>
            </a:r>
            <a:r>
              <a:rPr sz="900" spc="-35" dirty="0">
                <a:solidFill>
                  <a:srgbClr val="393536"/>
                </a:solidFill>
                <a:latin typeface="Arial MT"/>
                <a:cs typeface="Arial MT"/>
              </a:rPr>
              <a:t> </a:t>
            </a:r>
            <a:r>
              <a:rPr sz="900" dirty="0">
                <a:solidFill>
                  <a:srgbClr val="393536"/>
                </a:solidFill>
                <a:latin typeface="Arial MT"/>
                <a:cs typeface="Arial MT"/>
              </a:rPr>
              <a:t>et</a:t>
            </a:r>
            <a:r>
              <a:rPr sz="900" spc="5" dirty="0">
                <a:solidFill>
                  <a:srgbClr val="393536"/>
                </a:solidFill>
                <a:latin typeface="Arial MT"/>
                <a:cs typeface="Arial MT"/>
              </a:rPr>
              <a:t> </a:t>
            </a:r>
            <a:r>
              <a:rPr sz="900" spc="-5" dirty="0">
                <a:solidFill>
                  <a:srgbClr val="393536"/>
                </a:solidFill>
                <a:latin typeface="Arial MT"/>
                <a:cs typeface="Arial MT"/>
              </a:rPr>
              <a:t>de</a:t>
            </a:r>
            <a:r>
              <a:rPr sz="900" spc="-10" dirty="0">
                <a:solidFill>
                  <a:srgbClr val="393536"/>
                </a:solidFill>
                <a:latin typeface="Arial MT"/>
                <a:cs typeface="Arial MT"/>
              </a:rPr>
              <a:t> </a:t>
            </a:r>
            <a:r>
              <a:rPr sz="900" dirty="0">
                <a:solidFill>
                  <a:srgbClr val="393536"/>
                </a:solidFill>
                <a:latin typeface="Arial MT"/>
                <a:cs typeface="Arial MT"/>
              </a:rPr>
              <a:t>destination</a:t>
            </a:r>
            <a:r>
              <a:rPr sz="900" spc="-45" dirty="0">
                <a:solidFill>
                  <a:srgbClr val="393536"/>
                </a:solidFill>
                <a:latin typeface="Arial MT"/>
                <a:cs typeface="Arial MT"/>
              </a:rPr>
              <a:t> </a:t>
            </a:r>
            <a:r>
              <a:rPr sz="900" dirty="0">
                <a:solidFill>
                  <a:srgbClr val="393536"/>
                </a:solidFill>
                <a:latin typeface="Arial MT"/>
                <a:cs typeface="Arial MT"/>
              </a:rPr>
              <a:t>représentent</a:t>
            </a:r>
            <a:r>
              <a:rPr sz="900" spc="-35" dirty="0">
                <a:solidFill>
                  <a:srgbClr val="393536"/>
                </a:solidFill>
                <a:latin typeface="Arial MT"/>
                <a:cs typeface="Arial MT"/>
              </a:rPr>
              <a:t> </a:t>
            </a:r>
            <a:r>
              <a:rPr sz="900" spc="-5" dirty="0">
                <a:solidFill>
                  <a:srgbClr val="393536"/>
                </a:solidFill>
                <a:latin typeface="Arial MT"/>
                <a:cs typeface="Arial MT"/>
              </a:rPr>
              <a:t>des</a:t>
            </a:r>
            <a:r>
              <a:rPr sz="900" dirty="0">
                <a:solidFill>
                  <a:srgbClr val="393536"/>
                </a:solidFill>
                <a:latin typeface="Arial MT"/>
                <a:cs typeface="Arial MT"/>
              </a:rPr>
              <a:t> hôtes</a:t>
            </a:r>
            <a:r>
              <a:rPr sz="900" spc="-20" dirty="0">
                <a:solidFill>
                  <a:srgbClr val="393536"/>
                </a:solidFill>
                <a:latin typeface="Arial MT"/>
                <a:cs typeface="Arial MT"/>
              </a:rPr>
              <a:t> </a:t>
            </a:r>
            <a:r>
              <a:rPr sz="900" dirty="0">
                <a:solidFill>
                  <a:srgbClr val="393536"/>
                </a:solidFill>
                <a:latin typeface="Arial MT"/>
                <a:cs typeface="Arial MT"/>
              </a:rPr>
              <a:t>sur</a:t>
            </a:r>
            <a:r>
              <a:rPr sz="900" spc="-5" dirty="0">
                <a:solidFill>
                  <a:srgbClr val="393536"/>
                </a:solidFill>
                <a:latin typeface="Arial MT"/>
                <a:cs typeface="Arial MT"/>
              </a:rPr>
              <a:t> </a:t>
            </a:r>
            <a:r>
              <a:rPr sz="900" dirty="0">
                <a:solidFill>
                  <a:srgbClr val="393536"/>
                </a:solidFill>
                <a:latin typeface="Arial MT"/>
                <a:cs typeface="Arial MT"/>
              </a:rPr>
              <a:t>différents</a:t>
            </a:r>
            <a:r>
              <a:rPr sz="900" spc="-30" dirty="0">
                <a:solidFill>
                  <a:srgbClr val="393536"/>
                </a:solidFill>
                <a:latin typeface="Arial MT"/>
                <a:cs typeface="Arial MT"/>
              </a:rPr>
              <a:t> </a:t>
            </a:r>
            <a:r>
              <a:rPr sz="900" spc="-5" dirty="0">
                <a:solidFill>
                  <a:srgbClr val="393536"/>
                </a:solidFill>
                <a:latin typeface="Arial MT"/>
                <a:cs typeface="Arial MT"/>
              </a:rPr>
              <a:t>réseaux.</a:t>
            </a:r>
            <a:r>
              <a:rPr sz="900" spc="-10" dirty="0">
                <a:solidFill>
                  <a:srgbClr val="393536"/>
                </a:solidFill>
                <a:latin typeface="Arial MT"/>
                <a:cs typeface="Arial MT"/>
              </a:rPr>
              <a:t> </a:t>
            </a:r>
            <a:r>
              <a:rPr sz="900" dirty="0">
                <a:solidFill>
                  <a:srgbClr val="393536"/>
                </a:solidFill>
                <a:latin typeface="Arial MT"/>
                <a:cs typeface="Arial MT"/>
              </a:rPr>
              <a:t>Cette</a:t>
            </a:r>
            <a:r>
              <a:rPr sz="900" spc="-5" dirty="0">
                <a:solidFill>
                  <a:srgbClr val="393536"/>
                </a:solidFill>
                <a:latin typeface="Arial MT"/>
                <a:cs typeface="Arial MT"/>
              </a:rPr>
              <a:t> </a:t>
            </a:r>
            <a:r>
              <a:rPr sz="900" dirty="0">
                <a:solidFill>
                  <a:srgbClr val="393536"/>
                </a:solidFill>
                <a:latin typeface="Arial MT"/>
                <a:cs typeface="Arial MT"/>
              </a:rPr>
              <a:t>information</a:t>
            </a:r>
            <a:r>
              <a:rPr sz="900" spc="-35" dirty="0">
                <a:solidFill>
                  <a:srgbClr val="393536"/>
                </a:solidFill>
                <a:latin typeface="Arial MT"/>
                <a:cs typeface="Arial MT"/>
              </a:rPr>
              <a:t> </a:t>
            </a:r>
            <a:r>
              <a:rPr sz="900" dirty="0">
                <a:solidFill>
                  <a:srgbClr val="393536"/>
                </a:solidFill>
                <a:latin typeface="Arial MT"/>
                <a:cs typeface="Arial MT"/>
              </a:rPr>
              <a:t>est</a:t>
            </a:r>
            <a:r>
              <a:rPr sz="900" spc="-10" dirty="0">
                <a:solidFill>
                  <a:srgbClr val="393536"/>
                </a:solidFill>
                <a:latin typeface="Arial MT"/>
                <a:cs typeface="Arial MT"/>
              </a:rPr>
              <a:t> </a:t>
            </a:r>
            <a:r>
              <a:rPr sz="900" spc="-5" dirty="0">
                <a:solidFill>
                  <a:srgbClr val="393536"/>
                </a:solidFill>
                <a:latin typeface="Arial MT"/>
                <a:cs typeface="Arial MT"/>
              </a:rPr>
              <a:t>indiquée</a:t>
            </a:r>
            <a:r>
              <a:rPr sz="900" spc="-30" dirty="0">
                <a:solidFill>
                  <a:srgbClr val="393536"/>
                </a:solidFill>
                <a:latin typeface="Arial MT"/>
                <a:cs typeface="Arial MT"/>
              </a:rPr>
              <a:t> </a:t>
            </a:r>
            <a:r>
              <a:rPr sz="900" spc="-5" dirty="0">
                <a:solidFill>
                  <a:srgbClr val="393536"/>
                </a:solidFill>
                <a:latin typeface="Arial MT"/>
                <a:cs typeface="Arial MT"/>
              </a:rPr>
              <a:t>par</a:t>
            </a:r>
            <a:r>
              <a:rPr sz="900" spc="-10" dirty="0">
                <a:solidFill>
                  <a:srgbClr val="393536"/>
                </a:solidFill>
                <a:latin typeface="Arial MT"/>
                <a:cs typeface="Arial MT"/>
              </a:rPr>
              <a:t> </a:t>
            </a:r>
            <a:r>
              <a:rPr sz="900" spc="-5" dirty="0">
                <a:solidFill>
                  <a:srgbClr val="393536"/>
                </a:solidFill>
                <a:latin typeface="Arial MT"/>
                <a:cs typeface="Arial MT"/>
              </a:rPr>
              <a:t>la</a:t>
            </a:r>
            <a:r>
              <a:rPr sz="900" spc="-10" dirty="0">
                <a:solidFill>
                  <a:srgbClr val="393536"/>
                </a:solidFill>
                <a:latin typeface="Arial MT"/>
                <a:cs typeface="Arial MT"/>
              </a:rPr>
              <a:t> </a:t>
            </a:r>
            <a:r>
              <a:rPr sz="900" dirty="0">
                <a:solidFill>
                  <a:srgbClr val="393536"/>
                </a:solidFill>
                <a:latin typeface="Arial MT"/>
                <a:cs typeface="Arial MT"/>
              </a:rPr>
              <a:t>partie</a:t>
            </a:r>
            <a:r>
              <a:rPr sz="900" spc="-5" dirty="0">
                <a:solidFill>
                  <a:srgbClr val="393536"/>
                </a:solidFill>
                <a:latin typeface="Arial MT"/>
                <a:cs typeface="Arial MT"/>
              </a:rPr>
              <a:t> </a:t>
            </a:r>
            <a:r>
              <a:rPr sz="900" spc="10" dirty="0">
                <a:solidFill>
                  <a:srgbClr val="393536"/>
                </a:solidFill>
                <a:latin typeface="Arial MT"/>
                <a:cs typeface="Arial MT"/>
              </a:rPr>
              <a:t>réseau</a:t>
            </a:r>
            <a:r>
              <a:rPr sz="900" spc="-20" dirty="0">
                <a:solidFill>
                  <a:srgbClr val="393536"/>
                </a:solidFill>
                <a:latin typeface="Arial MT"/>
                <a:cs typeface="Arial MT"/>
              </a:rPr>
              <a:t> </a:t>
            </a:r>
            <a:r>
              <a:rPr sz="900" spc="-5" dirty="0">
                <a:solidFill>
                  <a:srgbClr val="393536"/>
                </a:solidFill>
                <a:latin typeface="Arial MT"/>
                <a:cs typeface="Arial MT"/>
              </a:rPr>
              <a:t>de</a:t>
            </a:r>
            <a:r>
              <a:rPr sz="900" spc="-10" dirty="0">
                <a:solidFill>
                  <a:srgbClr val="393536"/>
                </a:solidFill>
                <a:latin typeface="Arial MT"/>
                <a:cs typeface="Arial MT"/>
              </a:rPr>
              <a:t> </a:t>
            </a:r>
            <a:r>
              <a:rPr sz="900" dirty="0">
                <a:solidFill>
                  <a:srgbClr val="393536"/>
                </a:solidFill>
                <a:latin typeface="Arial MT"/>
                <a:cs typeface="Arial MT"/>
              </a:rPr>
              <a:t>l'adresse</a:t>
            </a:r>
            <a:r>
              <a:rPr sz="900" spc="-15" dirty="0">
                <a:solidFill>
                  <a:srgbClr val="393536"/>
                </a:solidFill>
                <a:latin typeface="Arial MT"/>
                <a:cs typeface="Arial MT"/>
              </a:rPr>
              <a:t> </a:t>
            </a:r>
            <a:r>
              <a:rPr sz="900" dirty="0">
                <a:solidFill>
                  <a:srgbClr val="393536"/>
                </a:solidFill>
                <a:latin typeface="Arial MT"/>
                <a:cs typeface="Arial MT"/>
              </a:rPr>
              <a:t>IP</a:t>
            </a:r>
            <a:r>
              <a:rPr sz="900" spc="-10" dirty="0">
                <a:solidFill>
                  <a:srgbClr val="393536"/>
                </a:solidFill>
                <a:latin typeface="Arial MT"/>
                <a:cs typeface="Arial MT"/>
              </a:rPr>
              <a:t> </a:t>
            </a:r>
            <a:r>
              <a:rPr sz="900" spc="-5" dirty="0">
                <a:solidFill>
                  <a:srgbClr val="393536"/>
                </a:solidFill>
                <a:latin typeface="Arial MT"/>
                <a:cs typeface="Arial MT"/>
              </a:rPr>
              <a:t>de</a:t>
            </a:r>
            <a:r>
              <a:rPr sz="900" spc="-10" dirty="0">
                <a:solidFill>
                  <a:srgbClr val="393536"/>
                </a:solidFill>
                <a:latin typeface="Arial MT"/>
                <a:cs typeface="Arial MT"/>
              </a:rPr>
              <a:t> </a:t>
            </a:r>
            <a:r>
              <a:rPr sz="900" spc="-5" dirty="0">
                <a:solidFill>
                  <a:srgbClr val="393536"/>
                </a:solidFill>
                <a:latin typeface="Arial MT"/>
                <a:cs typeface="Arial MT"/>
              </a:rPr>
              <a:t>l'hôte de</a:t>
            </a:r>
            <a:r>
              <a:rPr sz="900" dirty="0">
                <a:solidFill>
                  <a:srgbClr val="393536"/>
                </a:solidFill>
                <a:latin typeface="Arial MT"/>
                <a:cs typeface="Arial MT"/>
              </a:rPr>
              <a:t> destination.</a:t>
            </a:r>
            <a:endParaRPr sz="900">
              <a:latin typeface="Arial MT"/>
              <a:cs typeface="Arial MT"/>
            </a:endParaRPr>
          </a:p>
          <a:p>
            <a:pPr marL="241300" indent="-228600">
              <a:lnSpc>
                <a:spcPct val="100000"/>
              </a:lnSpc>
              <a:spcBef>
                <a:spcPts val="675"/>
              </a:spcBef>
              <a:buFont typeface="Arial MT"/>
              <a:buChar char="•"/>
              <a:tabLst>
                <a:tab pos="240665" algn="l"/>
                <a:tab pos="241300" algn="l"/>
              </a:tabLst>
            </a:pPr>
            <a:r>
              <a:rPr sz="900" b="1" spc="-5" dirty="0">
                <a:solidFill>
                  <a:srgbClr val="393536"/>
                </a:solidFill>
                <a:latin typeface="Arial"/>
                <a:cs typeface="Arial"/>
              </a:rPr>
              <a:t>Adresse</a:t>
            </a:r>
            <a:r>
              <a:rPr sz="900" b="1" spc="20" dirty="0">
                <a:solidFill>
                  <a:srgbClr val="393536"/>
                </a:solidFill>
                <a:latin typeface="Arial"/>
                <a:cs typeface="Arial"/>
              </a:rPr>
              <a:t> </a:t>
            </a:r>
            <a:r>
              <a:rPr sz="900" b="1" dirty="0">
                <a:solidFill>
                  <a:srgbClr val="393536"/>
                </a:solidFill>
                <a:latin typeface="Arial"/>
                <a:cs typeface="Arial"/>
              </a:rPr>
              <a:t>IP</a:t>
            </a:r>
            <a:r>
              <a:rPr sz="900" b="1" spc="5" dirty="0">
                <a:solidFill>
                  <a:srgbClr val="393536"/>
                </a:solidFill>
                <a:latin typeface="Arial"/>
                <a:cs typeface="Arial"/>
              </a:rPr>
              <a:t> </a:t>
            </a:r>
            <a:r>
              <a:rPr sz="900" b="1" dirty="0">
                <a:solidFill>
                  <a:srgbClr val="393536"/>
                </a:solidFill>
                <a:latin typeface="Arial"/>
                <a:cs typeface="Arial"/>
              </a:rPr>
              <a:t>source</a:t>
            </a:r>
            <a:r>
              <a:rPr sz="900" b="1" spc="5" dirty="0">
                <a:solidFill>
                  <a:srgbClr val="393536"/>
                </a:solidFill>
                <a:latin typeface="Arial"/>
                <a:cs typeface="Arial"/>
              </a:rPr>
              <a:t> </a:t>
            </a:r>
            <a:r>
              <a:rPr sz="900" dirty="0">
                <a:solidFill>
                  <a:srgbClr val="393536"/>
                </a:solidFill>
                <a:latin typeface="Arial MT"/>
                <a:cs typeface="Arial MT"/>
              </a:rPr>
              <a:t>:</a:t>
            </a:r>
            <a:r>
              <a:rPr sz="900" spc="15" dirty="0">
                <a:solidFill>
                  <a:srgbClr val="393536"/>
                </a:solidFill>
                <a:latin typeface="Arial MT"/>
                <a:cs typeface="Arial MT"/>
              </a:rPr>
              <a:t> </a:t>
            </a:r>
            <a:r>
              <a:rPr sz="900" dirty="0">
                <a:solidFill>
                  <a:srgbClr val="393536"/>
                </a:solidFill>
                <a:latin typeface="Arial MT"/>
                <a:cs typeface="Arial MT"/>
              </a:rPr>
              <a:t>adresse</a:t>
            </a:r>
            <a:r>
              <a:rPr sz="900" spc="-20" dirty="0">
                <a:solidFill>
                  <a:srgbClr val="393536"/>
                </a:solidFill>
                <a:latin typeface="Arial MT"/>
                <a:cs typeface="Arial MT"/>
              </a:rPr>
              <a:t> </a:t>
            </a:r>
            <a:r>
              <a:rPr sz="900" dirty="0">
                <a:solidFill>
                  <a:srgbClr val="393536"/>
                </a:solidFill>
                <a:latin typeface="Arial MT"/>
                <a:cs typeface="Arial MT"/>
              </a:rPr>
              <a:t>IP</a:t>
            </a:r>
            <a:r>
              <a:rPr sz="900" spc="15" dirty="0">
                <a:solidFill>
                  <a:srgbClr val="393536"/>
                </a:solidFill>
                <a:latin typeface="Arial MT"/>
                <a:cs typeface="Arial MT"/>
              </a:rPr>
              <a:t> </a:t>
            </a:r>
            <a:r>
              <a:rPr sz="900" spc="-5" dirty="0">
                <a:solidFill>
                  <a:srgbClr val="393536"/>
                </a:solidFill>
                <a:latin typeface="Arial MT"/>
                <a:cs typeface="Arial MT"/>
              </a:rPr>
              <a:t>du</a:t>
            </a:r>
            <a:r>
              <a:rPr sz="900" spc="5" dirty="0">
                <a:solidFill>
                  <a:srgbClr val="393536"/>
                </a:solidFill>
                <a:latin typeface="Arial MT"/>
                <a:cs typeface="Arial MT"/>
              </a:rPr>
              <a:t> </a:t>
            </a:r>
            <a:r>
              <a:rPr sz="900" spc="-5" dirty="0">
                <a:solidFill>
                  <a:srgbClr val="393536"/>
                </a:solidFill>
                <a:latin typeface="Arial MT"/>
                <a:cs typeface="Arial MT"/>
              </a:rPr>
              <a:t>périphérique</a:t>
            </a:r>
            <a:r>
              <a:rPr sz="900" spc="-25" dirty="0">
                <a:solidFill>
                  <a:srgbClr val="393536"/>
                </a:solidFill>
                <a:latin typeface="Arial MT"/>
                <a:cs typeface="Arial MT"/>
              </a:rPr>
              <a:t> </a:t>
            </a:r>
            <a:r>
              <a:rPr sz="900" spc="-5" dirty="0">
                <a:solidFill>
                  <a:srgbClr val="393536"/>
                </a:solidFill>
                <a:latin typeface="Arial MT"/>
                <a:cs typeface="Arial MT"/>
              </a:rPr>
              <a:t>expéditeur,</a:t>
            </a:r>
            <a:r>
              <a:rPr sz="900" spc="-10" dirty="0">
                <a:solidFill>
                  <a:srgbClr val="393536"/>
                </a:solidFill>
                <a:latin typeface="Arial MT"/>
                <a:cs typeface="Arial MT"/>
              </a:rPr>
              <a:t> </a:t>
            </a:r>
            <a:r>
              <a:rPr sz="900" spc="-5" dirty="0">
                <a:solidFill>
                  <a:srgbClr val="393536"/>
                </a:solidFill>
                <a:latin typeface="Arial MT"/>
                <a:cs typeface="Arial MT"/>
              </a:rPr>
              <a:t>l'ordinateur</a:t>
            </a:r>
            <a:r>
              <a:rPr sz="900" spc="-10" dirty="0">
                <a:solidFill>
                  <a:srgbClr val="393536"/>
                </a:solidFill>
                <a:latin typeface="Arial MT"/>
                <a:cs typeface="Arial MT"/>
              </a:rPr>
              <a:t> </a:t>
            </a:r>
            <a:r>
              <a:rPr sz="900" dirty="0">
                <a:solidFill>
                  <a:srgbClr val="393536"/>
                </a:solidFill>
                <a:latin typeface="Arial MT"/>
                <a:cs typeface="Arial MT"/>
              </a:rPr>
              <a:t>client</a:t>
            </a:r>
            <a:r>
              <a:rPr sz="900" spc="15" dirty="0">
                <a:solidFill>
                  <a:srgbClr val="393536"/>
                </a:solidFill>
                <a:latin typeface="Arial MT"/>
                <a:cs typeface="Arial MT"/>
              </a:rPr>
              <a:t> </a:t>
            </a:r>
            <a:r>
              <a:rPr sz="900" spc="-5" dirty="0">
                <a:solidFill>
                  <a:srgbClr val="393536"/>
                </a:solidFill>
                <a:latin typeface="Arial MT"/>
                <a:cs typeface="Arial MT"/>
              </a:rPr>
              <a:t>PC1</a:t>
            </a:r>
            <a:r>
              <a:rPr sz="900" spc="5" dirty="0">
                <a:solidFill>
                  <a:srgbClr val="393536"/>
                </a:solidFill>
                <a:latin typeface="Arial MT"/>
                <a:cs typeface="Arial MT"/>
              </a:rPr>
              <a:t> </a:t>
            </a:r>
            <a:r>
              <a:rPr sz="900" dirty="0">
                <a:solidFill>
                  <a:srgbClr val="393536"/>
                </a:solidFill>
                <a:latin typeface="Arial MT"/>
                <a:cs typeface="Arial MT"/>
              </a:rPr>
              <a:t>:</a:t>
            </a:r>
            <a:r>
              <a:rPr sz="900" spc="15" dirty="0">
                <a:solidFill>
                  <a:srgbClr val="393536"/>
                </a:solidFill>
                <a:latin typeface="Arial MT"/>
                <a:cs typeface="Arial MT"/>
              </a:rPr>
              <a:t> </a:t>
            </a:r>
            <a:r>
              <a:rPr sz="900" spc="-5" dirty="0">
                <a:solidFill>
                  <a:srgbClr val="393536"/>
                </a:solidFill>
                <a:latin typeface="Arial MT"/>
                <a:cs typeface="Arial MT"/>
              </a:rPr>
              <a:t>192.168.1.110.</a:t>
            </a:r>
            <a:endParaRPr sz="900">
              <a:latin typeface="Arial MT"/>
              <a:cs typeface="Arial MT"/>
            </a:endParaRPr>
          </a:p>
          <a:p>
            <a:pPr marL="241300" indent="-228600">
              <a:lnSpc>
                <a:spcPct val="100000"/>
              </a:lnSpc>
              <a:spcBef>
                <a:spcPts val="685"/>
              </a:spcBef>
              <a:buFont typeface="Arial MT"/>
              <a:buChar char="•"/>
              <a:tabLst>
                <a:tab pos="240665" algn="l"/>
                <a:tab pos="241300" algn="l"/>
              </a:tabLst>
            </a:pPr>
            <a:r>
              <a:rPr sz="900" b="1" spc="-5" dirty="0">
                <a:solidFill>
                  <a:srgbClr val="393536"/>
                </a:solidFill>
                <a:latin typeface="Arial"/>
                <a:cs typeface="Arial"/>
              </a:rPr>
              <a:t>Adresse</a:t>
            </a:r>
            <a:r>
              <a:rPr sz="900" b="1" spc="10" dirty="0">
                <a:solidFill>
                  <a:srgbClr val="393536"/>
                </a:solidFill>
                <a:latin typeface="Arial"/>
                <a:cs typeface="Arial"/>
              </a:rPr>
              <a:t> </a:t>
            </a:r>
            <a:r>
              <a:rPr sz="900" b="1" dirty="0">
                <a:solidFill>
                  <a:srgbClr val="393536"/>
                </a:solidFill>
                <a:latin typeface="Arial"/>
                <a:cs typeface="Arial"/>
              </a:rPr>
              <a:t>IP</a:t>
            </a:r>
            <a:r>
              <a:rPr sz="900" b="1" spc="-5" dirty="0">
                <a:solidFill>
                  <a:srgbClr val="393536"/>
                </a:solidFill>
                <a:latin typeface="Arial"/>
                <a:cs typeface="Arial"/>
              </a:rPr>
              <a:t> </a:t>
            </a:r>
            <a:r>
              <a:rPr sz="900" b="1" dirty="0">
                <a:solidFill>
                  <a:srgbClr val="393536"/>
                </a:solidFill>
                <a:latin typeface="Arial"/>
                <a:cs typeface="Arial"/>
              </a:rPr>
              <a:t>de</a:t>
            </a:r>
            <a:r>
              <a:rPr sz="900" b="1" spc="5" dirty="0">
                <a:solidFill>
                  <a:srgbClr val="393536"/>
                </a:solidFill>
                <a:latin typeface="Arial"/>
                <a:cs typeface="Arial"/>
              </a:rPr>
              <a:t> </a:t>
            </a:r>
            <a:r>
              <a:rPr sz="900" b="1" dirty="0">
                <a:solidFill>
                  <a:srgbClr val="393536"/>
                </a:solidFill>
                <a:latin typeface="Arial"/>
                <a:cs typeface="Arial"/>
              </a:rPr>
              <a:t>destination</a:t>
            </a:r>
            <a:r>
              <a:rPr sz="900" b="1" spc="-30" dirty="0">
                <a:solidFill>
                  <a:srgbClr val="393536"/>
                </a:solidFill>
                <a:latin typeface="Arial"/>
                <a:cs typeface="Arial"/>
              </a:rPr>
              <a:t> </a:t>
            </a:r>
            <a:r>
              <a:rPr sz="900" dirty="0">
                <a:solidFill>
                  <a:srgbClr val="393536"/>
                </a:solidFill>
                <a:latin typeface="Arial MT"/>
                <a:cs typeface="Arial MT"/>
              </a:rPr>
              <a:t>:</a:t>
            </a:r>
            <a:r>
              <a:rPr sz="900" spc="5" dirty="0">
                <a:solidFill>
                  <a:srgbClr val="393536"/>
                </a:solidFill>
                <a:latin typeface="Arial MT"/>
                <a:cs typeface="Arial MT"/>
              </a:rPr>
              <a:t> </a:t>
            </a:r>
            <a:r>
              <a:rPr sz="900" dirty="0">
                <a:solidFill>
                  <a:srgbClr val="393536"/>
                </a:solidFill>
                <a:latin typeface="Arial MT"/>
                <a:cs typeface="Arial MT"/>
              </a:rPr>
              <a:t>adresse</a:t>
            </a:r>
            <a:r>
              <a:rPr sz="900" spc="-15" dirty="0">
                <a:solidFill>
                  <a:srgbClr val="393536"/>
                </a:solidFill>
                <a:latin typeface="Arial MT"/>
                <a:cs typeface="Arial MT"/>
              </a:rPr>
              <a:t> </a:t>
            </a:r>
            <a:r>
              <a:rPr sz="900" dirty="0">
                <a:solidFill>
                  <a:srgbClr val="393536"/>
                </a:solidFill>
                <a:latin typeface="Arial MT"/>
                <a:cs typeface="Arial MT"/>
              </a:rPr>
              <a:t>IP</a:t>
            </a:r>
            <a:r>
              <a:rPr sz="900" spc="-10" dirty="0">
                <a:solidFill>
                  <a:srgbClr val="393536"/>
                </a:solidFill>
                <a:latin typeface="Arial MT"/>
                <a:cs typeface="Arial MT"/>
              </a:rPr>
              <a:t> </a:t>
            </a:r>
            <a:r>
              <a:rPr sz="900" spc="-5" dirty="0">
                <a:solidFill>
                  <a:srgbClr val="393536"/>
                </a:solidFill>
                <a:latin typeface="Arial MT"/>
                <a:cs typeface="Arial MT"/>
              </a:rPr>
              <a:t>du</a:t>
            </a:r>
            <a:r>
              <a:rPr sz="900" spc="5" dirty="0">
                <a:solidFill>
                  <a:srgbClr val="393536"/>
                </a:solidFill>
                <a:latin typeface="Arial MT"/>
                <a:cs typeface="Arial MT"/>
              </a:rPr>
              <a:t> </a:t>
            </a:r>
            <a:r>
              <a:rPr sz="900" spc="-5" dirty="0">
                <a:solidFill>
                  <a:srgbClr val="393536"/>
                </a:solidFill>
                <a:latin typeface="Arial MT"/>
                <a:cs typeface="Arial MT"/>
              </a:rPr>
              <a:t>périphérique</a:t>
            </a:r>
            <a:r>
              <a:rPr sz="900" spc="-40" dirty="0">
                <a:solidFill>
                  <a:srgbClr val="393536"/>
                </a:solidFill>
                <a:latin typeface="Arial MT"/>
                <a:cs typeface="Arial MT"/>
              </a:rPr>
              <a:t> </a:t>
            </a:r>
            <a:r>
              <a:rPr sz="900" dirty="0">
                <a:solidFill>
                  <a:srgbClr val="393536"/>
                </a:solidFill>
                <a:latin typeface="Arial MT"/>
                <a:cs typeface="Arial MT"/>
              </a:rPr>
              <a:t>récepteur,</a:t>
            </a:r>
            <a:r>
              <a:rPr sz="900" spc="-35" dirty="0">
                <a:solidFill>
                  <a:srgbClr val="393536"/>
                </a:solidFill>
                <a:latin typeface="Arial MT"/>
                <a:cs typeface="Arial MT"/>
              </a:rPr>
              <a:t> </a:t>
            </a:r>
            <a:r>
              <a:rPr sz="900" dirty="0">
                <a:solidFill>
                  <a:srgbClr val="393536"/>
                </a:solidFill>
                <a:latin typeface="Arial MT"/>
                <a:cs typeface="Arial MT"/>
              </a:rPr>
              <a:t>ici</a:t>
            </a:r>
            <a:r>
              <a:rPr sz="900" spc="-5" dirty="0">
                <a:solidFill>
                  <a:srgbClr val="393536"/>
                </a:solidFill>
                <a:latin typeface="Arial MT"/>
                <a:cs typeface="Arial MT"/>
              </a:rPr>
              <a:t> le serveur</a:t>
            </a:r>
            <a:r>
              <a:rPr sz="900" spc="25" dirty="0">
                <a:solidFill>
                  <a:srgbClr val="393536"/>
                </a:solidFill>
                <a:latin typeface="Arial MT"/>
                <a:cs typeface="Arial MT"/>
              </a:rPr>
              <a:t> </a:t>
            </a:r>
            <a:r>
              <a:rPr sz="900" spc="10" dirty="0">
                <a:solidFill>
                  <a:srgbClr val="393536"/>
                </a:solidFill>
                <a:latin typeface="Arial MT"/>
                <a:cs typeface="Arial MT"/>
              </a:rPr>
              <a:t>Web</a:t>
            </a:r>
            <a:r>
              <a:rPr sz="900" spc="-45" dirty="0">
                <a:solidFill>
                  <a:srgbClr val="393536"/>
                </a:solidFill>
                <a:latin typeface="Arial MT"/>
                <a:cs typeface="Arial MT"/>
              </a:rPr>
              <a:t> </a:t>
            </a:r>
            <a:r>
              <a:rPr sz="900" dirty="0">
                <a:solidFill>
                  <a:srgbClr val="393536"/>
                </a:solidFill>
                <a:latin typeface="Arial MT"/>
                <a:cs typeface="Arial MT"/>
              </a:rPr>
              <a:t>:</a:t>
            </a:r>
            <a:r>
              <a:rPr sz="900" spc="5" dirty="0">
                <a:solidFill>
                  <a:srgbClr val="393536"/>
                </a:solidFill>
                <a:latin typeface="Arial MT"/>
                <a:cs typeface="Arial MT"/>
              </a:rPr>
              <a:t> </a:t>
            </a:r>
            <a:r>
              <a:rPr sz="900" dirty="0">
                <a:solidFill>
                  <a:srgbClr val="393536"/>
                </a:solidFill>
                <a:latin typeface="Arial MT"/>
                <a:cs typeface="Arial MT"/>
              </a:rPr>
              <a:t>172.16.1.99.</a:t>
            </a:r>
            <a:endParaRPr sz="900">
              <a:latin typeface="Arial MT"/>
              <a:cs typeface="Arial MT"/>
            </a:endParaRPr>
          </a:p>
          <a:p>
            <a:pPr marL="241300" indent="-228600">
              <a:lnSpc>
                <a:spcPct val="100000"/>
              </a:lnSpc>
              <a:spcBef>
                <a:spcPts val="670"/>
              </a:spcBef>
              <a:buFont typeface="Arial MT"/>
              <a:buChar char="•"/>
              <a:tabLst>
                <a:tab pos="240665" algn="l"/>
                <a:tab pos="241300" algn="l"/>
              </a:tabLst>
            </a:pPr>
            <a:r>
              <a:rPr sz="900" b="1" spc="-5" dirty="0">
                <a:solidFill>
                  <a:srgbClr val="393536"/>
                </a:solidFill>
                <a:latin typeface="Arial"/>
                <a:cs typeface="Arial"/>
              </a:rPr>
              <a:t>Adresses</a:t>
            </a:r>
            <a:r>
              <a:rPr sz="900" b="1" spc="-25" dirty="0">
                <a:solidFill>
                  <a:srgbClr val="393536"/>
                </a:solidFill>
                <a:latin typeface="Arial"/>
                <a:cs typeface="Arial"/>
              </a:rPr>
              <a:t> </a:t>
            </a:r>
            <a:r>
              <a:rPr sz="900" b="1" dirty="0">
                <a:solidFill>
                  <a:srgbClr val="393536"/>
                </a:solidFill>
                <a:latin typeface="Arial"/>
                <a:cs typeface="Arial"/>
              </a:rPr>
              <a:t>de</a:t>
            </a:r>
            <a:r>
              <a:rPr sz="900" b="1" spc="-15" dirty="0">
                <a:solidFill>
                  <a:srgbClr val="393536"/>
                </a:solidFill>
                <a:latin typeface="Arial"/>
                <a:cs typeface="Arial"/>
              </a:rPr>
              <a:t> </a:t>
            </a:r>
            <a:r>
              <a:rPr sz="900" b="1" dirty="0">
                <a:solidFill>
                  <a:srgbClr val="393536"/>
                </a:solidFill>
                <a:latin typeface="Arial"/>
                <a:cs typeface="Arial"/>
              </a:rPr>
              <a:t>liaison</a:t>
            </a:r>
            <a:r>
              <a:rPr sz="900" b="1" spc="-35" dirty="0">
                <a:solidFill>
                  <a:srgbClr val="393536"/>
                </a:solidFill>
                <a:latin typeface="Arial"/>
                <a:cs typeface="Arial"/>
              </a:rPr>
              <a:t> </a:t>
            </a:r>
            <a:r>
              <a:rPr sz="900" b="1" dirty="0">
                <a:solidFill>
                  <a:srgbClr val="393536"/>
                </a:solidFill>
                <a:latin typeface="Arial"/>
                <a:cs typeface="Arial"/>
              </a:rPr>
              <a:t>de</a:t>
            </a:r>
            <a:r>
              <a:rPr sz="900" b="1" spc="-25" dirty="0">
                <a:solidFill>
                  <a:srgbClr val="393536"/>
                </a:solidFill>
                <a:latin typeface="Arial"/>
                <a:cs typeface="Arial"/>
              </a:rPr>
              <a:t> </a:t>
            </a:r>
            <a:r>
              <a:rPr sz="900" b="1" dirty="0">
                <a:solidFill>
                  <a:srgbClr val="393536"/>
                </a:solidFill>
                <a:latin typeface="Arial"/>
                <a:cs typeface="Arial"/>
              </a:rPr>
              <a:t>données</a:t>
            </a:r>
            <a:endParaRPr sz="900">
              <a:latin typeface="Arial"/>
              <a:cs typeface="Arial"/>
            </a:endParaRPr>
          </a:p>
          <a:p>
            <a:pPr marL="241300" indent="-228600">
              <a:lnSpc>
                <a:spcPts val="919"/>
              </a:lnSpc>
              <a:spcBef>
                <a:spcPts val="675"/>
              </a:spcBef>
              <a:buChar char="•"/>
              <a:tabLst>
                <a:tab pos="240665" algn="l"/>
                <a:tab pos="241300" algn="l"/>
              </a:tabLst>
            </a:pPr>
            <a:r>
              <a:rPr sz="900" dirty="0">
                <a:solidFill>
                  <a:srgbClr val="393536"/>
                </a:solidFill>
                <a:latin typeface="Arial MT"/>
                <a:cs typeface="Arial MT"/>
              </a:rPr>
              <a:t>Lorsque</a:t>
            </a:r>
            <a:r>
              <a:rPr sz="900" spc="-15" dirty="0">
                <a:solidFill>
                  <a:srgbClr val="393536"/>
                </a:solidFill>
                <a:latin typeface="Arial MT"/>
                <a:cs typeface="Arial MT"/>
              </a:rPr>
              <a:t> </a:t>
            </a:r>
            <a:r>
              <a:rPr sz="900" spc="-5" dirty="0">
                <a:solidFill>
                  <a:srgbClr val="393536"/>
                </a:solidFill>
                <a:latin typeface="Arial MT"/>
                <a:cs typeface="Arial MT"/>
              </a:rPr>
              <a:t>l'expéditeur</a:t>
            </a:r>
            <a:r>
              <a:rPr sz="900" dirty="0">
                <a:solidFill>
                  <a:srgbClr val="393536"/>
                </a:solidFill>
                <a:latin typeface="Arial MT"/>
                <a:cs typeface="Arial MT"/>
              </a:rPr>
              <a:t> et </a:t>
            </a:r>
            <a:r>
              <a:rPr sz="900" spc="-5" dirty="0">
                <a:solidFill>
                  <a:srgbClr val="393536"/>
                </a:solidFill>
                <a:latin typeface="Arial MT"/>
                <a:cs typeface="Arial MT"/>
              </a:rPr>
              <a:t>le</a:t>
            </a:r>
            <a:r>
              <a:rPr sz="900" dirty="0">
                <a:solidFill>
                  <a:srgbClr val="393536"/>
                </a:solidFill>
                <a:latin typeface="Arial MT"/>
                <a:cs typeface="Arial MT"/>
              </a:rPr>
              <a:t> récepteur</a:t>
            </a:r>
            <a:r>
              <a:rPr sz="900" spc="-20" dirty="0">
                <a:solidFill>
                  <a:srgbClr val="393536"/>
                </a:solidFill>
                <a:latin typeface="Arial MT"/>
                <a:cs typeface="Arial MT"/>
              </a:rPr>
              <a:t> </a:t>
            </a:r>
            <a:r>
              <a:rPr sz="900" spc="-5" dirty="0">
                <a:solidFill>
                  <a:srgbClr val="393536"/>
                </a:solidFill>
                <a:latin typeface="Arial MT"/>
                <a:cs typeface="Arial MT"/>
              </a:rPr>
              <a:t>du</a:t>
            </a:r>
            <a:r>
              <a:rPr sz="900" dirty="0">
                <a:solidFill>
                  <a:srgbClr val="393536"/>
                </a:solidFill>
                <a:latin typeface="Arial MT"/>
                <a:cs typeface="Arial MT"/>
              </a:rPr>
              <a:t> </a:t>
            </a:r>
            <a:r>
              <a:rPr sz="900" spc="-5" dirty="0">
                <a:solidFill>
                  <a:srgbClr val="393536"/>
                </a:solidFill>
                <a:latin typeface="Arial MT"/>
                <a:cs typeface="Arial MT"/>
              </a:rPr>
              <a:t>paquet</a:t>
            </a:r>
            <a:r>
              <a:rPr sz="900" spc="-15" dirty="0">
                <a:solidFill>
                  <a:srgbClr val="393536"/>
                </a:solidFill>
                <a:latin typeface="Arial MT"/>
                <a:cs typeface="Arial MT"/>
              </a:rPr>
              <a:t> </a:t>
            </a:r>
            <a:r>
              <a:rPr sz="900" dirty="0">
                <a:solidFill>
                  <a:srgbClr val="393536"/>
                </a:solidFill>
                <a:latin typeface="Arial MT"/>
                <a:cs typeface="Arial MT"/>
              </a:rPr>
              <a:t>IP</a:t>
            </a:r>
            <a:r>
              <a:rPr sz="900" spc="10" dirty="0">
                <a:solidFill>
                  <a:srgbClr val="393536"/>
                </a:solidFill>
                <a:latin typeface="Arial MT"/>
                <a:cs typeface="Arial MT"/>
              </a:rPr>
              <a:t> </a:t>
            </a:r>
            <a:r>
              <a:rPr sz="900" dirty="0">
                <a:solidFill>
                  <a:srgbClr val="393536"/>
                </a:solidFill>
                <a:latin typeface="Arial MT"/>
                <a:cs typeface="Arial MT"/>
              </a:rPr>
              <a:t>se</a:t>
            </a:r>
            <a:r>
              <a:rPr sz="900" spc="-5" dirty="0">
                <a:solidFill>
                  <a:srgbClr val="393536"/>
                </a:solidFill>
                <a:latin typeface="Arial MT"/>
                <a:cs typeface="Arial MT"/>
              </a:rPr>
              <a:t> trouvent</a:t>
            </a:r>
            <a:r>
              <a:rPr sz="900" spc="-15" dirty="0">
                <a:solidFill>
                  <a:srgbClr val="393536"/>
                </a:solidFill>
                <a:latin typeface="Arial MT"/>
                <a:cs typeface="Arial MT"/>
              </a:rPr>
              <a:t> </a:t>
            </a:r>
            <a:r>
              <a:rPr sz="900" dirty="0">
                <a:solidFill>
                  <a:srgbClr val="393536"/>
                </a:solidFill>
                <a:latin typeface="Arial MT"/>
                <a:cs typeface="Arial MT"/>
              </a:rPr>
              <a:t>sur </a:t>
            </a:r>
            <a:r>
              <a:rPr sz="900" spc="-5" dirty="0">
                <a:solidFill>
                  <a:srgbClr val="393536"/>
                </a:solidFill>
                <a:latin typeface="Arial MT"/>
                <a:cs typeface="Arial MT"/>
              </a:rPr>
              <a:t>des</a:t>
            </a:r>
            <a:r>
              <a:rPr sz="900" spc="5" dirty="0">
                <a:solidFill>
                  <a:srgbClr val="393536"/>
                </a:solidFill>
                <a:latin typeface="Arial MT"/>
                <a:cs typeface="Arial MT"/>
              </a:rPr>
              <a:t> </a:t>
            </a:r>
            <a:r>
              <a:rPr sz="900" dirty="0">
                <a:solidFill>
                  <a:srgbClr val="393536"/>
                </a:solidFill>
                <a:latin typeface="Arial MT"/>
                <a:cs typeface="Arial MT"/>
              </a:rPr>
              <a:t>réseaux</a:t>
            </a:r>
            <a:r>
              <a:rPr sz="900" spc="-25" dirty="0">
                <a:solidFill>
                  <a:srgbClr val="393536"/>
                </a:solidFill>
                <a:latin typeface="Arial MT"/>
                <a:cs typeface="Arial MT"/>
              </a:rPr>
              <a:t> </a:t>
            </a:r>
            <a:r>
              <a:rPr sz="900" dirty="0">
                <a:solidFill>
                  <a:srgbClr val="393536"/>
                </a:solidFill>
                <a:latin typeface="Arial MT"/>
                <a:cs typeface="Arial MT"/>
              </a:rPr>
              <a:t>différents,</a:t>
            </a:r>
            <a:r>
              <a:rPr sz="900" spc="-25" dirty="0">
                <a:solidFill>
                  <a:srgbClr val="393536"/>
                </a:solidFill>
                <a:latin typeface="Arial MT"/>
                <a:cs typeface="Arial MT"/>
              </a:rPr>
              <a:t> </a:t>
            </a:r>
            <a:r>
              <a:rPr sz="900" spc="-5" dirty="0">
                <a:solidFill>
                  <a:srgbClr val="393536"/>
                </a:solidFill>
                <a:latin typeface="Arial MT"/>
                <a:cs typeface="Arial MT"/>
              </a:rPr>
              <a:t>la</a:t>
            </a:r>
            <a:r>
              <a:rPr sz="900" spc="10" dirty="0">
                <a:solidFill>
                  <a:srgbClr val="393536"/>
                </a:solidFill>
                <a:latin typeface="Arial MT"/>
                <a:cs typeface="Arial MT"/>
              </a:rPr>
              <a:t> </a:t>
            </a:r>
            <a:r>
              <a:rPr sz="900" dirty="0">
                <a:solidFill>
                  <a:srgbClr val="393536"/>
                </a:solidFill>
                <a:latin typeface="Arial MT"/>
                <a:cs typeface="Arial MT"/>
              </a:rPr>
              <a:t>trame</a:t>
            </a:r>
            <a:r>
              <a:rPr sz="900" spc="-10" dirty="0">
                <a:solidFill>
                  <a:srgbClr val="393536"/>
                </a:solidFill>
                <a:latin typeface="Arial MT"/>
                <a:cs typeface="Arial MT"/>
              </a:rPr>
              <a:t> </a:t>
            </a:r>
            <a:r>
              <a:rPr sz="900" dirty="0">
                <a:solidFill>
                  <a:srgbClr val="393536"/>
                </a:solidFill>
                <a:latin typeface="Arial MT"/>
                <a:cs typeface="Arial MT"/>
              </a:rPr>
              <a:t>liaison</a:t>
            </a:r>
            <a:r>
              <a:rPr sz="900" spc="-30" dirty="0">
                <a:solidFill>
                  <a:srgbClr val="393536"/>
                </a:solidFill>
                <a:latin typeface="Arial MT"/>
                <a:cs typeface="Arial MT"/>
              </a:rPr>
              <a:t> </a:t>
            </a:r>
            <a:r>
              <a:rPr sz="900" spc="-5" dirty="0">
                <a:solidFill>
                  <a:srgbClr val="393536"/>
                </a:solidFill>
                <a:latin typeface="Arial MT"/>
                <a:cs typeface="Arial MT"/>
              </a:rPr>
              <a:t>de</a:t>
            </a:r>
            <a:r>
              <a:rPr sz="900" spc="10" dirty="0">
                <a:solidFill>
                  <a:srgbClr val="393536"/>
                </a:solidFill>
                <a:latin typeface="Arial MT"/>
                <a:cs typeface="Arial MT"/>
              </a:rPr>
              <a:t> </a:t>
            </a:r>
            <a:r>
              <a:rPr sz="900" spc="-5" dirty="0">
                <a:solidFill>
                  <a:srgbClr val="393536"/>
                </a:solidFill>
                <a:latin typeface="Arial MT"/>
                <a:cs typeface="Arial MT"/>
              </a:rPr>
              <a:t>données</a:t>
            </a:r>
            <a:r>
              <a:rPr sz="900" spc="-20" dirty="0">
                <a:solidFill>
                  <a:srgbClr val="393536"/>
                </a:solidFill>
                <a:latin typeface="Arial MT"/>
                <a:cs typeface="Arial MT"/>
              </a:rPr>
              <a:t> </a:t>
            </a:r>
            <a:r>
              <a:rPr sz="900" spc="5" dirty="0">
                <a:solidFill>
                  <a:srgbClr val="393536"/>
                </a:solidFill>
                <a:latin typeface="Arial MT"/>
                <a:cs typeface="Arial MT"/>
              </a:rPr>
              <a:t>Ethernet</a:t>
            </a:r>
            <a:r>
              <a:rPr sz="900" spc="-20" dirty="0">
                <a:solidFill>
                  <a:srgbClr val="393536"/>
                </a:solidFill>
                <a:latin typeface="Arial MT"/>
                <a:cs typeface="Arial MT"/>
              </a:rPr>
              <a:t> </a:t>
            </a:r>
            <a:r>
              <a:rPr sz="900" spc="-5" dirty="0">
                <a:solidFill>
                  <a:srgbClr val="393536"/>
                </a:solidFill>
                <a:latin typeface="Arial MT"/>
                <a:cs typeface="Arial MT"/>
              </a:rPr>
              <a:t>ne</a:t>
            </a:r>
            <a:r>
              <a:rPr sz="900" dirty="0">
                <a:solidFill>
                  <a:srgbClr val="393536"/>
                </a:solidFill>
                <a:latin typeface="Arial MT"/>
                <a:cs typeface="Arial MT"/>
              </a:rPr>
              <a:t> </a:t>
            </a:r>
            <a:r>
              <a:rPr sz="900" spc="-5" dirty="0">
                <a:solidFill>
                  <a:srgbClr val="393536"/>
                </a:solidFill>
                <a:latin typeface="Arial MT"/>
                <a:cs typeface="Arial MT"/>
              </a:rPr>
              <a:t>peut</a:t>
            </a:r>
            <a:r>
              <a:rPr sz="900" dirty="0">
                <a:solidFill>
                  <a:srgbClr val="393536"/>
                </a:solidFill>
                <a:latin typeface="Arial MT"/>
                <a:cs typeface="Arial MT"/>
              </a:rPr>
              <a:t> </a:t>
            </a:r>
            <a:r>
              <a:rPr sz="900" spc="-5" dirty="0">
                <a:solidFill>
                  <a:srgbClr val="393536"/>
                </a:solidFill>
                <a:latin typeface="Arial MT"/>
                <a:cs typeface="Arial MT"/>
              </a:rPr>
              <a:t>pas</a:t>
            </a:r>
            <a:r>
              <a:rPr sz="900" spc="5" dirty="0">
                <a:solidFill>
                  <a:srgbClr val="393536"/>
                </a:solidFill>
                <a:latin typeface="Arial MT"/>
                <a:cs typeface="Arial MT"/>
              </a:rPr>
              <a:t> </a:t>
            </a:r>
            <a:r>
              <a:rPr sz="900" dirty="0">
                <a:solidFill>
                  <a:srgbClr val="393536"/>
                </a:solidFill>
                <a:latin typeface="Arial MT"/>
                <a:cs typeface="Arial MT"/>
              </a:rPr>
              <a:t>être </a:t>
            </a:r>
            <a:r>
              <a:rPr sz="900" spc="-5" dirty="0">
                <a:solidFill>
                  <a:srgbClr val="393536"/>
                </a:solidFill>
                <a:latin typeface="Arial MT"/>
                <a:cs typeface="Arial MT"/>
              </a:rPr>
              <a:t>envoyée</a:t>
            </a:r>
            <a:r>
              <a:rPr sz="900" dirty="0">
                <a:solidFill>
                  <a:srgbClr val="393536"/>
                </a:solidFill>
                <a:latin typeface="Arial MT"/>
                <a:cs typeface="Arial MT"/>
              </a:rPr>
              <a:t> directement</a:t>
            </a:r>
            <a:r>
              <a:rPr sz="900" spc="-40" dirty="0">
                <a:solidFill>
                  <a:srgbClr val="393536"/>
                </a:solidFill>
                <a:latin typeface="Arial MT"/>
                <a:cs typeface="Arial MT"/>
              </a:rPr>
              <a:t> </a:t>
            </a:r>
            <a:r>
              <a:rPr sz="900" spc="-5" dirty="0">
                <a:solidFill>
                  <a:srgbClr val="393536"/>
                </a:solidFill>
                <a:latin typeface="Arial MT"/>
                <a:cs typeface="Arial MT"/>
              </a:rPr>
              <a:t>à</a:t>
            </a:r>
            <a:r>
              <a:rPr sz="900" spc="10" dirty="0">
                <a:solidFill>
                  <a:srgbClr val="393536"/>
                </a:solidFill>
                <a:latin typeface="Arial MT"/>
                <a:cs typeface="Arial MT"/>
              </a:rPr>
              <a:t> </a:t>
            </a:r>
            <a:r>
              <a:rPr sz="900" spc="-5" dirty="0">
                <a:solidFill>
                  <a:srgbClr val="393536"/>
                </a:solidFill>
                <a:latin typeface="Arial MT"/>
                <a:cs typeface="Arial MT"/>
              </a:rPr>
              <a:t>l'hôte</a:t>
            </a:r>
            <a:r>
              <a:rPr sz="900" dirty="0">
                <a:solidFill>
                  <a:srgbClr val="393536"/>
                </a:solidFill>
                <a:latin typeface="Arial MT"/>
                <a:cs typeface="Arial MT"/>
              </a:rPr>
              <a:t> </a:t>
            </a:r>
            <a:r>
              <a:rPr sz="900" spc="-5" dirty="0">
                <a:solidFill>
                  <a:srgbClr val="393536"/>
                </a:solidFill>
                <a:latin typeface="Arial MT"/>
                <a:cs typeface="Arial MT"/>
              </a:rPr>
              <a:t>de</a:t>
            </a:r>
            <a:r>
              <a:rPr sz="900" dirty="0">
                <a:solidFill>
                  <a:srgbClr val="393536"/>
                </a:solidFill>
                <a:latin typeface="Arial MT"/>
                <a:cs typeface="Arial MT"/>
              </a:rPr>
              <a:t> destination,</a:t>
            </a:r>
            <a:r>
              <a:rPr sz="900" spc="-30" dirty="0">
                <a:solidFill>
                  <a:srgbClr val="393536"/>
                </a:solidFill>
                <a:latin typeface="Arial MT"/>
                <a:cs typeface="Arial MT"/>
              </a:rPr>
              <a:t> </a:t>
            </a:r>
            <a:r>
              <a:rPr sz="900" dirty="0">
                <a:solidFill>
                  <a:srgbClr val="393536"/>
                </a:solidFill>
                <a:latin typeface="Arial MT"/>
                <a:cs typeface="Arial MT"/>
              </a:rPr>
              <a:t>car </a:t>
            </a:r>
            <a:r>
              <a:rPr sz="900" spc="5" dirty="0">
                <a:solidFill>
                  <a:srgbClr val="393536"/>
                </a:solidFill>
                <a:latin typeface="Arial MT"/>
                <a:cs typeface="Arial MT"/>
              </a:rPr>
              <a:t>celui-ci</a:t>
            </a:r>
            <a:endParaRPr sz="900">
              <a:latin typeface="Arial MT"/>
              <a:cs typeface="Arial MT"/>
            </a:endParaRPr>
          </a:p>
          <a:p>
            <a:pPr marL="241300" marR="44450">
              <a:lnSpc>
                <a:spcPct val="70000"/>
              </a:lnSpc>
              <a:spcBef>
                <a:spcPts val="160"/>
              </a:spcBef>
            </a:pPr>
            <a:r>
              <a:rPr sz="900" dirty="0">
                <a:solidFill>
                  <a:srgbClr val="393536"/>
                </a:solidFill>
                <a:latin typeface="Arial MT"/>
                <a:cs typeface="Arial MT"/>
              </a:rPr>
              <a:t>n'est </a:t>
            </a:r>
            <a:r>
              <a:rPr sz="900" spc="-5" dirty="0">
                <a:solidFill>
                  <a:srgbClr val="393536"/>
                </a:solidFill>
                <a:latin typeface="Arial MT"/>
                <a:cs typeface="Arial MT"/>
              </a:rPr>
              <a:t>pas </a:t>
            </a:r>
            <a:r>
              <a:rPr sz="900" dirty="0">
                <a:solidFill>
                  <a:srgbClr val="393536"/>
                </a:solidFill>
                <a:latin typeface="Arial MT"/>
                <a:cs typeface="Arial MT"/>
              </a:rPr>
              <a:t>directement accessible sur </a:t>
            </a:r>
            <a:r>
              <a:rPr sz="900" spc="-5" dirty="0">
                <a:solidFill>
                  <a:srgbClr val="393536"/>
                </a:solidFill>
                <a:latin typeface="Arial MT"/>
                <a:cs typeface="Arial MT"/>
              </a:rPr>
              <a:t>le </a:t>
            </a:r>
            <a:r>
              <a:rPr sz="900" dirty="0">
                <a:solidFill>
                  <a:srgbClr val="393536"/>
                </a:solidFill>
                <a:latin typeface="Arial MT"/>
                <a:cs typeface="Arial MT"/>
              </a:rPr>
              <a:t>réseau </a:t>
            </a:r>
            <a:r>
              <a:rPr sz="900" spc="-5" dirty="0">
                <a:solidFill>
                  <a:srgbClr val="393536"/>
                </a:solidFill>
                <a:latin typeface="Arial MT"/>
                <a:cs typeface="Arial MT"/>
              </a:rPr>
              <a:t>de l'expéditeur. La </a:t>
            </a:r>
            <a:r>
              <a:rPr sz="900" dirty="0">
                <a:solidFill>
                  <a:srgbClr val="393536"/>
                </a:solidFill>
                <a:latin typeface="Arial MT"/>
                <a:cs typeface="Arial MT"/>
              </a:rPr>
              <a:t>trame Ethernet </a:t>
            </a:r>
            <a:r>
              <a:rPr sz="900" spc="-5" dirty="0">
                <a:solidFill>
                  <a:srgbClr val="393536"/>
                </a:solidFill>
                <a:latin typeface="Arial MT"/>
                <a:cs typeface="Arial MT"/>
              </a:rPr>
              <a:t>doit </a:t>
            </a:r>
            <a:r>
              <a:rPr sz="900" dirty="0">
                <a:solidFill>
                  <a:srgbClr val="393536"/>
                </a:solidFill>
                <a:latin typeface="Arial MT"/>
                <a:cs typeface="Arial MT"/>
              </a:rPr>
              <a:t>être </a:t>
            </a:r>
            <a:r>
              <a:rPr sz="900" spc="-5" dirty="0">
                <a:solidFill>
                  <a:srgbClr val="393536"/>
                </a:solidFill>
                <a:latin typeface="Arial MT"/>
                <a:cs typeface="Arial MT"/>
              </a:rPr>
              <a:t>envoyée à un autre périphérique </a:t>
            </a:r>
            <a:r>
              <a:rPr sz="900" spc="10" dirty="0">
                <a:solidFill>
                  <a:srgbClr val="393536"/>
                </a:solidFill>
                <a:latin typeface="Arial MT"/>
                <a:cs typeface="Arial MT"/>
              </a:rPr>
              <a:t>appelé </a:t>
            </a:r>
            <a:r>
              <a:rPr sz="900" spc="-5" dirty="0">
                <a:solidFill>
                  <a:srgbClr val="393536"/>
                </a:solidFill>
                <a:latin typeface="Arial MT"/>
                <a:cs typeface="Arial MT"/>
              </a:rPr>
              <a:t>routeur ou </a:t>
            </a:r>
            <a:r>
              <a:rPr sz="900" dirty="0">
                <a:solidFill>
                  <a:srgbClr val="393536"/>
                </a:solidFill>
                <a:latin typeface="Arial MT"/>
                <a:cs typeface="Arial MT"/>
              </a:rPr>
              <a:t>passerelle </a:t>
            </a:r>
            <a:r>
              <a:rPr sz="900" spc="-5" dirty="0">
                <a:solidFill>
                  <a:srgbClr val="393536"/>
                </a:solidFill>
                <a:latin typeface="Arial MT"/>
                <a:cs typeface="Arial MT"/>
              </a:rPr>
              <a:t>par </a:t>
            </a:r>
            <a:r>
              <a:rPr sz="900" dirty="0">
                <a:solidFill>
                  <a:srgbClr val="393536"/>
                </a:solidFill>
                <a:latin typeface="Arial MT"/>
                <a:cs typeface="Arial MT"/>
              </a:rPr>
              <a:t>défaut. </a:t>
            </a:r>
            <a:r>
              <a:rPr sz="900" spc="-5" dirty="0">
                <a:solidFill>
                  <a:srgbClr val="393536"/>
                </a:solidFill>
                <a:latin typeface="Arial MT"/>
                <a:cs typeface="Arial MT"/>
              </a:rPr>
              <a:t>Dans notre exemple, la </a:t>
            </a:r>
            <a:r>
              <a:rPr sz="900" dirty="0">
                <a:solidFill>
                  <a:srgbClr val="393536"/>
                </a:solidFill>
                <a:latin typeface="Arial MT"/>
                <a:cs typeface="Arial MT"/>
              </a:rPr>
              <a:t>passerelle </a:t>
            </a:r>
            <a:r>
              <a:rPr sz="900" spc="5" dirty="0">
                <a:solidFill>
                  <a:srgbClr val="393536"/>
                </a:solidFill>
                <a:latin typeface="Arial MT"/>
                <a:cs typeface="Arial MT"/>
              </a:rPr>
              <a:t> </a:t>
            </a:r>
            <a:r>
              <a:rPr sz="900" spc="-5" dirty="0">
                <a:solidFill>
                  <a:srgbClr val="393536"/>
                </a:solidFill>
                <a:latin typeface="Arial MT"/>
                <a:cs typeface="Arial MT"/>
              </a:rPr>
              <a:t>par</a:t>
            </a:r>
            <a:r>
              <a:rPr sz="900" spc="-10" dirty="0">
                <a:solidFill>
                  <a:srgbClr val="393536"/>
                </a:solidFill>
                <a:latin typeface="Arial MT"/>
                <a:cs typeface="Arial MT"/>
              </a:rPr>
              <a:t> </a:t>
            </a:r>
            <a:r>
              <a:rPr sz="900" dirty="0">
                <a:solidFill>
                  <a:srgbClr val="393536"/>
                </a:solidFill>
                <a:latin typeface="Arial MT"/>
                <a:cs typeface="Arial MT"/>
              </a:rPr>
              <a:t>défaut</a:t>
            </a:r>
            <a:r>
              <a:rPr sz="900" spc="-25" dirty="0">
                <a:solidFill>
                  <a:srgbClr val="393536"/>
                </a:solidFill>
                <a:latin typeface="Arial MT"/>
                <a:cs typeface="Arial MT"/>
              </a:rPr>
              <a:t> </a:t>
            </a:r>
            <a:r>
              <a:rPr sz="900" dirty="0">
                <a:solidFill>
                  <a:srgbClr val="393536"/>
                </a:solidFill>
                <a:latin typeface="Arial MT"/>
                <a:cs typeface="Arial MT"/>
              </a:rPr>
              <a:t>est</a:t>
            </a:r>
            <a:r>
              <a:rPr sz="900" spc="-10" dirty="0">
                <a:solidFill>
                  <a:srgbClr val="393536"/>
                </a:solidFill>
                <a:latin typeface="Arial MT"/>
                <a:cs typeface="Arial MT"/>
              </a:rPr>
              <a:t> </a:t>
            </a:r>
            <a:r>
              <a:rPr sz="900" dirty="0">
                <a:solidFill>
                  <a:srgbClr val="393536"/>
                </a:solidFill>
                <a:latin typeface="Arial MT"/>
                <a:cs typeface="Arial MT"/>
              </a:rPr>
              <a:t>R1.</a:t>
            </a:r>
            <a:r>
              <a:rPr sz="900" spc="5" dirty="0">
                <a:solidFill>
                  <a:srgbClr val="393536"/>
                </a:solidFill>
                <a:latin typeface="Arial MT"/>
                <a:cs typeface="Arial MT"/>
              </a:rPr>
              <a:t> </a:t>
            </a:r>
            <a:r>
              <a:rPr sz="900" spc="-5" dirty="0">
                <a:solidFill>
                  <a:srgbClr val="393536"/>
                </a:solidFill>
                <a:latin typeface="Arial MT"/>
                <a:cs typeface="Arial MT"/>
              </a:rPr>
              <a:t>R1</a:t>
            </a:r>
            <a:r>
              <a:rPr sz="900" spc="-10" dirty="0">
                <a:solidFill>
                  <a:srgbClr val="393536"/>
                </a:solidFill>
                <a:latin typeface="Arial MT"/>
                <a:cs typeface="Arial MT"/>
              </a:rPr>
              <a:t> </a:t>
            </a:r>
            <a:r>
              <a:rPr sz="900" dirty="0">
                <a:solidFill>
                  <a:srgbClr val="393536"/>
                </a:solidFill>
                <a:latin typeface="Arial MT"/>
                <a:cs typeface="Arial MT"/>
              </a:rPr>
              <a:t>dispose</a:t>
            </a:r>
            <a:r>
              <a:rPr sz="900" spc="-35" dirty="0">
                <a:solidFill>
                  <a:srgbClr val="393536"/>
                </a:solidFill>
                <a:latin typeface="Arial MT"/>
                <a:cs typeface="Arial MT"/>
              </a:rPr>
              <a:t> </a:t>
            </a:r>
            <a:r>
              <a:rPr sz="900" spc="-5" dirty="0">
                <a:solidFill>
                  <a:srgbClr val="393536"/>
                </a:solidFill>
                <a:latin typeface="Arial MT"/>
                <a:cs typeface="Arial MT"/>
              </a:rPr>
              <a:t>d'une</a:t>
            </a:r>
            <a:r>
              <a:rPr sz="900" dirty="0">
                <a:solidFill>
                  <a:srgbClr val="393536"/>
                </a:solidFill>
                <a:latin typeface="Arial MT"/>
                <a:cs typeface="Arial MT"/>
              </a:rPr>
              <a:t> interface,</a:t>
            </a:r>
            <a:r>
              <a:rPr sz="900" spc="-30" dirty="0">
                <a:solidFill>
                  <a:srgbClr val="393536"/>
                </a:solidFill>
                <a:latin typeface="Arial MT"/>
                <a:cs typeface="Arial MT"/>
              </a:rPr>
              <a:t> </a:t>
            </a:r>
            <a:r>
              <a:rPr sz="900" dirty="0">
                <a:solidFill>
                  <a:srgbClr val="393536"/>
                </a:solidFill>
                <a:latin typeface="Arial MT"/>
                <a:cs typeface="Arial MT"/>
              </a:rPr>
              <a:t>et</a:t>
            </a:r>
            <a:r>
              <a:rPr sz="900" spc="-10" dirty="0">
                <a:solidFill>
                  <a:srgbClr val="393536"/>
                </a:solidFill>
                <a:latin typeface="Arial MT"/>
                <a:cs typeface="Arial MT"/>
              </a:rPr>
              <a:t> </a:t>
            </a:r>
            <a:r>
              <a:rPr sz="900" spc="-5" dirty="0">
                <a:solidFill>
                  <a:srgbClr val="393536"/>
                </a:solidFill>
                <a:latin typeface="Arial MT"/>
                <a:cs typeface="Arial MT"/>
              </a:rPr>
              <a:t>d'une</a:t>
            </a:r>
            <a:r>
              <a:rPr sz="900" spc="-10" dirty="0">
                <a:solidFill>
                  <a:srgbClr val="393536"/>
                </a:solidFill>
                <a:latin typeface="Arial MT"/>
                <a:cs typeface="Arial MT"/>
              </a:rPr>
              <a:t> </a:t>
            </a:r>
            <a:r>
              <a:rPr sz="900" dirty="0">
                <a:solidFill>
                  <a:srgbClr val="393536"/>
                </a:solidFill>
                <a:latin typeface="Arial MT"/>
                <a:cs typeface="Arial MT"/>
              </a:rPr>
              <a:t>adresse</a:t>
            </a:r>
            <a:r>
              <a:rPr sz="900" spc="-15" dirty="0">
                <a:solidFill>
                  <a:srgbClr val="393536"/>
                </a:solidFill>
                <a:latin typeface="Arial MT"/>
                <a:cs typeface="Arial MT"/>
              </a:rPr>
              <a:t> </a:t>
            </a:r>
            <a:r>
              <a:rPr sz="900" dirty="0">
                <a:solidFill>
                  <a:srgbClr val="393536"/>
                </a:solidFill>
                <a:latin typeface="Arial MT"/>
                <a:cs typeface="Arial MT"/>
              </a:rPr>
              <a:t>IP</a:t>
            </a:r>
            <a:r>
              <a:rPr sz="900" spc="-10" dirty="0">
                <a:solidFill>
                  <a:srgbClr val="393536"/>
                </a:solidFill>
                <a:latin typeface="Arial MT"/>
                <a:cs typeface="Arial MT"/>
              </a:rPr>
              <a:t> </a:t>
            </a:r>
            <a:r>
              <a:rPr sz="900" spc="-5" dirty="0">
                <a:solidFill>
                  <a:srgbClr val="393536"/>
                </a:solidFill>
                <a:latin typeface="Arial MT"/>
                <a:cs typeface="Arial MT"/>
              </a:rPr>
              <a:t>qui</a:t>
            </a:r>
            <a:r>
              <a:rPr sz="900" spc="-10" dirty="0">
                <a:solidFill>
                  <a:srgbClr val="393536"/>
                </a:solidFill>
                <a:latin typeface="Arial MT"/>
                <a:cs typeface="Arial MT"/>
              </a:rPr>
              <a:t> </a:t>
            </a:r>
            <a:r>
              <a:rPr sz="900" dirty="0">
                <a:solidFill>
                  <a:srgbClr val="393536"/>
                </a:solidFill>
                <a:latin typeface="Arial MT"/>
                <a:cs typeface="Arial MT"/>
              </a:rPr>
              <a:t>se</a:t>
            </a:r>
            <a:r>
              <a:rPr sz="900" spc="-10" dirty="0">
                <a:solidFill>
                  <a:srgbClr val="393536"/>
                </a:solidFill>
                <a:latin typeface="Arial MT"/>
                <a:cs typeface="Arial MT"/>
              </a:rPr>
              <a:t> </a:t>
            </a:r>
            <a:r>
              <a:rPr sz="900" spc="-5" dirty="0">
                <a:solidFill>
                  <a:srgbClr val="393536"/>
                </a:solidFill>
                <a:latin typeface="Arial MT"/>
                <a:cs typeface="Arial MT"/>
              </a:rPr>
              <a:t>trouve </a:t>
            </a:r>
            <a:r>
              <a:rPr sz="900" dirty="0">
                <a:solidFill>
                  <a:srgbClr val="393536"/>
                </a:solidFill>
                <a:latin typeface="Arial MT"/>
                <a:cs typeface="Arial MT"/>
              </a:rPr>
              <a:t>sur</a:t>
            </a:r>
            <a:r>
              <a:rPr sz="900" spc="-10" dirty="0">
                <a:solidFill>
                  <a:srgbClr val="393536"/>
                </a:solidFill>
                <a:latin typeface="Arial MT"/>
                <a:cs typeface="Arial MT"/>
              </a:rPr>
              <a:t> </a:t>
            </a:r>
            <a:r>
              <a:rPr sz="900" spc="-5" dirty="0">
                <a:solidFill>
                  <a:srgbClr val="393536"/>
                </a:solidFill>
                <a:latin typeface="Arial MT"/>
                <a:cs typeface="Arial MT"/>
              </a:rPr>
              <a:t>le</a:t>
            </a:r>
            <a:r>
              <a:rPr sz="900" dirty="0">
                <a:solidFill>
                  <a:srgbClr val="393536"/>
                </a:solidFill>
                <a:latin typeface="Arial MT"/>
                <a:cs typeface="Arial MT"/>
              </a:rPr>
              <a:t> même</a:t>
            </a:r>
            <a:r>
              <a:rPr sz="900" spc="-15" dirty="0">
                <a:solidFill>
                  <a:srgbClr val="393536"/>
                </a:solidFill>
                <a:latin typeface="Arial MT"/>
                <a:cs typeface="Arial MT"/>
              </a:rPr>
              <a:t> </a:t>
            </a:r>
            <a:r>
              <a:rPr sz="900" dirty="0">
                <a:solidFill>
                  <a:srgbClr val="393536"/>
                </a:solidFill>
                <a:latin typeface="Arial MT"/>
                <a:cs typeface="Arial MT"/>
              </a:rPr>
              <a:t>réseau</a:t>
            </a:r>
            <a:r>
              <a:rPr sz="900" spc="-20" dirty="0">
                <a:solidFill>
                  <a:srgbClr val="393536"/>
                </a:solidFill>
                <a:latin typeface="Arial MT"/>
                <a:cs typeface="Arial MT"/>
              </a:rPr>
              <a:t> </a:t>
            </a:r>
            <a:r>
              <a:rPr sz="900" spc="-5" dirty="0">
                <a:solidFill>
                  <a:srgbClr val="393536"/>
                </a:solidFill>
                <a:latin typeface="Arial MT"/>
                <a:cs typeface="Arial MT"/>
              </a:rPr>
              <a:t>que</a:t>
            </a:r>
            <a:r>
              <a:rPr sz="900" spc="-10" dirty="0">
                <a:solidFill>
                  <a:srgbClr val="393536"/>
                </a:solidFill>
                <a:latin typeface="Arial MT"/>
                <a:cs typeface="Arial MT"/>
              </a:rPr>
              <a:t> </a:t>
            </a:r>
            <a:r>
              <a:rPr sz="900" dirty="0">
                <a:solidFill>
                  <a:srgbClr val="393536"/>
                </a:solidFill>
                <a:latin typeface="Arial MT"/>
                <a:cs typeface="Arial MT"/>
              </a:rPr>
              <a:t>PC1.</a:t>
            </a:r>
            <a:r>
              <a:rPr sz="900" spc="-10" dirty="0">
                <a:solidFill>
                  <a:srgbClr val="393536"/>
                </a:solidFill>
                <a:latin typeface="Arial MT"/>
                <a:cs typeface="Arial MT"/>
              </a:rPr>
              <a:t> </a:t>
            </a:r>
            <a:r>
              <a:rPr sz="900" dirty="0">
                <a:solidFill>
                  <a:srgbClr val="393536"/>
                </a:solidFill>
                <a:latin typeface="Arial MT"/>
                <a:cs typeface="Arial MT"/>
              </a:rPr>
              <a:t>Cela</a:t>
            </a:r>
            <a:r>
              <a:rPr sz="900" spc="-5" dirty="0">
                <a:solidFill>
                  <a:srgbClr val="393536"/>
                </a:solidFill>
                <a:latin typeface="Arial MT"/>
                <a:cs typeface="Arial MT"/>
              </a:rPr>
              <a:t> </a:t>
            </a:r>
            <a:r>
              <a:rPr sz="900" dirty="0">
                <a:solidFill>
                  <a:srgbClr val="393536"/>
                </a:solidFill>
                <a:latin typeface="Arial MT"/>
                <a:cs typeface="Arial MT"/>
              </a:rPr>
              <a:t>permet</a:t>
            </a:r>
            <a:r>
              <a:rPr sz="900" spc="-25" dirty="0">
                <a:solidFill>
                  <a:srgbClr val="393536"/>
                </a:solidFill>
                <a:latin typeface="Arial MT"/>
                <a:cs typeface="Arial MT"/>
              </a:rPr>
              <a:t> </a:t>
            </a:r>
            <a:r>
              <a:rPr sz="900" spc="-5" dirty="0">
                <a:solidFill>
                  <a:srgbClr val="393536"/>
                </a:solidFill>
                <a:latin typeface="Arial MT"/>
                <a:cs typeface="Arial MT"/>
              </a:rPr>
              <a:t>à</a:t>
            </a:r>
            <a:r>
              <a:rPr sz="900" dirty="0">
                <a:solidFill>
                  <a:srgbClr val="393536"/>
                </a:solidFill>
                <a:latin typeface="Arial MT"/>
                <a:cs typeface="Arial MT"/>
              </a:rPr>
              <a:t> </a:t>
            </a:r>
            <a:r>
              <a:rPr sz="900" spc="20" dirty="0">
                <a:solidFill>
                  <a:srgbClr val="393536"/>
                </a:solidFill>
                <a:latin typeface="Arial MT"/>
                <a:cs typeface="Arial MT"/>
              </a:rPr>
              <a:t>PC1</a:t>
            </a:r>
            <a:r>
              <a:rPr sz="900" spc="-5" dirty="0">
                <a:solidFill>
                  <a:srgbClr val="393536"/>
                </a:solidFill>
                <a:latin typeface="Arial MT"/>
                <a:cs typeface="Arial MT"/>
              </a:rPr>
              <a:t> </a:t>
            </a:r>
            <a:r>
              <a:rPr sz="900" dirty="0">
                <a:solidFill>
                  <a:srgbClr val="393536"/>
                </a:solidFill>
                <a:latin typeface="Arial MT"/>
                <a:cs typeface="Arial MT"/>
              </a:rPr>
              <a:t>d'accéder</a:t>
            </a:r>
            <a:r>
              <a:rPr sz="900" spc="-25" dirty="0">
                <a:solidFill>
                  <a:srgbClr val="393536"/>
                </a:solidFill>
                <a:latin typeface="Arial MT"/>
                <a:cs typeface="Arial MT"/>
              </a:rPr>
              <a:t> </a:t>
            </a:r>
            <a:r>
              <a:rPr sz="900" dirty="0">
                <a:solidFill>
                  <a:srgbClr val="393536"/>
                </a:solidFill>
                <a:latin typeface="Arial MT"/>
                <a:cs typeface="Arial MT"/>
              </a:rPr>
              <a:t>directement</a:t>
            </a:r>
            <a:r>
              <a:rPr sz="900" spc="-35" dirty="0">
                <a:solidFill>
                  <a:srgbClr val="393536"/>
                </a:solidFill>
                <a:latin typeface="Arial MT"/>
                <a:cs typeface="Arial MT"/>
              </a:rPr>
              <a:t> </a:t>
            </a:r>
            <a:r>
              <a:rPr sz="900" spc="-5" dirty="0">
                <a:solidFill>
                  <a:srgbClr val="393536"/>
                </a:solidFill>
                <a:latin typeface="Arial MT"/>
                <a:cs typeface="Arial MT"/>
              </a:rPr>
              <a:t>au</a:t>
            </a:r>
            <a:r>
              <a:rPr sz="900" spc="-10" dirty="0">
                <a:solidFill>
                  <a:srgbClr val="393536"/>
                </a:solidFill>
                <a:latin typeface="Arial MT"/>
                <a:cs typeface="Arial MT"/>
              </a:rPr>
              <a:t> </a:t>
            </a:r>
            <a:r>
              <a:rPr sz="900" dirty="0">
                <a:solidFill>
                  <a:srgbClr val="393536"/>
                </a:solidFill>
                <a:latin typeface="Arial MT"/>
                <a:cs typeface="Arial MT"/>
              </a:rPr>
              <a:t>routeur.</a:t>
            </a:r>
            <a:endParaRPr sz="900">
              <a:latin typeface="Arial MT"/>
              <a:cs typeface="Arial MT"/>
            </a:endParaRPr>
          </a:p>
          <a:p>
            <a:pPr marL="241300" indent="-228600">
              <a:lnSpc>
                <a:spcPct val="100000"/>
              </a:lnSpc>
              <a:spcBef>
                <a:spcPts val="685"/>
              </a:spcBef>
              <a:buFont typeface="Arial MT"/>
              <a:buChar char="•"/>
              <a:tabLst>
                <a:tab pos="240665" algn="l"/>
                <a:tab pos="241300" algn="l"/>
              </a:tabLst>
            </a:pPr>
            <a:r>
              <a:rPr sz="900" b="1" spc="-5" dirty="0">
                <a:solidFill>
                  <a:srgbClr val="393536"/>
                </a:solidFill>
                <a:latin typeface="Arial"/>
                <a:cs typeface="Arial"/>
              </a:rPr>
              <a:t>Adresse</a:t>
            </a:r>
            <a:r>
              <a:rPr sz="900" b="1" spc="5" dirty="0">
                <a:solidFill>
                  <a:srgbClr val="393536"/>
                </a:solidFill>
                <a:latin typeface="Arial"/>
                <a:cs typeface="Arial"/>
              </a:rPr>
              <a:t> </a:t>
            </a:r>
            <a:r>
              <a:rPr sz="900" b="1" spc="-5" dirty="0">
                <a:solidFill>
                  <a:srgbClr val="393536"/>
                </a:solidFill>
                <a:latin typeface="Arial"/>
                <a:cs typeface="Arial"/>
              </a:rPr>
              <a:t>MAC</a:t>
            </a:r>
            <a:r>
              <a:rPr sz="900" b="1" spc="10" dirty="0">
                <a:solidFill>
                  <a:srgbClr val="393536"/>
                </a:solidFill>
                <a:latin typeface="Arial"/>
                <a:cs typeface="Arial"/>
              </a:rPr>
              <a:t> </a:t>
            </a:r>
            <a:r>
              <a:rPr sz="900" b="1" dirty="0">
                <a:solidFill>
                  <a:srgbClr val="393536"/>
                </a:solidFill>
                <a:latin typeface="Arial"/>
                <a:cs typeface="Arial"/>
              </a:rPr>
              <a:t>source</a:t>
            </a:r>
            <a:r>
              <a:rPr sz="900" b="1" spc="10" dirty="0">
                <a:solidFill>
                  <a:srgbClr val="393536"/>
                </a:solidFill>
                <a:latin typeface="Arial"/>
                <a:cs typeface="Arial"/>
              </a:rPr>
              <a:t> </a:t>
            </a:r>
            <a:r>
              <a:rPr sz="900" dirty="0">
                <a:solidFill>
                  <a:srgbClr val="393536"/>
                </a:solidFill>
                <a:latin typeface="Arial MT"/>
                <a:cs typeface="Arial MT"/>
              </a:rPr>
              <a:t>:</a:t>
            </a:r>
            <a:r>
              <a:rPr sz="900" spc="10" dirty="0">
                <a:solidFill>
                  <a:srgbClr val="393536"/>
                </a:solidFill>
                <a:latin typeface="Arial MT"/>
                <a:cs typeface="Arial MT"/>
              </a:rPr>
              <a:t> </a:t>
            </a:r>
            <a:r>
              <a:rPr sz="900" dirty="0">
                <a:solidFill>
                  <a:srgbClr val="393536"/>
                </a:solidFill>
                <a:latin typeface="Arial MT"/>
                <a:cs typeface="Arial MT"/>
              </a:rPr>
              <a:t>adresse</a:t>
            </a:r>
            <a:r>
              <a:rPr sz="900" spc="-25" dirty="0">
                <a:solidFill>
                  <a:srgbClr val="393536"/>
                </a:solidFill>
                <a:latin typeface="Arial MT"/>
                <a:cs typeface="Arial MT"/>
              </a:rPr>
              <a:t> </a:t>
            </a:r>
            <a:r>
              <a:rPr sz="900" spc="-10" dirty="0">
                <a:solidFill>
                  <a:srgbClr val="393536"/>
                </a:solidFill>
                <a:latin typeface="Arial MT"/>
                <a:cs typeface="Arial MT"/>
              </a:rPr>
              <a:t>MAC</a:t>
            </a:r>
            <a:r>
              <a:rPr sz="900" spc="30" dirty="0">
                <a:solidFill>
                  <a:srgbClr val="393536"/>
                </a:solidFill>
                <a:latin typeface="Arial MT"/>
                <a:cs typeface="Arial MT"/>
              </a:rPr>
              <a:t> </a:t>
            </a:r>
            <a:r>
              <a:rPr sz="900" dirty="0">
                <a:solidFill>
                  <a:srgbClr val="393536"/>
                </a:solidFill>
                <a:latin typeface="Arial MT"/>
                <a:cs typeface="Arial MT"/>
              </a:rPr>
              <a:t>Ethernet</a:t>
            </a:r>
            <a:r>
              <a:rPr sz="900" spc="-20" dirty="0">
                <a:solidFill>
                  <a:srgbClr val="393536"/>
                </a:solidFill>
                <a:latin typeface="Arial MT"/>
                <a:cs typeface="Arial MT"/>
              </a:rPr>
              <a:t> </a:t>
            </a:r>
            <a:r>
              <a:rPr sz="900" spc="-5" dirty="0">
                <a:solidFill>
                  <a:srgbClr val="393536"/>
                </a:solidFill>
                <a:latin typeface="Arial MT"/>
                <a:cs typeface="Arial MT"/>
              </a:rPr>
              <a:t>du</a:t>
            </a:r>
            <a:r>
              <a:rPr sz="900" dirty="0">
                <a:solidFill>
                  <a:srgbClr val="393536"/>
                </a:solidFill>
                <a:latin typeface="Arial MT"/>
                <a:cs typeface="Arial MT"/>
              </a:rPr>
              <a:t> </a:t>
            </a:r>
            <a:r>
              <a:rPr sz="900" spc="-5" dirty="0">
                <a:solidFill>
                  <a:srgbClr val="393536"/>
                </a:solidFill>
                <a:latin typeface="Arial MT"/>
                <a:cs typeface="Arial MT"/>
              </a:rPr>
              <a:t>périphérique</a:t>
            </a:r>
            <a:r>
              <a:rPr sz="900" spc="-25" dirty="0">
                <a:solidFill>
                  <a:srgbClr val="393536"/>
                </a:solidFill>
                <a:latin typeface="Arial MT"/>
                <a:cs typeface="Arial MT"/>
              </a:rPr>
              <a:t> </a:t>
            </a:r>
            <a:r>
              <a:rPr sz="900" spc="-5" dirty="0">
                <a:solidFill>
                  <a:srgbClr val="393536"/>
                </a:solidFill>
                <a:latin typeface="Arial MT"/>
                <a:cs typeface="Arial MT"/>
              </a:rPr>
              <a:t>expéditeur,</a:t>
            </a:r>
            <a:r>
              <a:rPr sz="900" spc="-10" dirty="0">
                <a:solidFill>
                  <a:srgbClr val="393536"/>
                </a:solidFill>
                <a:latin typeface="Arial MT"/>
                <a:cs typeface="Arial MT"/>
              </a:rPr>
              <a:t> </a:t>
            </a:r>
            <a:r>
              <a:rPr sz="900" dirty="0">
                <a:solidFill>
                  <a:srgbClr val="393536"/>
                </a:solidFill>
                <a:latin typeface="Arial MT"/>
                <a:cs typeface="Arial MT"/>
              </a:rPr>
              <a:t>PC1.</a:t>
            </a:r>
            <a:r>
              <a:rPr sz="900" spc="5" dirty="0">
                <a:solidFill>
                  <a:srgbClr val="393536"/>
                </a:solidFill>
                <a:latin typeface="Arial MT"/>
                <a:cs typeface="Arial MT"/>
              </a:rPr>
              <a:t> </a:t>
            </a:r>
            <a:r>
              <a:rPr sz="900" dirty="0">
                <a:solidFill>
                  <a:srgbClr val="393536"/>
                </a:solidFill>
                <a:latin typeface="Arial MT"/>
                <a:cs typeface="Arial MT"/>
              </a:rPr>
              <a:t>L'adresse</a:t>
            </a:r>
            <a:r>
              <a:rPr sz="900" spc="-25" dirty="0">
                <a:solidFill>
                  <a:srgbClr val="393536"/>
                </a:solidFill>
                <a:latin typeface="Arial MT"/>
                <a:cs typeface="Arial MT"/>
              </a:rPr>
              <a:t> </a:t>
            </a:r>
            <a:r>
              <a:rPr sz="900" spc="-10" dirty="0">
                <a:solidFill>
                  <a:srgbClr val="393536"/>
                </a:solidFill>
                <a:latin typeface="Arial MT"/>
                <a:cs typeface="Arial MT"/>
              </a:rPr>
              <a:t>MAC</a:t>
            </a:r>
            <a:r>
              <a:rPr sz="900" spc="30" dirty="0">
                <a:solidFill>
                  <a:srgbClr val="393536"/>
                </a:solidFill>
                <a:latin typeface="Arial MT"/>
                <a:cs typeface="Arial MT"/>
              </a:rPr>
              <a:t> </a:t>
            </a:r>
            <a:r>
              <a:rPr sz="900" spc="-5" dirty="0">
                <a:solidFill>
                  <a:srgbClr val="393536"/>
                </a:solidFill>
                <a:latin typeface="Arial MT"/>
                <a:cs typeface="Arial MT"/>
              </a:rPr>
              <a:t>de</a:t>
            </a:r>
            <a:r>
              <a:rPr sz="900" dirty="0">
                <a:solidFill>
                  <a:srgbClr val="393536"/>
                </a:solidFill>
                <a:latin typeface="Arial MT"/>
                <a:cs typeface="Arial MT"/>
              </a:rPr>
              <a:t> l'interface</a:t>
            </a:r>
            <a:r>
              <a:rPr sz="900" spc="-10" dirty="0">
                <a:solidFill>
                  <a:srgbClr val="393536"/>
                </a:solidFill>
                <a:latin typeface="Arial MT"/>
                <a:cs typeface="Arial MT"/>
              </a:rPr>
              <a:t> </a:t>
            </a:r>
            <a:r>
              <a:rPr sz="900" dirty="0">
                <a:solidFill>
                  <a:srgbClr val="393536"/>
                </a:solidFill>
                <a:latin typeface="Arial MT"/>
                <a:cs typeface="Arial MT"/>
              </a:rPr>
              <a:t>Ethernet</a:t>
            </a:r>
            <a:r>
              <a:rPr sz="900" spc="-20" dirty="0">
                <a:solidFill>
                  <a:srgbClr val="393536"/>
                </a:solidFill>
                <a:latin typeface="Arial MT"/>
                <a:cs typeface="Arial MT"/>
              </a:rPr>
              <a:t> </a:t>
            </a:r>
            <a:r>
              <a:rPr sz="900" spc="-5" dirty="0">
                <a:solidFill>
                  <a:srgbClr val="393536"/>
                </a:solidFill>
                <a:latin typeface="Arial MT"/>
                <a:cs typeface="Arial MT"/>
              </a:rPr>
              <a:t>de</a:t>
            </a:r>
            <a:r>
              <a:rPr sz="900" dirty="0">
                <a:solidFill>
                  <a:srgbClr val="393536"/>
                </a:solidFill>
                <a:latin typeface="Arial MT"/>
                <a:cs typeface="Arial MT"/>
              </a:rPr>
              <a:t> </a:t>
            </a:r>
            <a:r>
              <a:rPr sz="900" spc="-5" dirty="0">
                <a:solidFill>
                  <a:srgbClr val="393536"/>
                </a:solidFill>
                <a:latin typeface="Arial MT"/>
                <a:cs typeface="Arial MT"/>
              </a:rPr>
              <a:t>PC1</a:t>
            </a:r>
            <a:r>
              <a:rPr sz="900" spc="10" dirty="0">
                <a:solidFill>
                  <a:srgbClr val="393536"/>
                </a:solidFill>
                <a:latin typeface="Arial MT"/>
                <a:cs typeface="Arial MT"/>
              </a:rPr>
              <a:t> </a:t>
            </a:r>
            <a:r>
              <a:rPr sz="900" dirty="0">
                <a:solidFill>
                  <a:srgbClr val="393536"/>
                </a:solidFill>
                <a:latin typeface="Arial MT"/>
                <a:cs typeface="Arial MT"/>
              </a:rPr>
              <a:t>est </a:t>
            </a:r>
            <a:r>
              <a:rPr sz="900" spc="-5" dirty="0">
                <a:solidFill>
                  <a:srgbClr val="393536"/>
                </a:solidFill>
                <a:latin typeface="Arial MT"/>
                <a:cs typeface="Arial MT"/>
              </a:rPr>
              <a:t>AA-AA-AA-AA-AA-AA.</a:t>
            </a:r>
            <a:endParaRPr sz="900">
              <a:latin typeface="Arial MT"/>
              <a:cs typeface="Arial MT"/>
            </a:endParaRPr>
          </a:p>
          <a:p>
            <a:pPr marL="241300" indent="-228600">
              <a:lnSpc>
                <a:spcPts val="919"/>
              </a:lnSpc>
              <a:spcBef>
                <a:spcPts val="670"/>
              </a:spcBef>
              <a:buFont typeface="Arial MT"/>
              <a:buChar char="•"/>
              <a:tabLst>
                <a:tab pos="240665" algn="l"/>
                <a:tab pos="241300" algn="l"/>
              </a:tabLst>
            </a:pPr>
            <a:r>
              <a:rPr sz="900" b="1" spc="-5" dirty="0">
                <a:solidFill>
                  <a:srgbClr val="393536"/>
                </a:solidFill>
                <a:latin typeface="Arial"/>
                <a:cs typeface="Arial"/>
              </a:rPr>
              <a:t>Adresse</a:t>
            </a:r>
            <a:r>
              <a:rPr sz="900" b="1" dirty="0">
                <a:solidFill>
                  <a:srgbClr val="393536"/>
                </a:solidFill>
                <a:latin typeface="Arial"/>
                <a:cs typeface="Arial"/>
              </a:rPr>
              <a:t> </a:t>
            </a:r>
            <a:r>
              <a:rPr sz="900" b="1" spc="-5" dirty="0">
                <a:solidFill>
                  <a:srgbClr val="393536"/>
                </a:solidFill>
                <a:latin typeface="Arial"/>
                <a:cs typeface="Arial"/>
              </a:rPr>
              <a:t>MAC</a:t>
            </a:r>
            <a:r>
              <a:rPr sz="900" b="1" dirty="0">
                <a:solidFill>
                  <a:srgbClr val="393536"/>
                </a:solidFill>
                <a:latin typeface="Arial"/>
                <a:cs typeface="Arial"/>
              </a:rPr>
              <a:t> de</a:t>
            </a:r>
            <a:r>
              <a:rPr sz="900" b="1" spc="5" dirty="0">
                <a:solidFill>
                  <a:srgbClr val="393536"/>
                </a:solidFill>
                <a:latin typeface="Arial"/>
                <a:cs typeface="Arial"/>
              </a:rPr>
              <a:t> </a:t>
            </a:r>
            <a:r>
              <a:rPr sz="900" b="1" dirty="0">
                <a:solidFill>
                  <a:srgbClr val="393536"/>
                </a:solidFill>
                <a:latin typeface="Arial"/>
                <a:cs typeface="Arial"/>
              </a:rPr>
              <a:t>destination</a:t>
            </a:r>
            <a:r>
              <a:rPr sz="900" b="1" spc="-10" dirty="0">
                <a:solidFill>
                  <a:srgbClr val="393536"/>
                </a:solidFill>
                <a:latin typeface="Arial"/>
                <a:cs typeface="Arial"/>
              </a:rPr>
              <a:t> </a:t>
            </a:r>
            <a:r>
              <a:rPr sz="900" dirty="0">
                <a:solidFill>
                  <a:srgbClr val="393536"/>
                </a:solidFill>
                <a:latin typeface="Arial MT"/>
                <a:cs typeface="Arial MT"/>
              </a:rPr>
              <a:t>:</a:t>
            </a:r>
            <a:r>
              <a:rPr sz="900" spc="-5" dirty="0">
                <a:solidFill>
                  <a:srgbClr val="393536"/>
                </a:solidFill>
                <a:latin typeface="Arial MT"/>
                <a:cs typeface="Arial MT"/>
              </a:rPr>
              <a:t> </a:t>
            </a:r>
            <a:r>
              <a:rPr sz="900" dirty="0">
                <a:solidFill>
                  <a:srgbClr val="393536"/>
                </a:solidFill>
                <a:latin typeface="Arial MT"/>
                <a:cs typeface="Arial MT"/>
              </a:rPr>
              <a:t>lorsque</a:t>
            </a:r>
            <a:r>
              <a:rPr sz="900" spc="-15" dirty="0">
                <a:solidFill>
                  <a:srgbClr val="393536"/>
                </a:solidFill>
                <a:latin typeface="Arial MT"/>
                <a:cs typeface="Arial MT"/>
              </a:rPr>
              <a:t> </a:t>
            </a:r>
            <a:r>
              <a:rPr sz="900" dirty="0">
                <a:solidFill>
                  <a:srgbClr val="393536"/>
                </a:solidFill>
                <a:latin typeface="Arial MT"/>
                <a:cs typeface="Arial MT"/>
              </a:rPr>
              <a:t>le</a:t>
            </a:r>
            <a:r>
              <a:rPr sz="900" spc="-5" dirty="0">
                <a:solidFill>
                  <a:srgbClr val="393536"/>
                </a:solidFill>
                <a:latin typeface="Arial MT"/>
                <a:cs typeface="Arial MT"/>
              </a:rPr>
              <a:t> </a:t>
            </a:r>
            <a:r>
              <a:rPr sz="900" dirty="0">
                <a:solidFill>
                  <a:srgbClr val="393536"/>
                </a:solidFill>
                <a:latin typeface="Arial MT"/>
                <a:cs typeface="Arial MT"/>
              </a:rPr>
              <a:t>périphérique</a:t>
            </a:r>
            <a:r>
              <a:rPr sz="900" spc="-35" dirty="0">
                <a:solidFill>
                  <a:srgbClr val="393536"/>
                </a:solidFill>
                <a:latin typeface="Arial MT"/>
                <a:cs typeface="Arial MT"/>
              </a:rPr>
              <a:t> </a:t>
            </a:r>
            <a:r>
              <a:rPr sz="900" dirty="0">
                <a:solidFill>
                  <a:srgbClr val="393536"/>
                </a:solidFill>
                <a:latin typeface="Arial MT"/>
                <a:cs typeface="Arial MT"/>
              </a:rPr>
              <a:t>récepteur</a:t>
            </a:r>
            <a:r>
              <a:rPr sz="900" spc="-30" dirty="0">
                <a:solidFill>
                  <a:srgbClr val="393536"/>
                </a:solidFill>
                <a:latin typeface="Arial MT"/>
                <a:cs typeface="Arial MT"/>
              </a:rPr>
              <a:t> </a:t>
            </a:r>
            <a:r>
              <a:rPr sz="900" dirty="0">
                <a:solidFill>
                  <a:srgbClr val="393536"/>
                </a:solidFill>
                <a:latin typeface="Arial MT"/>
                <a:cs typeface="Arial MT"/>
              </a:rPr>
              <a:t>se</a:t>
            </a:r>
            <a:r>
              <a:rPr sz="900" spc="-5" dirty="0">
                <a:solidFill>
                  <a:srgbClr val="393536"/>
                </a:solidFill>
                <a:latin typeface="Arial MT"/>
                <a:cs typeface="Arial MT"/>
              </a:rPr>
              <a:t> </a:t>
            </a:r>
            <a:r>
              <a:rPr sz="900" dirty="0">
                <a:solidFill>
                  <a:srgbClr val="393536"/>
                </a:solidFill>
                <a:latin typeface="Arial MT"/>
                <a:cs typeface="Arial MT"/>
              </a:rPr>
              <a:t>trouve</a:t>
            </a:r>
            <a:r>
              <a:rPr sz="900" spc="-5" dirty="0">
                <a:solidFill>
                  <a:srgbClr val="393536"/>
                </a:solidFill>
                <a:latin typeface="Arial MT"/>
                <a:cs typeface="Arial MT"/>
              </a:rPr>
              <a:t> </a:t>
            </a:r>
            <a:r>
              <a:rPr sz="900" dirty="0">
                <a:solidFill>
                  <a:srgbClr val="393536"/>
                </a:solidFill>
                <a:latin typeface="Arial MT"/>
                <a:cs typeface="Arial MT"/>
              </a:rPr>
              <a:t>sur</a:t>
            </a:r>
            <a:r>
              <a:rPr sz="900" spc="-5" dirty="0">
                <a:solidFill>
                  <a:srgbClr val="393536"/>
                </a:solidFill>
                <a:latin typeface="Arial MT"/>
                <a:cs typeface="Arial MT"/>
              </a:rPr>
              <a:t> </a:t>
            </a:r>
            <a:r>
              <a:rPr sz="900" dirty="0">
                <a:solidFill>
                  <a:srgbClr val="393536"/>
                </a:solidFill>
                <a:latin typeface="Arial MT"/>
                <a:cs typeface="Arial MT"/>
              </a:rPr>
              <a:t>un</a:t>
            </a:r>
            <a:r>
              <a:rPr sz="900" spc="-5" dirty="0">
                <a:solidFill>
                  <a:srgbClr val="393536"/>
                </a:solidFill>
                <a:latin typeface="Arial MT"/>
                <a:cs typeface="Arial MT"/>
              </a:rPr>
              <a:t> </a:t>
            </a:r>
            <a:r>
              <a:rPr sz="900" dirty="0">
                <a:solidFill>
                  <a:srgbClr val="393536"/>
                </a:solidFill>
                <a:latin typeface="Arial MT"/>
                <a:cs typeface="Arial MT"/>
              </a:rPr>
              <a:t>réseau</a:t>
            </a:r>
            <a:r>
              <a:rPr sz="900" spc="-20" dirty="0">
                <a:solidFill>
                  <a:srgbClr val="393536"/>
                </a:solidFill>
                <a:latin typeface="Arial MT"/>
                <a:cs typeface="Arial MT"/>
              </a:rPr>
              <a:t> </a:t>
            </a:r>
            <a:r>
              <a:rPr sz="900" dirty="0">
                <a:solidFill>
                  <a:srgbClr val="393536"/>
                </a:solidFill>
                <a:latin typeface="Arial MT"/>
                <a:cs typeface="Arial MT"/>
              </a:rPr>
              <a:t>différent</a:t>
            </a:r>
            <a:r>
              <a:rPr sz="900" spc="-20" dirty="0">
                <a:solidFill>
                  <a:srgbClr val="393536"/>
                </a:solidFill>
                <a:latin typeface="Arial MT"/>
                <a:cs typeface="Arial MT"/>
              </a:rPr>
              <a:t> </a:t>
            </a:r>
            <a:r>
              <a:rPr sz="900" dirty="0">
                <a:solidFill>
                  <a:srgbClr val="393536"/>
                </a:solidFill>
                <a:latin typeface="Arial MT"/>
                <a:cs typeface="Arial MT"/>
              </a:rPr>
              <a:t>de</a:t>
            </a:r>
            <a:r>
              <a:rPr sz="900" spc="-5" dirty="0">
                <a:solidFill>
                  <a:srgbClr val="393536"/>
                </a:solidFill>
                <a:latin typeface="Arial MT"/>
                <a:cs typeface="Arial MT"/>
              </a:rPr>
              <a:t> </a:t>
            </a:r>
            <a:r>
              <a:rPr sz="900" dirty="0">
                <a:solidFill>
                  <a:srgbClr val="393536"/>
                </a:solidFill>
                <a:latin typeface="Arial MT"/>
                <a:cs typeface="Arial MT"/>
              </a:rPr>
              <a:t>celui</a:t>
            </a:r>
            <a:r>
              <a:rPr sz="900" spc="-15" dirty="0">
                <a:solidFill>
                  <a:srgbClr val="393536"/>
                </a:solidFill>
                <a:latin typeface="Arial MT"/>
                <a:cs typeface="Arial MT"/>
              </a:rPr>
              <a:t> </a:t>
            </a:r>
            <a:r>
              <a:rPr sz="900" dirty="0">
                <a:solidFill>
                  <a:srgbClr val="393536"/>
                </a:solidFill>
                <a:latin typeface="Arial MT"/>
                <a:cs typeface="Arial MT"/>
              </a:rPr>
              <a:t>du</a:t>
            </a:r>
            <a:r>
              <a:rPr sz="900" spc="-5" dirty="0">
                <a:solidFill>
                  <a:srgbClr val="393536"/>
                </a:solidFill>
                <a:latin typeface="Arial MT"/>
                <a:cs typeface="Arial MT"/>
              </a:rPr>
              <a:t> </a:t>
            </a:r>
            <a:r>
              <a:rPr sz="900" dirty="0">
                <a:solidFill>
                  <a:srgbClr val="393536"/>
                </a:solidFill>
                <a:latin typeface="Arial MT"/>
                <a:cs typeface="Arial MT"/>
              </a:rPr>
              <a:t>périphérique</a:t>
            </a:r>
            <a:r>
              <a:rPr sz="900" spc="-30" dirty="0">
                <a:solidFill>
                  <a:srgbClr val="393536"/>
                </a:solidFill>
                <a:latin typeface="Arial MT"/>
                <a:cs typeface="Arial MT"/>
              </a:rPr>
              <a:t> </a:t>
            </a:r>
            <a:r>
              <a:rPr sz="900" spc="-5" dirty="0">
                <a:solidFill>
                  <a:srgbClr val="393536"/>
                </a:solidFill>
                <a:latin typeface="Arial MT"/>
                <a:cs typeface="Arial MT"/>
              </a:rPr>
              <a:t>expéditeur,</a:t>
            </a:r>
            <a:r>
              <a:rPr sz="900" spc="-10" dirty="0">
                <a:solidFill>
                  <a:srgbClr val="393536"/>
                </a:solidFill>
                <a:latin typeface="Arial MT"/>
                <a:cs typeface="Arial MT"/>
              </a:rPr>
              <a:t> </a:t>
            </a:r>
            <a:r>
              <a:rPr sz="900" dirty="0">
                <a:solidFill>
                  <a:srgbClr val="393536"/>
                </a:solidFill>
                <a:latin typeface="Arial MT"/>
                <a:cs typeface="Arial MT"/>
              </a:rPr>
              <a:t>il</a:t>
            </a:r>
            <a:r>
              <a:rPr sz="900" spc="-5" dirty="0">
                <a:solidFill>
                  <a:srgbClr val="393536"/>
                </a:solidFill>
                <a:latin typeface="Arial MT"/>
                <a:cs typeface="Arial MT"/>
              </a:rPr>
              <a:t> </a:t>
            </a:r>
            <a:r>
              <a:rPr sz="900" dirty="0">
                <a:solidFill>
                  <a:srgbClr val="393536"/>
                </a:solidFill>
                <a:latin typeface="Arial MT"/>
                <a:cs typeface="Arial MT"/>
              </a:rPr>
              <a:t>s'agit</a:t>
            </a:r>
            <a:r>
              <a:rPr sz="900" spc="-20" dirty="0">
                <a:solidFill>
                  <a:srgbClr val="393536"/>
                </a:solidFill>
                <a:latin typeface="Arial MT"/>
                <a:cs typeface="Arial MT"/>
              </a:rPr>
              <a:t> </a:t>
            </a:r>
            <a:r>
              <a:rPr sz="900" dirty="0">
                <a:solidFill>
                  <a:srgbClr val="393536"/>
                </a:solidFill>
                <a:latin typeface="Arial MT"/>
                <a:cs typeface="Arial MT"/>
              </a:rPr>
              <a:t>de</a:t>
            </a:r>
            <a:r>
              <a:rPr sz="900" spc="5" dirty="0">
                <a:solidFill>
                  <a:srgbClr val="393536"/>
                </a:solidFill>
                <a:latin typeface="Arial MT"/>
                <a:cs typeface="Arial MT"/>
              </a:rPr>
              <a:t> l'adresse</a:t>
            </a:r>
            <a:r>
              <a:rPr sz="900" spc="-30" dirty="0">
                <a:solidFill>
                  <a:srgbClr val="393536"/>
                </a:solidFill>
                <a:latin typeface="Arial MT"/>
                <a:cs typeface="Arial MT"/>
              </a:rPr>
              <a:t> </a:t>
            </a:r>
            <a:r>
              <a:rPr sz="900" spc="-5" dirty="0">
                <a:solidFill>
                  <a:srgbClr val="393536"/>
                </a:solidFill>
                <a:latin typeface="Arial MT"/>
                <a:cs typeface="Arial MT"/>
              </a:rPr>
              <a:t>MAC</a:t>
            </a:r>
            <a:r>
              <a:rPr sz="900" spc="20" dirty="0">
                <a:solidFill>
                  <a:srgbClr val="393536"/>
                </a:solidFill>
                <a:latin typeface="Arial MT"/>
                <a:cs typeface="Arial MT"/>
              </a:rPr>
              <a:t> </a:t>
            </a:r>
            <a:r>
              <a:rPr sz="900" dirty="0">
                <a:solidFill>
                  <a:srgbClr val="393536"/>
                </a:solidFill>
                <a:latin typeface="Arial MT"/>
                <a:cs typeface="Arial MT"/>
              </a:rPr>
              <a:t>Ethernet</a:t>
            </a:r>
            <a:r>
              <a:rPr sz="900" spc="-20" dirty="0">
                <a:solidFill>
                  <a:srgbClr val="393536"/>
                </a:solidFill>
                <a:latin typeface="Arial MT"/>
                <a:cs typeface="Arial MT"/>
              </a:rPr>
              <a:t> </a:t>
            </a:r>
            <a:r>
              <a:rPr sz="900" dirty="0">
                <a:solidFill>
                  <a:srgbClr val="393536"/>
                </a:solidFill>
                <a:latin typeface="Arial MT"/>
                <a:cs typeface="Arial MT"/>
              </a:rPr>
              <a:t>de</a:t>
            </a:r>
            <a:r>
              <a:rPr sz="900" spc="-10" dirty="0">
                <a:solidFill>
                  <a:srgbClr val="393536"/>
                </a:solidFill>
                <a:latin typeface="Arial MT"/>
                <a:cs typeface="Arial MT"/>
              </a:rPr>
              <a:t> </a:t>
            </a:r>
            <a:r>
              <a:rPr sz="900" dirty="0">
                <a:solidFill>
                  <a:srgbClr val="393536"/>
                </a:solidFill>
                <a:latin typeface="Arial MT"/>
                <a:cs typeface="Arial MT"/>
              </a:rPr>
              <a:t>la</a:t>
            </a:r>
            <a:r>
              <a:rPr sz="900" spc="-5" dirty="0">
                <a:solidFill>
                  <a:srgbClr val="393536"/>
                </a:solidFill>
                <a:latin typeface="Arial MT"/>
                <a:cs typeface="Arial MT"/>
              </a:rPr>
              <a:t> </a:t>
            </a:r>
            <a:r>
              <a:rPr sz="900" dirty="0">
                <a:solidFill>
                  <a:srgbClr val="393536"/>
                </a:solidFill>
                <a:latin typeface="Arial MT"/>
                <a:cs typeface="Arial MT"/>
              </a:rPr>
              <a:t>passerelle</a:t>
            </a:r>
            <a:r>
              <a:rPr sz="900" spc="-30" dirty="0">
                <a:solidFill>
                  <a:srgbClr val="393536"/>
                </a:solidFill>
                <a:latin typeface="Arial MT"/>
                <a:cs typeface="Arial MT"/>
              </a:rPr>
              <a:t> </a:t>
            </a:r>
            <a:r>
              <a:rPr sz="900" dirty="0">
                <a:solidFill>
                  <a:srgbClr val="393536"/>
                </a:solidFill>
                <a:latin typeface="Arial MT"/>
                <a:cs typeface="Arial MT"/>
              </a:rPr>
              <a:t>par</a:t>
            </a:r>
            <a:r>
              <a:rPr sz="900" spc="-10" dirty="0">
                <a:solidFill>
                  <a:srgbClr val="393536"/>
                </a:solidFill>
                <a:latin typeface="Arial MT"/>
                <a:cs typeface="Arial MT"/>
              </a:rPr>
              <a:t> </a:t>
            </a:r>
            <a:r>
              <a:rPr sz="900" dirty="0">
                <a:solidFill>
                  <a:srgbClr val="393536"/>
                </a:solidFill>
                <a:latin typeface="Arial MT"/>
                <a:cs typeface="Arial MT"/>
              </a:rPr>
              <a:t>défaut</a:t>
            </a:r>
            <a:endParaRPr sz="900">
              <a:latin typeface="Arial MT"/>
              <a:cs typeface="Arial MT"/>
            </a:endParaRPr>
          </a:p>
          <a:p>
            <a:pPr marL="241300">
              <a:lnSpc>
                <a:spcPts val="919"/>
              </a:lnSpc>
            </a:pPr>
            <a:r>
              <a:rPr sz="900" spc="-5" dirty="0">
                <a:solidFill>
                  <a:srgbClr val="393536"/>
                </a:solidFill>
                <a:latin typeface="Arial MT"/>
                <a:cs typeface="Arial MT"/>
              </a:rPr>
              <a:t>ou </a:t>
            </a:r>
            <a:r>
              <a:rPr sz="900" dirty="0">
                <a:solidFill>
                  <a:srgbClr val="393536"/>
                </a:solidFill>
                <a:latin typeface="Arial MT"/>
                <a:cs typeface="Arial MT"/>
              </a:rPr>
              <a:t>routeur.</a:t>
            </a:r>
            <a:r>
              <a:rPr sz="900" spc="-10" dirty="0">
                <a:solidFill>
                  <a:srgbClr val="393536"/>
                </a:solidFill>
                <a:latin typeface="Arial MT"/>
                <a:cs typeface="Arial MT"/>
              </a:rPr>
              <a:t> </a:t>
            </a:r>
            <a:r>
              <a:rPr sz="900" spc="-5" dirty="0">
                <a:solidFill>
                  <a:srgbClr val="393536"/>
                </a:solidFill>
                <a:latin typeface="Arial MT"/>
                <a:cs typeface="Arial MT"/>
              </a:rPr>
              <a:t>Dans</a:t>
            </a:r>
            <a:r>
              <a:rPr sz="900" dirty="0">
                <a:solidFill>
                  <a:srgbClr val="393536"/>
                </a:solidFill>
                <a:latin typeface="Arial MT"/>
                <a:cs typeface="Arial MT"/>
              </a:rPr>
              <a:t> cet </a:t>
            </a:r>
            <a:r>
              <a:rPr sz="900" spc="-5" dirty="0">
                <a:solidFill>
                  <a:srgbClr val="393536"/>
                </a:solidFill>
                <a:latin typeface="Arial MT"/>
                <a:cs typeface="Arial MT"/>
              </a:rPr>
              <a:t>exemple,</a:t>
            </a:r>
            <a:r>
              <a:rPr sz="900" dirty="0">
                <a:solidFill>
                  <a:srgbClr val="393536"/>
                </a:solidFill>
                <a:latin typeface="Arial MT"/>
                <a:cs typeface="Arial MT"/>
              </a:rPr>
              <a:t> l'adresse</a:t>
            </a:r>
            <a:r>
              <a:rPr sz="900" spc="-15" dirty="0">
                <a:solidFill>
                  <a:srgbClr val="393536"/>
                </a:solidFill>
                <a:latin typeface="Arial MT"/>
                <a:cs typeface="Arial MT"/>
              </a:rPr>
              <a:t> </a:t>
            </a:r>
            <a:r>
              <a:rPr sz="900" spc="-10" dirty="0">
                <a:solidFill>
                  <a:srgbClr val="393536"/>
                </a:solidFill>
                <a:latin typeface="Arial MT"/>
                <a:cs typeface="Arial MT"/>
              </a:rPr>
              <a:t>MAC</a:t>
            </a:r>
            <a:r>
              <a:rPr sz="900" spc="20" dirty="0">
                <a:solidFill>
                  <a:srgbClr val="393536"/>
                </a:solidFill>
                <a:latin typeface="Arial MT"/>
                <a:cs typeface="Arial MT"/>
              </a:rPr>
              <a:t> </a:t>
            </a:r>
            <a:r>
              <a:rPr sz="900" spc="-5" dirty="0">
                <a:solidFill>
                  <a:srgbClr val="393536"/>
                </a:solidFill>
                <a:latin typeface="Arial MT"/>
                <a:cs typeface="Arial MT"/>
              </a:rPr>
              <a:t>de</a:t>
            </a:r>
            <a:r>
              <a:rPr sz="900" dirty="0">
                <a:solidFill>
                  <a:srgbClr val="393536"/>
                </a:solidFill>
                <a:latin typeface="Arial MT"/>
                <a:cs typeface="Arial MT"/>
              </a:rPr>
              <a:t> destination</a:t>
            </a:r>
            <a:r>
              <a:rPr sz="900" spc="-30" dirty="0">
                <a:solidFill>
                  <a:srgbClr val="393536"/>
                </a:solidFill>
                <a:latin typeface="Arial MT"/>
                <a:cs typeface="Arial MT"/>
              </a:rPr>
              <a:t> </a:t>
            </a:r>
            <a:r>
              <a:rPr sz="900" dirty="0">
                <a:solidFill>
                  <a:srgbClr val="393536"/>
                </a:solidFill>
                <a:latin typeface="Arial MT"/>
                <a:cs typeface="Arial MT"/>
              </a:rPr>
              <a:t>est l'adresse</a:t>
            </a:r>
            <a:r>
              <a:rPr sz="900" spc="-30" dirty="0">
                <a:solidFill>
                  <a:srgbClr val="393536"/>
                </a:solidFill>
                <a:latin typeface="Arial MT"/>
                <a:cs typeface="Arial MT"/>
              </a:rPr>
              <a:t> </a:t>
            </a:r>
            <a:r>
              <a:rPr sz="900" spc="-10" dirty="0">
                <a:solidFill>
                  <a:srgbClr val="393536"/>
                </a:solidFill>
                <a:latin typeface="Arial MT"/>
                <a:cs typeface="Arial MT"/>
              </a:rPr>
              <a:t>MAC</a:t>
            </a:r>
            <a:r>
              <a:rPr sz="900" spc="30" dirty="0">
                <a:solidFill>
                  <a:srgbClr val="393536"/>
                </a:solidFill>
                <a:latin typeface="Arial MT"/>
                <a:cs typeface="Arial MT"/>
              </a:rPr>
              <a:t> </a:t>
            </a:r>
            <a:r>
              <a:rPr sz="900" spc="-5" dirty="0">
                <a:solidFill>
                  <a:srgbClr val="393536"/>
                </a:solidFill>
                <a:latin typeface="Arial MT"/>
                <a:cs typeface="Arial MT"/>
              </a:rPr>
              <a:t>de </a:t>
            </a:r>
            <a:r>
              <a:rPr sz="900" dirty="0">
                <a:solidFill>
                  <a:srgbClr val="393536"/>
                </a:solidFill>
                <a:latin typeface="Arial MT"/>
                <a:cs typeface="Arial MT"/>
              </a:rPr>
              <a:t>l'interface</a:t>
            </a:r>
            <a:r>
              <a:rPr sz="900" spc="-10" dirty="0">
                <a:solidFill>
                  <a:srgbClr val="393536"/>
                </a:solidFill>
                <a:latin typeface="Arial MT"/>
                <a:cs typeface="Arial MT"/>
              </a:rPr>
              <a:t> </a:t>
            </a:r>
            <a:r>
              <a:rPr sz="900" dirty="0">
                <a:solidFill>
                  <a:srgbClr val="393536"/>
                </a:solidFill>
                <a:latin typeface="Arial MT"/>
                <a:cs typeface="Arial MT"/>
              </a:rPr>
              <a:t>Ethernet</a:t>
            </a:r>
            <a:r>
              <a:rPr sz="900" spc="-15" dirty="0">
                <a:solidFill>
                  <a:srgbClr val="393536"/>
                </a:solidFill>
                <a:latin typeface="Arial MT"/>
                <a:cs typeface="Arial MT"/>
              </a:rPr>
              <a:t> </a:t>
            </a:r>
            <a:r>
              <a:rPr sz="900" spc="-5" dirty="0">
                <a:solidFill>
                  <a:srgbClr val="393536"/>
                </a:solidFill>
                <a:latin typeface="Arial MT"/>
                <a:cs typeface="Arial MT"/>
              </a:rPr>
              <a:t>de R1</a:t>
            </a:r>
            <a:r>
              <a:rPr sz="900" spc="10" dirty="0">
                <a:solidFill>
                  <a:srgbClr val="393536"/>
                </a:solidFill>
                <a:latin typeface="Arial MT"/>
                <a:cs typeface="Arial MT"/>
              </a:rPr>
              <a:t> </a:t>
            </a:r>
            <a:r>
              <a:rPr sz="900" spc="-5" dirty="0">
                <a:solidFill>
                  <a:srgbClr val="393536"/>
                </a:solidFill>
                <a:latin typeface="Arial MT"/>
                <a:cs typeface="Arial MT"/>
              </a:rPr>
              <a:t>qui</a:t>
            </a:r>
            <a:r>
              <a:rPr sz="900" spc="-15" dirty="0">
                <a:solidFill>
                  <a:srgbClr val="393536"/>
                </a:solidFill>
                <a:latin typeface="Arial MT"/>
                <a:cs typeface="Arial MT"/>
              </a:rPr>
              <a:t> </a:t>
            </a:r>
            <a:r>
              <a:rPr sz="900" dirty="0">
                <a:solidFill>
                  <a:srgbClr val="393536"/>
                </a:solidFill>
                <a:latin typeface="Arial MT"/>
                <a:cs typeface="Arial MT"/>
              </a:rPr>
              <a:t>est </a:t>
            </a:r>
            <a:r>
              <a:rPr sz="900" spc="-5" dirty="0">
                <a:solidFill>
                  <a:srgbClr val="393536"/>
                </a:solidFill>
                <a:latin typeface="Arial MT"/>
                <a:cs typeface="Arial MT"/>
              </a:rPr>
              <a:t>reliée</a:t>
            </a:r>
            <a:r>
              <a:rPr sz="900" spc="-10" dirty="0">
                <a:solidFill>
                  <a:srgbClr val="393536"/>
                </a:solidFill>
                <a:latin typeface="Arial MT"/>
                <a:cs typeface="Arial MT"/>
              </a:rPr>
              <a:t> </a:t>
            </a:r>
            <a:r>
              <a:rPr sz="900" spc="-5" dirty="0">
                <a:solidFill>
                  <a:srgbClr val="393536"/>
                </a:solidFill>
                <a:latin typeface="Arial MT"/>
                <a:cs typeface="Arial MT"/>
              </a:rPr>
              <a:t>au</a:t>
            </a:r>
            <a:r>
              <a:rPr sz="900" spc="80" dirty="0">
                <a:solidFill>
                  <a:srgbClr val="393536"/>
                </a:solidFill>
                <a:latin typeface="Arial MT"/>
                <a:cs typeface="Arial MT"/>
              </a:rPr>
              <a:t> </a:t>
            </a:r>
            <a:r>
              <a:rPr sz="900" dirty="0">
                <a:solidFill>
                  <a:srgbClr val="393536"/>
                </a:solidFill>
                <a:latin typeface="Arial MT"/>
                <a:cs typeface="Arial MT"/>
              </a:rPr>
              <a:t>réseau</a:t>
            </a:r>
            <a:r>
              <a:rPr sz="900" spc="-15" dirty="0">
                <a:solidFill>
                  <a:srgbClr val="393536"/>
                </a:solidFill>
                <a:latin typeface="Arial MT"/>
                <a:cs typeface="Arial MT"/>
              </a:rPr>
              <a:t> </a:t>
            </a:r>
            <a:r>
              <a:rPr sz="900" spc="-5" dirty="0">
                <a:solidFill>
                  <a:srgbClr val="393536"/>
                </a:solidFill>
                <a:latin typeface="Arial MT"/>
                <a:cs typeface="Arial MT"/>
              </a:rPr>
              <a:t>de</a:t>
            </a:r>
            <a:r>
              <a:rPr sz="900" dirty="0">
                <a:solidFill>
                  <a:srgbClr val="393536"/>
                </a:solidFill>
                <a:latin typeface="Arial MT"/>
                <a:cs typeface="Arial MT"/>
              </a:rPr>
              <a:t> PC1, </a:t>
            </a:r>
            <a:r>
              <a:rPr sz="900" spc="-5" dirty="0">
                <a:solidFill>
                  <a:srgbClr val="393536"/>
                </a:solidFill>
                <a:latin typeface="Arial MT"/>
                <a:cs typeface="Arial MT"/>
              </a:rPr>
              <a:t>11-11-11-11-11-11.</a:t>
            </a:r>
            <a:endParaRPr sz="900">
              <a:latin typeface="Arial MT"/>
              <a:cs typeface="Arial MT"/>
            </a:endParaRPr>
          </a:p>
          <a:p>
            <a:pPr>
              <a:lnSpc>
                <a:spcPct val="100000"/>
              </a:lnSpc>
              <a:spcBef>
                <a:spcPts val="20"/>
              </a:spcBef>
            </a:pPr>
            <a:endParaRPr sz="850">
              <a:latin typeface="Arial MT"/>
              <a:cs typeface="Arial MT"/>
            </a:endParaRPr>
          </a:p>
          <a:p>
            <a:pPr marL="241300" marR="207010" indent="-228600">
              <a:lnSpc>
                <a:spcPct val="70000"/>
              </a:lnSpc>
              <a:buChar char="•"/>
              <a:tabLst>
                <a:tab pos="240665" algn="l"/>
                <a:tab pos="241300" algn="l"/>
              </a:tabLst>
            </a:pPr>
            <a:r>
              <a:rPr sz="900" spc="-5" dirty="0">
                <a:solidFill>
                  <a:srgbClr val="393536"/>
                </a:solidFill>
                <a:latin typeface="Arial MT"/>
                <a:cs typeface="Arial MT"/>
              </a:rPr>
              <a:t>La </a:t>
            </a:r>
            <a:r>
              <a:rPr sz="900" dirty="0">
                <a:solidFill>
                  <a:srgbClr val="393536"/>
                </a:solidFill>
                <a:latin typeface="Arial MT"/>
                <a:cs typeface="Arial MT"/>
              </a:rPr>
              <a:t>trame Ethernet contenant </a:t>
            </a:r>
            <a:r>
              <a:rPr sz="900" spc="-5" dirty="0">
                <a:solidFill>
                  <a:srgbClr val="393536"/>
                </a:solidFill>
                <a:latin typeface="Arial MT"/>
                <a:cs typeface="Arial MT"/>
              </a:rPr>
              <a:t>le paquet </a:t>
            </a:r>
            <a:r>
              <a:rPr sz="900" dirty="0">
                <a:solidFill>
                  <a:srgbClr val="393536"/>
                </a:solidFill>
                <a:latin typeface="Arial MT"/>
                <a:cs typeface="Arial MT"/>
              </a:rPr>
              <a:t>IP encapsulé </a:t>
            </a:r>
            <a:r>
              <a:rPr sz="900" spc="-5" dirty="0">
                <a:solidFill>
                  <a:srgbClr val="393536"/>
                </a:solidFill>
                <a:latin typeface="Arial MT"/>
                <a:cs typeface="Arial MT"/>
              </a:rPr>
              <a:t>peut </a:t>
            </a:r>
            <a:r>
              <a:rPr sz="900" dirty="0">
                <a:solidFill>
                  <a:srgbClr val="393536"/>
                </a:solidFill>
                <a:latin typeface="Arial MT"/>
                <a:cs typeface="Arial MT"/>
              </a:rPr>
              <a:t>être transmise </a:t>
            </a:r>
            <a:r>
              <a:rPr sz="900" spc="-5" dirty="0">
                <a:solidFill>
                  <a:srgbClr val="393536"/>
                </a:solidFill>
                <a:latin typeface="Arial MT"/>
                <a:cs typeface="Arial MT"/>
              </a:rPr>
              <a:t>à </a:t>
            </a:r>
            <a:r>
              <a:rPr sz="900" dirty="0">
                <a:solidFill>
                  <a:srgbClr val="393536"/>
                </a:solidFill>
                <a:latin typeface="Arial MT"/>
                <a:cs typeface="Arial MT"/>
              </a:rPr>
              <a:t>R1. </a:t>
            </a:r>
            <a:r>
              <a:rPr sz="900" spc="-5" dirty="0">
                <a:solidFill>
                  <a:srgbClr val="393536"/>
                </a:solidFill>
                <a:latin typeface="Arial MT"/>
                <a:cs typeface="Arial MT"/>
              </a:rPr>
              <a:t>R1 </a:t>
            </a:r>
            <a:r>
              <a:rPr sz="900" dirty="0">
                <a:solidFill>
                  <a:srgbClr val="393536"/>
                </a:solidFill>
                <a:latin typeface="Arial MT"/>
                <a:cs typeface="Arial MT"/>
              </a:rPr>
              <a:t>achemine </a:t>
            </a:r>
            <a:r>
              <a:rPr sz="900" spc="-5" dirty="0">
                <a:solidFill>
                  <a:srgbClr val="393536"/>
                </a:solidFill>
                <a:latin typeface="Arial MT"/>
                <a:cs typeface="Arial MT"/>
              </a:rPr>
              <a:t>le paquet vers </a:t>
            </a:r>
            <a:r>
              <a:rPr sz="900" dirty="0">
                <a:solidFill>
                  <a:srgbClr val="393536"/>
                </a:solidFill>
                <a:latin typeface="Arial MT"/>
                <a:cs typeface="Arial MT"/>
              </a:rPr>
              <a:t>la destination, </a:t>
            </a:r>
            <a:r>
              <a:rPr sz="900" spc="-5" dirty="0">
                <a:solidFill>
                  <a:srgbClr val="393536"/>
                </a:solidFill>
                <a:latin typeface="Arial MT"/>
                <a:cs typeface="Arial MT"/>
              </a:rPr>
              <a:t>le </a:t>
            </a:r>
            <a:r>
              <a:rPr sz="900" spc="5" dirty="0">
                <a:solidFill>
                  <a:srgbClr val="393536"/>
                </a:solidFill>
                <a:latin typeface="Arial MT"/>
                <a:cs typeface="Arial MT"/>
              </a:rPr>
              <a:t>serveur Web. </a:t>
            </a:r>
            <a:r>
              <a:rPr sz="900" spc="-5" dirty="0">
                <a:solidFill>
                  <a:srgbClr val="393536"/>
                </a:solidFill>
                <a:latin typeface="Arial MT"/>
                <a:cs typeface="Arial MT"/>
              </a:rPr>
              <a:t>R1 peut </a:t>
            </a:r>
            <a:r>
              <a:rPr sz="900" dirty="0">
                <a:solidFill>
                  <a:srgbClr val="393536"/>
                </a:solidFill>
                <a:latin typeface="Arial MT"/>
                <a:cs typeface="Arial MT"/>
              </a:rPr>
              <a:t>transmettre </a:t>
            </a:r>
            <a:r>
              <a:rPr sz="900" spc="-5" dirty="0">
                <a:solidFill>
                  <a:srgbClr val="393536"/>
                </a:solidFill>
                <a:latin typeface="Arial MT"/>
                <a:cs typeface="Arial MT"/>
              </a:rPr>
              <a:t>le paquet à un autre routeur ou bien </a:t>
            </a:r>
            <a:r>
              <a:rPr sz="900" spc="-235" dirty="0">
                <a:solidFill>
                  <a:srgbClr val="393536"/>
                </a:solidFill>
                <a:latin typeface="Arial MT"/>
                <a:cs typeface="Arial MT"/>
              </a:rPr>
              <a:t> </a:t>
            </a:r>
            <a:r>
              <a:rPr sz="900" dirty="0">
                <a:solidFill>
                  <a:srgbClr val="393536"/>
                </a:solidFill>
                <a:latin typeface="Arial MT"/>
                <a:cs typeface="Arial MT"/>
              </a:rPr>
              <a:t>directement</a:t>
            </a:r>
            <a:r>
              <a:rPr sz="900" spc="-45" dirty="0">
                <a:solidFill>
                  <a:srgbClr val="393536"/>
                </a:solidFill>
                <a:latin typeface="Arial MT"/>
                <a:cs typeface="Arial MT"/>
              </a:rPr>
              <a:t> </a:t>
            </a:r>
            <a:r>
              <a:rPr sz="900" spc="-5" dirty="0">
                <a:solidFill>
                  <a:srgbClr val="393536"/>
                </a:solidFill>
                <a:latin typeface="Arial MT"/>
                <a:cs typeface="Arial MT"/>
              </a:rPr>
              <a:t>au</a:t>
            </a:r>
            <a:r>
              <a:rPr sz="900" dirty="0">
                <a:solidFill>
                  <a:srgbClr val="393536"/>
                </a:solidFill>
                <a:latin typeface="Arial MT"/>
                <a:cs typeface="Arial MT"/>
              </a:rPr>
              <a:t> </a:t>
            </a:r>
            <a:r>
              <a:rPr sz="900" spc="-5" dirty="0">
                <a:solidFill>
                  <a:srgbClr val="393536"/>
                </a:solidFill>
                <a:latin typeface="Arial MT"/>
                <a:cs typeface="Arial MT"/>
              </a:rPr>
              <a:t>serveur</a:t>
            </a:r>
            <a:r>
              <a:rPr sz="900" spc="-25" dirty="0">
                <a:solidFill>
                  <a:srgbClr val="393536"/>
                </a:solidFill>
                <a:latin typeface="Arial MT"/>
                <a:cs typeface="Arial MT"/>
              </a:rPr>
              <a:t> </a:t>
            </a:r>
            <a:r>
              <a:rPr sz="900" spc="10" dirty="0">
                <a:solidFill>
                  <a:srgbClr val="393536"/>
                </a:solidFill>
                <a:latin typeface="Arial MT"/>
                <a:cs typeface="Arial MT"/>
              </a:rPr>
              <a:t>Web</a:t>
            </a:r>
            <a:r>
              <a:rPr sz="900" spc="-45" dirty="0">
                <a:solidFill>
                  <a:srgbClr val="393536"/>
                </a:solidFill>
                <a:latin typeface="Arial MT"/>
                <a:cs typeface="Arial MT"/>
              </a:rPr>
              <a:t> </a:t>
            </a:r>
            <a:r>
              <a:rPr sz="900" dirty="0">
                <a:solidFill>
                  <a:srgbClr val="393536"/>
                </a:solidFill>
                <a:latin typeface="Arial MT"/>
                <a:cs typeface="Arial MT"/>
              </a:rPr>
              <a:t>si la</a:t>
            </a:r>
            <a:r>
              <a:rPr sz="900" spc="-10" dirty="0">
                <a:solidFill>
                  <a:srgbClr val="393536"/>
                </a:solidFill>
                <a:latin typeface="Arial MT"/>
                <a:cs typeface="Arial MT"/>
              </a:rPr>
              <a:t> </a:t>
            </a:r>
            <a:r>
              <a:rPr sz="900" dirty="0">
                <a:solidFill>
                  <a:srgbClr val="393536"/>
                </a:solidFill>
                <a:latin typeface="Arial MT"/>
                <a:cs typeface="Arial MT"/>
              </a:rPr>
              <a:t>destination</a:t>
            </a:r>
            <a:r>
              <a:rPr sz="900" spc="-45" dirty="0">
                <a:solidFill>
                  <a:srgbClr val="393536"/>
                </a:solidFill>
                <a:latin typeface="Arial MT"/>
                <a:cs typeface="Arial MT"/>
              </a:rPr>
              <a:t> </a:t>
            </a:r>
            <a:r>
              <a:rPr sz="900" dirty="0">
                <a:solidFill>
                  <a:srgbClr val="393536"/>
                </a:solidFill>
                <a:latin typeface="Arial MT"/>
                <a:cs typeface="Arial MT"/>
              </a:rPr>
              <a:t>se</a:t>
            </a:r>
            <a:r>
              <a:rPr sz="900" spc="-10" dirty="0">
                <a:solidFill>
                  <a:srgbClr val="393536"/>
                </a:solidFill>
                <a:latin typeface="Arial MT"/>
                <a:cs typeface="Arial MT"/>
              </a:rPr>
              <a:t> </a:t>
            </a:r>
            <a:r>
              <a:rPr sz="900" spc="-5" dirty="0">
                <a:solidFill>
                  <a:srgbClr val="393536"/>
                </a:solidFill>
                <a:latin typeface="Arial MT"/>
                <a:cs typeface="Arial MT"/>
              </a:rPr>
              <a:t>trouve</a:t>
            </a:r>
            <a:r>
              <a:rPr sz="900" spc="-10" dirty="0">
                <a:solidFill>
                  <a:srgbClr val="393536"/>
                </a:solidFill>
                <a:latin typeface="Arial MT"/>
                <a:cs typeface="Arial MT"/>
              </a:rPr>
              <a:t> </a:t>
            </a:r>
            <a:r>
              <a:rPr sz="900" dirty="0">
                <a:solidFill>
                  <a:srgbClr val="393536"/>
                </a:solidFill>
                <a:latin typeface="Arial MT"/>
                <a:cs typeface="Arial MT"/>
              </a:rPr>
              <a:t>sur</a:t>
            </a:r>
            <a:r>
              <a:rPr sz="900" spc="-10" dirty="0">
                <a:solidFill>
                  <a:srgbClr val="393536"/>
                </a:solidFill>
                <a:latin typeface="Arial MT"/>
                <a:cs typeface="Arial MT"/>
              </a:rPr>
              <a:t> </a:t>
            </a:r>
            <a:r>
              <a:rPr sz="900" spc="-5" dirty="0">
                <a:solidFill>
                  <a:srgbClr val="393536"/>
                </a:solidFill>
                <a:latin typeface="Arial MT"/>
                <a:cs typeface="Arial MT"/>
              </a:rPr>
              <a:t>un</a:t>
            </a:r>
            <a:r>
              <a:rPr sz="900" spc="-10" dirty="0">
                <a:solidFill>
                  <a:srgbClr val="393536"/>
                </a:solidFill>
                <a:latin typeface="Arial MT"/>
                <a:cs typeface="Arial MT"/>
              </a:rPr>
              <a:t> </a:t>
            </a:r>
            <a:r>
              <a:rPr sz="900" dirty="0">
                <a:solidFill>
                  <a:srgbClr val="393536"/>
                </a:solidFill>
                <a:latin typeface="Arial MT"/>
                <a:cs typeface="Arial MT"/>
              </a:rPr>
              <a:t>réseau</a:t>
            </a:r>
            <a:r>
              <a:rPr sz="900" spc="-20" dirty="0">
                <a:solidFill>
                  <a:srgbClr val="393536"/>
                </a:solidFill>
                <a:latin typeface="Arial MT"/>
                <a:cs typeface="Arial MT"/>
              </a:rPr>
              <a:t> </a:t>
            </a:r>
            <a:r>
              <a:rPr sz="900" dirty="0">
                <a:solidFill>
                  <a:srgbClr val="393536"/>
                </a:solidFill>
                <a:latin typeface="Arial MT"/>
                <a:cs typeface="Arial MT"/>
              </a:rPr>
              <a:t>connecté</a:t>
            </a:r>
            <a:r>
              <a:rPr sz="900" spc="-30" dirty="0">
                <a:solidFill>
                  <a:srgbClr val="393536"/>
                </a:solidFill>
                <a:latin typeface="Arial MT"/>
                <a:cs typeface="Arial MT"/>
              </a:rPr>
              <a:t> </a:t>
            </a:r>
            <a:r>
              <a:rPr sz="900" spc="-5" dirty="0">
                <a:solidFill>
                  <a:srgbClr val="393536"/>
                </a:solidFill>
                <a:latin typeface="Arial MT"/>
                <a:cs typeface="Arial MT"/>
              </a:rPr>
              <a:t>à</a:t>
            </a:r>
            <a:r>
              <a:rPr sz="900" dirty="0">
                <a:solidFill>
                  <a:srgbClr val="393536"/>
                </a:solidFill>
                <a:latin typeface="Arial MT"/>
                <a:cs typeface="Arial MT"/>
              </a:rPr>
              <a:t> R1.</a:t>
            </a:r>
            <a:endParaRPr sz="900">
              <a:latin typeface="Arial MT"/>
              <a:cs typeface="Arial MT"/>
            </a:endParaRPr>
          </a:p>
          <a:p>
            <a:pPr marL="241300" indent="-228600">
              <a:lnSpc>
                <a:spcPct val="100000"/>
              </a:lnSpc>
              <a:spcBef>
                <a:spcPts val="685"/>
              </a:spcBef>
              <a:buChar char="•"/>
              <a:tabLst>
                <a:tab pos="240665" algn="l"/>
                <a:tab pos="241300" algn="l"/>
              </a:tabLst>
            </a:pPr>
            <a:r>
              <a:rPr sz="900" dirty="0">
                <a:solidFill>
                  <a:srgbClr val="393536"/>
                </a:solidFill>
                <a:latin typeface="Arial MT"/>
                <a:cs typeface="Arial MT"/>
              </a:rPr>
              <a:t>Comment</a:t>
            </a:r>
            <a:r>
              <a:rPr sz="900" spc="-20" dirty="0">
                <a:solidFill>
                  <a:srgbClr val="393536"/>
                </a:solidFill>
                <a:latin typeface="Arial MT"/>
                <a:cs typeface="Arial MT"/>
              </a:rPr>
              <a:t> </a:t>
            </a:r>
            <a:r>
              <a:rPr sz="900" spc="-5" dirty="0">
                <a:solidFill>
                  <a:srgbClr val="393536"/>
                </a:solidFill>
                <a:latin typeface="Arial MT"/>
                <a:cs typeface="Arial MT"/>
              </a:rPr>
              <a:t>le</a:t>
            </a:r>
            <a:r>
              <a:rPr sz="900" dirty="0">
                <a:solidFill>
                  <a:srgbClr val="393536"/>
                </a:solidFill>
                <a:latin typeface="Arial MT"/>
                <a:cs typeface="Arial MT"/>
              </a:rPr>
              <a:t> </a:t>
            </a:r>
            <a:r>
              <a:rPr sz="900" spc="-5" dirty="0">
                <a:solidFill>
                  <a:srgbClr val="393536"/>
                </a:solidFill>
                <a:latin typeface="Arial MT"/>
                <a:cs typeface="Arial MT"/>
              </a:rPr>
              <a:t>périphérique</a:t>
            </a:r>
            <a:r>
              <a:rPr sz="900" spc="-40" dirty="0">
                <a:solidFill>
                  <a:srgbClr val="393536"/>
                </a:solidFill>
                <a:latin typeface="Arial MT"/>
                <a:cs typeface="Arial MT"/>
              </a:rPr>
              <a:t> </a:t>
            </a:r>
            <a:r>
              <a:rPr sz="900" dirty="0">
                <a:solidFill>
                  <a:srgbClr val="393536"/>
                </a:solidFill>
                <a:latin typeface="Arial MT"/>
                <a:cs typeface="Arial MT"/>
              </a:rPr>
              <a:t>destinataire</a:t>
            </a:r>
            <a:r>
              <a:rPr sz="900" spc="-25" dirty="0">
                <a:solidFill>
                  <a:srgbClr val="393536"/>
                </a:solidFill>
                <a:latin typeface="Arial MT"/>
                <a:cs typeface="Arial MT"/>
              </a:rPr>
              <a:t> </a:t>
            </a:r>
            <a:r>
              <a:rPr sz="900" dirty="0">
                <a:solidFill>
                  <a:srgbClr val="393536"/>
                </a:solidFill>
                <a:latin typeface="Arial MT"/>
                <a:cs typeface="Arial MT"/>
              </a:rPr>
              <a:t>détermine-t-il</a:t>
            </a:r>
            <a:r>
              <a:rPr sz="900" spc="-40" dirty="0">
                <a:solidFill>
                  <a:srgbClr val="393536"/>
                </a:solidFill>
                <a:latin typeface="Arial MT"/>
                <a:cs typeface="Arial MT"/>
              </a:rPr>
              <a:t> </a:t>
            </a:r>
            <a:r>
              <a:rPr sz="900" dirty="0">
                <a:solidFill>
                  <a:srgbClr val="393536"/>
                </a:solidFill>
                <a:latin typeface="Arial MT"/>
                <a:cs typeface="Arial MT"/>
              </a:rPr>
              <a:t>l'adresse</a:t>
            </a:r>
            <a:r>
              <a:rPr sz="900" spc="-10" dirty="0">
                <a:solidFill>
                  <a:srgbClr val="393536"/>
                </a:solidFill>
                <a:latin typeface="Arial MT"/>
                <a:cs typeface="Arial MT"/>
              </a:rPr>
              <a:t> MAC</a:t>
            </a:r>
            <a:r>
              <a:rPr sz="900" spc="20" dirty="0">
                <a:solidFill>
                  <a:srgbClr val="393536"/>
                </a:solidFill>
                <a:latin typeface="Arial MT"/>
                <a:cs typeface="Arial MT"/>
              </a:rPr>
              <a:t> </a:t>
            </a:r>
            <a:r>
              <a:rPr sz="900" spc="-5" dirty="0">
                <a:solidFill>
                  <a:srgbClr val="393536"/>
                </a:solidFill>
                <a:latin typeface="Arial MT"/>
                <a:cs typeface="Arial MT"/>
              </a:rPr>
              <a:t>du</a:t>
            </a:r>
            <a:r>
              <a:rPr sz="900" spc="10" dirty="0">
                <a:solidFill>
                  <a:srgbClr val="393536"/>
                </a:solidFill>
                <a:latin typeface="Arial MT"/>
                <a:cs typeface="Arial MT"/>
              </a:rPr>
              <a:t> </a:t>
            </a:r>
            <a:r>
              <a:rPr sz="900" spc="-5" dirty="0">
                <a:solidFill>
                  <a:srgbClr val="393536"/>
                </a:solidFill>
                <a:latin typeface="Arial MT"/>
                <a:cs typeface="Arial MT"/>
              </a:rPr>
              <a:t>routeur ?</a:t>
            </a:r>
            <a:endParaRPr sz="900">
              <a:latin typeface="Arial MT"/>
              <a:cs typeface="Arial MT"/>
            </a:endParaRPr>
          </a:p>
          <a:p>
            <a:pPr marL="241300" indent="-228600">
              <a:lnSpc>
                <a:spcPts val="919"/>
              </a:lnSpc>
              <a:spcBef>
                <a:spcPts val="670"/>
              </a:spcBef>
              <a:buChar char="•"/>
              <a:tabLst>
                <a:tab pos="240665" algn="l"/>
                <a:tab pos="241300" algn="l"/>
              </a:tabLst>
            </a:pPr>
            <a:r>
              <a:rPr sz="900" spc="-5" dirty="0">
                <a:solidFill>
                  <a:srgbClr val="393536"/>
                </a:solidFill>
                <a:latin typeface="Arial MT"/>
                <a:cs typeface="Arial MT"/>
              </a:rPr>
              <a:t>Chaque</a:t>
            </a:r>
            <a:r>
              <a:rPr sz="900" spc="-15" dirty="0">
                <a:solidFill>
                  <a:srgbClr val="393536"/>
                </a:solidFill>
                <a:latin typeface="Arial MT"/>
                <a:cs typeface="Arial MT"/>
              </a:rPr>
              <a:t> </a:t>
            </a:r>
            <a:r>
              <a:rPr sz="900" spc="-5" dirty="0">
                <a:solidFill>
                  <a:srgbClr val="393536"/>
                </a:solidFill>
                <a:latin typeface="Arial MT"/>
                <a:cs typeface="Arial MT"/>
              </a:rPr>
              <a:t>périphérique</a:t>
            </a:r>
            <a:r>
              <a:rPr sz="900" spc="-25" dirty="0">
                <a:solidFill>
                  <a:srgbClr val="393536"/>
                </a:solidFill>
                <a:latin typeface="Arial MT"/>
                <a:cs typeface="Arial MT"/>
              </a:rPr>
              <a:t> </a:t>
            </a:r>
            <a:r>
              <a:rPr sz="900" dirty="0">
                <a:solidFill>
                  <a:srgbClr val="393536"/>
                </a:solidFill>
                <a:latin typeface="Arial MT"/>
                <a:cs typeface="Arial MT"/>
              </a:rPr>
              <a:t>obtient</a:t>
            </a:r>
            <a:r>
              <a:rPr sz="900" spc="-15" dirty="0">
                <a:solidFill>
                  <a:srgbClr val="393536"/>
                </a:solidFill>
                <a:latin typeface="Arial MT"/>
                <a:cs typeface="Arial MT"/>
              </a:rPr>
              <a:t> </a:t>
            </a:r>
            <a:r>
              <a:rPr sz="900" dirty="0">
                <a:solidFill>
                  <a:srgbClr val="393536"/>
                </a:solidFill>
                <a:latin typeface="Arial MT"/>
                <a:cs typeface="Arial MT"/>
              </a:rPr>
              <a:t>l'adresse</a:t>
            </a:r>
            <a:r>
              <a:rPr sz="900" spc="-30" dirty="0">
                <a:solidFill>
                  <a:srgbClr val="393536"/>
                </a:solidFill>
                <a:latin typeface="Arial MT"/>
                <a:cs typeface="Arial MT"/>
              </a:rPr>
              <a:t> </a:t>
            </a:r>
            <a:r>
              <a:rPr sz="900" dirty="0">
                <a:solidFill>
                  <a:srgbClr val="393536"/>
                </a:solidFill>
                <a:latin typeface="Arial MT"/>
                <a:cs typeface="Arial MT"/>
              </a:rPr>
              <a:t>IP</a:t>
            </a:r>
            <a:r>
              <a:rPr sz="900" spc="10" dirty="0">
                <a:solidFill>
                  <a:srgbClr val="393536"/>
                </a:solidFill>
                <a:latin typeface="Arial MT"/>
                <a:cs typeface="Arial MT"/>
              </a:rPr>
              <a:t> </a:t>
            </a:r>
            <a:r>
              <a:rPr sz="900" spc="-5" dirty="0">
                <a:solidFill>
                  <a:srgbClr val="393536"/>
                </a:solidFill>
                <a:latin typeface="Arial MT"/>
                <a:cs typeface="Arial MT"/>
              </a:rPr>
              <a:t>du</a:t>
            </a:r>
            <a:r>
              <a:rPr sz="900" dirty="0">
                <a:solidFill>
                  <a:srgbClr val="393536"/>
                </a:solidFill>
                <a:latin typeface="Arial MT"/>
                <a:cs typeface="Arial MT"/>
              </a:rPr>
              <a:t> </a:t>
            </a:r>
            <a:r>
              <a:rPr sz="900" spc="-5" dirty="0">
                <a:solidFill>
                  <a:srgbClr val="393536"/>
                </a:solidFill>
                <a:latin typeface="Arial MT"/>
                <a:cs typeface="Arial MT"/>
              </a:rPr>
              <a:t>routeur</a:t>
            </a:r>
            <a:r>
              <a:rPr sz="900" dirty="0">
                <a:solidFill>
                  <a:srgbClr val="393536"/>
                </a:solidFill>
                <a:latin typeface="Arial MT"/>
                <a:cs typeface="Arial MT"/>
              </a:rPr>
              <a:t> </a:t>
            </a:r>
            <a:r>
              <a:rPr sz="900" spc="-5" dirty="0">
                <a:solidFill>
                  <a:srgbClr val="393536"/>
                </a:solidFill>
                <a:latin typeface="Arial MT"/>
                <a:cs typeface="Arial MT"/>
              </a:rPr>
              <a:t>à</a:t>
            </a:r>
            <a:r>
              <a:rPr sz="900" dirty="0">
                <a:solidFill>
                  <a:srgbClr val="393536"/>
                </a:solidFill>
                <a:latin typeface="Arial MT"/>
                <a:cs typeface="Arial MT"/>
              </a:rPr>
              <a:t> </a:t>
            </a:r>
            <a:r>
              <a:rPr sz="900" spc="-5" dirty="0">
                <a:solidFill>
                  <a:srgbClr val="393536"/>
                </a:solidFill>
                <a:latin typeface="Arial MT"/>
                <a:cs typeface="Arial MT"/>
              </a:rPr>
              <a:t>travers</a:t>
            </a:r>
            <a:r>
              <a:rPr sz="900" spc="5" dirty="0">
                <a:solidFill>
                  <a:srgbClr val="393536"/>
                </a:solidFill>
                <a:latin typeface="Arial MT"/>
                <a:cs typeface="Arial MT"/>
              </a:rPr>
              <a:t> </a:t>
            </a:r>
            <a:r>
              <a:rPr sz="900" dirty="0">
                <a:solidFill>
                  <a:srgbClr val="393536"/>
                </a:solidFill>
                <a:latin typeface="Arial MT"/>
                <a:cs typeface="Arial MT"/>
              </a:rPr>
              <a:t>l'adresse</a:t>
            </a:r>
            <a:r>
              <a:rPr sz="900" spc="-10" dirty="0">
                <a:solidFill>
                  <a:srgbClr val="393536"/>
                </a:solidFill>
                <a:latin typeface="Arial MT"/>
                <a:cs typeface="Arial MT"/>
              </a:rPr>
              <a:t> </a:t>
            </a:r>
            <a:r>
              <a:rPr sz="900" spc="-5" dirty="0">
                <a:solidFill>
                  <a:srgbClr val="393536"/>
                </a:solidFill>
                <a:latin typeface="Arial MT"/>
                <a:cs typeface="Arial MT"/>
              </a:rPr>
              <a:t>de la</a:t>
            </a:r>
            <a:r>
              <a:rPr sz="900" dirty="0">
                <a:solidFill>
                  <a:srgbClr val="393536"/>
                </a:solidFill>
                <a:latin typeface="Arial MT"/>
                <a:cs typeface="Arial MT"/>
              </a:rPr>
              <a:t> passerelle</a:t>
            </a:r>
            <a:r>
              <a:rPr sz="900" spc="-25" dirty="0">
                <a:solidFill>
                  <a:srgbClr val="393536"/>
                </a:solidFill>
                <a:latin typeface="Arial MT"/>
                <a:cs typeface="Arial MT"/>
              </a:rPr>
              <a:t> </a:t>
            </a:r>
            <a:r>
              <a:rPr sz="900" spc="-5" dirty="0">
                <a:solidFill>
                  <a:srgbClr val="393536"/>
                </a:solidFill>
                <a:latin typeface="Arial MT"/>
                <a:cs typeface="Arial MT"/>
              </a:rPr>
              <a:t>par</a:t>
            </a:r>
            <a:r>
              <a:rPr sz="900" dirty="0">
                <a:solidFill>
                  <a:srgbClr val="393536"/>
                </a:solidFill>
                <a:latin typeface="Arial MT"/>
                <a:cs typeface="Arial MT"/>
              </a:rPr>
              <a:t> défaut</a:t>
            </a:r>
            <a:r>
              <a:rPr sz="900" spc="-15" dirty="0">
                <a:solidFill>
                  <a:srgbClr val="393536"/>
                </a:solidFill>
                <a:latin typeface="Arial MT"/>
                <a:cs typeface="Arial MT"/>
              </a:rPr>
              <a:t> </a:t>
            </a:r>
            <a:r>
              <a:rPr sz="900" dirty="0">
                <a:solidFill>
                  <a:srgbClr val="393536"/>
                </a:solidFill>
                <a:latin typeface="Arial MT"/>
                <a:cs typeface="Arial MT"/>
              </a:rPr>
              <a:t>configurée</a:t>
            </a:r>
            <a:r>
              <a:rPr sz="900" spc="-30" dirty="0">
                <a:solidFill>
                  <a:srgbClr val="393536"/>
                </a:solidFill>
                <a:latin typeface="Arial MT"/>
                <a:cs typeface="Arial MT"/>
              </a:rPr>
              <a:t> </a:t>
            </a:r>
            <a:r>
              <a:rPr sz="900" spc="-5" dirty="0">
                <a:solidFill>
                  <a:srgbClr val="393536"/>
                </a:solidFill>
                <a:latin typeface="Arial MT"/>
                <a:cs typeface="Arial MT"/>
              </a:rPr>
              <a:t>dans</a:t>
            </a:r>
            <a:r>
              <a:rPr sz="900" spc="-10" dirty="0">
                <a:solidFill>
                  <a:srgbClr val="393536"/>
                </a:solidFill>
                <a:latin typeface="Arial MT"/>
                <a:cs typeface="Arial MT"/>
              </a:rPr>
              <a:t> </a:t>
            </a:r>
            <a:r>
              <a:rPr sz="900" dirty="0">
                <a:solidFill>
                  <a:srgbClr val="393536"/>
                </a:solidFill>
                <a:latin typeface="Arial MT"/>
                <a:cs typeface="Arial MT"/>
              </a:rPr>
              <a:t>ses</a:t>
            </a:r>
            <a:r>
              <a:rPr sz="900" spc="5" dirty="0">
                <a:solidFill>
                  <a:srgbClr val="393536"/>
                </a:solidFill>
                <a:latin typeface="Arial MT"/>
                <a:cs typeface="Arial MT"/>
              </a:rPr>
              <a:t> </a:t>
            </a:r>
            <a:r>
              <a:rPr sz="900" spc="-5" dirty="0">
                <a:solidFill>
                  <a:srgbClr val="393536"/>
                </a:solidFill>
                <a:latin typeface="Arial MT"/>
                <a:cs typeface="Arial MT"/>
              </a:rPr>
              <a:t>param</a:t>
            </a:r>
            <a:r>
              <a:rPr sz="900" spc="-165" dirty="0">
                <a:solidFill>
                  <a:srgbClr val="393536"/>
                </a:solidFill>
                <a:latin typeface="Arial MT"/>
                <a:cs typeface="Arial MT"/>
              </a:rPr>
              <a:t> </a:t>
            </a:r>
            <a:r>
              <a:rPr sz="900" dirty="0">
                <a:solidFill>
                  <a:srgbClr val="393536"/>
                </a:solidFill>
                <a:latin typeface="Arial MT"/>
                <a:cs typeface="Arial MT"/>
              </a:rPr>
              <a:t>ètres</a:t>
            </a:r>
            <a:r>
              <a:rPr sz="900" spc="-25" dirty="0">
                <a:solidFill>
                  <a:srgbClr val="393536"/>
                </a:solidFill>
                <a:latin typeface="Arial MT"/>
                <a:cs typeface="Arial MT"/>
              </a:rPr>
              <a:t> </a:t>
            </a:r>
            <a:r>
              <a:rPr sz="900" spc="-5" dirty="0">
                <a:solidFill>
                  <a:srgbClr val="393536"/>
                </a:solidFill>
                <a:latin typeface="Arial MT"/>
                <a:cs typeface="Arial MT"/>
              </a:rPr>
              <a:t>TCP/IP.</a:t>
            </a:r>
            <a:r>
              <a:rPr sz="900" spc="10" dirty="0">
                <a:solidFill>
                  <a:srgbClr val="393536"/>
                </a:solidFill>
                <a:latin typeface="Arial MT"/>
                <a:cs typeface="Arial MT"/>
              </a:rPr>
              <a:t> </a:t>
            </a:r>
            <a:r>
              <a:rPr sz="900" dirty="0">
                <a:solidFill>
                  <a:srgbClr val="393536"/>
                </a:solidFill>
                <a:latin typeface="Arial MT"/>
                <a:cs typeface="Arial MT"/>
              </a:rPr>
              <a:t>L'adresse</a:t>
            </a:r>
            <a:r>
              <a:rPr sz="900" spc="-10" dirty="0">
                <a:solidFill>
                  <a:srgbClr val="393536"/>
                </a:solidFill>
                <a:latin typeface="Arial MT"/>
                <a:cs typeface="Arial MT"/>
              </a:rPr>
              <a:t> </a:t>
            </a:r>
            <a:r>
              <a:rPr sz="900" spc="-5" dirty="0">
                <a:solidFill>
                  <a:srgbClr val="393536"/>
                </a:solidFill>
                <a:latin typeface="Arial MT"/>
                <a:cs typeface="Arial MT"/>
              </a:rPr>
              <a:t>de</a:t>
            </a:r>
            <a:r>
              <a:rPr sz="900" dirty="0">
                <a:solidFill>
                  <a:srgbClr val="393536"/>
                </a:solidFill>
                <a:latin typeface="Arial MT"/>
                <a:cs typeface="Arial MT"/>
              </a:rPr>
              <a:t> </a:t>
            </a:r>
            <a:r>
              <a:rPr sz="900" spc="-5" dirty="0">
                <a:solidFill>
                  <a:srgbClr val="393536"/>
                </a:solidFill>
                <a:latin typeface="Arial MT"/>
                <a:cs typeface="Arial MT"/>
              </a:rPr>
              <a:t>la</a:t>
            </a:r>
            <a:r>
              <a:rPr sz="900" dirty="0">
                <a:solidFill>
                  <a:srgbClr val="393536"/>
                </a:solidFill>
                <a:latin typeface="Arial MT"/>
                <a:cs typeface="Arial MT"/>
              </a:rPr>
              <a:t> passerelle</a:t>
            </a:r>
            <a:r>
              <a:rPr sz="900" spc="-30" dirty="0">
                <a:solidFill>
                  <a:srgbClr val="393536"/>
                </a:solidFill>
                <a:latin typeface="Arial MT"/>
                <a:cs typeface="Arial MT"/>
              </a:rPr>
              <a:t> </a:t>
            </a:r>
            <a:r>
              <a:rPr sz="900" spc="-5" dirty="0">
                <a:solidFill>
                  <a:srgbClr val="393536"/>
                </a:solidFill>
                <a:latin typeface="Arial MT"/>
                <a:cs typeface="Arial MT"/>
              </a:rPr>
              <a:t>par</a:t>
            </a:r>
            <a:r>
              <a:rPr sz="900" dirty="0">
                <a:solidFill>
                  <a:srgbClr val="393536"/>
                </a:solidFill>
                <a:latin typeface="Arial MT"/>
                <a:cs typeface="Arial MT"/>
              </a:rPr>
              <a:t> défaut</a:t>
            </a:r>
            <a:r>
              <a:rPr sz="900" spc="-15" dirty="0">
                <a:solidFill>
                  <a:srgbClr val="393536"/>
                </a:solidFill>
                <a:latin typeface="Arial MT"/>
                <a:cs typeface="Arial MT"/>
              </a:rPr>
              <a:t> </a:t>
            </a:r>
            <a:r>
              <a:rPr sz="900" dirty="0">
                <a:solidFill>
                  <a:srgbClr val="393536"/>
                </a:solidFill>
                <a:latin typeface="Arial MT"/>
                <a:cs typeface="Arial MT"/>
              </a:rPr>
              <a:t>est l'adresse</a:t>
            </a:r>
            <a:r>
              <a:rPr sz="900" spc="-10" dirty="0">
                <a:solidFill>
                  <a:srgbClr val="393536"/>
                </a:solidFill>
                <a:latin typeface="Arial MT"/>
                <a:cs typeface="Arial MT"/>
              </a:rPr>
              <a:t> </a:t>
            </a:r>
            <a:r>
              <a:rPr sz="900" spc="-5" dirty="0">
                <a:solidFill>
                  <a:srgbClr val="393536"/>
                </a:solidFill>
                <a:latin typeface="Arial MT"/>
                <a:cs typeface="Arial MT"/>
              </a:rPr>
              <a:t>de</a:t>
            </a:r>
            <a:endParaRPr sz="900">
              <a:latin typeface="Arial MT"/>
              <a:cs typeface="Arial MT"/>
            </a:endParaRPr>
          </a:p>
          <a:p>
            <a:pPr marL="241300">
              <a:lnSpc>
                <a:spcPts val="755"/>
              </a:lnSpc>
            </a:pPr>
            <a:r>
              <a:rPr sz="900" dirty="0">
                <a:solidFill>
                  <a:srgbClr val="393536"/>
                </a:solidFill>
                <a:latin typeface="Arial MT"/>
                <a:cs typeface="Arial MT"/>
              </a:rPr>
              <a:t>l'interface</a:t>
            </a:r>
            <a:r>
              <a:rPr sz="900" spc="-15" dirty="0">
                <a:solidFill>
                  <a:srgbClr val="393536"/>
                </a:solidFill>
                <a:latin typeface="Arial MT"/>
                <a:cs typeface="Arial MT"/>
              </a:rPr>
              <a:t> </a:t>
            </a:r>
            <a:r>
              <a:rPr sz="900" spc="-5" dirty="0">
                <a:solidFill>
                  <a:srgbClr val="393536"/>
                </a:solidFill>
                <a:latin typeface="Arial MT"/>
                <a:cs typeface="Arial MT"/>
              </a:rPr>
              <a:t>du</a:t>
            </a:r>
            <a:r>
              <a:rPr sz="900" dirty="0">
                <a:solidFill>
                  <a:srgbClr val="393536"/>
                </a:solidFill>
                <a:latin typeface="Arial MT"/>
                <a:cs typeface="Arial MT"/>
              </a:rPr>
              <a:t> </a:t>
            </a:r>
            <a:r>
              <a:rPr sz="900" spc="-5" dirty="0">
                <a:solidFill>
                  <a:srgbClr val="393536"/>
                </a:solidFill>
                <a:latin typeface="Arial MT"/>
                <a:cs typeface="Arial MT"/>
              </a:rPr>
              <a:t>routeur</a:t>
            </a:r>
            <a:r>
              <a:rPr sz="900" spc="-15" dirty="0">
                <a:solidFill>
                  <a:srgbClr val="393536"/>
                </a:solidFill>
                <a:latin typeface="Arial MT"/>
                <a:cs typeface="Arial MT"/>
              </a:rPr>
              <a:t> </a:t>
            </a:r>
            <a:r>
              <a:rPr sz="900" dirty="0">
                <a:solidFill>
                  <a:srgbClr val="393536"/>
                </a:solidFill>
                <a:latin typeface="Arial MT"/>
                <a:cs typeface="Arial MT"/>
              </a:rPr>
              <a:t>connectée</a:t>
            </a:r>
            <a:r>
              <a:rPr sz="900" spc="-25" dirty="0">
                <a:solidFill>
                  <a:srgbClr val="393536"/>
                </a:solidFill>
                <a:latin typeface="Arial MT"/>
                <a:cs typeface="Arial MT"/>
              </a:rPr>
              <a:t> </a:t>
            </a:r>
            <a:r>
              <a:rPr sz="900" spc="-5" dirty="0">
                <a:solidFill>
                  <a:srgbClr val="393536"/>
                </a:solidFill>
                <a:latin typeface="Arial MT"/>
                <a:cs typeface="Arial MT"/>
              </a:rPr>
              <a:t>au</a:t>
            </a:r>
            <a:r>
              <a:rPr sz="900" dirty="0">
                <a:solidFill>
                  <a:srgbClr val="393536"/>
                </a:solidFill>
                <a:latin typeface="Arial MT"/>
                <a:cs typeface="Arial MT"/>
              </a:rPr>
              <a:t> même</a:t>
            </a:r>
            <a:r>
              <a:rPr sz="900" spc="-10" dirty="0">
                <a:solidFill>
                  <a:srgbClr val="393536"/>
                </a:solidFill>
                <a:latin typeface="Arial MT"/>
                <a:cs typeface="Arial MT"/>
              </a:rPr>
              <a:t> </a:t>
            </a:r>
            <a:r>
              <a:rPr sz="900" dirty="0">
                <a:solidFill>
                  <a:srgbClr val="393536"/>
                </a:solidFill>
                <a:latin typeface="Arial MT"/>
                <a:cs typeface="Arial MT"/>
              </a:rPr>
              <a:t>réseau</a:t>
            </a:r>
            <a:r>
              <a:rPr sz="900" spc="-10" dirty="0">
                <a:solidFill>
                  <a:srgbClr val="393536"/>
                </a:solidFill>
                <a:latin typeface="Arial MT"/>
                <a:cs typeface="Arial MT"/>
              </a:rPr>
              <a:t> </a:t>
            </a:r>
            <a:r>
              <a:rPr sz="900" dirty="0">
                <a:solidFill>
                  <a:srgbClr val="393536"/>
                </a:solidFill>
                <a:latin typeface="Arial MT"/>
                <a:cs typeface="Arial MT"/>
              </a:rPr>
              <a:t>local</a:t>
            </a:r>
            <a:r>
              <a:rPr sz="900" spc="-10" dirty="0">
                <a:solidFill>
                  <a:srgbClr val="393536"/>
                </a:solidFill>
                <a:latin typeface="Arial MT"/>
                <a:cs typeface="Arial MT"/>
              </a:rPr>
              <a:t> </a:t>
            </a:r>
            <a:r>
              <a:rPr sz="900" spc="-5" dirty="0">
                <a:solidFill>
                  <a:srgbClr val="393536"/>
                </a:solidFill>
                <a:latin typeface="Arial MT"/>
                <a:cs typeface="Arial MT"/>
              </a:rPr>
              <a:t>que</a:t>
            </a:r>
            <a:r>
              <a:rPr sz="900" dirty="0">
                <a:solidFill>
                  <a:srgbClr val="393536"/>
                </a:solidFill>
                <a:latin typeface="Arial MT"/>
                <a:cs typeface="Arial MT"/>
              </a:rPr>
              <a:t> </a:t>
            </a:r>
            <a:r>
              <a:rPr sz="900" spc="-5" dirty="0">
                <a:solidFill>
                  <a:srgbClr val="393536"/>
                </a:solidFill>
                <a:latin typeface="Arial MT"/>
                <a:cs typeface="Arial MT"/>
              </a:rPr>
              <a:t>le</a:t>
            </a:r>
            <a:r>
              <a:rPr sz="900" dirty="0">
                <a:solidFill>
                  <a:srgbClr val="393536"/>
                </a:solidFill>
                <a:latin typeface="Arial MT"/>
                <a:cs typeface="Arial MT"/>
              </a:rPr>
              <a:t> </a:t>
            </a:r>
            <a:r>
              <a:rPr sz="900" spc="-5" dirty="0">
                <a:solidFill>
                  <a:srgbClr val="393536"/>
                </a:solidFill>
                <a:latin typeface="Arial MT"/>
                <a:cs typeface="Arial MT"/>
              </a:rPr>
              <a:t>périphérique</a:t>
            </a:r>
            <a:r>
              <a:rPr sz="900" spc="-25" dirty="0">
                <a:solidFill>
                  <a:srgbClr val="393536"/>
                </a:solidFill>
                <a:latin typeface="Arial MT"/>
                <a:cs typeface="Arial MT"/>
              </a:rPr>
              <a:t> </a:t>
            </a:r>
            <a:r>
              <a:rPr sz="900" dirty="0">
                <a:solidFill>
                  <a:srgbClr val="393536"/>
                </a:solidFill>
                <a:latin typeface="Arial MT"/>
                <a:cs typeface="Arial MT"/>
              </a:rPr>
              <a:t>source.</a:t>
            </a:r>
            <a:r>
              <a:rPr sz="900" spc="-25" dirty="0">
                <a:solidFill>
                  <a:srgbClr val="393536"/>
                </a:solidFill>
                <a:latin typeface="Arial MT"/>
                <a:cs typeface="Arial MT"/>
              </a:rPr>
              <a:t> </a:t>
            </a:r>
            <a:r>
              <a:rPr sz="900" spc="-5" dirty="0">
                <a:solidFill>
                  <a:srgbClr val="393536"/>
                </a:solidFill>
                <a:latin typeface="Arial MT"/>
                <a:cs typeface="Arial MT"/>
              </a:rPr>
              <a:t>Tous</a:t>
            </a:r>
            <a:r>
              <a:rPr sz="900" spc="15" dirty="0">
                <a:solidFill>
                  <a:srgbClr val="393536"/>
                </a:solidFill>
                <a:latin typeface="Arial MT"/>
                <a:cs typeface="Arial MT"/>
              </a:rPr>
              <a:t> </a:t>
            </a:r>
            <a:r>
              <a:rPr sz="900" dirty="0">
                <a:solidFill>
                  <a:srgbClr val="393536"/>
                </a:solidFill>
                <a:latin typeface="Arial MT"/>
                <a:cs typeface="Arial MT"/>
              </a:rPr>
              <a:t>les</a:t>
            </a:r>
            <a:r>
              <a:rPr sz="900" spc="-10" dirty="0">
                <a:solidFill>
                  <a:srgbClr val="393536"/>
                </a:solidFill>
                <a:latin typeface="Arial MT"/>
                <a:cs typeface="Arial MT"/>
              </a:rPr>
              <a:t> </a:t>
            </a:r>
            <a:r>
              <a:rPr sz="900" spc="-5" dirty="0">
                <a:solidFill>
                  <a:srgbClr val="393536"/>
                </a:solidFill>
                <a:latin typeface="Arial MT"/>
                <a:cs typeface="Arial MT"/>
              </a:rPr>
              <a:t>périphériques</a:t>
            </a:r>
            <a:r>
              <a:rPr sz="900" spc="-40" dirty="0">
                <a:solidFill>
                  <a:srgbClr val="393536"/>
                </a:solidFill>
                <a:latin typeface="Arial MT"/>
                <a:cs typeface="Arial MT"/>
              </a:rPr>
              <a:t> </a:t>
            </a:r>
            <a:r>
              <a:rPr sz="900" spc="-5" dirty="0">
                <a:solidFill>
                  <a:srgbClr val="393536"/>
                </a:solidFill>
                <a:latin typeface="Arial MT"/>
                <a:cs typeface="Arial MT"/>
              </a:rPr>
              <a:t>du</a:t>
            </a:r>
            <a:r>
              <a:rPr sz="900" spc="10" dirty="0">
                <a:solidFill>
                  <a:srgbClr val="393536"/>
                </a:solidFill>
                <a:latin typeface="Arial MT"/>
                <a:cs typeface="Arial MT"/>
              </a:rPr>
              <a:t> </a:t>
            </a:r>
            <a:r>
              <a:rPr sz="900" dirty="0">
                <a:solidFill>
                  <a:srgbClr val="393536"/>
                </a:solidFill>
                <a:latin typeface="Arial MT"/>
                <a:cs typeface="Arial MT"/>
              </a:rPr>
              <a:t>réseau</a:t>
            </a:r>
            <a:r>
              <a:rPr sz="900" spc="-10" dirty="0">
                <a:solidFill>
                  <a:srgbClr val="393536"/>
                </a:solidFill>
                <a:latin typeface="Arial MT"/>
                <a:cs typeface="Arial MT"/>
              </a:rPr>
              <a:t> </a:t>
            </a:r>
            <a:r>
              <a:rPr sz="900" dirty="0">
                <a:solidFill>
                  <a:srgbClr val="393536"/>
                </a:solidFill>
                <a:latin typeface="Arial MT"/>
                <a:cs typeface="Arial MT"/>
              </a:rPr>
              <a:t>local</a:t>
            </a:r>
            <a:r>
              <a:rPr sz="900" spc="-10" dirty="0">
                <a:solidFill>
                  <a:srgbClr val="393536"/>
                </a:solidFill>
                <a:latin typeface="Arial MT"/>
                <a:cs typeface="Arial MT"/>
              </a:rPr>
              <a:t> </a:t>
            </a:r>
            <a:r>
              <a:rPr sz="900" dirty="0">
                <a:solidFill>
                  <a:srgbClr val="393536"/>
                </a:solidFill>
                <a:latin typeface="Arial MT"/>
                <a:cs typeface="Arial MT"/>
              </a:rPr>
              <a:t>util</a:t>
            </a:r>
            <a:r>
              <a:rPr sz="900" spc="-160" dirty="0">
                <a:solidFill>
                  <a:srgbClr val="393536"/>
                </a:solidFill>
                <a:latin typeface="Arial MT"/>
                <a:cs typeface="Arial MT"/>
              </a:rPr>
              <a:t> </a:t>
            </a:r>
            <a:r>
              <a:rPr sz="900" dirty="0">
                <a:solidFill>
                  <a:srgbClr val="393536"/>
                </a:solidFill>
                <a:latin typeface="Arial MT"/>
                <a:cs typeface="Arial MT"/>
              </a:rPr>
              <a:t>isent</a:t>
            </a:r>
            <a:r>
              <a:rPr sz="900" spc="-25" dirty="0">
                <a:solidFill>
                  <a:srgbClr val="393536"/>
                </a:solidFill>
                <a:latin typeface="Arial MT"/>
                <a:cs typeface="Arial MT"/>
              </a:rPr>
              <a:t> </a:t>
            </a:r>
            <a:r>
              <a:rPr sz="900" dirty="0">
                <a:solidFill>
                  <a:srgbClr val="393536"/>
                </a:solidFill>
                <a:latin typeface="Arial MT"/>
                <a:cs typeface="Arial MT"/>
              </a:rPr>
              <a:t>l'adresse</a:t>
            </a:r>
            <a:r>
              <a:rPr sz="900" spc="-25" dirty="0">
                <a:solidFill>
                  <a:srgbClr val="393536"/>
                </a:solidFill>
                <a:latin typeface="Arial MT"/>
                <a:cs typeface="Arial MT"/>
              </a:rPr>
              <a:t> </a:t>
            </a:r>
            <a:r>
              <a:rPr sz="900" spc="-5" dirty="0">
                <a:solidFill>
                  <a:srgbClr val="393536"/>
                </a:solidFill>
                <a:latin typeface="Arial MT"/>
                <a:cs typeface="Arial MT"/>
              </a:rPr>
              <a:t>de</a:t>
            </a:r>
            <a:r>
              <a:rPr sz="900" spc="10" dirty="0">
                <a:solidFill>
                  <a:srgbClr val="393536"/>
                </a:solidFill>
                <a:latin typeface="Arial MT"/>
                <a:cs typeface="Arial MT"/>
              </a:rPr>
              <a:t> </a:t>
            </a:r>
            <a:r>
              <a:rPr sz="900" dirty="0">
                <a:solidFill>
                  <a:srgbClr val="393536"/>
                </a:solidFill>
                <a:latin typeface="Arial MT"/>
                <a:cs typeface="Arial MT"/>
              </a:rPr>
              <a:t>la passerelle</a:t>
            </a:r>
            <a:r>
              <a:rPr sz="900" spc="-40" dirty="0">
                <a:solidFill>
                  <a:srgbClr val="393536"/>
                </a:solidFill>
                <a:latin typeface="Arial MT"/>
                <a:cs typeface="Arial MT"/>
              </a:rPr>
              <a:t> </a:t>
            </a:r>
            <a:r>
              <a:rPr sz="900" spc="-5" dirty="0">
                <a:solidFill>
                  <a:srgbClr val="393536"/>
                </a:solidFill>
                <a:latin typeface="Arial MT"/>
                <a:cs typeface="Arial MT"/>
              </a:rPr>
              <a:t>par</a:t>
            </a:r>
            <a:r>
              <a:rPr sz="900" dirty="0">
                <a:solidFill>
                  <a:srgbClr val="393536"/>
                </a:solidFill>
                <a:latin typeface="Arial MT"/>
                <a:cs typeface="Arial MT"/>
              </a:rPr>
              <a:t> défaut </a:t>
            </a:r>
            <a:r>
              <a:rPr sz="900" spc="-5" dirty="0">
                <a:solidFill>
                  <a:srgbClr val="393536"/>
                </a:solidFill>
                <a:latin typeface="Arial MT"/>
                <a:cs typeface="Arial MT"/>
              </a:rPr>
              <a:t>pour</a:t>
            </a:r>
            <a:r>
              <a:rPr sz="900" spc="-15" dirty="0">
                <a:solidFill>
                  <a:srgbClr val="393536"/>
                </a:solidFill>
                <a:latin typeface="Arial MT"/>
                <a:cs typeface="Arial MT"/>
              </a:rPr>
              <a:t> </a:t>
            </a:r>
            <a:r>
              <a:rPr sz="900" spc="-5" dirty="0">
                <a:solidFill>
                  <a:srgbClr val="393536"/>
                </a:solidFill>
                <a:latin typeface="Arial MT"/>
                <a:cs typeface="Arial MT"/>
              </a:rPr>
              <a:t>envoyer</a:t>
            </a:r>
            <a:r>
              <a:rPr sz="900" spc="10" dirty="0">
                <a:solidFill>
                  <a:srgbClr val="393536"/>
                </a:solidFill>
                <a:latin typeface="Arial MT"/>
                <a:cs typeface="Arial MT"/>
              </a:rPr>
              <a:t> </a:t>
            </a:r>
            <a:r>
              <a:rPr sz="900" spc="-5" dirty="0">
                <a:solidFill>
                  <a:srgbClr val="393536"/>
                </a:solidFill>
                <a:latin typeface="Arial MT"/>
                <a:cs typeface="Arial MT"/>
              </a:rPr>
              <a:t>des</a:t>
            </a:r>
            <a:r>
              <a:rPr sz="900" spc="5" dirty="0">
                <a:solidFill>
                  <a:srgbClr val="393536"/>
                </a:solidFill>
                <a:latin typeface="Arial MT"/>
                <a:cs typeface="Arial MT"/>
              </a:rPr>
              <a:t> </a:t>
            </a:r>
            <a:r>
              <a:rPr sz="900" dirty="0">
                <a:solidFill>
                  <a:srgbClr val="393536"/>
                </a:solidFill>
                <a:latin typeface="Arial MT"/>
                <a:cs typeface="Arial MT"/>
              </a:rPr>
              <a:t>messages</a:t>
            </a:r>
            <a:r>
              <a:rPr sz="900" spc="-35" dirty="0">
                <a:solidFill>
                  <a:srgbClr val="393536"/>
                </a:solidFill>
                <a:latin typeface="Arial MT"/>
                <a:cs typeface="Arial MT"/>
              </a:rPr>
              <a:t> </a:t>
            </a:r>
            <a:r>
              <a:rPr sz="900" spc="-5" dirty="0">
                <a:solidFill>
                  <a:srgbClr val="393536"/>
                </a:solidFill>
                <a:latin typeface="Arial MT"/>
                <a:cs typeface="Arial MT"/>
              </a:rPr>
              <a:t>au</a:t>
            </a:r>
            <a:endParaRPr sz="900">
              <a:latin typeface="Arial MT"/>
              <a:cs typeface="Arial MT"/>
            </a:endParaRPr>
          </a:p>
          <a:p>
            <a:pPr marL="241300" marR="104139">
              <a:lnSpc>
                <a:spcPct val="70000"/>
              </a:lnSpc>
              <a:spcBef>
                <a:spcPts val="165"/>
              </a:spcBef>
            </a:pPr>
            <a:r>
              <a:rPr sz="900" dirty="0">
                <a:solidFill>
                  <a:srgbClr val="393536"/>
                </a:solidFill>
                <a:latin typeface="Arial MT"/>
                <a:cs typeface="Arial MT"/>
              </a:rPr>
              <a:t>routeur. </a:t>
            </a:r>
            <a:r>
              <a:rPr sz="900" spc="-5" dirty="0">
                <a:solidFill>
                  <a:srgbClr val="393536"/>
                </a:solidFill>
                <a:latin typeface="Arial MT"/>
                <a:cs typeface="Arial MT"/>
              </a:rPr>
              <a:t>Une </a:t>
            </a:r>
            <a:r>
              <a:rPr sz="900" dirty="0">
                <a:solidFill>
                  <a:srgbClr val="393536"/>
                </a:solidFill>
                <a:latin typeface="Arial MT"/>
                <a:cs typeface="Arial MT"/>
              </a:rPr>
              <a:t>fois </a:t>
            </a:r>
            <a:r>
              <a:rPr sz="900" spc="-5" dirty="0">
                <a:solidFill>
                  <a:srgbClr val="393536"/>
                </a:solidFill>
                <a:latin typeface="Arial MT"/>
                <a:cs typeface="Arial MT"/>
              </a:rPr>
              <a:t>que l'hôte </a:t>
            </a:r>
            <a:r>
              <a:rPr sz="900" dirty="0">
                <a:solidFill>
                  <a:srgbClr val="393536"/>
                </a:solidFill>
                <a:latin typeface="Arial MT"/>
                <a:cs typeface="Arial MT"/>
              </a:rPr>
              <a:t>connaît l'adresse IP </a:t>
            </a:r>
            <a:r>
              <a:rPr sz="900" spc="-5" dirty="0">
                <a:solidFill>
                  <a:srgbClr val="393536"/>
                </a:solidFill>
                <a:latin typeface="Arial MT"/>
                <a:cs typeface="Arial MT"/>
              </a:rPr>
              <a:t>de la </a:t>
            </a:r>
            <a:r>
              <a:rPr sz="900" dirty="0">
                <a:solidFill>
                  <a:srgbClr val="393536"/>
                </a:solidFill>
                <a:latin typeface="Arial MT"/>
                <a:cs typeface="Arial MT"/>
              </a:rPr>
              <a:t>passerelle </a:t>
            </a:r>
            <a:r>
              <a:rPr sz="900" spc="-5" dirty="0">
                <a:solidFill>
                  <a:srgbClr val="393536"/>
                </a:solidFill>
                <a:latin typeface="Arial MT"/>
                <a:cs typeface="Arial MT"/>
              </a:rPr>
              <a:t>par </a:t>
            </a:r>
            <a:r>
              <a:rPr sz="900" dirty="0">
                <a:solidFill>
                  <a:srgbClr val="393536"/>
                </a:solidFill>
                <a:latin typeface="Arial MT"/>
                <a:cs typeface="Arial MT"/>
              </a:rPr>
              <a:t>défaut, </a:t>
            </a:r>
            <a:r>
              <a:rPr sz="900" spc="-5" dirty="0">
                <a:solidFill>
                  <a:srgbClr val="393536"/>
                </a:solidFill>
                <a:latin typeface="Arial MT"/>
                <a:cs typeface="Arial MT"/>
              </a:rPr>
              <a:t>il peut </a:t>
            </a:r>
            <a:r>
              <a:rPr sz="900" dirty="0">
                <a:solidFill>
                  <a:srgbClr val="393536"/>
                </a:solidFill>
                <a:latin typeface="Arial MT"/>
                <a:cs typeface="Arial MT"/>
              </a:rPr>
              <a:t>utiliser </a:t>
            </a:r>
            <a:r>
              <a:rPr sz="900" spc="-5" dirty="0">
                <a:solidFill>
                  <a:srgbClr val="393536"/>
                </a:solidFill>
                <a:latin typeface="Arial MT"/>
                <a:cs typeface="Arial MT"/>
              </a:rPr>
              <a:t>le </a:t>
            </a:r>
            <a:r>
              <a:rPr sz="900" dirty="0">
                <a:solidFill>
                  <a:srgbClr val="393536"/>
                </a:solidFill>
                <a:latin typeface="Arial MT"/>
                <a:cs typeface="Arial MT"/>
              </a:rPr>
              <a:t>protocole ARP </a:t>
            </a:r>
            <a:r>
              <a:rPr sz="900" spc="-5" dirty="0">
                <a:solidFill>
                  <a:srgbClr val="393536"/>
                </a:solidFill>
                <a:latin typeface="Arial MT"/>
                <a:cs typeface="Arial MT"/>
              </a:rPr>
              <a:t>pour en </a:t>
            </a:r>
            <a:r>
              <a:rPr sz="900" spc="5" dirty="0">
                <a:solidFill>
                  <a:srgbClr val="393536"/>
                </a:solidFill>
                <a:latin typeface="Arial MT"/>
                <a:cs typeface="Arial MT"/>
              </a:rPr>
              <a:t>déterminer </a:t>
            </a:r>
            <a:r>
              <a:rPr sz="900" dirty="0">
                <a:solidFill>
                  <a:srgbClr val="393536"/>
                </a:solidFill>
                <a:latin typeface="Arial MT"/>
                <a:cs typeface="Arial MT"/>
              </a:rPr>
              <a:t>l'adresse </a:t>
            </a:r>
            <a:r>
              <a:rPr sz="900" spc="-5" dirty="0">
                <a:solidFill>
                  <a:srgbClr val="393536"/>
                </a:solidFill>
                <a:latin typeface="Arial MT"/>
                <a:cs typeface="Arial MT"/>
              </a:rPr>
              <a:t>MAC. </a:t>
            </a:r>
            <a:r>
              <a:rPr sz="900" dirty="0">
                <a:solidFill>
                  <a:srgbClr val="393536"/>
                </a:solidFill>
                <a:latin typeface="Arial MT"/>
                <a:cs typeface="Arial MT"/>
              </a:rPr>
              <a:t>L'adresse </a:t>
            </a:r>
            <a:r>
              <a:rPr sz="900" spc="-10" dirty="0">
                <a:solidFill>
                  <a:srgbClr val="393536"/>
                </a:solidFill>
                <a:latin typeface="Arial MT"/>
                <a:cs typeface="Arial MT"/>
              </a:rPr>
              <a:t>MAC </a:t>
            </a:r>
            <a:r>
              <a:rPr sz="900" spc="-5" dirty="0">
                <a:solidFill>
                  <a:srgbClr val="393536"/>
                </a:solidFill>
                <a:latin typeface="Arial MT"/>
                <a:cs typeface="Arial MT"/>
              </a:rPr>
              <a:t>de la </a:t>
            </a:r>
            <a:r>
              <a:rPr sz="900" dirty="0">
                <a:solidFill>
                  <a:srgbClr val="393536"/>
                </a:solidFill>
                <a:latin typeface="Arial MT"/>
                <a:cs typeface="Arial MT"/>
              </a:rPr>
              <a:t>passerelle </a:t>
            </a:r>
            <a:r>
              <a:rPr sz="900" spc="-5" dirty="0">
                <a:solidFill>
                  <a:srgbClr val="393536"/>
                </a:solidFill>
                <a:latin typeface="Arial MT"/>
                <a:cs typeface="Arial MT"/>
              </a:rPr>
              <a:t>par </a:t>
            </a:r>
            <a:r>
              <a:rPr sz="900" dirty="0">
                <a:solidFill>
                  <a:srgbClr val="393536"/>
                </a:solidFill>
                <a:latin typeface="Arial MT"/>
                <a:cs typeface="Arial MT"/>
              </a:rPr>
              <a:t>défaut est ensuite </a:t>
            </a:r>
            <a:r>
              <a:rPr sz="900" spc="-235" dirty="0">
                <a:solidFill>
                  <a:srgbClr val="393536"/>
                </a:solidFill>
                <a:latin typeface="Arial MT"/>
                <a:cs typeface="Arial MT"/>
              </a:rPr>
              <a:t> </a:t>
            </a:r>
            <a:r>
              <a:rPr sz="900" dirty="0">
                <a:solidFill>
                  <a:srgbClr val="393536"/>
                </a:solidFill>
                <a:latin typeface="Arial MT"/>
                <a:cs typeface="Arial MT"/>
              </a:rPr>
              <a:t>incluse</a:t>
            </a:r>
            <a:r>
              <a:rPr sz="900" spc="-40" dirty="0">
                <a:solidFill>
                  <a:srgbClr val="393536"/>
                </a:solidFill>
                <a:latin typeface="Arial MT"/>
                <a:cs typeface="Arial MT"/>
              </a:rPr>
              <a:t> </a:t>
            </a:r>
            <a:r>
              <a:rPr sz="900" spc="-5" dirty="0">
                <a:solidFill>
                  <a:srgbClr val="393536"/>
                </a:solidFill>
                <a:latin typeface="Arial MT"/>
                <a:cs typeface="Arial MT"/>
              </a:rPr>
              <a:t>dans</a:t>
            </a:r>
            <a:r>
              <a:rPr sz="900" spc="-20" dirty="0">
                <a:solidFill>
                  <a:srgbClr val="393536"/>
                </a:solidFill>
                <a:latin typeface="Arial MT"/>
                <a:cs typeface="Arial MT"/>
              </a:rPr>
              <a:t> </a:t>
            </a:r>
            <a:r>
              <a:rPr sz="900" spc="-5" dirty="0">
                <a:solidFill>
                  <a:srgbClr val="393536"/>
                </a:solidFill>
                <a:latin typeface="Arial MT"/>
                <a:cs typeface="Arial MT"/>
              </a:rPr>
              <a:t>la</a:t>
            </a:r>
            <a:r>
              <a:rPr sz="900" dirty="0">
                <a:solidFill>
                  <a:srgbClr val="393536"/>
                </a:solidFill>
                <a:latin typeface="Arial MT"/>
                <a:cs typeface="Arial MT"/>
              </a:rPr>
              <a:t> trame.</a:t>
            </a:r>
            <a:endParaRPr sz="9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DC2A17-54EB-45D4-8BFB-DCB72308AA3D}"/>
              </a:ext>
            </a:extLst>
          </p:cNvPr>
          <p:cNvSpPr>
            <a:spLocks noGrp="1"/>
          </p:cNvSpPr>
          <p:nvPr>
            <p:ph type="title"/>
          </p:nvPr>
        </p:nvSpPr>
        <p:spPr>
          <a:xfrm>
            <a:off x="838200" y="365126"/>
            <a:ext cx="10515600" cy="536918"/>
          </a:xfrm>
        </p:spPr>
        <p:txBody>
          <a:bodyPr>
            <a:normAutofit fontScale="90000"/>
          </a:bodyPr>
          <a:lstStyle/>
          <a:p>
            <a:r>
              <a:rPr lang="fr-FR" b="1" i="0" dirty="0">
                <a:solidFill>
                  <a:srgbClr val="A115A1"/>
                </a:solidFill>
                <a:effectLst/>
                <a:latin typeface="Geneva"/>
              </a:rPr>
              <a:t>Règles de communication</a:t>
            </a:r>
            <a:endParaRPr lang="fr-FR" dirty="0"/>
          </a:p>
        </p:txBody>
      </p:sp>
      <p:sp>
        <p:nvSpPr>
          <p:cNvPr id="3" name="Espace réservé du contenu 2">
            <a:extLst>
              <a:ext uri="{FF2B5EF4-FFF2-40B4-BE49-F238E27FC236}">
                <a16:creationId xmlns:a16="http://schemas.microsoft.com/office/drawing/2014/main" id="{DC112174-9B87-4E9B-971F-0B0F1C95B6D5}"/>
              </a:ext>
            </a:extLst>
          </p:cNvPr>
          <p:cNvSpPr>
            <a:spLocks noGrp="1"/>
          </p:cNvSpPr>
          <p:nvPr>
            <p:ph idx="1"/>
          </p:nvPr>
        </p:nvSpPr>
        <p:spPr>
          <a:xfrm>
            <a:off x="222422" y="1124464"/>
            <a:ext cx="11788346" cy="5368409"/>
          </a:xfrm>
        </p:spPr>
        <p:txBody>
          <a:bodyPr/>
          <a:lstStyle/>
          <a:p>
            <a:r>
              <a:rPr lang="fr-FR" b="0" i="0" dirty="0">
                <a:solidFill>
                  <a:srgbClr val="393536"/>
                </a:solidFill>
                <a:effectLst/>
                <a:latin typeface="Geneva"/>
              </a:rPr>
              <a:t>Cela s'applique à la communication entre les ordinateurs, comme le montre la Figure </a:t>
            </a:r>
          </a:p>
          <a:p>
            <a:endParaRPr lang="fr-FR" dirty="0">
              <a:solidFill>
                <a:srgbClr val="393536"/>
              </a:solidFill>
              <a:latin typeface="Geneva"/>
            </a:endParaRPr>
          </a:p>
          <a:p>
            <a:endParaRPr lang="fr-FR" b="0" i="0" dirty="0">
              <a:solidFill>
                <a:srgbClr val="393536"/>
              </a:solidFill>
              <a:effectLst/>
              <a:latin typeface="Geneva"/>
            </a:endParaRPr>
          </a:p>
          <a:p>
            <a:endParaRPr lang="fr-FR" dirty="0">
              <a:solidFill>
                <a:srgbClr val="393536"/>
              </a:solidFill>
              <a:latin typeface="Geneva"/>
            </a:endParaRPr>
          </a:p>
          <a:p>
            <a:endParaRPr lang="fr-FR" b="0" i="0" dirty="0">
              <a:solidFill>
                <a:srgbClr val="393536"/>
              </a:solidFill>
              <a:effectLst/>
              <a:latin typeface="Geneva"/>
            </a:endParaRPr>
          </a:p>
          <a:p>
            <a:pPr algn="l"/>
            <a:endParaRPr lang="fr-FR" b="0" i="0" dirty="0">
              <a:solidFill>
                <a:srgbClr val="393536"/>
              </a:solidFill>
              <a:effectLst/>
              <a:latin typeface="Geneva"/>
            </a:endParaRPr>
          </a:p>
          <a:p>
            <a:pPr algn="l"/>
            <a:endParaRPr lang="fr-FR" dirty="0">
              <a:solidFill>
                <a:srgbClr val="393536"/>
              </a:solidFill>
              <a:latin typeface="Geneva"/>
            </a:endParaRPr>
          </a:p>
          <a:p>
            <a:pPr algn="l"/>
            <a:r>
              <a:rPr lang="fr-FR" b="0" i="0" dirty="0">
                <a:solidFill>
                  <a:srgbClr val="393536"/>
                </a:solidFill>
                <a:effectLst/>
                <a:latin typeface="Geneva"/>
              </a:rPr>
              <a:t>Pensez au nombre de règles et de protocoles différents qui régissent l'ensemble des différentes méthodes de communication existant actuellement dans le monde.</a:t>
            </a:r>
          </a:p>
          <a:p>
            <a:endParaRPr lang="fr-FR" dirty="0"/>
          </a:p>
        </p:txBody>
      </p:sp>
      <p:pic>
        <p:nvPicPr>
          <p:cNvPr id="5" name="Image 4">
            <a:extLst>
              <a:ext uri="{FF2B5EF4-FFF2-40B4-BE49-F238E27FC236}">
                <a16:creationId xmlns:a16="http://schemas.microsoft.com/office/drawing/2014/main" id="{BD2E3298-6347-4957-82AE-978AD6421A92}"/>
              </a:ext>
            </a:extLst>
          </p:cNvPr>
          <p:cNvPicPr>
            <a:picLocks noChangeAspect="1"/>
          </p:cNvPicPr>
          <p:nvPr/>
        </p:nvPicPr>
        <p:blipFill>
          <a:blip r:embed="rId2"/>
          <a:stretch>
            <a:fillRect/>
          </a:stretch>
        </p:blipFill>
        <p:spPr>
          <a:xfrm>
            <a:off x="1011452" y="2000250"/>
            <a:ext cx="4219575" cy="2857500"/>
          </a:xfrm>
          <a:prstGeom prst="rect">
            <a:avLst/>
          </a:prstGeom>
        </p:spPr>
      </p:pic>
      <p:pic>
        <p:nvPicPr>
          <p:cNvPr id="7" name="Image 6">
            <a:extLst>
              <a:ext uri="{FF2B5EF4-FFF2-40B4-BE49-F238E27FC236}">
                <a16:creationId xmlns:a16="http://schemas.microsoft.com/office/drawing/2014/main" id="{2153760C-A71C-45F9-9FB2-4BC2A91EB96B}"/>
              </a:ext>
            </a:extLst>
          </p:cNvPr>
          <p:cNvPicPr>
            <a:picLocks noChangeAspect="1"/>
          </p:cNvPicPr>
          <p:nvPr/>
        </p:nvPicPr>
        <p:blipFill>
          <a:blip r:embed="rId3"/>
          <a:stretch>
            <a:fillRect/>
          </a:stretch>
        </p:blipFill>
        <p:spPr>
          <a:xfrm>
            <a:off x="6116595" y="1971675"/>
            <a:ext cx="4238625" cy="2886075"/>
          </a:xfrm>
          <a:prstGeom prst="rect">
            <a:avLst/>
          </a:prstGeom>
        </p:spPr>
      </p:pic>
    </p:spTree>
    <p:extLst>
      <p:ext uri="{BB962C8B-B14F-4D97-AF65-F5344CB8AC3E}">
        <p14:creationId xmlns:p14="http://schemas.microsoft.com/office/powerpoint/2010/main" val="244193455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15796" y="365759"/>
            <a:ext cx="7944611" cy="5753829"/>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2388" y="329564"/>
            <a:ext cx="8604250" cy="696595"/>
          </a:xfrm>
          <a:prstGeom prst="rect">
            <a:avLst/>
          </a:prstGeom>
        </p:spPr>
        <p:txBody>
          <a:bodyPr vert="horz" wrap="square" lIns="0" tIns="12700" rIns="0" bIns="0" rtlCol="0">
            <a:spAutoFit/>
          </a:bodyPr>
          <a:lstStyle/>
          <a:p>
            <a:pPr marL="12700">
              <a:lnSpc>
                <a:spcPct val="100000"/>
              </a:lnSpc>
              <a:spcBef>
                <a:spcPts val="100"/>
              </a:spcBef>
            </a:pPr>
            <a:r>
              <a:rPr sz="4400" dirty="0"/>
              <a:t>Packet</a:t>
            </a:r>
            <a:r>
              <a:rPr sz="4400" spc="-100" dirty="0"/>
              <a:t> </a:t>
            </a:r>
            <a:r>
              <a:rPr sz="4400" spc="-30" dirty="0"/>
              <a:t>Tracer</a:t>
            </a:r>
            <a:r>
              <a:rPr sz="4400" spc="-5" dirty="0"/>
              <a:t> </a:t>
            </a:r>
            <a:r>
              <a:rPr sz="4400" dirty="0"/>
              <a:t>:</a:t>
            </a:r>
            <a:r>
              <a:rPr sz="4400" spc="-5" dirty="0"/>
              <a:t> </a:t>
            </a:r>
            <a:r>
              <a:rPr sz="4400" dirty="0"/>
              <a:t>explorer</a:t>
            </a:r>
            <a:r>
              <a:rPr sz="4400" spc="-10" dirty="0"/>
              <a:t> </a:t>
            </a:r>
            <a:r>
              <a:rPr sz="4400" dirty="0"/>
              <a:t>un</a:t>
            </a:r>
            <a:r>
              <a:rPr sz="4400" spc="-10" dirty="0"/>
              <a:t> </a:t>
            </a:r>
            <a:r>
              <a:rPr sz="4400" dirty="0"/>
              <a:t>réseau</a:t>
            </a:r>
            <a:endParaRPr sz="4400"/>
          </a:p>
        </p:txBody>
      </p:sp>
      <p:sp>
        <p:nvSpPr>
          <p:cNvPr id="3" name="object 3"/>
          <p:cNvSpPr txBox="1"/>
          <p:nvPr/>
        </p:nvSpPr>
        <p:spPr>
          <a:xfrm>
            <a:off x="916939" y="1807210"/>
            <a:ext cx="9879330" cy="1978025"/>
          </a:xfrm>
          <a:prstGeom prst="rect">
            <a:avLst/>
          </a:prstGeom>
        </p:spPr>
        <p:txBody>
          <a:bodyPr vert="horz" wrap="square" lIns="0" tIns="57150" rIns="0" bIns="0" rtlCol="0">
            <a:spAutoFit/>
          </a:bodyPr>
          <a:lstStyle/>
          <a:p>
            <a:pPr marL="241300" marR="5080" indent="-228600">
              <a:lnSpc>
                <a:spcPct val="89400"/>
              </a:lnSpc>
              <a:spcBef>
                <a:spcPts val="450"/>
              </a:spcBef>
              <a:buChar char="•"/>
              <a:tabLst>
                <a:tab pos="241300" algn="l"/>
              </a:tabLst>
            </a:pPr>
            <a:r>
              <a:rPr sz="2800" spc="-5" dirty="0">
                <a:solidFill>
                  <a:srgbClr val="393536"/>
                </a:solidFill>
                <a:latin typeface="Arial MT"/>
                <a:cs typeface="Arial MT"/>
              </a:rPr>
              <a:t>Cet</a:t>
            </a:r>
            <a:r>
              <a:rPr sz="2800" dirty="0">
                <a:solidFill>
                  <a:srgbClr val="393536"/>
                </a:solidFill>
                <a:latin typeface="Arial MT"/>
                <a:cs typeface="Arial MT"/>
              </a:rPr>
              <a:t> exercice</a:t>
            </a:r>
            <a:r>
              <a:rPr sz="2800" spc="5" dirty="0">
                <a:solidFill>
                  <a:srgbClr val="393536"/>
                </a:solidFill>
                <a:latin typeface="Arial MT"/>
                <a:cs typeface="Arial MT"/>
              </a:rPr>
              <a:t> </a:t>
            </a:r>
            <a:r>
              <a:rPr sz="2800" spc="-5" dirty="0">
                <a:solidFill>
                  <a:srgbClr val="393536"/>
                </a:solidFill>
                <a:latin typeface="Arial MT"/>
                <a:cs typeface="Arial MT"/>
              </a:rPr>
              <a:t>de</a:t>
            </a:r>
            <a:r>
              <a:rPr sz="2800" spc="10" dirty="0">
                <a:solidFill>
                  <a:srgbClr val="393536"/>
                </a:solidFill>
                <a:latin typeface="Arial MT"/>
                <a:cs typeface="Arial MT"/>
              </a:rPr>
              <a:t> </a:t>
            </a:r>
            <a:r>
              <a:rPr sz="2800" dirty="0">
                <a:solidFill>
                  <a:srgbClr val="393536"/>
                </a:solidFill>
                <a:latin typeface="Arial MT"/>
                <a:cs typeface="Arial MT"/>
              </a:rPr>
              <a:t>simulation</a:t>
            </a:r>
            <a:r>
              <a:rPr sz="2800" spc="5" dirty="0">
                <a:solidFill>
                  <a:srgbClr val="393536"/>
                </a:solidFill>
                <a:latin typeface="Arial MT"/>
                <a:cs typeface="Arial MT"/>
              </a:rPr>
              <a:t> </a:t>
            </a:r>
            <a:r>
              <a:rPr sz="2800" dirty="0">
                <a:solidFill>
                  <a:srgbClr val="393536"/>
                </a:solidFill>
                <a:latin typeface="Arial MT"/>
                <a:cs typeface="Arial MT"/>
              </a:rPr>
              <a:t>vise</a:t>
            </a:r>
            <a:r>
              <a:rPr sz="2800" spc="-10" dirty="0">
                <a:solidFill>
                  <a:srgbClr val="393536"/>
                </a:solidFill>
                <a:latin typeface="Arial MT"/>
                <a:cs typeface="Arial MT"/>
              </a:rPr>
              <a:t> </a:t>
            </a:r>
            <a:r>
              <a:rPr sz="2800" spc="-5" dirty="0">
                <a:solidFill>
                  <a:srgbClr val="393536"/>
                </a:solidFill>
                <a:latin typeface="Arial MT"/>
                <a:cs typeface="Arial MT"/>
              </a:rPr>
              <a:t>à</a:t>
            </a:r>
            <a:r>
              <a:rPr sz="2800" spc="5" dirty="0">
                <a:solidFill>
                  <a:srgbClr val="393536"/>
                </a:solidFill>
                <a:latin typeface="Arial MT"/>
                <a:cs typeface="Arial MT"/>
              </a:rPr>
              <a:t> </a:t>
            </a:r>
            <a:r>
              <a:rPr sz="2800" dirty="0">
                <a:solidFill>
                  <a:srgbClr val="393536"/>
                </a:solidFill>
                <a:latin typeface="Arial MT"/>
                <a:cs typeface="Arial MT"/>
              </a:rPr>
              <a:t>vous</a:t>
            </a:r>
            <a:r>
              <a:rPr sz="2800" spc="5" dirty="0">
                <a:solidFill>
                  <a:srgbClr val="393536"/>
                </a:solidFill>
                <a:latin typeface="Arial MT"/>
                <a:cs typeface="Arial MT"/>
              </a:rPr>
              <a:t> </a:t>
            </a:r>
            <a:r>
              <a:rPr sz="2800" spc="-5" dirty="0">
                <a:solidFill>
                  <a:srgbClr val="393536"/>
                </a:solidFill>
                <a:latin typeface="Arial MT"/>
                <a:cs typeface="Arial MT"/>
              </a:rPr>
              <a:t>aider</a:t>
            </a:r>
            <a:r>
              <a:rPr sz="2800" spc="10" dirty="0">
                <a:solidFill>
                  <a:srgbClr val="393536"/>
                </a:solidFill>
                <a:latin typeface="Arial MT"/>
                <a:cs typeface="Arial MT"/>
              </a:rPr>
              <a:t> </a:t>
            </a:r>
            <a:r>
              <a:rPr sz="2800" spc="-5" dirty="0">
                <a:solidFill>
                  <a:srgbClr val="393536"/>
                </a:solidFill>
                <a:latin typeface="Arial MT"/>
                <a:cs typeface="Arial MT"/>
              </a:rPr>
              <a:t>à</a:t>
            </a:r>
            <a:r>
              <a:rPr sz="2800" spc="5" dirty="0">
                <a:solidFill>
                  <a:srgbClr val="393536"/>
                </a:solidFill>
                <a:latin typeface="Arial MT"/>
                <a:cs typeface="Arial MT"/>
              </a:rPr>
              <a:t> </a:t>
            </a:r>
            <a:r>
              <a:rPr sz="2800" dirty="0">
                <a:solidFill>
                  <a:srgbClr val="393536"/>
                </a:solidFill>
                <a:latin typeface="Arial MT"/>
                <a:cs typeface="Arial MT"/>
              </a:rPr>
              <a:t>comprendre</a:t>
            </a:r>
            <a:r>
              <a:rPr sz="2800" spc="10" dirty="0">
                <a:solidFill>
                  <a:srgbClr val="393536"/>
                </a:solidFill>
                <a:latin typeface="Arial MT"/>
                <a:cs typeface="Arial MT"/>
              </a:rPr>
              <a:t> </a:t>
            </a:r>
            <a:r>
              <a:rPr sz="2800" spc="-5" dirty="0">
                <a:solidFill>
                  <a:srgbClr val="393536"/>
                </a:solidFill>
                <a:latin typeface="Arial MT"/>
                <a:cs typeface="Arial MT"/>
              </a:rPr>
              <a:t>le </a:t>
            </a:r>
            <a:r>
              <a:rPr sz="2800" spc="-760" dirty="0">
                <a:solidFill>
                  <a:srgbClr val="393536"/>
                </a:solidFill>
                <a:latin typeface="Arial MT"/>
                <a:cs typeface="Arial MT"/>
              </a:rPr>
              <a:t> </a:t>
            </a:r>
            <a:r>
              <a:rPr sz="2800" dirty="0">
                <a:solidFill>
                  <a:srgbClr val="393536"/>
                </a:solidFill>
                <a:latin typeface="Arial MT"/>
                <a:cs typeface="Arial MT"/>
              </a:rPr>
              <a:t>flux</a:t>
            </a:r>
            <a:r>
              <a:rPr sz="2800" spc="-5" dirty="0">
                <a:solidFill>
                  <a:srgbClr val="393536"/>
                </a:solidFill>
                <a:latin typeface="Arial MT"/>
                <a:cs typeface="Arial MT"/>
              </a:rPr>
              <a:t> du</a:t>
            </a:r>
            <a:r>
              <a:rPr sz="2800" spc="5" dirty="0">
                <a:solidFill>
                  <a:srgbClr val="393536"/>
                </a:solidFill>
                <a:latin typeface="Arial MT"/>
                <a:cs typeface="Arial MT"/>
              </a:rPr>
              <a:t> </a:t>
            </a:r>
            <a:r>
              <a:rPr sz="2800" dirty="0">
                <a:solidFill>
                  <a:srgbClr val="393536"/>
                </a:solidFill>
                <a:latin typeface="Arial MT"/>
                <a:cs typeface="Arial MT"/>
              </a:rPr>
              <a:t>trafic</a:t>
            </a:r>
            <a:r>
              <a:rPr sz="2800" spc="-5" dirty="0">
                <a:solidFill>
                  <a:srgbClr val="393536"/>
                </a:solidFill>
                <a:latin typeface="Arial MT"/>
                <a:cs typeface="Arial MT"/>
              </a:rPr>
              <a:t> et</a:t>
            </a:r>
            <a:r>
              <a:rPr sz="2800" spc="-10" dirty="0">
                <a:solidFill>
                  <a:srgbClr val="393536"/>
                </a:solidFill>
                <a:latin typeface="Arial MT"/>
                <a:cs typeface="Arial MT"/>
              </a:rPr>
              <a:t> </a:t>
            </a:r>
            <a:r>
              <a:rPr sz="2800" spc="-5" dirty="0">
                <a:solidFill>
                  <a:srgbClr val="393536"/>
                </a:solidFill>
                <a:latin typeface="Arial MT"/>
                <a:cs typeface="Arial MT"/>
              </a:rPr>
              <a:t>le</a:t>
            </a:r>
            <a:r>
              <a:rPr sz="2800" spc="5" dirty="0">
                <a:solidFill>
                  <a:srgbClr val="393536"/>
                </a:solidFill>
                <a:latin typeface="Arial MT"/>
                <a:cs typeface="Arial MT"/>
              </a:rPr>
              <a:t> </a:t>
            </a:r>
            <a:r>
              <a:rPr sz="2800" dirty="0">
                <a:solidFill>
                  <a:srgbClr val="393536"/>
                </a:solidFill>
                <a:latin typeface="Arial MT"/>
                <a:cs typeface="Arial MT"/>
              </a:rPr>
              <a:t>contenu</a:t>
            </a:r>
            <a:r>
              <a:rPr sz="2800" spc="10" dirty="0">
                <a:solidFill>
                  <a:srgbClr val="393536"/>
                </a:solidFill>
                <a:latin typeface="Arial MT"/>
                <a:cs typeface="Arial MT"/>
              </a:rPr>
              <a:t> </a:t>
            </a:r>
            <a:r>
              <a:rPr sz="2800" dirty="0">
                <a:solidFill>
                  <a:srgbClr val="393536"/>
                </a:solidFill>
                <a:latin typeface="Arial MT"/>
                <a:cs typeface="Arial MT"/>
              </a:rPr>
              <a:t>des</a:t>
            </a:r>
            <a:r>
              <a:rPr sz="2800" spc="10" dirty="0">
                <a:solidFill>
                  <a:srgbClr val="393536"/>
                </a:solidFill>
                <a:latin typeface="Arial MT"/>
                <a:cs typeface="Arial MT"/>
              </a:rPr>
              <a:t> </a:t>
            </a:r>
            <a:r>
              <a:rPr sz="2800" dirty="0">
                <a:solidFill>
                  <a:srgbClr val="393536"/>
                </a:solidFill>
                <a:latin typeface="Arial MT"/>
                <a:cs typeface="Arial MT"/>
              </a:rPr>
              <a:t>paquets</a:t>
            </a:r>
            <a:r>
              <a:rPr sz="2800" spc="5" dirty="0">
                <a:solidFill>
                  <a:srgbClr val="393536"/>
                </a:solidFill>
                <a:latin typeface="Arial MT"/>
                <a:cs typeface="Arial MT"/>
              </a:rPr>
              <a:t> </a:t>
            </a:r>
            <a:r>
              <a:rPr sz="2800" dirty="0">
                <a:solidFill>
                  <a:srgbClr val="393536"/>
                </a:solidFill>
                <a:latin typeface="Arial MT"/>
                <a:cs typeface="Arial MT"/>
              </a:rPr>
              <a:t>de</a:t>
            </a:r>
            <a:r>
              <a:rPr sz="2800" spc="5" dirty="0">
                <a:solidFill>
                  <a:srgbClr val="393536"/>
                </a:solidFill>
                <a:latin typeface="Arial MT"/>
                <a:cs typeface="Arial MT"/>
              </a:rPr>
              <a:t> </a:t>
            </a:r>
            <a:r>
              <a:rPr sz="2800" dirty="0">
                <a:solidFill>
                  <a:srgbClr val="393536"/>
                </a:solidFill>
                <a:latin typeface="Arial MT"/>
                <a:cs typeface="Arial MT"/>
              </a:rPr>
              <a:t>données</a:t>
            </a:r>
            <a:r>
              <a:rPr sz="2800" spc="5" dirty="0">
                <a:solidFill>
                  <a:srgbClr val="393536"/>
                </a:solidFill>
                <a:latin typeface="Arial MT"/>
                <a:cs typeface="Arial MT"/>
              </a:rPr>
              <a:t> </a:t>
            </a:r>
            <a:r>
              <a:rPr sz="2800" dirty="0">
                <a:solidFill>
                  <a:srgbClr val="393536"/>
                </a:solidFill>
                <a:latin typeface="Arial MT"/>
                <a:cs typeface="Arial MT"/>
              </a:rPr>
              <a:t>lorsqu'ils </a:t>
            </a:r>
            <a:r>
              <a:rPr sz="2800" spc="-760" dirty="0">
                <a:solidFill>
                  <a:srgbClr val="393536"/>
                </a:solidFill>
                <a:latin typeface="Arial MT"/>
                <a:cs typeface="Arial MT"/>
              </a:rPr>
              <a:t> </a:t>
            </a:r>
            <a:r>
              <a:rPr sz="2800" dirty="0">
                <a:solidFill>
                  <a:srgbClr val="393536"/>
                </a:solidFill>
                <a:latin typeface="Arial MT"/>
                <a:cs typeface="Arial MT"/>
              </a:rPr>
              <a:t>traversent</a:t>
            </a:r>
            <a:r>
              <a:rPr sz="2800" spc="-10" dirty="0">
                <a:solidFill>
                  <a:srgbClr val="393536"/>
                </a:solidFill>
                <a:latin typeface="Arial MT"/>
                <a:cs typeface="Arial MT"/>
              </a:rPr>
              <a:t> </a:t>
            </a:r>
            <a:r>
              <a:rPr sz="2800" spc="-5" dirty="0">
                <a:solidFill>
                  <a:srgbClr val="393536"/>
                </a:solidFill>
                <a:latin typeface="Arial MT"/>
                <a:cs typeface="Arial MT"/>
              </a:rPr>
              <a:t>un</a:t>
            </a:r>
            <a:r>
              <a:rPr sz="2800" dirty="0">
                <a:solidFill>
                  <a:srgbClr val="393536"/>
                </a:solidFill>
                <a:latin typeface="Arial MT"/>
                <a:cs typeface="Arial MT"/>
              </a:rPr>
              <a:t> réseau complexe.</a:t>
            </a:r>
            <a:r>
              <a:rPr sz="2800" spc="10" dirty="0">
                <a:solidFill>
                  <a:srgbClr val="393536"/>
                </a:solidFill>
                <a:latin typeface="Arial MT"/>
                <a:cs typeface="Arial MT"/>
              </a:rPr>
              <a:t> </a:t>
            </a:r>
            <a:r>
              <a:rPr sz="2800" dirty="0">
                <a:solidFill>
                  <a:srgbClr val="393536"/>
                </a:solidFill>
                <a:latin typeface="Arial MT"/>
                <a:cs typeface="Arial MT"/>
              </a:rPr>
              <a:t>Les</a:t>
            </a:r>
            <a:r>
              <a:rPr sz="2800" spc="-10" dirty="0">
                <a:solidFill>
                  <a:srgbClr val="393536"/>
                </a:solidFill>
                <a:latin typeface="Arial MT"/>
                <a:cs typeface="Arial MT"/>
              </a:rPr>
              <a:t> </a:t>
            </a:r>
            <a:r>
              <a:rPr sz="2800" dirty="0">
                <a:solidFill>
                  <a:srgbClr val="393536"/>
                </a:solidFill>
                <a:latin typeface="Arial MT"/>
                <a:cs typeface="Arial MT"/>
              </a:rPr>
              <a:t>communications</a:t>
            </a:r>
            <a:r>
              <a:rPr sz="2800" spc="15" dirty="0">
                <a:solidFill>
                  <a:srgbClr val="393536"/>
                </a:solidFill>
                <a:latin typeface="Arial MT"/>
                <a:cs typeface="Arial MT"/>
              </a:rPr>
              <a:t> </a:t>
            </a:r>
            <a:r>
              <a:rPr sz="2800" dirty="0">
                <a:solidFill>
                  <a:srgbClr val="393536"/>
                </a:solidFill>
                <a:latin typeface="Arial MT"/>
                <a:cs typeface="Arial MT"/>
              </a:rPr>
              <a:t>seront </a:t>
            </a:r>
            <a:r>
              <a:rPr sz="2800" spc="5" dirty="0">
                <a:solidFill>
                  <a:srgbClr val="393536"/>
                </a:solidFill>
                <a:latin typeface="Arial MT"/>
                <a:cs typeface="Arial MT"/>
              </a:rPr>
              <a:t> </a:t>
            </a:r>
            <a:r>
              <a:rPr sz="2800" dirty="0">
                <a:solidFill>
                  <a:srgbClr val="393536"/>
                </a:solidFill>
                <a:latin typeface="Arial MT"/>
                <a:cs typeface="Arial MT"/>
              </a:rPr>
              <a:t>examinées</a:t>
            </a:r>
            <a:r>
              <a:rPr sz="2800" spc="10" dirty="0">
                <a:solidFill>
                  <a:srgbClr val="393536"/>
                </a:solidFill>
                <a:latin typeface="Arial MT"/>
                <a:cs typeface="Arial MT"/>
              </a:rPr>
              <a:t> </a:t>
            </a:r>
            <a:r>
              <a:rPr sz="2800" spc="-5" dirty="0">
                <a:solidFill>
                  <a:srgbClr val="393536"/>
                </a:solidFill>
                <a:latin typeface="Arial MT"/>
                <a:cs typeface="Arial MT"/>
              </a:rPr>
              <a:t>à</a:t>
            </a:r>
            <a:r>
              <a:rPr sz="2800" spc="5" dirty="0">
                <a:solidFill>
                  <a:srgbClr val="393536"/>
                </a:solidFill>
                <a:latin typeface="Arial MT"/>
                <a:cs typeface="Arial MT"/>
              </a:rPr>
              <a:t> </a:t>
            </a:r>
            <a:r>
              <a:rPr sz="2800" dirty="0">
                <a:solidFill>
                  <a:srgbClr val="393536"/>
                </a:solidFill>
                <a:latin typeface="Arial MT"/>
                <a:cs typeface="Arial MT"/>
              </a:rPr>
              <a:t>trois</a:t>
            </a:r>
            <a:r>
              <a:rPr sz="2800" spc="-5" dirty="0">
                <a:solidFill>
                  <a:srgbClr val="393536"/>
                </a:solidFill>
                <a:latin typeface="Arial MT"/>
                <a:cs typeface="Arial MT"/>
              </a:rPr>
              <a:t> </a:t>
            </a:r>
            <a:r>
              <a:rPr sz="2800" dirty="0">
                <a:solidFill>
                  <a:srgbClr val="393536"/>
                </a:solidFill>
                <a:latin typeface="Arial MT"/>
                <a:cs typeface="Arial MT"/>
              </a:rPr>
              <a:t>emplacements</a:t>
            </a:r>
            <a:r>
              <a:rPr sz="2800" spc="15" dirty="0">
                <a:solidFill>
                  <a:srgbClr val="393536"/>
                </a:solidFill>
                <a:latin typeface="Arial MT"/>
                <a:cs typeface="Arial MT"/>
              </a:rPr>
              <a:t> </a:t>
            </a:r>
            <a:r>
              <a:rPr sz="2800" spc="-5" dirty="0">
                <a:solidFill>
                  <a:srgbClr val="393536"/>
                </a:solidFill>
                <a:latin typeface="Arial MT"/>
                <a:cs typeface="Arial MT"/>
              </a:rPr>
              <a:t>différents, simulant</a:t>
            </a:r>
            <a:r>
              <a:rPr sz="2800" spc="5" dirty="0">
                <a:solidFill>
                  <a:srgbClr val="393536"/>
                </a:solidFill>
                <a:latin typeface="Arial MT"/>
                <a:cs typeface="Arial MT"/>
              </a:rPr>
              <a:t> </a:t>
            </a:r>
            <a:r>
              <a:rPr sz="2800" spc="-5" dirty="0">
                <a:solidFill>
                  <a:srgbClr val="393536"/>
                </a:solidFill>
                <a:latin typeface="Arial MT"/>
                <a:cs typeface="Arial MT"/>
              </a:rPr>
              <a:t>des </a:t>
            </a:r>
            <a:r>
              <a:rPr sz="2800" dirty="0">
                <a:solidFill>
                  <a:srgbClr val="393536"/>
                </a:solidFill>
                <a:latin typeface="Arial MT"/>
                <a:cs typeface="Arial MT"/>
              </a:rPr>
              <a:t> réseaux</a:t>
            </a:r>
            <a:r>
              <a:rPr sz="2800" spc="5" dirty="0">
                <a:solidFill>
                  <a:srgbClr val="393536"/>
                </a:solidFill>
                <a:latin typeface="Arial MT"/>
                <a:cs typeface="Arial MT"/>
              </a:rPr>
              <a:t> </a:t>
            </a:r>
            <a:r>
              <a:rPr sz="2800" dirty="0">
                <a:solidFill>
                  <a:srgbClr val="393536"/>
                </a:solidFill>
                <a:latin typeface="Arial MT"/>
                <a:cs typeface="Arial MT"/>
              </a:rPr>
              <a:t>d'entreprise</a:t>
            </a:r>
            <a:r>
              <a:rPr sz="2800" spc="15" dirty="0">
                <a:solidFill>
                  <a:srgbClr val="393536"/>
                </a:solidFill>
                <a:latin typeface="Arial MT"/>
                <a:cs typeface="Arial MT"/>
              </a:rPr>
              <a:t> </a:t>
            </a:r>
            <a:r>
              <a:rPr sz="2800" spc="-5" dirty="0">
                <a:solidFill>
                  <a:srgbClr val="393536"/>
                </a:solidFill>
                <a:latin typeface="Arial MT"/>
                <a:cs typeface="Arial MT"/>
              </a:rPr>
              <a:t>et </a:t>
            </a:r>
            <a:r>
              <a:rPr sz="2800" dirty="0">
                <a:solidFill>
                  <a:srgbClr val="393536"/>
                </a:solidFill>
                <a:latin typeface="Arial MT"/>
                <a:cs typeface="Arial MT"/>
              </a:rPr>
              <a:t>domestiques.</a:t>
            </a:r>
            <a:endParaRPr sz="2800">
              <a:latin typeface="Arial MT"/>
              <a:cs typeface="Arial M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1280" rIns="0" bIns="0" rtlCol="0">
            <a:spAutoFit/>
          </a:bodyPr>
          <a:lstStyle/>
          <a:p>
            <a:pPr marL="12700" marR="5080">
              <a:lnSpc>
                <a:spcPts val="4320"/>
              </a:lnSpc>
              <a:spcBef>
                <a:spcPts val="640"/>
              </a:spcBef>
            </a:pPr>
            <a:r>
              <a:rPr spc="-25" dirty="0"/>
              <a:t>Travaux</a:t>
            </a:r>
            <a:r>
              <a:rPr spc="15" dirty="0"/>
              <a:t> </a:t>
            </a:r>
            <a:r>
              <a:rPr spc="-5" dirty="0"/>
              <a:t>pratiques</a:t>
            </a:r>
            <a:r>
              <a:rPr spc="25" dirty="0"/>
              <a:t> </a:t>
            </a:r>
            <a:r>
              <a:rPr spc="-5" dirty="0"/>
              <a:t>-</a:t>
            </a:r>
            <a:r>
              <a:rPr spc="5" dirty="0"/>
              <a:t> </a:t>
            </a:r>
            <a:r>
              <a:rPr spc="-5" dirty="0"/>
              <a:t>Utilisation</a:t>
            </a:r>
            <a:r>
              <a:rPr spc="15" dirty="0"/>
              <a:t> </a:t>
            </a:r>
            <a:r>
              <a:rPr spc="-5" dirty="0"/>
              <a:t>de Wireshark </a:t>
            </a:r>
            <a:r>
              <a:rPr spc="-1095" dirty="0"/>
              <a:t> </a:t>
            </a:r>
            <a:r>
              <a:rPr spc="-5" dirty="0"/>
              <a:t>pour </a:t>
            </a:r>
            <a:r>
              <a:rPr dirty="0"/>
              <a:t>voir</a:t>
            </a:r>
            <a:r>
              <a:rPr spc="10" dirty="0"/>
              <a:t> </a:t>
            </a:r>
            <a:r>
              <a:rPr spc="-5" dirty="0"/>
              <a:t>le</a:t>
            </a:r>
            <a:r>
              <a:rPr dirty="0"/>
              <a:t> </a:t>
            </a:r>
            <a:r>
              <a:rPr spc="-5" dirty="0"/>
              <a:t>trafic</a:t>
            </a:r>
            <a:r>
              <a:rPr spc="5" dirty="0"/>
              <a:t> </a:t>
            </a:r>
            <a:r>
              <a:rPr spc="-5" dirty="0"/>
              <a:t>réseau</a:t>
            </a:r>
          </a:p>
        </p:txBody>
      </p:sp>
      <p:sp>
        <p:nvSpPr>
          <p:cNvPr id="3" name="object 3"/>
          <p:cNvSpPr txBox="1"/>
          <p:nvPr/>
        </p:nvSpPr>
        <p:spPr>
          <a:xfrm>
            <a:off x="916939" y="1737106"/>
            <a:ext cx="9810115" cy="4363085"/>
          </a:xfrm>
          <a:prstGeom prst="rect">
            <a:avLst/>
          </a:prstGeom>
        </p:spPr>
        <p:txBody>
          <a:bodyPr vert="horz" wrap="square" lIns="0" tIns="13335" rIns="0" bIns="0" rtlCol="0">
            <a:spAutoFit/>
          </a:bodyPr>
          <a:lstStyle/>
          <a:p>
            <a:pPr marL="241300" indent="-228600">
              <a:lnSpc>
                <a:spcPct val="100000"/>
              </a:lnSpc>
              <a:spcBef>
                <a:spcPts val="105"/>
              </a:spcBef>
              <a:buFont typeface="Arial MT"/>
              <a:buChar char="•"/>
              <a:tabLst>
                <a:tab pos="241300" algn="l"/>
              </a:tabLst>
            </a:pPr>
            <a:r>
              <a:rPr sz="2600" b="1" dirty="0">
                <a:solidFill>
                  <a:srgbClr val="393536"/>
                </a:solidFill>
                <a:latin typeface="Arial"/>
                <a:cs typeface="Arial"/>
              </a:rPr>
              <a:t>Au cours</a:t>
            </a:r>
            <a:r>
              <a:rPr sz="2600" b="1" spc="-5" dirty="0">
                <a:solidFill>
                  <a:srgbClr val="393536"/>
                </a:solidFill>
                <a:latin typeface="Arial"/>
                <a:cs typeface="Arial"/>
              </a:rPr>
              <a:t> </a:t>
            </a:r>
            <a:r>
              <a:rPr sz="2600" b="1" dirty="0">
                <a:solidFill>
                  <a:srgbClr val="393536"/>
                </a:solidFill>
                <a:latin typeface="Arial"/>
                <a:cs typeface="Arial"/>
              </a:rPr>
              <a:t>de</a:t>
            </a:r>
            <a:r>
              <a:rPr sz="2600" b="1" spc="15" dirty="0">
                <a:solidFill>
                  <a:srgbClr val="393536"/>
                </a:solidFill>
                <a:latin typeface="Arial"/>
                <a:cs typeface="Arial"/>
              </a:rPr>
              <a:t> </a:t>
            </a:r>
            <a:r>
              <a:rPr sz="2600" b="1" dirty="0">
                <a:solidFill>
                  <a:srgbClr val="393536"/>
                </a:solidFill>
                <a:latin typeface="Arial"/>
                <a:cs typeface="Arial"/>
              </a:rPr>
              <a:t>ce</a:t>
            </a:r>
            <a:r>
              <a:rPr sz="2600" b="1" spc="10" dirty="0">
                <a:solidFill>
                  <a:srgbClr val="393536"/>
                </a:solidFill>
                <a:latin typeface="Arial"/>
                <a:cs typeface="Arial"/>
              </a:rPr>
              <a:t> </a:t>
            </a:r>
            <a:r>
              <a:rPr sz="2600" b="1" spc="-110" dirty="0">
                <a:solidFill>
                  <a:srgbClr val="393536"/>
                </a:solidFill>
                <a:latin typeface="Arial"/>
                <a:cs typeface="Arial"/>
              </a:rPr>
              <a:t>TP,</a:t>
            </a:r>
            <a:r>
              <a:rPr sz="2600" b="1" spc="-5" dirty="0">
                <a:solidFill>
                  <a:srgbClr val="393536"/>
                </a:solidFill>
                <a:latin typeface="Arial"/>
                <a:cs typeface="Arial"/>
              </a:rPr>
              <a:t> </a:t>
            </a:r>
            <a:r>
              <a:rPr sz="2600" b="1" dirty="0">
                <a:solidFill>
                  <a:srgbClr val="393536"/>
                </a:solidFill>
                <a:latin typeface="Arial"/>
                <a:cs typeface="Arial"/>
              </a:rPr>
              <a:t>vous</a:t>
            </a:r>
            <a:r>
              <a:rPr sz="2600" b="1" spc="-15" dirty="0">
                <a:solidFill>
                  <a:srgbClr val="393536"/>
                </a:solidFill>
                <a:latin typeface="Arial"/>
                <a:cs typeface="Arial"/>
              </a:rPr>
              <a:t> </a:t>
            </a:r>
            <a:r>
              <a:rPr sz="2600" b="1" dirty="0">
                <a:solidFill>
                  <a:srgbClr val="393536"/>
                </a:solidFill>
                <a:latin typeface="Arial"/>
                <a:cs typeface="Arial"/>
              </a:rPr>
              <a:t>aborderez</a:t>
            </a:r>
            <a:r>
              <a:rPr sz="2600" b="1" spc="-20" dirty="0">
                <a:solidFill>
                  <a:srgbClr val="393536"/>
                </a:solidFill>
                <a:latin typeface="Arial"/>
                <a:cs typeface="Arial"/>
              </a:rPr>
              <a:t> </a:t>
            </a:r>
            <a:r>
              <a:rPr sz="2600" b="1" dirty="0">
                <a:solidFill>
                  <a:srgbClr val="393536"/>
                </a:solidFill>
                <a:latin typeface="Arial"/>
                <a:cs typeface="Arial"/>
              </a:rPr>
              <a:t>les</a:t>
            </a:r>
            <a:r>
              <a:rPr sz="2600" b="1" spc="15" dirty="0">
                <a:solidFill>
                  <a:srgbClr val="393536"/>
                </a:solidFill>
                <a:latin typeface="Arial"/>
                <a:cs typeface="Arial"/>
              </a:rPr>
              <a:t> </a:t>
            </a:r>
            <a:r>
              <a:rPr sz="2600" b="1" dirty="0">
                <a:solidFill>
                  <a:srgbClr val="393536"/>
                </a:solidFill>
                <a:latin typeface="Arial"/>
                <a:cs typeface="Arial"/>
              </a:rPr>
              <a:t>points</a:t>
            </a:r>
            <a:r>
              <a:rPr sz="2600" b="1" spc="-15" dirty="0">
                <a:solidFill>
                  <a:srgbClr val="393536"/>
                </a:solidFill>
                <a:latin typeface="Arial"/>
                <a:cs typeface="Arial"/>
              </a:rPr>
              <a:t> </a:t>
            </a:r>
            <a:r>
              <a:rPr sz="2600" b="1" dirty="0">
                <a:solidFill>
                  <a:srgbClr val="393536"/>
                </a:solidFill>
                <a:latin typeface="Arial"/>
                <a:cs typeface="Arial"/>
              </a:rPr>
              <a:t>suivants</a:t>
            </a:r>
            <a:r>
              <a:rPr sz="2600" b="1" spc="-30" dirty="0">
                <a:solidFill>
                  <a:srgbClr val="393536"/>
                </a:solidFill>
                <a:latin typeface="Arial"/>
                <a:cs typeface="Arial"/>
              </a:rPr>
              <a:t> </a:t>
            </a:r>
            <a:r>
              <a:rPr sz="2600" b="1" dirty="0">
                <a:solidFill>
                  <a:srgbClr val="393536"/>
                </a:solidFill>
                <a:latin typeface="Arial"/>
                <a:cs typeface="Arial"/>
              </a:rPr>
              <a:t>:</a:t>
            </a:r>
            <a:endParaRPr sz="2600">
              <a:latin typeface="Arial"/>
              <a:cs typeface="Arial"/>
            </a:endParaRPr>
          </a:p>
          <a:p>
            <a:pPr marL="241300" indent="-228600">
              <a:lnSpc>
                <a:spcPct val="100000"/>
              </a:lnSpc>
              <a:spcBef>
                <a:spcPts val="55"/>
              </a:spcBef>
              <a:buChar char="•"/>
              <a:tabLst>
                <a:tab pos="241300" algn="l"/>
              </a:tabLst>
            </a:pPr>
            <a:r>
              <a:rPr sz="2600" dirty="0">
                <a:solidFill>
                  <a:srgbClr val="393536"/>
                </a:solidFill>
                <a:latin typeface="Arial MT"/>
                <a:cs typeface="Arial MT"/>
              </a:rPr>
              <a:t>1ère partie</a:t>
            </a:r>
            <a:r>
              <a:rPr sz="2600" spc="-15" dirty="0">
                <a:solidFill>
                  <a:srgbClr val="393536"/>
                </a:solidFill>
                <a:latin typeface="Arial MT"/>
                <a:cs typeface="Arial MT"/>
              </a:rPr>
              <a:t> </a:t>
            </a:r>
            <a:r>
              <a:rPr sz="2600" dirty="0">
                <a:solidFill>
                  <a:srgbClr val="393536"/>
                </a:solidFill>
                <a:latin typeface="Arial MT"/>
                <a:cs typeface="Arial MT"/>
              </a:rPr>
              <a:t>:</a:t>
            </a:r>
            <a:r>
              <a:rPr sz="2600" spc="-45" dirty="0">
                <a:solidFill>
                  <a:srgbClr val="393536"/>
                </a:solidFill>
                <a:latin typeface="Arial MT"/>
                <a:cs typeface="Arial MT"/>
              </a:rPr>
              <a:t> </a:t>
            </a:r>
            <a:r>
              <a:rPr sz="2600" dirty="0">
                <a:solidFill>
                  <a:srgbClr val="393536"/>
                </a:solidFill>
                <a:latin typeface="Arial MT"/>
                <a:cs typeface="Arial MT"/>
              </a:rPr>
              <a:t>Télécharger</a:t>
            </a:r>
            <a:r>
              <a:rPr sz="2600" spc="-25" dirty="0">
                <a:solidFill>
                  <a:srgbClr val="393536"/>
                </a:solidFill>
                <a:latin typeface="Arial MT"/>
                <a:cs typeface="Arial MT"/>
              </a:rPr>
              <a:t> </a:t>
            </a:r>
            <a:r>
              <a:rPr sz="2600" dirty="0">
                <a:solidFill>
                  <a:srgbClr val="393536"/>
                </a:solidFill>
                <a:latin typeface="Arial MT"/>
                <a:cs typeface="Arial MT"/>
              </a:rPr>
              <a:t>et</a:t>
            </a:r>
            <a:r>
              <a:rPr sz="2600" spc="5" dirty="0">
                <a:solidFill>
                  <a:srgbClr val="393536"/>
                </a:solidFill>
                <a:latin typeface="Arial MT"/>
                <a:cs typeface="Arial MT"/>
              </a:rPr>
              <a:t> </a:t>
            </a:r>
            <a:r>
              <a:rPr sz="2600" dirty="0">
                <a:solidFill>
                  <a:srgbClr val="393536"/>
                </a:solidFill>
                <a:latin typeface="Arial MT"/>
                <a:cs typeface="Arial MT"/>
              </a:rPr>
              <a:t>installer Wireshark</a:t>
            </a:r>
            <a:endParaRPr sz="2600">
              <a:latin typeface="Arial MT"/>
              <a:cs typeface="Arial MT"/>
            </a:endParaRPr>
          </a:p>
          <a:p>
            <a:pPr marL="241300" marR="300990" indent="-228600">
              <a:lnSpc>
                <a:spcPct val="70000"/>
              </a:lnSpc>
              <a:spcBef>
                <a:spcPts val="1000"/>
              </a:spcBef>
              <a:buChar char="•"/>
              <a:tabLst>
                <a:tab pos="241300" algn="l"/>
              </a:tabLst>
            </a:pPr>
            <a:r>
              <a:rPr sz="2600" dirty="0">
                <a:solidFill>
                  <a:srgbClr val="393536"/>
                </a:solidFill>
                <a:latin typeface="Arial MT"/>
                <a:cs typeface="Arial MT"/>
              </a:rPr>
              <a:t>2e </a:t>
            </a:r>
            <a:r>
              <a:rPr sz="2600" spc="-5" dirty="0">
                <a:solidFill>
                  <a:srgbClr val="393536"/>
                </a:solidFill>
                <a:latin typeface="Arial MT"/>
                <a:cs typeface="Arial MT"/>
              </a:rPr>
              <a:t>partie </a:t>
            </a:r>
            <a:r>
              <a:rPr sz="2600" dirty="0">
                <a:solidFill>
                  <a:srgbClr val="393536"/>
                </a:solidFill>
                <a:latin typeface="Arial MT"/>
                <a:cs typeface="Arial MT"/>
              </a:rPr>
              <a:t>: Capturer et analyser les données ICMP locales avec </a:t>
            </a:r>
            <a:r>
              <a:rPr sz="2600" spc="-710" dirty="0">
                <a:solidFill>
                  <a:srgbClr val="393536"/>
                </a:solidFill>
                <a:latin typeface="Arial MT"/>
                <a:cs typeface="Arial MT"/>
              </a:rPr>
              <a:t> </a:t>
            </a:r>
            <a:r>
              <a:rPr sz="2600" dirty="0">
                <a:solidFill>
                  <a:srgbClr val="393536"/>
                </a:solidFill>
                <a:latin typeface="Arial MT"/>
                <a:cs typeface="Arial MT"/>
              </a:rPr>
              <a:t>Wireshark</a:t>
            </a:r>
            <a:endParaRPr sz="2600">
              <a:latin typeface="Arial MT"/>
              <a:cs typeface="Arial MT"/>
            </a:endParaRPr>
          </a:p>
          <a:p>
            <a:pPr marL="241300" marR="5080" indent="-228600">
              <a:lnSpc>
                <a:spcPct val="70000"/>
              </a:lnSpc>
              <a:spcBef>
                <a:spcPts val="1010"/>
              </a:spcBef>
              <a:buChar char="•"/>
              <a:tabLst>
                <a:tab pos="241300" algn="l"/>
              </a:tabLst>
            </a:pPr>
            <a:r>
              <a:rPr sz="2600" dirty="0">
                <a:solidFill>
                  <a:srgbClr val="393536"/>
                </a:solidFill>
                <a:latin typeface="Arial MT"/>
                <a:cs typeface="Arial MT"/>
              </a:rPr>
              <a:t>3e </a:t>
            </a:r>
            <a:r>
              <a:rPr sz="2600" spc="-5" dirty="0">
                <a:solidFill>
                  <a:srgbClr val="393536"/>
                </a:solidFill>
                <a:latin typeface="Arial MT"/>
                <a:cs typeface="Arial MT"/>
              </a:rPr>
              <a:t>partie </a:t>
            </a:r>
            <a:r>
              <a:rPr sz="2600" dirty="0">
                <a:solidFill>
                  <a:srgbClr val="393536"/>
                </a:solidFill>
                <a:latin typeface="Arial MT"/>
                <a:cs typeface="Arial MT"/>
              </a:rPr>
              <a:t>: Capturer et analyser les données ICMP distantes avec </a:t>
            </a:r>
            <a:r>
              <a:rPr sz="2600" spc="-710" dirty="0">
                <a:solidFill>
                  <a:srgbClr val="393536"/>
                </a:solidFill>
                <a:latin typeface="Arial MT"/>
                <a:cs typeface="Arial MT"/>
              </a:rPr>
              <a:t> </a:t>
            </a:r>
            <a:r>
              <a:rPr sz="2600" dirty="0">
                <a:solidFill>
                  <a:srgbClr val="393536"/>
                </a:solidFill>
                <a:latin typeface="Arial MT"/>
                <a:cs typeface="Arial MT"/>
              </a:rPr>
              <a:t>Wireshark</a:t>
            </a:r>
            <a:endParaRPr sz="2600">
              <a:latin typeface="Arial MT"/>
              <a:cs typeface="Arial MT"/>
            </a:endParaRPr>
          </a:p>
          <a:p>
            <a:pPr marL="241300" indent="-228600">
              <a:lnSpc>
                <a:spcPct val="100000"/>
              </a:lnSpc>
              <a:spcBef>
                <a:spcPts val="60"/>
              </a:spcBef>
              <a:buFont typeface="Arial MT"/>
              <a:buChar char="•"/>
              <a:tabLst>
                <a:tab pos="241300" algn="l"/>
              </a:tabLst>
            </a:pPr>
            <a:r>
              <a:rPr sz="2600" b="1" dirty="0">
                <a:solidFill>
                  <a:srgbClr val="393536"/>
                </a:solidFill>
                <a:latin typeface="Arial"/>
                <a:cs typeface="Arial"/>
              </a:rPr>
              <a:t>Au cours</a:t>
            </a:r>
            <a:r>
              <a:rPr sz="2600" b="1" spc="-5" dirty="0">
                <a:solidFill>
                  <a:srgbClr val="393536"/>
                </a:solidFill>
                <a:latin typeface="Arial"/>
                <a:cs typeface="Arial"/>
              </a:rPr>
              <a:t> </a:t>
            </a:r>
            <a:r>
              <a:rPr sz="2600" b="1" dirty="0">
                <a:solidFill>
                  <a:srgbClr val="393536"/>
                </a:solidFill>
                <a:latin typeface="Arial"/>
                <a:cs typeface="Arial"/>
              </a:rPr>
              <a:t>de</a:t>
            </a:r>
            <a:r>
              <a:rPr sz="2600" b="1" spc="15" dirty="0">
                <a:solidFill>
                  <a:srgbClr val="393536"/>
                </a:solidFill>
                <a:latin typeface="Arial"/>
                <a:cs typeface="Arial"/>
              </a:rPr>
              <a:t> </a:t>
            </a:r>
            <a:r>
              <a:rPr sz="2600" b="1" dirty="0">
                <a:solidFill>
                  <a:srgbClr val="393536"/>
                </a:solidFill>
                <a:latin typeface="Arial"/>
                <a:cs typeface="Arial"/>
              </a:rPr>
              <a:t>ce</a:t>
            </a:r>
            <a:r>
              <a:rPr sz="2600" b="1" spc="10" dirty="0">
                <a:solidFill>
                  <a:srgbClr val="393536"/>
                </a:solidFill>
                <a:latin typeface="Arial"/>
                <a:cs typeface="Arial"/>
              </a:rPr>
              <a:t> </a:t>
            </a:r>
            <a:r>
              <a:rPr sz="2600" b="1" spc="-110" dirty="0">
                <a:solidFill>
                  <a:srgbClr val="393536"/>
                </a:solidFill>
                <a:latin typeface="Arial"/>
                <a:cs typeface="Arial"/>
              </a:rPr>
              <a:t>TP,</a:t>
            </a:r>
            <a:r>
              <a:rPr sz="2600" b="1" spc="-5" dirty="0">
                <a:solidFill>
                  <a:srgbClr val="393536"/>
                </a:solidFill>
                <a:latin typeface="Arial"/>
                <a:cs typeface="Arial"/>
              </a:rPr>
              <a:t> </a:t>
            </a:r>
            <a:r>
              <a:rPr sz="2600" b="1" dirty="0">
                <a:solidFill>
                  <a:srgbClr val="393536"/>
                </a:solidFill>
                <a:latin typeface="Arial"/>
                <a:cs typeface="Arial"/>
              </a:rPr>
              <a:t>vous</a:t>
            </a:r>
            <a:r>
              <a:rPr sz="2600" b="1" spc="-15" dirty="0">
                <a:solidFill>
                  <a:srgbClr val="393536"/>
                </a:solidFill>
                <a:latin typeface="Arial"/>
                <a:cs typeface="Arial"/>
              </a:rPr>
              <a:t> </a:t>
            </a:r>
            <a:r>
              <a:rPr sz="2600" b="1" dirty="0">
                <a:solidFill>
                  <a:srgbClr val="393536"/>
                </a:solidFill>
                <a:latin typeface="Arial"/>
                <a:cs typeface="Arial"/>
              </a:rPr>
              <a:t>aborderez</a:t>
            </a:r>
            <a:r>
              <a:rPr sz="2600" b="1" spc="-20" dirty="0">
                <a:solidFill>
                  <a:srgbClr val="393536"/>
                </a:solidFill>
                <a:latin typeface="Arial"/>
                <a:cs typeface="Arial"/>
              </a:rPr>
              <a:t> </a:t>
            </a:r>
            <a:r>
              <a:rPr sz="2600" b="1" dirty="0">
                <a:solidFill>
                  <a:srgbClr val="393536"/>
                </a:solidFill>
                <a:latin typeface="Arial"/>
                <a:cs typeface="Arial"/>
              </a:rPr>
              <a:t>les</a:t>
            </a:r>
            <a:r>
              <a:rPr sz="2600" b="1" spc="15" dirty="0">
                <a:solidFill>
                  <a:srgbClr val="393536"/>
                </a:solidFill>
                <a:latin typeface="Arial"/>
                <a:cs typeface="Arial"/>
              </a:rPr>
              <a:t> </a:t>
            </a:r>
            <a:r>
              <a:rPr sz="2600" b="1" dirty="0">
                <a:solidFill>
                  <a:srgbClr val="393536"/>
                </a:solidFill>
                <a:latin typeface="Arial"/>
                <a:cs typeface="Arial"/>
              </a:rPr>
              <a:t>points</a:t>
            </a:r>
            <a:r>
              <a:rPr sz="2600" b="1" spc="-15" dirty="0">
                <a:solidFill>
                  <a:srgbClr val="393536"/>
                </a:solidFill>
                <a:latin typeface="Arial"/>
                <a:cs typeface="Arial"/>
              </a:rPr>
              <a:t> </a:t>
            </a:r>
            <a:r>
              <a:rPr sz="2600" b="1" dirty="0">
                <a:solidFill>
                  <a:srgbClr val="393536"/>
                </a:solidFill>
                <a:latin typeface="Arial"/>
                <a:cs typeface="Arial"/>
              </a:rPr>
              <a:t>suivants</a:t>
            </a:r>
            <a:r>
              <a:rPr sz="2600" b="1" spc="-30" dirty="0">
                <a:solidFill>
                  <a:srgbClr val="393536"/>
                </a:solidFill>
                <a:latin typeface="Arial"/>
                <a:cs typeface="Arial"/>
              </a:rPr>
              <a:t> </a:t>
            </a:r>
            <a:r>
              <a:rPr sz="2600" b="1" dirty="0">
                <a:solidFill>
                  <a:srgbClr val="393536"/>
                </a:solidFill>
                <a:latin typeface="Arial"/>
                <a:cs typeface="Arial"/>
              </a:rPr>
              <a:t>:</a:t>
            </a:r>
            <a:endParaRPr sz="2600">
              <a:latin typeface="Arial"/>
              <a:cs typeface="Arial"/>
            </a:endParaRPr>
          </a:p>
          <a:p>
            <a:pPr marL="241300" indent="-228600">
              <a:lnSpc>
                <a:spcPct val="100000"/>
              </a:lnSpc>
              <a:spcBef>
                <a:spcPts val="60"/>
              </a:spcBef>
              <a:buChar char="•"/>
              <a:tabLst>
                <a:tab pos="241300" algn="l"/>
              </a:tabLst>
            </a:pPr>
            <a:r>
              <a:rPr sz="2600" dirty="0">
                <a:solidFill>
                  <a:srgbClr val="393536"/>
                </a:solidFill>
                <a:latin typeface="Arial MT"/>
                <a:cs typeface="Arial MT"/>
              </a:rPr>
              <a:t>1ère</a:t>
            </a:r>
            <a:r>
              <a:rPr sz="2600" spc="-5" dirty="0">
                <a:solidFill>
                  <a:srgbClr val="393536"/>
                </a:solidFill>
                <a:latin typeface="Arial MT"/>
                <a:cs typeface="Arial MT"/>
              </a:rPr>
              <a:t> </a:t>
            </a:r>
            <a:r>
              <a:rPr sz="2600" dirty="0">
                <a:solidFill>
                  <a:srgbClr val="393536"/>
                </a:solidFill>
                <a:latin typeface="Arial MT"/>
                <a:cs typeface="Arial MT"/>
              </a:rPr>
              <a:t>partie</a:t>
            </a:r>
            <a:r>
              <a:rPr sz="2600" spc="-5" dirty="0">
                <a:solidFill>
                  <a:srgbClr val="393536"/>
                </a:solidFill>
                <a:latin typeface="Arial MT"/>
                <a:cs typeface="Arial MT"/>
              </a:rPr>
              <a:t> </a:t>
            </a:r>
            <a:r>
              <a:rPr sz="2600" dirty="0">
                <a:solidFill>
                  <a:srgbClr val="393536"/>
                </a:solidFill>
                <a:latin typeface="Arial MT"/>
                <a:cs typeface="Arial MT"/>
              </a:rPr>
              <a:t>:</a:t>
            </a:r>
            <a:r>
              <a:rPr sz="2600" spc="-45" dirty="0">
                <a:solidFill>
                  <a:srgbClr val="393536"/>
                </a:solidFill>
                <a:latin typeface="Arial MT"/>
                <a:cs typeface="Arial MT"/>
              </a:rPr>
              <a:t> </a:t>
            </a:r>
            <a:r>
              <a:rPr sz="2600" dirty="0">
                <a:solidFill>
                  <a:srgbClr val="393536"/>
                </a:solidFill>
                <a:latin typeface="Arial MT"/>
                <a:cs typeface="Arial MT"/>
              </a:rPr>
              <a:t>Télécharger</a:t>
            </a:r>
            <a:r>
              <a:rPr sz="2600" spc="-25" dirty="0">
                <a:solidFill>
                  <a:srgbClr val="393536"/>
                </a:solidFill>
                <a:latin typeface="Arial MT"/>
                <a:cs typeface="Arial MT"/>
              </a:rPr>
              <a:t> </a:t>
            </a:r>
            <a:r>
              <a:rPr sz="2600" dirty="0">
                <a:solidFill>
                  <a:srgbClr val="393536"/>
                </a:solidFill>
                <a:latin typeface="Arial MT"/>
                <a:cs typeface="Arial MT"/>
              </a:rPr>
              <a:t>et</a:t>
            </a:r>
            <a:r>
              <a:rPr sz="2600" spc="-5" dirty="0">
                <a:solidFill>
                  <a:srgbClr val="393536"/>
                </a:solidFill>
                <a:latin typeface="Arial MT"/>
                <a:cs typeface="Arial MT"/>
              </a:rPr>
              <a:t> </a:t>
            </a:r>
            <a:r>
              <a:rPr sz="2600" dirty="0">
                <a:solidFill>
                  <a:srgbClr val="393536"/>
                </a:solidFill>
                <a:latin typeface="Arial MT"/>
                <a:cs typeface="Arial MT"/>
              </a:rPr>
              <a:t>installer Wireshark</a:t>
            </a:r>
            <a:endParaRPr sz="2600">
              <a:latin typeface="Arial MT"/>
              <a:cs typeface="Arial MT"/>
            </a:endParaRPr>
          </a:p>
          <a:p>
            <a:pPr marL="241300" marR="300990" indent="-228600">
              <a:lnSpc>
                <a:spcPct val="70000"/>
              </a:lnSpc>
              <a:spcBef>
                <a:spcPts val="1010"/>
              </a:spcBef>
              <a:buChar char="•"/>
              <a:tabLst>
                <a:tab pos="241300" algn="l"/>
              </a:tabLst>
            </a:pPr>
            <a:r>
              <a:rPr sz="2600" dirty="0">
                <a:solidFill>
                  <a:srgbClr val="393536"/>
                </a:solidFill>
                <a:latin typeface="Arial MT"/>
                <a:cs typeface="Arial MT"/>
              </a:rPr>
              <a:t>2e </a:t>
            </a:r>
            <a:r>
              <a:rPr sz="2600" spc="-5" dirty="0">
                <a:solidFill>
                  <a:srgbClr val="393536"/>
                </a:solidFill>
                <a:latin typeface="Arial MT"/>
                <a:cs typeface="Arial MT"/>
              </a:rPr>
              <a:t>partie </a:t>
            </a:r>
            <a:r>
              <a:rPr sz="2600" dirty="0">
                <a:solidFill>
                  <a:srgbClr val="393536"/>
                </a:solidFill>
                <a:latin typeface="Arial MT"/>
                <a:cs typeface="Arial MT"/>
              </a:rPr>
              <a:t>: Capturer et analyser les données ICMP locales avec </a:t>
            </a:r>
            <a:r>
              <a:rPr sz="2600" spc="-710" dirty="0">
                <a:solidFill>
                  <a:srgbClr val="393536"/>
                </a:solidFill>
                <a:latin typeface="Arial MT"/>
                <a:cs typeface="Arial MT"/>
              </a:rPr>
              <a:t> </a:t>
            </a:r>
            <a:r>
              <a:rPr sz="2600" dirty="0">
                <a:solidFill>
                  <a:srgbClr val="393536"/>
                </a:solidFill>
                <a:latin typeface="Arial MT"/>
                <a:cs typeface="Arial MT"/>
              </a:rPr>
              <a:t>Wireshark</a:t>
            </a:r>
            <a:endParaRPr sz="2600">
              <a:latin typeface="Arial MT"/>
              <a:cs typeface="Arial MT"/>
            </a:endParaRPr>
          </a:p>
          <a:p>
            <a:pPr marL="241300" marR="5080" indent="-228600">
              <a:lnSpc>
                <a:spcPct val="70000"/>
              </a:lnSpc>
              <a:spcBef>
                <a:spcPts val="1000"/>
              </a:spcBef>
              <a:buChar char="•"/>
              <a:tabLst>
                <a:tab pos="241300" algn="l"/>
              </a:tabLst>
            </a:pPr>
            <a:r>
              <a:rPr sz="2600" dirty="0">
                <a:solidFill>
                  <a:srgbClr val="393536"/>
                </a:solidFill>
                <a:latin typeface="Arial MT"/>
                <a:cs typeface="Arial MT"/>
              </a:rPr>
              <a:t>3e </a:t>
            </a:r>
            <a:r>
              <a:rPr sz="2600" spc="-5" dirty="0">
                <a:solidFill>
                  <a:srgbClr val="393536"/>
                </a:solidFill>
                <a:latin typeface="Arial MT"/>
                <a:cs typeface="Arial MT"/>
              </a:rPr>
              <a:t>partie </a:t>
            </a:r>
            <a:r>
              <a:rPr sz="2600" dirty="0">
                <a:solidFill>
                  <a:srgbClr val="393536"/>
                </a:solidFill>
                <a:latin typeface="Arial MT"/>
                <a:cs typeface="Arial MT"/>
              </a:rPr>
              <a:t>: Capturer et analyser les données ICMP distantes avec </a:t>
            </a:r>
            <a:r>
              <a:rPr sz="2600" spc="-710" dirty="0">
                <a:solidFill>
                  <a:srgbClr val="393536"/>
                </a:solidFill>
                <a:latin typeface="Arial MT"/>
                <a:cs typeface="Arial MT"/>
              </a:rPr>
              <a:t> </a:t>
            </a:r>
            <a:r>
              <a:rPr sz="2600" dirty="0">
                <a:solidFill>
                  <a:srgbClr val="393536"/>
                </a:solidFill>
                <a:latin typeface="Arial MT"/>
                <a:cs typeface="Arial MT"/>
              </a:rPr>
              <a:t>Wireshark</a:t>
            </a:r>
            <a:endParaRPr sz="2600">
              <a:latin typeface="Arial MT"/>
              <a:cs typeface="Arial MT"/>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4248"/>
            <a:ext cx="9630410" cy="697230"/>
          </a:xfrm>
          <a:prstGeom prst="rect">
            <a:avLst/>
          </a:prstGeom>
        </p:spPr>
        <p:txBody>
          <a:bodyPr vert="horz" wrap="square" lIns="0" tIns="13335" rIns="0" bIns="0" rtlCol="0">
            <a:spAutoFit/>
          </a:bodyPr>
          <a:lstStyle/>
          <a:p>
            <a:pPr marL="12700">
              <a:lnSpc>
                <a:spcPct val="100000"/>
              </a:lnSpc>
              <a:spcBef>
                <a:spcPts val="105"/>
              </a:spcBef>
            </a:pPr>
            <a:r>
              <a:rPr sz="4400" dirty="0"/>
              <a:t>Exercice</a:t>
            </a:r>
            <a:r>
              <a:rPr sz="4400" spc="-40" dirty="0"/>
              <a:t> </a:t>
            </a:r>
            <a:r>
              <a:rPr sz="4400" dirty="0"/>
              <a:t>en classe</a:t>
            </a:r>
            <a:r>
              <a:rPr sz="4400" spc="-20" dirty="0"/>
              <a:t> </a:t>
            </a:r>
            <a:r>
              <a:rPr sz="4400" dirty="0"/>
              <a:t>-</a:t>
            </a:r>
            <a:r>
              <a:rPr sz="4400" spc="-5" dirty="0"/>
              <a:t> </a:t>
            </a:r>
            <a:r>
              <a:rPr sz="4400" dirty="0"/>
              <a:t>Fiabilité</a:t>
            </a:r>
            <a:r>
              <a:rPr sz="4400" spc="-25" dirty="0"/>
              <a:t> </a:t>
            </a:r>
            <a:r>
              <a:rPr sz="4400" dirty="0"/>
              <a:t>de 100</a:t>
            </a:r>
            <a:r>
              <a:rPr sz="4400" spc="10" dirty="0"/>
              <a:t> </a:t>
            </a:r>
            <a:r>
              <a:rPr sz="4400" spc="5" dirty="0"/>
              <a:t>%</a:t>
            </a:r>
            <a:endParaRPr sz="4400"/>
          </a:p>
        </p:txBody>
      </p:sp>
      <p:sp>
        <p:nvSpPr>
          <p:cNvPr id="3" name="object 3"/>
          <p:cNvSpPr txBox="1"/>
          <p:nvPr/>
        </p:nvSpPr>
        <p:spPr>
          <a:xfrm>
            <a:off x="916939" y="1746250"/>
            <a:ext cx="10296525" cy="4226560"/>
          </a:xfrm>
          <a:prstGeom prst="rect">
            <a:avLst/>
          </a:prstGeom>
        </p:spPr>
        <p:txBody>
          <a:bodyPr vert="horz" wrap="square" lIns="0" tIns="12700" rIns="0" bIns="0" rtlCol="0">
            <a:spAutoFit/>
          </a:bodyPr>
          <a:lstStyle/>
          <a:p>
            <a:pPr marL="241300" indent="-228600">
              <a:lnSpc>
                <a:spcPct val="100000"/>
              </a:lnSpc>
              <a:spcBef>
                <a:spcPts val="100"/>
              </a:spcBef>
              <a:buFont typeface="Arial MT"/>
              <a:buChar char="•"/>
              <a:tabLst>
                <a:tab pos="241300" algn="l"/>
              </a:tabLst>
            </a:pPr>
            <a:r>
              <a:rPr sz="2400" b="1" dirty="0">
                <a:solidFill>
                  <a:srgbClr val="393536"/>
                </a:solidFill>
                <a:latin typeface="Arial"/>
                <a:cs typeface="Arial"/>
              </a:rPr>
              <a:t>Fiabilité</a:t>
            </a:r>
            <a:r>
              <a:rPr sz="2400" b="1" spc="-55" dirty="0">
                <a:solidFill>
                  <a:srgbClr val="393536"/>
                </a:solidFill>
                <a:latin typeface="Arial"/>
                <a:cs typeface="Arial"/>
              </a:rPr>
              <a:t> </a:t>
            </a:r>
            <a:r>
              <a:rPr sz="2400" b="1" spc="-5" dirty="0">
                <a:solidFill>
                  <a:srgbClr val="393536"/>
                </a:solidFill>
                <a:latin typeface="Arial"/>
                <a:cs typeface="Arial"/>
              </a:rPr>
              <a:t>à</a:t>
            </a:r>
            <a:r>
              <a:rPr sz="2400" b="1" spc="-10" dirty="0">
                <a:solidFill>
                  <a:srgbClr val="393536"/>
                </a:solidFill>
                <a:latin typeface="Arial"/>
                <a:cs typeface="Arial"/>
              </a:rPr>
              <a:t> </a:t>
            </a:r>
            <a:r>
              <a:rPr sz="2400" b="1" spc="-5" dirty="0">
                <a:solidFill>
                  <a:srgbClr val="393536"/>
                </a:solidFill>
                <a:latin typeface="Arial"/>
                <a:cs typeface="Arial"/>
              </a:rPr>
              <a:t>100</a:t>
            </a:r>
            <a:r>
              <a:rPr sz="2400" b="1" spc="-10" dirty="0">
                <a:solidFill>
                  <a:srgbClr val="393536"/>
                </a:solidFill>
                <a:latin typeface="Arial"/>
                <a:cs typeface="Arial"/>
              </a:rPr>
              <a:t> </a:t>
            </a:r>
            <a:r>
              <a:rPr sz="2400" b="1" spc="-5" dirty="0">
                <a:solidFill>
                  <a:srgbClr val="393536"/>
                </a:solidFill>
                <a:latin typeface="Arial"/>
                <a:cs typeface="Arial"/>
              </a:rPr>
              <a:t>%</a:t>
            </a:r>
            <a:r>
              <a:rPr sz="2400" b="1" spc="-15" dirty="0">
                <a:solidFill>
                  <a:srgbClr val="393536"/>
                </a:solidFill>
                <a:latin typeface="Arial"/>
                <a:cs typeface="Arial"/>
              </a:rPr>
              <a:t> </a:t>
            </a:r>
            <a:r>
              <a:rPr sz="2400" b="1" dirty="0">
                <a:solidFill>
                  <a:srgbClr val="393536"/>
                </a:solidFill>
                <a:latin typeface="Arial"/>
                <a:cs typeface="Arial"/>
              </a:rPr>
              <a:t>!</a:t>
            </a:r>
            <a:endParaRPr sz="2400">
              <a:latin typeface="Arial"/>
              <a:cs typeface="Arial"/>
            </a:endParaRPr>
          </a:p>
          <a:p>
            <a:pPr marL="241300" marR="1113790" indent="-228600">
              <a:lnSpc>
                <a:spcPct val="70000"/>
              </a:lnSpc>
              <a:spcBef>
                <a:spcPts val="994"/>
              </a:spcBef>
              <a:buChar char="•"/>
              <a:tabLst>
                <a:tab pos="241300" algn="l"/>
              </a:tabLst>
            </a:pPr>
            <a:r>
              <a:rPr sz="2400" spc="-35" dirty="0">
                <a:solidFill>
                  <a:srgbClr val="393536"/>
                </a:solidFill>
                <a:latin typeface="Arial MT"/>
                <a:cs typeface="Arial MT"/>
              </a:rPr>
              <a:t>Vous</a:t>
            </a:r>
            <a:r>
              <a:rPr sz="2400" dirty="0">
                <a:solidFill>
                  <a:srgbClr val="393536"/>
                </a:solidFill>
                <a:latin typeface="Arial MT"/>
                <a:cs typeface="Arial MT"/>
              </a:rPr>
              <a:t> venez</a:t>
            </a:r>
            <a:r>
              <a:rPr sz="2400" spc="10" dirty="0">
                <a:solidFill>
                  <a:srgbClr val="393536"/>
                </a:solidFill>
                <a:latin typeface="Arial MT"/>
                <a:cs typeface="Arial MT"/>
              </a:rPr>
              <a:t> </a:t>
            </a:r>
            <a:r>
              <a:rPr sz="2400" dirty="0">
                <a:solidFill>
                  <a:srgbClr val="393536"/>
                </a:solidFill>
                <a:latin typeface="Arial MT"/>
                <a:cs typeface="Arial MT"/>
              </a:rPr>
              <a:t>de</a:t>
            </a:r>
            <a:r>
              <a:rPr sz="2400" spc="5" dirty="0">
                <a:solidFill>
                  <a:srgbClr val="393536"/>
                </a:solidFill>
                <a:latin typeface="Arial MT"/>
                <a:cs typeface="Arial MT"/>
              </a:rPr>
              <a:t> </a:t>
            </a:r>
            <a:r>
              <a:rPr sz="2400" dirty="0">
                <a:solidFill>
                  <a:srgbClr val="393536"/>
                </a:solidFill>
                <a:latin typeface="Arial MT"/>
                <a:cs typeface="Arial MT"/>
              </a:rPr>
              <a:t>terminer le</a:t>
            </a:r>
            <a:r>
              <a:rPr sz="2400" spc="5" dirty="0">
                <a:solidFill>
                  <a:srgbClr val="393536"/>
                </a:solidFill>
                <a:latin typeface="Arial MT"/>
                <a:cs typeface="Arial MT"/>
              </a:rPr>
              <a:t> </a:t>
            </a:r>
            <a:r>
              <a:rPr sz="2400" spc="-5" dirty="0">
                <a:solidFill>
                  <a:srgbClr val="393536"/>
                </a:solidFill>
                <a:latin typeface="Arial MT"/>
                <a:cs typeface="Arial MT"/>
              </a:rPr>
              <a:t>chapitre </a:t>
            </a:r>
            <a:r>
              <a:rPr sz="2400" dirty="0">
                <a:solidFill>
                  <a:srgbClr val="393536"/>
                </a:solidFill>
                <a:latin typeface="Arial MT"/>
                <a:cs typeface="Arial MT"/>
              </a:rPr>
              <a:t>3 </a:t>
            </a:r>
            <a:r>
              <a:rPr sz="2400" spc="-5" dirty="0">
                <a:solidFill>
                  <a:srgbClr val="393536"/>
                </a:solidFill>
                <a:latin typeface="Arial MT"/>
                <a:cs typeface="Arial MT"/>
              </a:rPr>
              <a:t>concernant</a:t>
            </a:r>
            <a:r>
              <a:rPr sz="2400" spc="5" dirty="0">
                <a:solidFill>
                  <a:srgbClr val="393536"/>
                </a:solidFill>
                <a:latin typeface="Arial MT"/>
                <a:cs typeface="Arial MT"/>
              </a:rPr>
              <a:t> </a:t>
            </a:r>
            <a:r>
              <a:rPr sz="2400" dirty="0">
                <a:solidFill>
                  <a:srgbClr val="393536"/>
                </a:solidFill>
                <a:latin typeface="Arial MT"/>
                <a:cs typeface="Arial MT"/>
              </a:rPr>
              <a:t>les</a:t>
            </a:r>
            <a:r>
              <a:rPr sz="2400" spc="10" dirty="0">
                <a:solidFill>
                  <a:srgbClr val="393536"/>
                </a:solidFill>
                <a:latin typeface="Arial MT"/>
                <a:cs typeface="Arial MT"/>
              </a:rPr>
              <a:t> </a:t>
            </a:r>
            <a:r>
              <a:rPr sz="2400" spc="-5" dirty="0">
                <a:solidFill>
                  <a:srgbClr val="393536"/>
                </a:solidFill>
                <a:latin typeface="Arial MT"/>
                <a:cs typeface="Arial MT"/>
              </a:rPr>
              <a:t>normes</a:t>
            </a:r>
            <a:r>
              <a:rPr sz="2400" dirty="0">
                <a:solidFill>
                  <a:srgbClr val="393536"/>
                </a:solidFill>
                <a:latin typeface="Arial MT"/>
                <a:cs typeface="Arial MT"/>
              </a:rPr>
              <a:t> et</a:t>
            </a:r>
            <a:r>
              <a:rPr sz="2400" spc="5" dirty="0">
                <a:solidFill>
                  <a:srgbClr val="393536"/>
                </a:solidFill>
                <a:latin typeface="Arial MT"/>
                <a:cs typeface="Arial MT"/>
              </a:rPr>
              <a:t> </a:t>
            </a:r>
            <a:r>
              <a:rPr sz="2400" spc="-5" dirty="0">
                <a:solidFill>
                  <a:srgbClr val="393536"/>
                </a:solidFill>
                <a:latin typeface="Arial MT"/>
                <a:cs typeface="Arial MT"/>
              </a:rPr>
              <a:t>les </a:t>
            </a:r>
            <a:r>
              <a:rPr sz="2400" spc="-650" dirty="0">
                <a:solidFill>
                  <a:srgbClr val="393536"/>
                </a:solidFill>
                <a:latin typeface="Arial MT"/>
                <a:cs typeface="Arial MT"/>
              </a:rPr>
              <a:t> </a:t>
            </a:r>
            <a:r>
              <a:rPr sz="2400" dirty="0">
                <a:solidFill>
                  <a:srgbClr val="393536"/>
                </a:solidFill>
                <a:latin typeface="Arial MT"/>
                <a:cs typeface="Arial MT"/>
              </a:rPr>
              <a:t>protocoles réseau.</a:t>
            </a:r>
            <a:endParaRPr sz="2400">
              <a:latin typeface="Arial MT"/>
              <a:cs typeface="Arial MT"/>
            </a:endParaRPr>
          </a:p>
          <a:p>
            <a:pPr marL="241300" indent="-228600">
              <a:lnSpc>
                <a:spcPts val="2450"/>
              </a:lnSpc>
              <a:spcBef>
                <a:spcPts val="145"/>
              </a:spcBef>
              <a:buChar char="•"/>
              <a:tabLst>
                <a:tab pos="241300" algn="l"/>
              </a:tabLst>
            </a:pPr>
            <a:r>
              <a:rPr sz="2400" spc="-5" dirty="0">
                <a:solidFill>
                  <a:srgbClr val="393536"/>
                </a:solidFill>
                <a:latin typeface="Arial MT"/>
                <a:cs typeface="Arial MT"/>
              </a:rPr>
              <a:t>En</a:t>
            </a:r>
            <a:r>
              <a:rPr sz="2400" spc="5" dirty="0">
                <a:solidFill>
                  <a:srgbClr val="393536"/>
                </a:solidFill>
                <a:latin typeface="Arial MT"/>
                <a:cs typeface="Arial MT"/>
              </a:rPr>
              <a:t> </a:t>
            </a:r>
            <a:r>
              <a:rPr sz="2400" spc="-5" dirty="0">
                <a:solidFill>
                  <a:srgbClr val="393536"/>
                </a:solidFill>
                <a:latin typeface="Arial MT"/>
                <a:cs typeface="Arial MT"/>
              </a:rPr>
              <a:t>supposant</a:t>
            </a:r>
            <a:r>
              <a:rPr sz="2400" spc="35" dirty="0">
                <a:solidFill>
                  <a:srgbClr val="393536"/>
                </a:solidFill>
                <a:latin typeface="Arial MT"/>
                <a:cs typeface="Arial MT"/>
              </a:rPr>
              <a:t> </a:t>
            </a:r>
            <a:r>
              <a:rPr sz="2400" spc="-5" dirty="0">
                <a:solidFill>
                  <a:srgbClr val="393536"/>
                </a:solidFill>
                <a:latin typeface="Arial MT"/>
                <a:cs typeface="Arial MT"/>
              </a:rPr>
              <a:t>que</a:t>
            </a:r>
            <a:r>
              <a:rPr sz="2400" spc="20" dirty="0">
                <a:solidFill>
                  <a:srgbClr val="393536"/>
                </a:solidFill>
                <a:latin typeface="Arial MT"/>
                <a:cs typeface="Arial MT"/>
              </a:rPr>
              <a:t> </a:t>
            </a:r>
            <a:r>
              <a:rPr sz="2400" spc="-5" dirty="0">
                <a:solidFill>
                  <a:srgbClr val="393536"/>
                </a:solidFill>
                <a:latin typeface="Arial MT"/>
                <a:cs typeface="Arial MT"/>
              </a:rPr>
              <a:t>vous</a:t>
            </a:r>
            <a:r>
              <a:rPr sz="2400" spc="10" dirty="0">
                <a:solidFill>
                  <a:srgbClr val="393536"/>
                </a:solidFill>
                <a:latin typeface="Arial MT"/>
                <a:cs typeface="Arial MT"/>
              </a:rPr>
              <a:t> </a:t>
            </a:r>
            <a:r>
              <a:rPr sz="2400" spc="-5" dirty="0">
                <a:solidFill>
                  <a:srgbClr val="393536"/>
                </a:solidFill>
                <a:latin typeface="Arial MT"/>
                <a:cs typeface="Arial MT"/>
              </a:rPr>
              <a:t>avez</a:t>
            </a:r>
            <a:r>
              <a:rPr sz="2400" spc="15" dirty="0">
                <a:solidFill>
                  <a:srgbClr val="393536"/>
                </a:solidFill>
                <a:latin typeface="Arial MT"/>
                <a:cs typeface="Arial MT"/>
              </a:rPr>
              <a:t> </a:t>
            </a:r>
            <a:r>
              <a:rPr sz="2400" spc="-5" dirty="0">
                <a:solidFill>
                  <a:srgbClr val="393536"/>
                </a:solidFill>
                <a:latin typeface="Arial MT"/>
                <a:cs typeface="Arial MT"/>
              </a:rPr>
              <a:t>réussi</a:t>
            </a:r>
            <a:r>
              <a:rPr sz="2400" spc="20" dirty="0">
                <a:solidFill>
                  <a:srgbClr val="393536"/>
                </a:solidFill>
                <a:latin typeface="Arial MT"/>
                <a:cs typeface="Arial MT"/>
              </a:rPr>
              <a:t> </a:t>
            </a:r>
            <a:r>
              <a:rPr sz="2400" spc="-5" dirty="0">
                <a:solidFill>
                  <a:srgbClr val="393536"/>
                </a:solidFill>
                <a:latin typeface="Arial MT"/>
                <a:cs typeface="Arial MT"/>
              </a:rPr>
              <a:t>le</a:t>
            </a:r>
            <a:r>
              <a:rPr sz="2400" spc="5" dirty="0">
                <a:solidFill>
                  <a:srgbClr val="393536"/>
                </a:solidFill>
                <a:latin typeface="Arial MT"/>
                <a:cs typeface="Arial MT"/>
              </a:rPr>
              <a:t> </a:t>
            </a:r>
            <a:r>
              <a:rPr sz="2400" spc="-5" dirty="0">
                <a:solidFill>
                  <a:srgbClr val="393536"/>
                </a:solidFill>
                <a:latin typeface="Arial MT"/>
                <a:cs typeface="Arial MT"/>
              </a:rPr>
              <a:t>début</a:t>
            </a:r>
            <a:r>
              <a:rPr sz="2400" spc="15" dirty="0">
                <a:solidFill>
                  <a:srgbClr val="393536"/>
                </a:solidFill>
                <a:latin typeface="Arial MT"/>
                <a:cs typeface="Arial MT"/>
              </a:rPr>
              <a:t> </a:t>
            </a:r>
            <a:r>
              <a:rPr sz="2400" spc="-5" dirty="0">
                <a:solidFill>
                  <a:srgbClr val="393536"/>
                </a:solidFill>
                <a:latin typeface="Arial MT"/>
                <a:cs typeface="Arial MT"/>
              </a:rPr>
              <a:t>de</a:t>
            </a:r>
            <a:r>
              <a:rPr sz="2400" spc="10" dirty="0">
                <a:solidFill>
                  <a:srgbClr val="393536"/>
                </a:solidFill>
                <a:latin typeface="Arial MT"/>
                <a:cs typeface="Arial MT"/>
              </a:rPr>
              <a:t> </a:t>
            </a:r>
            <a:r>
              <a:rPr sz="2400" spc="-5" dirty="0">
                <a:solidFill>
                  <a:srgbClr val="393536"/>
                </a:solidFill>
                <a:latin typeface="Arial MT"/>
                <a:cs typeface="Arial MT"/>
              </a:rPr>
              <a:t>l'exercice</a:t>
            </a:r>
            <a:r>
              <a:rPr sz="2400" spc="65" dirty="0">
                <a:solidFill>
                  <a:srgbClr val="393536"/>
                </a:solidFill>
                <a:latin typeface="Arial MT"/>
                <a:cs typeface="Arial MT"/>
              </a:rPr>
              <a:t> </a:t>
            </a:r>
            <a:r>
              <a:rPr sz="2400" spc="-5" dirty="0">
                <a:solidFill>
                  <a:srgbClr val="393536"/>
                </a:solidFill>
                <a:latin typeface="Arial MT"/>
                <a:cs typeface="Arial MT"/>
              </a:rPr>
              <a:t>de</a:t>
            </a:r>
            <a:r>
              <a:rPr sz="2400" spc="10" dirty="0">
                <a:solidFill>
                  <a:srgbClr val="393536"/>
                </a:solidFill>
                <a:latin typeface="Arial MT"/>
                <a:cs typeface="Arial MT"/>
              </a:rPr>
              <a:t> </a:t>
            </a:r>
            <a:r>
              <a:rPr sz="2400" dirty="0">
                <a:solidFill>
                  <a:srgbClr val="393536"/>
                </a:solidFill>
                <a:latin typeface="Arial MT"/>
                <a:cs typeface="Arial MT"/>
              </a:rPr>
              <a:t>conception</a:t>
            </a:r>
            <a:endParaRPr sz="2400">
              <a:latin typeface="Arial MT"/>
              <a:cs typeface="Arial MT"/>
            </a:endParaRPr>
          </a:p>
          <a:p>
            <a:pPr marL="241300">
              <a:lnSpc>
                <a:spcPts val="2014"/>
              </a:lnSpc>
            </a:pPr>
            <a:r>
              <a:rPr sz="2400" spc="-5" dirty="0">
                <a:solidFill>
                  <a:srgbClr val="393536"/>
                </a:solidFill>
                <a:latin typeface="Arial MT"/>
                <a:cs typeface="Arial MT"/>
              </a:rPr>
              <a:t>de</a:t>
            </a:r>
            <a:r>
              <a:rPr sz="2400" spc="10" dirty="0">
                <a:solidFill>
                  <a:srgbClr val="393536"/>
                </a:solidFill>
                <a:latin typeface="Arial MT"/>
                <a:cs typeface="Arial MT"/>
              </a:rPr>
              <a:t> </a:t>
            </a:r>
            <a:r>
              <a:rPr sz="2400" spc="-5" dirty="0">
                <a:solidFill>
                  <a:srgbClr val="393536"/>
                </a:solidFill>
                <a:latin typeface="Arial MT"/>
                <a:cs typeface="Arial MT"/>
              </a:rPr>
              <a:t>ce</a:t>
            </a:r>
            <a:r>
              <a:rPr sz="2400" spc="20" dirty="0">
                <a:solidFill>
                  <a:srgbClr val="393536"/>
                </a:solidFill>
                <a:latin typeface="Arial MT"/>
                <a:cs typeface="Arial MT"/>
              </a:rPr>
              <a:t> </a:t>
            </a:r>
            <a:r>
              <a:rPr sz="2400" spc="-5" dirty="0">
                <a:solidFill>
                  <a:srgbClr val="393536"/>
                </a:solidFill>
                <a:latin typeface="Arial MT"/>
                <a:cs typeface="Arial MT"/>
              </a:rPr>
              <a:t>chapitre,</a:t>
            </a:r>
            <a:r>
              <a:rPr sz="2400" spc="20" dirty="0">
                <a:solidFill>
                  <a:srgbClr val="393536"/>
                </a:solidFill>
                <a:latin typeface="Arial MT"/>
                <a:cs typeface="Arial MT"/>
              </a:rPr>
              <a:t> </a:t>
            </a:r>
            <a:r>
              <a:rPr sz="2400" dirty="0">
                <a:solidFill>
                  <a:srgbClr val="393536"/>
                </a:solidFill>
                <a:latin typeface="Arial MT"/>
                <a:cs typeface="Arial MT"/>
              </a:rPr>
              <a:t>comment</a:t>
            </a:r>
            <a:r>
              <a:rPr sz="2400" spc="10" dirty="0">
                <a:solidFill>
                  <a:srgbClr val="393536"/>
                </a:solidFill>
                <a:latin typeface="Arial MT"/>
                <a:cs typeface="Arial MT"/>
              </a:rPr>
              <a:t> </a:t>
            </a:r>
            <a:r>
              <a:rPr sz="2400" spc="-5" dirty="0">
                <a:solidFill>
                  <a:srgbClr val="393536"/>
                </a:solidFill>
                <a:latin typeface="Arial MT"/>
                <a:cs typeface="Arial MT"/>
              </a:rPr>
              <a:t>compareriez-vous</a:t>
            </a:r>
            <a:r>
              <a:rPr sz="2400" spc="40" dirty="0">
                <a:solidFill>
                  <a:srgbClr val="393536"/>
                </a:solidFill>
                <a:latin typeface="Arial MT"/>
                <a:cs typeface="Arial MT"/>
              </a:rPr>
              <a:t> </a:t>
            </a:r>
            <a:r>
              <a:rPr sz="2400" spc="-5" dirty="0">
                <a:solidFill>
                  <a:srgbClr val="393536"/>
                </a:solidFill>
                <a:latin typeface="Arial MT"/>
                <a:cs typeface="Arial MT"/>
              </a:rPr>
              <a:t>les</a:t>
            </a:r>
            <a:r>
              <a:rPr sz="2400" spc="15" dirty="0">
                <a:solidFill>
                  <a:srgbClr val="393536"/>
                </a:solidFill>
                <a:latin typeface="Arial MT"/>
                <a:cs typeface="Arial MT"/>
              </a:rPr>
              <a:t> </a:t>
            </a:r>
            <a:r>
              <a:rPr sz="2400" spc="-5" dirty="0">
                <a:solidFill>
                  <a:srgbClr val="393536"/>
                </a:solidFill>
                <a:latin typeface="Arial MT"/>
                <a:cs typeface="Arial MT"/>
              </a:rPr>
              <a:t>étapes</a:t>
            </a:r>
            <a:r>
              <a:rPr sz="2400" spc="20" dirty="0">
                <a:solidFill>
                  <a:srgbClr val="393536"/>
                </a:solidFill>
                <a:latin typeface="Arial MT"/>
                <a:cs typeface="Arial MT"/>
              </a:rPr>
              <a:t> </a:t>
            </a:r>
            <a:r>
              <a:rPr sz="2400" spc="-5" dirty="0">
                <a:solidFill>
                  <a:srgbClr val="393536"/>
                </a:solidFill>
                <a:latin typeface="Arial MT"/>
                <a:cs typeface="Arial MT"/>
              </a:rPr>
              <a:t>de</a:t>
            </a:r>
            <a:r>
              <a:rPr sz="2400" spc="20" dirty="0">
                <a:solidFill>
                  <a:srgbClr val="393536"/>
                </a:solidFill>
                <a:latin typeface="Arial MT"/>
                <a:cs typeface="Arial MT"/>
              </a:rPr>
              <a:t> </a:t>
            </a:r>
            <a:r>
              <a:rPr sz="2400" spc="-5" dirty="0">
                <a:solidFill>
                  <a:srgbClr val="393536"/>
                </a:solidFill>
                <a:latin typeface="Arial MT"/>
                <a:cs typeface="Arial MT"/>
              </a:rPr>
              <a:t>conception</a:t>
            </a:r>
            <a:r>
              <a:rPr sz="2400" spc="40" dirty="0">
                <a:solidFill>
                  <a:srgbClr val="393536"/>
                </a:solidFill>
                <a:latin typeface="Arial MT"/>
                <a:cs typeface="Arial MT"/>
              </a:rPr>
              <a:t> </a:t>
            </a:r>
            <a:r>
              <a:rPr sz="2400" spc="-5" dirty="0">
                <a:solidFill>
                  <a:srgbClr val="393536"/>
                </a:solidFill>
                <a:latin typeface="Arial MT"/>
                <a:cs typeface="Arial MT"/>
              </a:rPr>
              <a:t>d'un</a:t>
            </a:r>
            <a:endParaRPr sz="2400">
              <a:latin typeface="Arial MT"/>
              <a:cs typeface="Arial MT"/>
            </a:endParaRPr>
          </a:p>
          <a:p>
            <a:pPr marL="241300" marR="5080">
              <a:lnSpc>
                <a:spcPct val="70000"/>
              </a:lnSpc>
              <a:spcBef>
                <a:spcPts val="434"/>
              </a:spcBef>
            </a:pPr>
            <a:r>
              <a:rPr sz="2400" dirty="0">
                <a:solidFill>
                  <a:srgbClr val="393536"/>
                </a:solidFill>
                <a:latin typeface="Arial MT"/>
                <a:cs typeface="Arial MT"/>
              </a:rPr>
              <a:t>système</a:t>
            </a:r>
            <a:r>
              <a:rPr sz="2400" spc="-5" dirty="0">
                <a:solidFill>
                  <a:srgbClr val="393536"/>
                </a:solidFill>
                <a:latin typeface="Arial MT"/>
                <a:cs typeface="Arial MT"/>
              </a:rPr>
              <a:t> de</a:t>
            </a:r>
            <a:r>
              <a:rPr sz="2400" spc="5" dirty="0">
                <a:solidFill>
                  <a:srgbClr val="393536"/>
                </a:solidFill>
                <a:latin typeface="Arial MT"/>
                <a:cs typeface="Arial MT"/>
              </a:rPr>
              <a:t> </a:t>
            </a:r>
            <a:r>
              <a:rPr sz="2400" dirty="0">
                <a:solidFill>
                  <a:srgbClr val="393536"/>
                </a:solidFill>
                <a:latin typeface="Arial MT"/>
                <a:cs typeface="Arial MT"/>
              </a:rPr>
              <a:t>communication</a:t>
            </a:r>
            <a:r>
              <a:rPr sz="2400" spc="30" dirty="0">
                <a:solidFill>
                  <a:srgbClr val="393536"/>
                </a:solidFill>
                <a:latin typeface="Arial MT"/>
                <a:cs typeface="Arial MT"/>
              </a:rPr>
              <a:t> </a:t>
            </a:r>
            <a:r>
              <a:rPr sz="2400" spc="-5" dirty="0">
                <a:solidFill>
                  <a:srgbClr val="393536"/>
                </a:solidFill>
                <a:latin typeface="Arial MT"/>
                <a:cs typeface="Arial MT"/>
              </a:rPr>
              <a:t>suivantes</a:t>
            </a:r>
            <a:r>
              <a:rPr sz="2400" spc="15" dirty="0">
                <a:solidFill>
                  <a:srgbClr val="393536"/>
                </a:solidFill>
                <a:latin typeface="Arial MT"/>
                <a:cs typeface="Arial MT"/>
              </a:rPr>
              <a:t> </a:t>
            </a:r>
            <a:r>
              <a:rPr sz="2400" spc="-5" dirty="0">
                <a:solidFill>
                  <a:srgbClr val="393536"/>
                </a:solidFill>
                <a:latin typeface="Arial MT"/>
                <a:cs typeface="Arial MT"/>
              </a:rPr>
              <a:t>aux</a:t>
            </a:r>
            <a:r>
              <a:rPr sz="2400" spc="10" dirty="0">
                <a:solidFill>
                  <a:srgbClr val="393536"/>
                </a:solidFill>
                <a:latin typeface="Arial MT"/>
                <a:cs typeface="Arial MT"/>
              </a:rPr>
              <a:t> </a:t>
            </a:r>
            <a:r>
              <a:rPr sz="2400" spc="-5" dirty="0">
                <a:solidFill>
                  <a:srgbClr val="393536"/>
                </a:solidFill>
                <a:latin typeface="Arial MT"/>
                <a:cs typeface="Arial MT"/>
              </a:rPr>
              <a:t>modèles</a:t>
            </a:r>
            <a:r>
              <a:rPr sz="2400" spc="25" dirty="0">
                <a:solidFill>
                  <a:srgbClr val="393536"/>
                </a:solidFill>
                <a:latin typeface="Arial MT"/>
                <a:cs typeface="Arial MT"/>
              </a:rPr>
              <a:t> </a:t>
            </a:r>
            <a:r>
              <a:rPr sz="2400" spc="-5" dirty="0">
                <a:solidFill>
                  <a:srgbClr val="393536"/>
                </a:solidFill>
                <a:latin typeface="Arial MT"/>
                <a:cs typeface="Arial MT"/>
              </a:rPr>
              <a:t>de</a:t>
            </a:r>
            <a:r>
              <a:rPr sz="2400" spc="10" dirty="0">
                <a:solidFill>
                  <a:srgbClr val="393536"/>
                </a:solidFill>
                <a:latin typeface="Arial MT"/>
                <a:cs typeface="Arial MT"/>
              </a:rPr>
              <a:t> </a:t>
            </a:r>
            <a:r>
              <a:rPr sz="2400" dirty="0">
                <a:solidFill>
                  <a:srgbClr val="393536"/>
                </a:solidFill>
                <a:latin typeface="Arial MT"/>
                <a:cs typeface="Arial MT"/>
              </a:rPr>
              <a:t>réseau</a:t>
            </a:r>
            <a:r>
              <a:rPr sz="2400" spc="15" dirty="0">
                <a:solidFill>
                  <a:srgbClr val="393536"/>
                </a:solidFill>
                <a:latin typeface="Arial MT"/>
                <a:cs typeface="Arial MT"/>
              </a:rPr>
              <a:t> </a:t>
            </a:r>
            <a:r>
              <a:rPr sz="2400" spc="-5" dirty="0">
                <a:solidFill>
                  <a:srgbClr val="393536"/>
                </a:solidFill>
                <a:latin typeface="Arial MT"/>
                <a:cs typeface="Arial MT"/>
              </a:rPr>
              <a:t>utilisés</a:t>
            </a:r>
            <a:r>
              <a:rPr sz="2400" spc="20" dirty="0">
                <a:solidFill>
                  <a:srgbClr val="393536"/>
                </a:solidFill>
                <a:latin typeface="Arial MT"/>
                <a:cs typeface="Arial MT"/>
              </a:rPr>
              <a:t> </a:t>
            </a:r>
            <a:r>
              <a:rPr sz="2400" spc="-5" dirty="0">
                <a:solidFill>
                  <a:srgbClr val="393536"/>
                </a:solidFill>
                <a:latin typeface="Arial MT"/>
                <a:cs typeface="Arial MT"/>
              </a:rPr>
              <a:t>pour </a:t>
            </a:r>
            <a:r>
              <a:rPr sz="2400" spc="-650" dirty="0">
                <a:solidFill>
                  <a:srgbClr val="393536"/>
                </a:solidFill>
                <a:latin typeface="Arial MT"/>
                <a:cs typeface="Arial MT"/>
              </a:rPr>
              <a:t> </a:t>
            </a:r>
            <a:r>
              <a:rPr sz="2400" spc="-5" dirty="0">
                <a:solidFill>
                  <a:srgbClr val="393536"/>
                </a:solidFill>
                <a:latin typeface="Arial MT"/>
                <a:cs typeface="Arial MT"/>
              </a:rPr>
              <a:t>les communications</a:t>
            </a:r>
            <a:r>
              <a:rPr sz="2400" spc="20" dirty="0">
                <a:solidFill>
                  <a:srgbClr val="393536"/>
                </a:solidFill>
                <a:latin typeface="Arial MT"/>
                <a:cs typeface="Arial MT"/>
              </a:rPr>
              <a:t> </a:t>
            </a:r>
            <a:r>
              <a:rPr sz="2400" spc="-5" dirty="0">
                <a:solidFill>
                  <a:srgbClr val="393536"/>
                </a:solidFill>
                <a:latin typeface="Arial MT"/>
                <a:cs typeface="Arial MT"/>
              </a:rPr>
              <a:t>?</a:t>
            </a:r>
            <a:endParaRPr sz="2400">
              <a:latin typeface="Arial MT"/>
              <a:cs typeface="Arial MT"/>
            </a:endParaRPr>
          </a:p>
          <a:p>
            <a:pPr marL="241300" indent="-228600">
              <a:lnSpc>
                <a:spcPct val="100000"/>
              </a:lnSpc>
              <a:spcBef>
                <a:spcPts val="130"/>
              </a:spcBef>
              <a:buChar char="•"/>
              <a:tabLst>
                <a:tab pos="241300" algn="l"/>
              </a:tabLst>
            </a:pPr>
            <a:r>
              <a:rPr sz="2400" spc="-5" dirty="0">
                <a:solidFill>
                  <a:srgbClr val="393536"/>
                </a:solidFill>
                <a:latin typeface="Arial MT"/>
                <a:cs typeface="Arial MT"/>
              </a:rPr>
              <a:t>Mise</a:t>
            </a:r>
            <a:r>
              <a:rPr sz="2400" spc="10" dirty="0">
                <a:solidFill>
                  <a:srgbClr val="393536"/>
                </a:solidFill>
                <a:latin typeface="Arial MT"/>
                <a:cs typeface="Arial MT"/>
              </a:rPr>
              <a:t> </a:t>
            </a:r>
            <a:r>
              <a:rPr sz="2400" spc="-5" dirty="0">
                <a:solidFill>
                  <a:srgbClr val="393536"/>
                </a:solidFill>
                <a:latin typeface="Arial MT"/>
                <a:cs typeface="Arial MT"/>
              </a:rPr>
              <a:t>en</a:t>
            </a:r>
            <a:r>
              <a:rPr sz="2400" spc="10" dirty="0">
                <a:solidFill>
                  <a:srgbClr val="393536"/>
                </a:solidFill>
                <a:latin typeface="Arial MT"/>
                <a:cs typeface="Arial MT"/>
              </a:rPr>
              <a:t> </a:t>
            </a:r>
            <a:r>
              <a:rPr sz="2400" spc="-5" dirty="0">
                <a:solidFill>
                  <a:srgbClr val="393536"/>
                </a:solidFill>
                <a:latin typeface="Arial MT"/>
                <a:cs typeface="Arial MT"/>
              </a:rPr>
              <a:t>place</a:t>
            </a:r>
            <a:r>
              <a:rPr sz="2400" spc="35" dirty="0">
                <a:solidFill>
                  <a:srgbClr val="393536"/>
                </a:solidFill>
                <a:latin typeface="Arial MT"/>
                <a:cs typeface="Arial MT"/>
              </a:rPr>
              <a:t> </a:t>
            </a:r>
            <a:r>
              <a:rPr sz="2400" spc="-5" dirty="0">
                <a:solidFill>
                  <a:srgbClr val="393536"/>
                </a:solidFill>
                <a:latin typeface="Arial MT"/>
                <a:cs typeface="Arial MT"/>
              </a:rPr>
              <a:t>d'un</a:t>
            </a:r>
            <a:r>
              <a:rPr sz="2400" spc="20" dirty="0">
                <a:solidFill>
                  <a:srgbClr val="393536"/>
                </a:solidFill>
                <a:latin typeface="Arial MT"/>
                <a:cs typeface="Arial MT"/>
              </a:rPr>
              <a:t> </a:t>
            </a:r>
            <a:r>
              <a:rPr sz="2400" spc="-5" dirty="0">
                <a:solidFill>
                  <a:srgbClr val="393536"/>
                </a:solidFill>
                <a:latin typeface="Arial MT"/>
                <a:cs typeface="Arial MT"/>
              </a:rPr>
              <a:t>langage</a:t>
            </a:r>
            <a:r>
              <a:rPr sz="2400" spc="40" dirty="0">
                <a:solidFill>
                  <a:srgbClr val="393536"/>
                </a:solidFill>
                <a:latin typeface="Arial MT"/>
                <a:cs typeface="Arial MT"/>
              </a:rPr>
              <a:t> </a:t>
            </a:r>
            <a:r>
              <a:rPr sz="2400" spc="-5" dirty="0">
                <a:solidFill>
                  <a:srgbClr val="393536"/>
                </a:solidFill>
                <a:latin typeface="Arial MT"/>
                <a:cs typeface="Arial MT"/>
              </a:rPr>
              <a:t>pour</a:t>
            </a:r>
            <a:r>
              <a:rPr sz="2400" spc="15" dirty="0">
                <a:solidFill>
                  <a:srgbClr val="393536"/>
                </a:solidFill>
                <a:latin typeface="Arial MT"/>
                <a:cs typeface="Arial MT"/>
              </a:rPr>
              <a:t> </a:t>
            </a:r>
            <a:r>
              <a:rPr sz="2400" spc="-5" dirty="0">
                <a:solidFill>
                  <a:srgbClr val="393536"/>
                </a:solidFill>
                <a:latin typeface="Arial MT"/>
                <a:cs typeface="Arial MT"/>
              </a:rPr>
              <a:t>communiquer</a:t>
            </a:r>
            <a:endParaRPr sz="2400">
              <a:latin typeface="Arial MT"/>
              <a:cs typeface="Arial MT"/>
            </a:endParaRPr>
          </a:p>
          <a:p>
            <a:pPr marL="241300" marR="90805" indent="-228600">
              <a:lnSpc>
                <a:spcPct val="70000"/>
              </a:lnSpc>
              <a:spcBef>
                <a:spcPts val="1000"/>
              </a:spcBef>
              <a:buChar char="•"/>
              <a:tabLst>
                <a:tab pos="241300" algn="l"/>
              </a:tabLst>
            </a:pPr>
            <a:r>
              <a:rPr sz="2400" spc="-5" dirty="0">
                <a:solidFill>
                  <a:srgbClr val="393536"/>
                </a:solidFill>
                <a:latin typeface="Arial MT"/>
                <a:cs typeface="Arial MT"/>
              </a:rPr>
              <a:t>Division</a:t>
            </a:r>
            <a:r>
              <a:rPr sz="2400" spc="40" dirty="0">
                <a:solidFill>
                  <a:srgbClr val="393536"/>
                </a:solidFill>
                <a:latin typeface="Arial MT"/>
                <a:cs typeface="Arial MT"/>
              </a:rPr>
              <a:t> </a:t>
            </a:r>
            <a:r>
              <a:rPr sz="2400" spc="-5" dirty="0">
                <a:solidFill>
                  <a:srgbClr val="393536"/>
                </a:solidFill>
                <a:latin typeface="Arial MT"/>
                <a:cs typeface="Arial MT"/>
              </a:rPr>
              <a:t>du</a:t>
            </a:r>
            <a:r>
              <a:rPr sz="2400" spc="5" dirty="0">
                <a:solidFill>
                  <a:srgbClr val="393536"/>
                </a:solidFill>
                <a:latin typeface="Arial MT"/>
                <a:cs typeface="Arial MT"/>
              </a:rPr>
              <a:t> </a:t>
            </a:r>
            <a:r>
              <a:rPr sz="2400" dirty="0">
                <a:solidFill>
                  <a:srgbClr val="393536"/>
                </a:solidFill>
                <a:latin typeface="Arial MT"/>
                <a:cs typeface="Arial MT"/>
              </a:rPr>
              <a:t>message</a:t>
            </a:r>
            <a:r>
              <a:rPr sz="2400" spc="15" dirty="0">
                <a:solidFill>
                  <a:srgbClr val="393536"/>
                </a:solidFill>
                <a:latin typeface="Arial MT"/>
                <a:cs typeface="Arial MT"/>
              </a:rPr>
              <a:t> </a:t>
            </a:r>
            <a:r>
              <a:rPr sz="2400" spc="-5" dirty="0">
                <a:solidFill>
                  <a:srgbClr val="393536"/>
                </a:solidFill>
                <a:latin typeface="Arial MT"/>
                <a:cs typeface="Arial MT"/>
              </a:rPr>
              <a:t>en</a:t>
            </a:r>
            <a:r>
              <a:rPr sz="2400" spc="5" dirty="0">
                <a:solidFill>
                  <a:srgbClr val="393536"/>
                </a:solidFill>
                <a:latin typeface="Arial MT"/>
                <a:cs typeface="Arial MT"/>
              </a:rPr>
              <a:t> </a:t>
            </a:r>
            <a:r>
              <a:rPr sz="2400" dirty="0">
                <a:solidFill>
                  <a:srgbClr val="393536"/>
                </a:solidFill>
                <a:latin typeface="Arial MT"/>
                <a:cs typeface="Arial MT"/>
              </a:rPr>
              <a:t>petits</a:t>
            </a:r>
            <a:r>
              <a:rPr sz="2400" spc="5" dirty="0">
                <a:solidFill>
                  <a:srgbClr val="393536"/>
                </a:solidFill>
                <a:latin typeface="Arial MT"/>
                <a:cs typeface="Arial MT"/>
              </a:rPr>
              <a:t> </a:t>
            </a:r>
            <a:r>
              <a:rPr sz="2400" spc="-5" dirty="0">
                <a:solidFill>
                  <a:srgbClr val="393536"/>
                </a:solidFill>
                <a:latin typeface="Arial MT"/>
                <a:cs typeface="Arial MT"/>
              </a:rPr>
              <a:t>éléments,</a:t>
            </a:r>
            <a:r>
              <a:rPr sz="2400" spc="10" dirty="0">
                <a:solidFill>
                  <a:srgbClr val="393536"/>
                </a:solidFill>
                <a:latin typeface="Arial MT"/>
                <a:cs typeface="Arial MT"/>
              </a:rPr>
              <a:t> </a:t>
            </a:r>
            <a:r>
              <a:rPr sz="2400" dirty="0">
                <a:solidFill>
                  <a:srgbClr val="393536"/>
                </a:solidFill>
                <a:latin typeface="Arial MT"/>
                <a:cs typeface="Arial MT"/>
              </a:rPr>
              <a:t>acheminés</a:t>
            </a:r>
            <a:r>
              <a:rPr sz="2400" spc="15" dirty="0">
                <a:solidFill>
                  <a:srgbClr val="393536"/>
                </a:solidFill>
                <a:latin typeface="Arial MT"/>
                <a:cs typeface="Arial MT"/>
              </a:rPr>
              <a:t> </a:t>
            </a:r>
            <a:r>
              <a:rPr sz="2400" spc="-5" dirty="0">
                <a:solidFill>
                  <a:srgbClr val="393536"/>
                </a:solidFill>
                <a:latin typeface="Arial MT"/>
                <a:cs typeface="Arial MT"/>
              </a:rPr>
              <a:t>un</a:t>
            </a:r>
            <a:r>
              <a:rPr sz="2400" spc="15" dirty="0">
                <a:solidFill>
                  <a:srgbClr val="393536"/>
                </a:solidFill>
                <a:latin typeface="Arial MT"/>
                <a:cs typeface="Arial MT"/>
              </a:rPr>
              <a:t> </a:t>
            </a:r>
            <a:r>
              <a:rPr sz="2400" spc="-5" dirty="0">
                <a:solidFill>
                  <a:srgbClr val="393536"/>
                </a:solidFill>
                <a:latin typeface="Arial MT"/>
                <a:cs typeface="Arial MT"/>
              </a:rPr>
              <a:t>à </a:t>
            </a:r>
            <a:r>
              <a:rPr sz="2400" dirty="0">
                <a:solidFill>
                  <a:srgbClr val="393536"/>
                </a:solidFill>
                <a:latin typeface="Arial MT"/>
                <a:cs typeface="Arial MT"/>
              </a:rPr>
              <a:t>un,</a:t>
            </a:r>
            <a:r>
              <a:rPr sz="2400" spc="10" dirty="0">
                <a:solidFill>
                  <a:srgbClr val="393536"/>
                </a:solidFill>
                <a:latin typeface="Arial MT"/>
                <a:cs typeface="Arial MT"/>
              </a:rPr>
              <a:t> </a:t>
            </a:r>
            <a:r>
              <a:rPr sz="2400" spc="-5" dirty="0">
                <a:solidFill>
                  <a:srgbClr val="393536"/>
                </a:solidFill>
                <a:latin typeface="Arial MT"/>
                <a:cs typeface="Arial MT"/>
              </a:rPr>
              <a:t>pour</a:t>
            </a:r>
            <a:r>
              <a:rPr sz="2400" spc="10" dirty="0">
                <a:solidFill>
                  <a:srgbClr val="393536"/>
                </a:solidFill>
                <a:latin typeface="Arial MT"/>
                <a:cs typeface="Arial MT"/>
              </a:rPr>
              <a:t> </a:t>
            </a:r>
            <a:r>
              <a:rPr sz="2400" spc="-5" dirty="0">
                <a:solidFill>
                  <a:srgbClr val="393536"/>
                </a:solidFill>
                <a:latin typeface="Arial MT"/>
                <a:cs typeface="Arial MT"/>
              </a:rPr>
              <a:t>faciliter </a:t>
            </a:r>
            <a:r>
              <a:rPr sz="2400" spc="-650" dirty="0">
                <a:solidFill>
                  <a:srgbClr val="393536"/>
                </a:solidFill>
                <a:latin typeface="Arial MT"/>
                <a:cs typeface="Arial MT"/>
              </a:rPr>
              <a:t> </a:t>
            </a:r>
            <a:r>
              <a:rPr sz="2400" spc="-5" dirty="0">
                <a:solidFill>
                  <a:srgbClr val="393536"/>
                </a:solidFill>
                <a:latin typeface="Arial MT"/>
                <a:cs typeface="Arial MT"/>
              </a:rPr>
              <a:t>la</a:t>
            </a:r>
            <a:r>
              <a:rPr sz="2400" dirty="0">
                <a:solidFill>
                  <a:srgbClr val="393536"/>
                </a:solidFill>
                <a:latin typeface="Arial MT"/>
                <a:cs typeface="Arial MT"/>
              </a:rPr>
              <a:t> </a:t>
            </a:r>
            <a:r>
              <a:rPr sz="2400" spc="-5" dirty="0">
                <a:solidFill>
                  <a:srgbClr val="393536"/>
                </a:solidFill>
                <a:latin typeface="Arial MT"/>
                <a:cs typeface="Arial MT"/>
              </a:rPr>
              <a:t>compréhension</a:t>
            </a:r>
            <a:r>
              <a:rPr sz="2400" spc="35" dirty="0">
                <a:solidFill>
                  <a:srgbClr val="393536"/>
                </a:solidFill>
                <a:latin typeface="Arial MT"/>
                <a:cs typeface="Arial MT"/>
              </a:rPr>
              <a:t> </a:t>
            </a:r>
            <a:r>
              <a:rPr sz="2400" spc="-5" dirty="0">
                <a:solidFill>
                  <a:srgbClr val="393536"/>
                </a:solidFill>
                <a:latin typeface="Arial MT"/>
                <a:cs typeface="Arial MT"/>
              </a:rPr>
              <a:t>du</a:t>
            </a:r>
            <a:r>
              <a:rPr sz="2400" spc="10" dirty="0">
                <a:solidFill>
                  <a:srgbClr val="393536"/>
                </a:solidFill>
                <a:latin typeface="Arial MT"/>
                <a:cs typeface="Arial MT"/>
              </a:rPr>
              <a:t> </a:t>
            </a:r>
            <a:r>
              <a:rPr sz="2400" spc="-5" dirty="0">
                <a:solidFill>
                  <a:srgbClr val="393536"/>
                </a:solidFill>
                <a:latin typeface="Arial MT"/>
                <a:cs typeface="Arial MT"/>
              </a:rPr>
              <a:t>problème</a:t>
            </a:r>
            <a:endParaRPr sz="2400">
              <a:latin typeface="Arial MT"/>
              <a:cs typeface="Arial MT"/>
            </a:endParaRPr>
          </a:p>
          <a:p>
            <a:pPr marL="241300" indent="-228600">
              <a:lnSpc>
                <a:spcPct val="100000"/>
              </a:lnSpc>
              <a:spcBef>
                <a:spcPts val="140"/>
              </a:spcBef>
              <a:buChar char="•"/>
              <a:tabLst>
                <a:tab pos="241300" algn="l"/>
              </a:tabLst>
            </a:pPr>
            <a:r>
              <a:rPr sz="2400" spc="-5" dirty="0">
                <a:solidFill>
                  <a:srgbClr val="393536"/>
                </a:solidFill>
                <a:latin typeface="Arial MT"/>
                <a:cs typeface="Arial MT"/>
              </a:rPr>
              <a:t>Vérification</a:t>
            </a:r>
            <a:r>
              <a:rPr sz="2400" spc="35" dirty="0">
                <a:solidFill>
                  <a:srgbClr val="393536"/>
                </a:solidFill>
                <a:latin typeface="Arial MT"/>
                <a:cs typeface="Arial MT"/>
              </a:rPr>
              <a:t> </a:t>
            </a:r>
            <a:r>
              <a:rPr sz="2400" spc="-5" dirty="0">
                <a:solidFill>
                  <a:srgbClr val="393536"/>
                </a:solidFill>
                <a:latin typeface="Arial MT"/>
                <a:cs typeface="Arial MT"/>
              </a:rPr>
              <a:t>de</a:t>
            </a:r>
            <a:r>
              <a:rPr sz="2400" spc="20" dirty="0">
                <a:solidFill>
                  <a:srgbClr val="393536"/>
                </a:solidFill>
                <a:latin typeface="Arial MT"/>
                <a:cs typeface="Arial MT"/>
              </a:rPr>
              <a:t> </a:t>
            </a:r>
            <a:r>
              <a:rPr sz="2400" spc="-5" dirty="0">
                <a:solidFill>
                  <a:srgbClr val="393536"/>
                </a:solidFill>
                <a:latin typeface="Arial MT"/>
                <a:cs typeface="Arial MT"/>
              </a:rPr>
              <a:t>l'acheminement</a:t>
            </a:r>
            <a:r>
              <a:rPr sz="2400" spc="55" dirty="0">
                <a:solidFill>
                  <a:srgbClr val="393536"/>
                </a:solidFill>
                <a:latin typeface="Arial MT"/>
                <a:cs typeface="Arial MT"/>
              </a:rPr>
              <a:t> </a:t>
            </a:r>
            <a:r>
              <a:rPr sz="2400" spc="-5" dirty="0">
                <a:solidFill>
                  <a:srgbClr val="393536"/>
                </a:solidFill>
                <a:latin typeface="Arial MT"/>
                <a:cs typeface="Arial MT"/>
              </a:rPr>
              <a:t>complet</a:t>
            </a:r>
            <a:r>
              <a:rPr sz="2400" spc="20" dirty="0">
                <a:solidFill>
                  <a:srgbClr val="393536"/>
                </a:solidFill>
                <a:latin typeface="Arial MT"/>
                <a:cs typeface="Arial MT"/>
              </a:rPr>
              <a:t> </a:t>
            </a:r>
            <a:r>
              <a:rPr sz="2400" dirty="0">
                <a:solidFill>
                  <a:srgbClr val="393536"/>
                </a:solidFill>
                <a:latin typeface="Arial MT"/>
                <a:cs typeface="Arial MT"/>
              </a:rPr>
              <a:t>et</a:t>
            </a:r>
            <a:r>
              <a:rPr sz="2400" spc="20" dirty="0">
                <a:solidFill>
                  <a:srgbClr val="393536"/>
                </a:solidFill>
                <a:latin typeface="Arial MT"/>
                <a:cs typeface="Arial MT"/>
              </a:rPr>
              <a:t> </a:t>
            </a:r>
            <a:r>
              <a:rPr sz="2400" spc="-5" dirty="0">
                <a:solidFill>
                  <a:srgbClr val="393536"/>
                </a:solidFill>
                <a:latin typeface="Arial MT"/>
                <a:cs typeface="Arial MT"/>
              </a:rPr>
              <a:t>correct</a:t>
            </a:r>
            <a:r>
              <a:rPr sz="2400" spc="20" dirty="0">
                <a:solidFill>
                  <a:srgbClr val="393536"/>
                </a:solidFill>
                <a:latin typeface="Arial MT"/>
                <a:cs typeface="Arial MT"/>
              </a:rPr>
              <a:t> </a:t>
            </a:r>
            <a:r>
              <a:rPr sz="2400" spc="-5" dirty="0">
                <a:solidFill>
                  <a:srgbClr val="393536"/>
                </a:solidFill>
                <a:latin typeface="Arial MT"/>
                <a:cs typeface="Arial MT"/>
              </a:rPr>
              <a:t>des</a:t>
            </a:r>
            <a:r>
              <a:rPr sz="2400" spc="15" dirty="0">
                <a:solidFill>
                  <a:srgbClr val="393536"/>
                </a:solidFill>
                <a:latin typeface="Arial MT"/>
                <a:cs typeface="Arial MT"/>
              </a:rPr>
              <a:t> </a:t>
            </a:r>
            <a:r>
              <a:rPr sz="2400" spc="-5" dirty="0">
                <a:solidFill>
                  <a:srgbClr val="393536"/>
                </a:solidFill>
                <a:latin typeface="Arial MT"/>
                <a:cs typeface="Arial MT"/>
              </a:rPr>
              <a:t>données</a:t>
            </a:r>
            <a:endParaRPr sz="2400">
              <a:latin typeface="Arial MT"/>
              <a:cs typeface="Arial MT"/>
            </a:endParaRPr>
          </a:p>
          <a:p>
            <a:pPr marL="241300" marR="86360" indent="-228600">
              <a:lnSpc>
                <a:spcPct val="70000"/>
              </a:lnSpc>
              <a:spcBef>
                <a:spcPts val="1000"/>
              </a:spcBef>
              <a:buChar char="•"/>
              <a:tabLst>
                <a:tab pos="241300" algn="l"/>
              </a:tabLst>
            </a:pPr>
            <a:r>
              <a:rPr sz="2400" spc="-5" dirty="0">
                <a:solidFill>
                  <a:srgbClr val="393536"/>
                </a:solidFill>
                <a:latin typeface="Arial MT"/>
                <a:cs typeface="Arial MT"/>
              </a:rPr>
              <a:t>Synchronisation</a:t>
            </a:r>
            <a:r>
              <a:rPr sz="2400" spc="55" dirty="0">
                <a:solidFill>
                  <a:srgbClr val="393536"/>
                </a:solidFill>
                <a:latin typeface="Arial MT"/>
                <a:cs typeface="Arial MT"/>
              </a:rPr>
              <a:t> </a:t>
            </a:r>
            <a:r>
              <a:rPr sz="2400" spc="-5" dirty="0">
                <a:solidFill>
                  <a:srgbClr val="393536"/>
                </a:solidFill>
                <a:latin typeface="Arial MT"/>
                <a:cs typeface="Arial MT"/>
              </a:rPr>
              <a:t>nécessaire</a:t>
            </a:r>
            <a:r>
              <a:rPr sz="2400" spc="45" dirty="0">
                <a:solidFill>
                  <a:srgbClr val="393536"/>
                </a:solidFill>
                <a:latin typeface="Arial MT"/>
                <a:cs typeface="Arial MT"/>
              </a:rPr>
              <a:t> </a:t>
            </a:r>
            <a:r>
              <a:rPr sz="2400" spc="-5" dirty="0">
                <a:solidFill>
                  <a:srgbClr val="393536"/>
                </a:solidFill>
                <a:latin typeface="Arial MT"/>
                <a:cs typeface="Arial MT"/>
              </a:rPr>
              <a:t>pour</a:t>
            </a:r>
            <a:r>
              <a:rPr sz="2400" spc="30" dirty="0">
                <a:solidFill>
                  <a:srgbClr val="393536"/>
                </a:solidFill>
                <a:latin typeface="Arial MT"/>
                <a:cs typeface="Arial MT"/>
              </a:rPr>
              <a:t> </a:t>
            </a:r>
            <a:r>
              <a:rPr sz="2400" spc="-5" dirty="0">
                <a:solidFill>
                  <a:srgbClr val="393536"/>
                </a:solidFill>
                <a:latin typeface="Arial MT"/>
                <a:cs typeface="Arial MT"/>
              </a:rPr>
              <a:t>assurer</a:t>
            </a:r>
            <a:r>
              <a:rPr sz="2400" spc="25" dirty="0">
                <a:solidFill>
                  <a:srgbClr val="393536"/>
                </a:solidFill>
                <a:latin typeface="Arial MT"/>
                <a:cs typeface="Arial MT"/>
              </a:rPr>
              <a:t> </a:t>
            </a:r>
            <a:r>
              <a:rPr sz="2400" spc="-5" dirty="0">
                <a:solidFill>
                  <a:srgbClr val="393536"/>
                </a:solidFill>
                <a:latin typeface="Arial MT"/>
                <a:cs typeface="Arial MT"/>
              </a:rPr>
              <a:t>la</a:t>
            </a:r>
            <a:r>
              <a:rPr sz="2400" spc="30" dirty="0">
                <a:solidFill>
                  <a:srgbClr val="393536"/>
                </a:solidFill>
                <a:latin typeface="Arial MT"/>
                <a:cs typeface="Arial MT"/>
              </a:rPr>
              <a:t> </a:t>
            </a:r>
            <a:r>
              <a:rPr sz="2400" spc="-5" dirty="0">
                <a:solidFill>
                  <a:srgbClr val="393536"/>
                </a:solidFill>
                <a:latin typeface="Arial MT"/>
                <a:cs typeface="Arial MT"/>
              </a:rPr>
              <a:t>qualité</a:t>
            </a:r>
            <a:r>
              <a:rPr sz="2400" spc="55" dirty="0">
                <a:solidFill>
                  <a:srgbClr val="393536"/>
                </a:solidFill>
                <a:latin typeface="Arial MT"/>
                <a:cs typeface="Arial MT"/>
              </a:rPr>
              <a:t> </a:t>
            </a:r>
            <a:r>
              <a:rPr sz="2400" spc="-5" dirty="0">
                <a:solidFill>
                  <a:srgbClr val="393536"/>
                </a:solidFill>
                <a:latin typeface="Arial MT"/>
                <a:cs typeface="Arial MT"/>
              </a:rPr>
              <a:t>de</a:t>
            </a:r>
            <a:r>
              <a:rPr sz="2400" spc="20" dirty="0">
                <a:solidFill>
                  <a:srgbClr val="393536"/>
                </a:solidFill>
                <a:latin typeface="Arial MT"/>
                <a:cs typeface="Arial MT"/>
              </a:rPr>
              <a:t> </a:t>
            </a:r>
            <a:r>
              <a:rPr sz="2400" spc="-5" dirty="0">
                <a:solidFill>
                  <a:srgbClr val="393536"/>
                </a:solidFill>
                <a:latin typeface="Arial MT"/>
                <a:cs typeface="Arial MT"/>
              </a:rPr>
              <a:t>la</a:t>
            </a:r>
            <a:r>
              <a:rPr sz="2400" spc="20" dirty="0">
                <a:solidFill>
                  <a:srgbClr val="393536"/>
                </a:solidFill>
                <a:latin typeface="Arial MT"/>
                <a:cs typeface="Arial MT"/>
              </a:rPr>
              <a:t> </a:t>
            </a:r>
            <a:r>
              <a:rPr sz="2400" spc="-5" dirty="0">
                <a:solidFill>
                  <a:srgbClr val="393536"/>
                </a:solidFill>
                <a:latin typeface="Arial MT"/>
                <a:cs typeface="Arial MT"/>
              </a:rPr>
              <a:t>transmission</a:t>
            </a:r>
            <a:r>
              <a:rPr sz="2400" spc="30" dirty="0">
                <a:solidFill>
                  <a:srgbClr val="393536"/>
                </a:solidFill>
                <a:latin typeface="Arial MT"/>
                <a:cs typeface="Arial MT"/>
              </a:rPr>
              <a:t> </a:t>
            </a:r>
            <a:r>
              <a:rPr sz="2400" spc="-5" dirty="0">
                <a:solidFill>
                  <a:srgbClr val="393536"/>
                </a:solidFill>
                <a:latin typeface="Arial MT"/>
                <a:cs typeface="Arial MT"/>
              </a:rPr>
              <a:t>des </a:t>
            </a:r>
            <a:r>
              <a:rPr sz="2400" spc="-650" dirty="0">
                <a:solidFill>
                  <a:srgbClr val="393536"/>
                </a:solidFill>
                <a:latin typeface="Arial MT"/>
                <a:cs typeface="Arial MT"/>
              </a:rPr>
              <a:t> </a:t>
            </a:r>
            <a:r>
              <a:rPr sz="2400" spc="-5" dirty="0">
                <a:solidFill>
                  <a:srgbClr val="393536"/>
                </a:solidFill>
                <a:latin typeface="Arial MT"/>
                <a:cs typeface="Arial MT"/>
              </a:rPr>
              <a:t>données</a:t>
            </a:r>
            <a:r>
              <a:rPr sz="2400" spc="25" dirty="0">
                <a:solidFill>
                  <a:srgbClr val="393536"/>
                </a:solidFill>
                <a:latin typeface="Arial MT"/>
                <a:cs typeface="Arial MT"/>
              </a:rPr>
              <a:t> </a:t>
            </a:r>
            <a:r>
              <a:rPr sz="2400" dirty="0">
                <a:solidFill>
                  <a:srgbClr val="393536"/>
                </a:solidFill>
                <a:latin typeface="Arial MT"/>
                <a:cs typeface="Arial MT"/>
              </a:rPr>
              <a:t>et </a:t>
            </a:r>
            <a:r>
              <a:rPr sz="2400" spc="-5" dirty="0">
                <a:solidFill>
                  <a:srgbClr val="393536"/>
                </a:solidFill>
                <a:latin typeface="Arial MT"/>
                <a:cs typeface="Arial MT"/>
              </a:rPr>
              <a:t>leur</a:t>
            </a:r>
            <a:r>
              <a:rPr sz="2400" spc="5" dirty="0">
                <a:solidFill>
                  <a:srgbClr val="393536"/>
                </a:solidFill>
                <a:latin typeface="Arial MT"/>
                <a:cs typeface="Arial MT"/>
              </a:rPr>
              <a:t> </a:t>
            </a:r>
            <a:r>
              <a:rPr sz="2400" spc="-5" dirty="0">
                <a:solidFill>
                  <a:srgbClr val="393536"/>
                </a:solidFill>
                <a:latin typeface="Arial MT"/>
                <a:cs typeface="Arial MT"/>
              </a:rPr>
              <a:t>acheminement</a:t>
            </a:r>
            <a:endParaRPr sz="2400">
              <a:latin typeface="Arial MT"/>
              <a:cs typeface="Arial M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048125" y="1600571"/>
            <a:ext cx="4238625" cy="3675903"/>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329564"/>
            <a:ext cx="2201545" cy="696595"/>
          </a:xfrm>
          <a:prstGeom prst="rect">
            <a:avLst/>
          </a:prstGeom>
        </p:spPr>
        <p:txBody>
          <a:bodyPr vert="horz" wrap="square" lIns="0" tIns="12700" rIns="0" bIns="0" rtlCol="0">
            <a:spAutoFit/>
          </a:bodyPr>
          <a:lstStyle/>
          <a:p>
            <a:pPr marL="12700">
              <a:lnSpc>
                <a:spcPct val="100000"/>
              </a:lnSpc>
              <a:spcBef>
                <a:spcPts val="100"/>
              </a:spcBef>
            </a:pPr>
            <a:r>
              <a:rPr sz="4400" b="1" dirty="0">
                <a:solidFill>
                  <a:srgbClr val="A015A0"/>
                </a:solidFill>
                <a:latin typeface="Arial"/>
                <a:cs typeface="Arial"/>
              </a:rPr>
              <a:t>Résumé</a:t>
            </a:r>
            <a:endParaRPr sz="4400">
              <a:latin typeface="Arial"/>
              <a:cs typeface="Arial"/>
            </a:endParaRPr>
          </a:p>
        </p:txBody>
      </p:sp>
      <p:sp>
        <p:nvSpPr>
          <p:cNvPr id="3" name="object 3"/>
          <p:cNvSpPr txBox="1"/>
          <p:nvPr/>
        </p:nvSpPr>
        <p:spPr>
          <a:xfrm>
            <a:off x="916939" y="1798066"/>
            <a:ext cx="10353675" cy="3620770"/>
          </a:xfrm>
          <a:prstGeom prst="rect">
            <a:avLst/>
          </a:prstGeom>
        </p:spPr>
        <p:txBody>
          <a:bodyPr vert="horz" wrap="square" lIns="0" tIns="71120" rIns="0" bIns="0" rtlCol="0">
            <a:spAutoFit/>
          </a:bodyPr>
          <a:lstStyle/>
          <a:p>
            <a:pPr marL="241300" marR="47625" indent="-228600">
              <a:lnSpc>
                <a:spcPct val="70000"/>
              </a:lnSpc>
              <a:spcBef>
                <a:spcPts val="560"/>
              </a:spcBef>
              <a:buChar char="•"/>
              <a:tabLst>
                <a:tab pos="240665" algn="l"/>
                <a:tab pos="241300" algn="l"/>
              </a:tabLst>
            </a:pPr>
            <a:r>
              <a:rPr sz="1300" spc="-5" dirty="0">
                <a:solidFill>
                  <a:srgbClr val="393536"/>
                </a:solidFill>
                <a:latin typeface="Arial MT"/>
                <a:cs typeface="Arial MT"/>
              </a:rPr>
              <a:t>Les</a:t>
            </a:r>
            <a:r>
              <a:rPr sz="1300" spc="15" dirty="0">
                <a:solidFill>
                  <a:srgbClr val="393536"/>
                </a:solidFill>
                <a:latin typeface="Arial MT"/>
                <a:cs typeface="Arial MT"/>
              </a:rPr>
              <a:t> </a:t>
            </a:r>
            <a:r>
              <a:rPr sz="1300" spc="-5" dirty="0">
                <a:solidFill>
                  <a:srgbClr val="393536"/>
                </a:solidFill>
                <a:latin typeface="Arial MT"/>
                <a:cs typeface="Arial MT"/>
              </a:rPr>
              <a:t>réseaux</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40" dirty="0">
                <a:solidFill>
                  <a:srgbClr val="393536"/>
                </a:solidFill>
                <a:latin typeface="Arial MT"/>
                <a:cs typeface="Arial MT"/>
              </a:rPr>
              <a:t> </a:t>
            </a:r>
            <a:r>
              <a:rPr sz="1300" spc="-5" dirty="0">
                <a:solidFill>
                  <a:srgbClr val="393536"/>
                </a:solidFill>
                <a:latin typeface="Arial MT"/>
                <a:cs typeface="Arial MT"/>
              </a:rPr>
              <a:t>sont</a:t>
            </a:r>
            <a:r>
              <a:rPr sz="1300" spc="15" dirty="0">
                <a:solidFill>
                  <a:srgbClr val="393536"/>
                </a:solidFill>
                <a:latin typeface="Arial MT"/>
                <a:cs typeface="Arial MT"/>
              </a:rPr>
              <a:t> </a:t>
            </a:r>
            <a:r>
              <a:rPr sz="1300" spc="-5" dirty="0">
                <a:solidFill>
                  <a:srgbClr val="393536"/>
                </a:solidFill>
                <a:latin typeface="Arial MT"/>
                <a:cs typeface="Arial MT"/>
              </a:rPr>
              <a:t>des</a:t>
            </a:r>
            <a:r>
              <a:rPr sz="1300" spc="15" dirty="0">
                <a:solidFill>
                  <a:srgbClr val="393536"/>
                </a:solidFill>
                <a:latin typeface="Arial MT"/>
                <a:cs typeface="Arial MT"/>
              </a:rPr>
              <a:t> </a:t>
            </a:r>
            <a:r>
              <a:rPr sz="1300" spc="-5" dirty="0">
                <a:solidFill>
                  <a:srgbClr val="393536"/>
                </a:solidFill>
                <a:latin typeface="Arial MT"/>
                <a:cs typeface="Arial MT"/>
              </a:rPr>
              <a:t>systèmes</a:t>
            </a:r>
            <a:r>
              <a:rPr sz="1300" spc="55" dirty="0">
                <a:solidFill>
                  <a:srgbClr val="393536"/>
                </a:solidFill>
                <a:latin typeface="Arial MT"/>
                <a:cs typeface="Arial MT"/>
              </a:rPr>
              <a:t> </a:t>
            </a:r>
            <a:r>
              <a:rPr sz="1300" spc="-5" dirty="0">
                <a:solidFill>
                  <a:srgbClr val="393536"/>
                </a:solidFill>
                <a:latin typeface="Arial MT"/>
                <a:cs typeface="Arial MT"/>
              </a:rPr>
              <a:t>composés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périphériques</a:t>
            </a:r>
            <a:r>
              <a:rPr sz="1300" spc="60" dirty="0">
                <a:solidFill>
                  <a:srgbClr val="393536"/>
                </a:solidFill>
                <a:latin typeface="Arial MT"/>
                <a:cs typeface="Arial MT"/>
              </a:rPr>
              <a:t> </a:t>
            </a:r>
            <a:r>
              <a:rPr sz="1300" spc="-5" dirty="0">
                <a:solidFill>
                  <a:srgbClr val="393536"/>
                </a:solidFill>
                <a:latin typeface="Arial MT"/>
                <a:cs typeface="Arial MT"/>
              </a:rPr>
              <a:t>finaux,</a:t>
            </a:r>
            <a:r>
              <a:rPr sz="1300" spc="4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périphériques</a:t>
            </a:r>
            <a:r>
              <a:rPr sz="1300" spc="50" dirty="0">
                <a:solidFill>
                  <a:srgbClr val="393536"/>
                </a:solidFill>
                <a:latin typeface="Arial MT"/>
                <a:cs typeface="Arial MT"/>
              </a:rPr>
              <a:t> </a:t>
            </a:r>
            <a:r>
              <a:rPr sz="1300" spc="-5" dirty="0">
                <a:solidFill>
                  <a:srgbClr val="393536"/>
                </a:solidFill>
                <a:latin typeface="Arial MT"/>
                <a:cs typeface="Arial MT"/>
              </a:rPr>
              <a:t>intermédiaires</a:t>
            </a:r>
            <a:r>
              <a:rPr sz="1300" spc="65" dirty="0">
                <a:solidFill>
                  <a:srgbClr val="393536"/>
                </a:solidFill>
                <a:latin typeface="Arial MT"/>
                <a:cs typeface="Arial MT"/>
              </a:rPr>
              <a:t> </a:t>
            </a:r>
            <a:r>
              <a:rPr sz="1300" spc="-5" dirty="0">
                <a:solidFill>
                  <a:srgbClr val="393536"/>
                </a:solidFill>
                <a:latin typeface="Arial MT"/>
                <a:cs typeface="Arial MT"/>
              </a:rPr>
              <a:t>et</a:t>
            </a:r>
            <a:r>
              <a:rPr sz="1300" spc="5" dirty="0">
                <a:solidFill>
                  <a:srgbClr val="393536"/>
                </a:solidFill>
                <a:latin typeface="Arial MT"/>
                <a:cs typeface="Arial MT"/>
              </a:rPr>
              <a:t> </a:t>
            </a:r>
            <a:r>
              <a:rPr sz="1300" spc="-5" dirty="0">
                <a:solidFill>
                  <a:srgbClr val="393536"/>
                </a:solidFill>
                <a:latin typeface="Arial MT"/>
                <a:cs typeface="Arial MT"/>
              </a:rPr>
              <a:t>de</a:t>
            </a:r>
            <a:r>
              <a:rPr sz="1300" spc="25" dirty="0">
                <a:solidFill>
                  <a:srgbClr val="393536"/>
                </a:solidFill>
                <a:latin typeface="Arial MT"/>
                <a:cs typeface="Arial MT"/>
              </a:rPr>
              <a:t> </a:t>
            </a:r>
            <a:r>
              <a:rPr sz="1300" spc="-5" dirty="0">
                <a:solidFill>
                  <a:srgbClr val="393536"/>
                </a:solidFill>
                <a:latin typeface="Arial MT"/>
                <a:cs typeface="Arial MT"/>
              </a:rPr>
              <a:t>supports</a:t>
            </a:r>
            <a:r>
              <a:rPr sz="1300" spc="30" dirty="0">
                <a:solidFill>
                  <a:srgbClr val="393536"/>
                </a:solidFill>
                <a:latin typeface="Arial MT"/>
                <a:cs typeface="Arial MT"/>
              </a:rPr>
              <a:t> </a:t>
            </a:r>
            <a:r>
              <a:rPr sz="1300" dirty="0">
                <a:solidFill>
                  <a:srgbClr val="393536"/>
                </a:solidFill>
                <a:latin typeface="Arial MT"/>
                <a:cs typeface="Arial MT"/>
              </a:rPr>
              <a:t>reliant</a:t>
            </a:r>
            <a:r>
              <a:rPr sz="1300" spc="30" dirty="0">
                <a:solidFill>
                  <a:srgbClr val="393536"/>
                </a:solidFill>
                <a:latin typeface="Arial MT"/>
                <a:cs typeface="Arial MT"/>
              </a:rPr>
              <a:t> </a:t>
            </a:r>
            <a:r>
              <a:rPr sz="1300" spc="-5" dirty="0">
                <a:solidFill>
                  <a:srgbClr val="393536"/>
                </a:solidFill>
                <a:latin typeface="Arial MT"/>
                <a:cs typeface="Arial MT"/>
              </a:rPr>
              <a:t>les </a:t>
            </a:r>
            <a:r>
              <a:rPr sz="1300" spc="-345" dirty="0">
                <a:solidFill>
                  <a:srgbClr val="393536"/>
                </a:solidFill>
                <a:latin typeface="Arial MT"/>
                <a:cs typeface="Arial MT"/>
              </a:rPr>
              <a:t> </a:t>
            </a:r>
            <a:r>
              <a:rPr sz="1300" spc="-5" dirty="0">
                <a:solidFill>
                  <a:srgbClr val="393536"/>
                </a:solidFill>
                <a:latin typeface="Arial MT"/>
                <a:cs typeface="Arial MT"/>
              </a:rPr>
              <a:t>périphériques.</a:t>
            </a:r>
            <a:r>
              <a:rPr sz="1300" spc="50" dirty="0">
                <a:solidFill>
                  <a:srgbClr val="393536"/>
                </a:solidFill>
                <a:latin typeface="Arial MT"/>
                <a:cs typeface="Arial MT"/>
              </a:rPr>
              <a:t> </a:t>
            </a:r>
            <a:r>
              <a:rPr sz="1300" spc="-5" dirty="0">
                <a:solidFill>
                  <a:srgbClr val="393536"/>
                </a:solidFill>
                <a:latin typeface="Arial MT"/>
                <a:cs typeface="Arial MT"/>
              </a:rPr>
              <a:t>Pour</a:t>
            </a:r>
            <a:r>
              <a:rPr sz="1300" spc="10" dirty="0">
                <a:solidFill>
                  <a:srgbClr val="393536"/>
                </a:solidFill>
                <a:latin typeface="Arial MT"/>
                <a:cs typeface="Arial MT"/>
              </a:rPr>
              <a:t> </a:t>
            </a:r>
            <a:r>
              <a:rPr sz="1300" spc="-5" dirty="0">
                <a:solidFill>
                  <a:srgbClr val="393536"/>
                </a:solidFill>
                <a:latin typeface="Arial MT"/>
                <a:cs typeface="Arial MT"/>
              </a:rPr>
              <a:t>que</a:t>
            </a:r>
            <a:r>
              <a:rPr sz="1300" spc="15" dirty="0">
                <a:solidFill>
                  <a:srgbClr val="393536"/>
                </a:solidFill>
                <a:latin typeface="Arial MT"/>
                <a:cs typeface="Arial MT"/>
              </a:rPr>
              <a:t> </a:t>
            </a:r>
            <a:r>
              <a:rPr sz="1300" spc="-5" dirty="0">
                <a:solidFill>
                  <a:srgbClr val="393536"/>
                </a:solidFill>
                <a:latin typeface="Arial MT"/>
                <a:cs typeface="Arial MT"/>
              </a:rPr>
              <a:t>la</a:t>
            </a:r>
            <a:r>
              <a:rPr sz="1300" dirty="0">
                <a:solidFill>
                  <a:srgbClr val="393536"/>
                </a:solidFill>
                <a:latin typeface="Arial MT"/>
                <a:cs typeface="Arial MT"/>
              </a:rPr>
              <a:t> </a:t>
            </a:r>
            <a:r>
              <a:rPr sz="1300" spc="-5" dirty="0">
                <a:solidFill>
                  <a:srgbClr val="393536"/>
                </a:solidFill>
                <a:latin typeface="Arial MT"/>
                <a:cs typeface="Arial MT"/>
              </a:rPr>
              <a:t>communication</a:t>
            </a:r>
            <a:r>
              <a:rPr sz="1300" spc="50" dirty="0">
                <a:solidFill>
                  <a:srgbClr val="393536"/>
                </a:solidFill>
                <a:latin typeface="Arial MT"/>
                <a:cs typeface="Arial MT"/>
              </a:rPr>
              <a:t> </a:t>
            </a:r>
            <a:r>
              <a:rPr sz="1300" spc="-5" dirty="0">
                <a:solidFill>
                  <a:srgbClr val="393536"/>
                </a:solidFill>
                <a:latin typeface="Arial MT"/>
                <a:cs typeface="Arial MT"/>
              </a:rPr>
              <a:t>soit</a:t>
            </a:r>
            <a:r>
              <a:rPr sz="1300" spc="10" dirty="0">
                <a:solidFill>
                  <a:srgbClr val="393536"/>
                </a:solidFill>
                <a:latin typeface="Arial MT"/>
                <a:cs typeface="Arial MT"/>
              </a:rPr>
              <a:t> </a:t>
            </a:r>
            <a:r>
              <a:rPr sz="1300" spc="-5" dirty="0">
                <a:solidFill>
                  <a:srgbClr val="393536"/>
                </a:solidFill>
                <a:latin typeface="Arial MT"/>
                <a:cs typeface="Arial MT"/>
              </a:rPr>
              <a:t>possible,</a:t>
            </a:r>
            <a:r>
              <a:rPr sz="1300" spc="20" dirty="0">
                <a:solidFill>
                  <a:srgbClr val="393536"/>
                </a:solidFill>
                <a:latin typeface="Arial MT"/>
                <a:cs typeface="Arial MT"/>
              </a:rPr>
              <a:t> </a:t>
            </a:r>
            <a:r>
              <a:rPr sz="1300" spc="-5" dirty="0">
                <a:solidFill>
                  <a:srgbClr val="393536"/>
                </a:solidFill>
                <a:latin typeface="Arial MT"/>
                <a:cs typeface="Arial MT"/>
              </a:rPr>
              <a:t>les</a:t>
            </a:r>
            <a:r>
              <a:rPr sz="1300" spc="5" dirty="0">
                <a:solidFill>
                  <a:srgbClr val="393536"/>
                </a:solidFill>
                <a:latin typeface="Arial MT"/>
                <a:cs typeface="Arial MT"/>
              </a:rPr>
              <a:t> </a:t>
            </a:r>
            <a:r>
              <a:rPr sz="1300" spc="-5" dirty="0">
                <a:solidFill>
                  <a:srgbClr val="393536"/>
                </a:solidFill>
                <a:latin typeface="Arial MT"/>
                <a:cs typeface="Arial MT"/>
              </a:rPr>
              <a:t>périphériques</a:t>
            </a:r>
            <a:r>
              <a:rPr sz="1300" spc="45" dirty="0">
                <a:solidFill>
                  <a:srgbClr val="393536"/>
                </a:solidFill>
                <a:latin typeface="Arial MT"/>
                <a:cs typeface="Arial MT"/>
              </a:rPr>
              <a:t> </a:t>
            </a:r>
            <a:r>
              <a:rPr sz="1300" spc="-5" dirty="0">
                <a:solidFill>
                  <a:srgbClr val="393536"/>
                </a:solidFill>
                <a:latin typeface="Arial MT"/>
                <a:cs typeface="Arial MT"/>
              </a:rPr>
              <a:t>doivent</a:t>
            </a:r>
            <a:r>
              <a:rPr sz="1300" spc="30" dirty="0">
                <a:solidFill>
                  <a:srgbClr val="393536"/>
                </a:solidFill>
                <a:latin typeface="Arial MT"/>
                <a:cs typeface="Arial MT"/>
              </a:rPr>
              <a:t> </a:t>
            </a:r>
            <a:r>
              <a:rPr sz="1300" spc="-5" dirty="0">
                <a:solidFill>
                  <a:srgbClr val="393536"/>
                </a:solidFill>
                <a:latin typeface="Arial MT"/>
                <a:cs typeface="Arial MT"/>
              </a:rPr>
              <a:t>savoir</a:t>
            </a:r>
            <a:r>
              <a:rPr sz="1300" spc="35" dirty="0">
                <a:solidFill>
                  <a:srgbClr val="393536"/>
                </a:solidFill>
                <a:latin typeface="Arial MT"/>
                <a:cs typeface="Arial MT"/>
              </a:rPr>
              <a:t> </a:t>
            </a:r>
            <a:r>
              <a:rPr sz="1300" spc="-5" dirty="0">
                <a:solidFill>
                  <a:srgbClr val="393536"/>
                </a:solidFill>
                <a:latin typeface="Arial MT"/>
                <a:cs typeface="Arial MT"/>
              </a:rPr>
              <a:t>comment</a:t>
            </a:r>
            <a:r>
              <a:rPr sz="1300" spc="30" dirty="0">
                <a:solidFill>
                  <a:srgbClr val="393536"/>
                </a:solidFill>
                <a:latin typeface="Arial MT"/>
                <a:cs typeface="Arial MT"/>
              </a:rPr>
              <a:t> </a:t>
            </a:r>
            <a:r>
              <a:rPr sz="1300" spc="-10" dirty="0">
                <a:solidFill>
                  <a:srgbClr val="393536"/>
                </a:solidFill>
                <a:latin typeface="Arial MT"/>
                <a:cs typeface="Arial MT"/>
              </a:rPr>
              <a:t>communiquer.</a:t>
            </a:r>
            <a:endParaRPr sz="1300">
              <a:latin typeface="Arial MT"/>
              <a:cs typeface="Arial MT"/>
            </a:endParaRPr>
          </a:p>
          <a:p>
            <a:pPr marL="241300" indent="-228600">
              <a:lnSpc>
                <a:spcPts val="1325"/>
              </a:lnSpc>
              <a:spcBef>
                <a:spcPts val="540"/>
              </a:spcBef>
              <a:buChar char="•"/>
              <a:tabLst>
                <a:tab pos="240665" algn="l"/>
                <a:tab pos="241300" algn="l"/>
              </a:tabLst>
            </a:pPr>
            <a:r>
              <a:rPr sz="1300" spc="-5" dirty="0">
                <a:solidFill>
                  <a:srgbClr val="393536"/>
                </a:solidFill>
                <a:latin typeface="Arial MT"/>
                <a:cs typeface="Arial MT"/>
              </a:rPr>
              <a:t>Ces</a:t>
            </a:r>
            <a:r>
              <a:rPr sz="1300" spc="15" dirty="0">
                <a:solidFill>
                  <a:srgbClr val="393536"/>
                </a:solidFill>
                <a:latin typeface="Arial MT"/>
                <a:cs typeface="Arial MT"/>
              </a:rPr>
              <a:t> </a:t>
            </a:r>
            <a:r>
              <a:rPr sz="1300" spc="-5" dirty="0">
                <a:solidFill>
                  <a:srgbClr val="393536"/>
                </a:solidFill>
                <a:latin typeface="Arial MT"/>
                <a:cs typeface="Arial MT"/>
              </a:rPr>
              <a:t>périphériques</a:t>
            </a:r>
            <a:r>
              <a:rPr sz="1300" spc="50" dirty="0">
                <a:solidFill>
                  <a:srgbClr val="393536"/>
                </a:solidFill>
                <a:latin typeface="Arial MT"/>
                <a:cs typeface="Arial MT"/>
              </a:rPr>
              <a:t> </a:t>
            </a:r>
            <a:r>
              <a:rPr sz="1300" spc="-5" dirty="0">
                <a:solidFill>
                  <a:srgbClr val="393536"/>
                </a:solidFill>
                <a:latin typeface="Arial MT"/>
                <a:cs typeface="Arial MT"/>
              </a:rPr>
              <a:t>doivent</a:t>
            </a:r>
            <a:r>
              <a:rPr sz="1300" spc="50" dirty="0">
                <a:solidFill>
                  <a:srgbClr val="393536"/>
                </a:solidFill>
                <a:latin typeface="Arial MT"/>
                <a:cs typeface="Arial MT"/>
              </a:rPr>
              <a:t> </a:t>
            </a:r>
            <a:r>
              <a:rPr sz="1300" spc="-5" dirty="0">
                <a:solidFill>
                  <a:srgbClr val="393536"/>
                </a:solidFill>
                <a:latin typeface="Arial MT"/>
                <a:cs typeface="Arial MT"/>
              </a:rPr>
              <a:t>être</a:t>
            </a:r>
            <a:r>
              <a:rPr sz="1300" spc="15" dirty="0">
                <a:solidFill>
                  <a:srgbClr val="393536"/>
                </a:solidFill>
                <a:latin typeface="Arial MT"/>
                <a:cs typeface="Arial MT"/>
              </a:rPr>
              <a:t> </a:t>
            </a:r>
            <a:r>
              <a:rPr sz="1300" spc="-5" dirty="0">
                <a:solidFill>
                  <a:srgbClr val="393536"/>
                </a:solidFill>
                <a:latin typeface="Arial MT"/>
                <a:cs typeface="Arial MT"/>
              </a:rPr>
              <a:t>conformes</a:t>
            </a:r>
            <a:r>
              <a:rPr sz="1300" spc="50" dirty="0">
                <a:solidFill>
                  <a:srgbClr val="393536"/>
                </a:solidFill>
                <a:latin typeface="Arial MT"/>
                <a:cs typeface="Arial MT"/>
              </a:rPr>
              <a:t> </a:t>
            </a:r>
            <a:r>
              <a:rPr sz="1300" spc="-5" dirty="0">
                <a:solidFill>
                  <a:srgbClr val="393536"/>
                </a:solidFill>
                <a:latin typeface="Arial MT"/>
                <a:cs typeface="Arial MT"/>
              </a:rPr>
              <a:t>aux</a:t>
            </a:r>
            <a:r>
              <a:rPr sz="1300" spc="15" dirty="0">
                <a:solidFill>
                  <a:srgbClr val="393536"/>
                </a:solidFill>
                <a:latin typeface="Arial MT"/>
                <a:cs typeface="Arial MT"/>
              </a:rPr>
              <a:t> </a:t>
            </a:r>
            <a:r>
              <a:rPr sz="1300" spc="-5" dirty="0">
                <a:solidFill>
                  <a:srgbClr val="393536"/>
                </a:solidFill>
                <a:latin typeface="Arial MT"/>
                <a:cs typeface="Arial MT"/>
              </a:rPr>
              <a:t>règles</a:t>
            </a:r>
            <a:r>
              <a:rPr sz="1300" spc="35"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aux</a:t>
            </a:r>
            <a:r>
              <a:rPr sz="1300" spc="15" dirty="0">
                <a:solidFill>
                  <a:srgbClr val="393536"/>
                </a:solidFill>
                <a:latin typeface="Arial MT"/>
                <a:cs typeface="Arial MT"/>
              </a:rPr>
              <a:t> </a:t>
            </a:r>
            <a:r>
              <a:rPr sz="1300" spc="-5" dirty="0">
                <a:solidFill>
                  <a:srgbClr val="393536"/>
                </a:solidFill>
                <a:latin typeface="Arial MT"/>
                <a:cs typeface="Arial MT"/>
              </a:rPr>
              <a:t>protocoles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communication.</a:t>
            </a:r>
            <a:r>
              <a:rPr sz="1300" spc="40" dirty="0">
                <a:solidFill>
                  <a:srgbClr val="393536"/>
                </a:solidFill>
                <a:latin typeface="Arial MT"/>
                <a:cs typeface="Arial MT"/>
              </a:rPr>
              <a:t> </a:t>
            </a:r>
            <a:r>
              <a:rPr sz="1300" spc="-5" dirty="0">
                <a:solidFill>
                  <a:srgbClr val="393536"/>
                </a:solidFill>
                <a:latin typeface="Arial MT"/>
                <a:cs typeface="Arial MT"/>
              </a:rPr>
              <a:t>TCP/IP</a:t>
            </a:r>
            <a:r>
              <a:rPr sz="1300" spc="-20" dirty="0">
                <a:solidFill>
                  <a:srgbClr val="393536"/>
                </a:solidFill>
                <a:latin typeface="Arial MT"/>
                <a:cs typeface="Arial MT"/>
              </a:rPr>
              <a:t> </a:t>
            </a:r>
            <a:r>
              <a:rPr sz="1300" spc="-5" dirty="0">
                <a:solidFill>
                  <a:srgbClr val="393536"/>
                </a:solidFill>
                <a:latin typeface="Arial MT"/>
                <a:cs typeface="Arial MT"/>
              </a:rPr>
              <a:t>est</a:t>
            </a:r>
            <a:r>
              <a:rPr sz="1300" spc="15" dirty="0">
                <a:solidFill>
                  <a:srgbClr val="393536"/>
                </a:solidFill>
                <a:latin typeface="Arial MT"/>
                <a:cs typeface="Arial MT"/>
              </a:rPr>
              <a:t> </a:t>
            </a: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exemple</a:t>
            </a:r>
            <a:r>
              <a:rPr sz="1300" spc="5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suite</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protocoles.</a:t>
            </a:r>
            <a:endParaRPr sz="1300">
              <a:latin typeface="Arial MT"/>
              <a:cs typeface="Arial MT"/>
            </a:endParaRPr>
          </a:p>
          <a:p>
            <a:pPr marL="241300">
              <a:lnSpc>
                <a:spcPts val="1090"/>
              </a:lnSpc>
            </a:pPr>
            <a:r>
              <a:rPr sz="1300" spc="-5" dirty="0">
                <a:solidFill>
                  <a:srgbClr val="393536"/>
                </a:solidFill>
                <a:latin typeface="Arial MT"/>
                <a:cs typeface="Arial MT"/>
              </a:rPr>
              <a:t>La</a:t>
            </a:r>
            <a:r>
              <a:rPr sz="1300" spc="15" dirty="0">
                <a:solidFill>
                  <a:srgbClr val="393536"/>
                </a:solidFill>
                <a:latin typeface="Arial MT"/>
                <a:cs typeface="Arial MT"/>
              </a:rPr>
              <a:t> </a:t>
            </a:r>
            <a:r>
              <a:rPr sz="1300" spc="-5" dirty="0">
                <a:solidFill>
                  <a:srgbClr val="393536"/>
                </a:solidFill>
                <a:latin typeface="Arial MT"/>
                <a:cs typeface="Arial MT"/>
              </a:rPr>
              <a:t>plupart</a:t>
            </a:r>
            <a:r>
              <a:rPr sz="1300" spc="40" dirty="0">
                <a:solidFill>
                  <a:srgbClr val="393536"/>
                </a:solidFill>
                <a:latin typeface="Arial MT"/>
                <a:cs typeface="Arial MT"/>
              </a:rPr>
              <a:t> </a:t>
            </a:r>
            <a:r>
              <a:rPr sz="1300" spc="-5" dirty="0">
                <a:solidFill>
                  <a:srgbClr val="393536"/>
                </a:solidFill>
                <a:latin typeface="Arial MT"/>
                <a:cs typeface="Arial MT"/>
              </a:rPr>
              <a:t>des</a:t>
            </a:r>
            <a:r>
              <a:rPr sz="1300" spc="20" dirty="0">
                <a:solidFill>
                  <a:srgbClr val="393536"/>
                </a:solidFill>
                <a:latin typeface="Arial MT"/>
                <a:cs typeface="Arial MT"/>
              </a:rPr>
              <a:t> </a:t>
            </a:r>
            <a:r>
              <a:rPr sz="1300" spc="-5" dirty="0">
                <a:solidFill>
                  <a:srgbClr val="393536"/>
                </a:solidFill>
                <a:latin typeface="Arial MT"/>
                <a:cs typeface="Arial MT"/>
              </a:rPr>
              <a:t>protocoles</a:t>
            </a:r>
            <a:r>
              <a:rPr sz="1300" spc="40" dirty="0">
                <a:solidFill>
                  <a:srgbClr val="393536"/>
                </a:solidFill>
                <a:latin typeface="Arial MT"/>
                <a:cs typeface="Arial MT"/>
              </a:rPr>
              <a:t> </a:t>
            </a:r>
            <a:r>
              <a:rPr sz="1300" spc="-5" dirty="0">
                <a:solidFill>
                  <a:srgbClr val="393536"/>
                </a:solidFill>
                <a:latin typeface="Arial MT"/>
                <a:cs typeface="Arial MT"/>
              </a:rPr>
              <a:t>sont</a:t>
            </a:r>
            <a:r>
              <a:rPr sz="1300" spc="15" dirty="0">
                <a:solidFill>
                  <a:srgbClr val="393536"/>
                </a:solidFill>
                <a:latin typeface="Arial MT"/>
                <a:cs typeface="Arial MT"/>
              </a:rPr>
              <a:t> </a:t>
            </a:r>
            <a:r>
              <a:rPr sz="1300" spc="-5" dirty="0">
                <a:solidFill>
                  <a:srgbClr val="393536"/>
                </a:solidFill>
                <a:latin typeface="Arial MT"/>
                <a:cs typeface="Arial MT"/>
              </a:rPr>
              <a:t>créés</a:t>
            </a:r>
            <a:r>
              <a:rPr sz="1300" spc="35" dirty="0">
                <a:solidFill>
                  <a:srgbClr val="393536"/>
                </a:solidFill>
                <a:latin typeface="Arial MT"/>
                <a:cs typeface="Arial MT"/>
              </a:rPr>
              <a:t> </a:t>
            </a:r>
            <a:r>
              <a:rPr sz="1300" spc="-5" dirty="0">
                <a:solidFill>
                  <a:srgbClr val="393536"/>
                </a:solidFill>
                <a:latin typeface="Arial MT"/>
                <a:cs typeface="Arial MT"/>
              </a:rPr>
              <a:t>par</a:t>
            </a:r>
            <a:r>
              <a:rPr sz="1300" spc="30" dirty="0">
                <a:solidFill>
                  <a:srgbClr val="393536"/>
                </a:solidFill>
                <a:latin typeface="Arial MT"/>
                <a:cs typeface="Arial MT"/>
              </a:rPr>
              <a:t> </a:t>
            </a: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organisme</a:t>
            </a:r>
            <a:r>
              <a:rPr sz="1300" spc="4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normalisation</a:t>
            </a:r>
            <a:r>
              <a:rPr sz="1300" spc="55" dirty="0">
                <a:solidFill>
                  <a:srgbClr val="393536"/>
                </a:solidFill>
                <a:latin typeface="Arial MT"/>
                <a:cs typeface="Arial MT"/>
              </a:rPr>
              <a:t> </a:t>
            </a:r>
            <a:r>
              <a:rPr sz="1300" spc="-5" dirty="0">
                <a:solidFill>
                  <a:srgbClr val="393536"/>
                </a:solidFill>
                <a:latin typeface="Arial MT"/>
                <a:cs typeface="Arial MT"/>
              </a:rPr>
              <a:t>tel</a:t>
            </a:r>
            <a:r>
              <a:rPr sz="1300" spc="15" dirty="0">
                <a:solidFill>
                  <a:srgbClr val="393536"/>
                </a:solidFill>
                <a:latin typeface="Arial MT"/>
                <a:cs typeface="Arial MT"/>
              </a:rPr>
              <a:t> </a:t>
            </a:r>
            <a:r>
              <a:rPr sz="1300" spc="-5" dirty="0">
                <a:solidFill>
                  <a:srgbClr val="393536"/>
                </a:solidFill>
                <a:latin typeface="Arial MT"/>
                <a:cs typeface="Arial MT"/>
              </a:rPr>
              <a:t>que</a:t>
            </a:r>
            <a:r>
              <a:rPr sz="1300" spc="25" dirty="0">
                <a:solidFill>
                  <a:srgbClr val="393536"/>
                </a:solidFill>
                <a:latin typeface="Arial MT"/>
                <a:cs typeface="Arial MT"/>
              </a:rPr>
              <a:t> </a:t>
            </a:r>
            <a:r>
              <a:rPr sz="1300" dirty="0">
                <a:solidFill>
                  <a:srgbClr val="393536"/>
                </a:solidFill>
                <a:latin typeface="Arial MT"/>
                <a:cs typeface="Arial MT"/>
              </a:rPr>
              <a:t>l'IETF</a:t>
            </a:r>
            <a:r>
              <a:rPr sz="1300" spc="5" dirty="0">
                <a:solidFill>
                  <a:srgbClr val="393536"/>
                </a:solidFill>
                <a:latin typeface="Arial MT"/>
                <a:cs typeface="Arial MT"/>
              </a:rPr>
              <a:t> </a:t>
            </a:r>
            <a:r>
              <a:rPr sz="1300" spc="-5" dirty="0">
                <a:solidFill>
                  <a:srgbClr val="393536"/>
                </a:solidFill>
                <a:latin typeface="Arial MT"/>
                <a:cs typeface="Arial MT"/>
              </a:rPr>
              <a:t>ou</a:t>
            </a:r>
            <a:r>
              <a:rPr sz="1300" spc="20" dirty="0">
                <a:solidFill>
                  <a:srgbClr val="393536"/>
                </a:solidFill>
                <a:latin typeface="Arial MT"/>
                <a:cs typeface="Arial MT"/>
              </a:rPr>
              <a:t> </a:t>
            </a:r>
            <a:r>
              <a:rPr sz="1300" spc="-5" dirty="0">
                <a:solidFill>
                  <a:srgbClr val="393536"/>
                </a:solidFill>
                <a:latin typeface="Arial MT"/>
                <a:cs typeface="Arial MT"/>
              </a:rPr>
              <a:t>l'IEEE.</a:t>
            </a:r>
            <a:r>
              <a:rPr sz="1300" spc="5" dirty="0">
                <a:solidFill>
                  <a:srgbClr val="393536"/>
                </a:solidFill>
                <a:latin typeface="Arial MT"/>
                <a:cs typeface="Arial MT"/>
              </a:rPr>
              <a:t> </a:t>
            </a:r>
            <a:r>
              <a:rPr sz="1300" spc="-5" dirty="0">
                <a:solidFill>
                  <a:srgbClr val="393536"/>
                </a:solidFill>
                <a:latin typeface="Arial MT"/>
                <a:cs typeface="Arial MT"/>
              </a:rPr>
              <a:t>L'Institute</a:t>
            </a:r>
            <a:r>
              <a:rPr sz="1300" spc="40" dirty="0">
                <a:solidFill>
                  <a:srgbClr val="393536"/>
                </a:solidFill>
                <a:latin typeface="Arial MT"/>
                <a:cs typeface="Arial MT"/>
              </a:rPr>
              <a:t> </a:t>
            </a:r>
            <a:r>
              <a:rPr sz="1300" spc="-5" dirty="0">
                <a:solidFill>
                  <a:srgbClr val="393536"/>
                </a:solidFill>
                <a:latin typeface="Arial MT"/>
                <a:cs typeface="Arial MT"/>
              </a:rPr>
              <a:t>of</a:t>
            </a:r>
            <a:r>
              <a:rPr sz="1300" spc="55" dirty="0">
                <a:solidFill>
                  <a:srgbClr val="393536"/>
                </a:solidFill>
                <a:latin typeface="Arial MT"/>
                <a:cs typeface="Arial MT"/>
              </a:rPr>
              <a:t> </a:t>
            </a:r>
            <a:r>
              <a:rPr sz="1300" spc="-10" dirty="0">
                <a:solidFill>
                  <a:srgbClr val="393536"/>
                </a:solidFill>
                <a:latin typeface="Arial MT"/>
                <a:cs typeface="Arial MT"/>
              </a:rPr>
              <a:t>Electrical</a:t>
            </a:r>
            <a:r>
              <a:rPr sz="1300" spc="20" dirty="0">
                <a:solidFill>
                  <a:srgbClr val="393536"/>
                </a:solidFill>
                <a:latin typeface="Arial MT"/>
                <a:cs typeface="Arial MT"/>
              </a:rPr>
              <a:t> </a:t>
            </a:r>
            <a:r>
              <a:rPr sz="1300" spc="-5" dirty="0">
                <a:solidFill>
                  <a:srgbClr val="393536"/>
                </a:solidFill>
                <a:latin typeface="Arial MT"/>
                <a:cs typeface="Arial MT"/>
              </a:rPr>
              <a:t>and</a:t>
            </a:r>
            <a:r>
              <a:rPr sz="1300" spc="30" dirty="0">
                <a:solidFill>
                  <a:srgbClr val="393536"/>
                </a:solidFill>
                <a:latin typeface="Arial MT"/>
                <a:cs typeface="Arial MT"/>
              </a:rPr>
              <a:t> </a:t>
            </a:r>
            <a:r>
              <a:rPr sz="1300" spc="-5" dirty="0">
                <a:solidFill>
                  <a:srgbClr val="393536"/>
                </a:solidFill>
                <a:latin typeface="Arial MT"/>
                <a:cs typeface="Arial MT"/>
              </a:rPr>
              <a:t>Electronics</a:t>
            </a:r>
            <a:endParaRPr sz="1300">
              <a:latin typeface="Arial MT"/>
              <a:cs typeface="Arial MT"/>
            </a:endParaRPr>
          </a:p>
          <a:p>
            <a:pPr marL="241300">
              <a:lnSpc>
                <a:spcPts val="1095"/>
              </a:lnSpc>
            </a:pPr>
            <a:r>
              <a:rPr sz="1300" spc="-5" dirty="0">
                <a:solidFill>
                  <a:srgbClr val="393536"/>
                </a:solidFill>
                <a:latin typeface="Arial MT"/>
                <a:cs typeface="Arial MT"/>
              </a:rPr>
              <a:t>Engineers</a:t>
            </a:r>
            <a:r>
              <a:rPr sz="1300" spc="45" dirty="0">
                <a:solidFill>
                  <a:srgbClr val="393536"/>
                </a:solidFill>
                <a:latin typeface="Arial MT"/>
                <a:cs typeface="Arial MT"/>
              </a:rPr>
              <a:t> </a:t>
            </a:r>
            <a:r>
              <a:rPr sz="1300" spc="-5" dirty="0">
                <a:solidFill>
                  <a:srgbClr val="393536"/>
                </a:solidFill>
                <a:latin typeface="Arial MT"/>
                <a:cs typeface="Arial MT"/>
              </a:rPr>
              <a:t>est</a:t>
            </a:r>
            <a:r>
              <a:rPr sz="1300" spc="10" dirty="0">
                <a:solidFill>
                  <a:srgbClr val="393536"/>
                </a:solidFill>
                <a:latin typeface="Arial MT"/>
                <a:cs typeface="Arial MT"/>
              </a:rPr>
              <a:t> </a:t>
            </a: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organisme</a:t>
            </a:r>
            <a:r>
              <a:rPr sz="1300" spc="35" dirty="0">
                <a:solidFill>
                  <a:srgbClr val="393536"/>
                </a:solidFill>
                <a:latin typeface="Arial MT"/>
                <a:cs typeface="Arial MT"/>
              </a:rPr>
              <a:t> </a:t>
            </a:r>
            <a:r>
              <a:rPr sz="1300" spc="-5" dirty="0">
                <a:solidFill>
                  <a:srgbClr val="393536"/>
                </a:solidFill>
                <a:latin typeface="Arial MT"/>
                <a:cs typeface="Arial MT"/>
              </a:rPr>
              <a:t>professionnel</a:t>
            </a:r>
            <a:r>
              <a:rPr sz="1300" spc="50" dirty="0">
                <a:solidFill>
                  <a:srgbClr val="393536"/>
                </a:solidFill>
                <a:latin typeface="Arial MT"/>
                <a:cs typeface="Arial MT"/>
              </a:rPr>
              <a:t> </a:t>
            </a:r>
            <a:r>
              <a:rPr sz="1300" spc="-5" dirty="0">
                <a:solidFill>
                  <a:srgbClr val="393536"/>
                </a:solidFill>
                <a:latin typeface="Arial MT"/>
                <a:cs typeface="Arial MT"/>
              </a:rPr>
              <a:t>œuvrant</a:t>
            </a:r>
            <a:r>
              <a:rPr sz="1300" spc="50" dirty="0">
                <a:solidFill>
                  <a:srgbClr val="393536"/>
                </a:solidFill>
                <a:latin typeface="Arial MT"/>
                <a:cs typeface="Arial MT"/>
              </a:rPr>
              <a:t> </a:t>
            </a:r>
            <a:r>
              <a:rPr sz="1300" spc="-10" dirty="0">
                <a:solidFill>
                  <a:srgbClr val="393536"/>
                </a:solidFill>
                <a:latin typeface="Arial MT"/>
                <a:cs typeface="Arial MT"/>
              </a:rPr>
              <a:t>pour</a:t>
            </a:r>
            <a:r>
              <a:rPr sz="1300" spc="30" dirty="0">
                <a:solidFill>
                  <a:srgbClr val="393536"/>
                </a:solidFill>
                <a:latin typeface="Arial MT"/>
                <a:cs typeface="Arial MT"/>
              </a:rPr>
              <a:t> </a:t>
            </a:r>
            <a:r>
              <a:rPr sz="1300" spc="-5" dirty="0">
                <a:solidFill>
                  <a:srgbClr val="393536"/>
                </a:solidFill>
                <a:latin typeface="Arial MT"/>
                <a:cs typeface="Arial MT"/>
              </a:rPr>
              <a:t>les</a:t>
            </a:r>
            <a:r>
              <a:rPr sz="1300" spc="5" dirty="0">
                <a:solidFill>
                  <a:srgbClr val="393536"/>
                </a:solidFill>
                <a:latin typeface="Arial MT"/>
                <a:cs typeface="Arial MT"/>
              </a:rPr>
              <a:t> </a:t>
            </a:r>
            <a:r>
              <a:rPr sz="1300" spc="-5" dirty="0">
                <a:solidFill>
                  <a:srgbClr val="393536"/>
                </a:solidFill>
                <a:latin typeface="Arial MT"/>
                <a:cs typeface="Arial MT"/>
              </a:rPr>
              <a:t>secteurs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10" dirty="0">
                <a:solidFill>
                  <a:srgbClr val="393536"/>
                </a:solidFill>
                <a:latin typeface="Arial MT"/>
                <a:cs typeface="Arial MT"/>
              </a:rPr>
              <a:t>l'électronique</a:t>
            </a:r>
            <a:r>
              <a:rPr sz="1300" spc="50"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du</a:t>
            </a:r>
            <a:r>
              <a:rPr sz="1300" spc="10" dirty="0">
                <a:solidFill>
                  <a:srgbClr val="393536"/>
                </a:solidFill>
                <a:latin typeface="Arial MT"/>
                <a:cs typeface="Arial MT"/>
              </a:rPr>
              <a:t> </a:t>
            </a:r>
            <a:r>
              <a:rPr sz="1300" spc="-10" dirty="0">
                <a:solidFill>
                  <a:srgbClr val="393536"/>
                </a:solidFill>
                <a:latin typeface="Arial MT"/>
                <a:cs typeface="Arial MT"/>
              </a:rPr>
              <a:t>génie</a:t>
            </a:r>
            <a:r>
              <a:rPr sz="1300" spc="15" dirty="0">
                <a:solidFill>
                  <a:srgbClr val="393536"/>
                </a:solidFill>
                <a:latin typeface="Arial MT"/>
                <a:cs typeface="Arial MT"/>
              </a:rPr>
              <a:t> </a:t>
            </a:r>
            <a:r>
              <a:rPr sz="1300" spc="-5" dirty="0">
                <a:solidFill>
                  <a:srgbClr val="393536"/>
                </a:solidFill>
                <a:latin typeface="Arial MT"/>
                <a:cs typeface="Arial MT"/>
              </a:rPr>
              <a:t>électrique.</a:t>
            </a:r>
            <a:r>
              <a:rPr sz="1300" spc="45" dirty="0">
                <a:solidFill>
                  <a:srgbClr val="393536"/>
                </a:solidFill>
                <a:latin typeface="Arial MT"/>
                <a:cs typeface="Arial MT"/>
              </a:rPr>
              <a:t> </a:t>
            </a:r>
            <a:r>
              <a:rPr sz="1300" spc="-5" dirty="0">
                <a:solidFill>
                  <a:srgbClr val="393536"/>
                </a:solidFill>
                <a:latin typeface="Arial MT"/>
                <a:cs typeface="Arial MT"/>
              </a:rPr>
              <a:t>L'ISO,</a:t>
            </a:r>
            <a:r>
              <a:rPr sz="1300" spc="15" dirty="0">
                <a:solidFill>
                  <a:srgbClr val="393536"/>
                </a:solidFill>
                <a:latin typeface="Arial MT"/>
                <a:cs typeface="Arial MT"/>
              </a:rPr>
              <a:t> </a:t>
            </a:r>
            <a:r>
              <a:rPr sz="1300" spc="-10" dirty="0">
                <a:solidFill>
                  <a:srgbClr val="393536"/>
                </a:solidFill>
                <a:latin typeface="Arial MT"/>
                <a:cs typeface="Arial MT"/>
              </a:rPr>
              <a:t>l'organisation</a:t>
            </a:r>
            <a:endParaRPr sz="1300">
              <a:latin typeface="Arial MT"/>
              <a:cs typeface="Arial MT"/>
            </a:endParaRPr>
          </a:p>
          <a:p>
            <a:pPr marL="241300">
              <a:lnSpc>
                <a:spcPts val="1330"/>
              </a:lnSpc>
            </a:pPr>
            <a:r>
              <a:rPr sz="1300" spc="-5" dirty="0">
                <a:solidFill>
                  <a:srgbClr val="393536"/>
                </a:solidFill>
                <a:latin typeface="Arial MT"/>
                <a:cs typeface="Arial MT"/>
              </a:rPr>
              <a:t>internationale</a:t>
            </a:r>
            <a:r>
              <a:rPr sz="1300" spc="5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normalisation,</a:t>
            </a:r>
            <a:r>
              <a:rPr sz="1300" spc="70" dirty="0">
                <a:solidFill>
                  <a:srgbClr val="393536"/>
                </a:solidFill>
                <a:latin typeface="Arial MT"/>
                <a:cs typeface="Arial MT"/>
              </a:rPr>
              <a:t> </a:t>
            </a:r>
            <a:r>
              <a:rPr sz="1300" spc="-5" dirty="0">
                <a:solidFill>
                  <a:srgbClr val="393536"/>
                </a:solidFill>
                <a:latin typeface="Arial MT"/>
                <a:cs typeface="Arial MT"/>
              </a:rPr>
              <a:t>est</a:t>
            </a:r>
            <a:r>
              <a:rPr sz="1300" spc="15" dirty="0">
                <a:solidFill>
                  <a:srgbClr val="393536"/>
                </a:solidFill>
                <a:latin typeface="Arial MT"/>
                <a:cs typeface="Arial MT"/>
              </a:rPr>
              <a:t> </a:t>
            </a:r>
            <a:r>
              <a:rPr sz="1300" spc="-5" dirty="0">
                <a:solidFill>
                  <a:srgbClr val="393536"/>
                </a:solidFill>
                <a:latin typeface="Arial MT"/>
                <a:cs typeface="Arial MT"/>
              </a:rPr>
              <a:t>le</a:t>
            </a:r>
            <a:r>
              <a:rPr sz="1300" spc="10" dirty="0">
                <a:solidFill>
                  <a:srgbClr val="393536"/>
                </a:solidFill>
                <a:latin typeface="Arial MT"/>
                <a:cs typeface="Arial MT"/>
              </a:rPr>
              <a:t> </a:t>
            </a:r>
            <a:r>
              <a:rPr sz="1300" spc="-5" dirty="0">
                <a:solidFill>
                  <a:srgbClr val="393536"/>
                </a:solidFill>
                <a:latin typeface="Arial MT"/>
                <a:cs typeface="Arial MT"/>
              </a:rPr>
              <a:t>plus</a:t>
            </a:r>
            <a:r>
              <a:rPr sz="1300" spc="15" dirty="0">
                <a:solidFill>
                  <a:srgbClr val="393536"/>
                </a:solidFill>
                <a:latin typeface="Arial MT"/>
                <a:cs typeface="Arial MT"/>
              </a:rPr>
              <a:t> </a:t>
            </a:r>
            <a:r>
              <a:rPr sz="1300" spc="-5" dirty="0">
                <a:solidFill>
                  <a:srgbClr val="393536"/>
                </a:solidFill>
                <a:latin typeface="Arial MT"/>
                <a:cs typeface="Arial MT"/>
              </a:rPr>
              <a:t>grand</a:t>
            </a:r>
            <a:r>
              <a:rPr sz="1300" spc="45" dirty="0">
                <a:solidFill>
                  <a:srgbClr val="393536"/>
                </a:solidFill>
                <a:latin typeface="Arial MT"/>
                <a:cs typeface="Arial MT"/>
              </a:rPr>
              <a:t> </a:t>
            </a:r>
            <a:r>
              <a:rPr sz="1300" spc="-5" dirty="0">
                <a:solidFill>
                  <a:srgbClr val="393536"/>
                </a:solidFill>
                <a:latin typeface="Arial MT"/>
                <a:cs typeface="Arial MT"/>
              </a:rPr>
              <a:t>concepteur</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20" dirty="0">
                <a:solidFill>
                  <a:srgbClr val="393536"/>
                </a:solidFill>
                <a:latin typeface="Arial MT"/>
                <a:cs typeface="Arial MT"/>
              </a:rPr>
              <a:t> </a:t>
            </a:r>
            <a:r>
              <a:rPr sz="1300" spc="-5" dirty="0">
                <a:solidFill>
                  <a:srgbClr val="393536"/>
                </a:solidFill>
                <a:latin typeface="Arial MT"/>
                <a:cs typeface="Arial MT"/>
              </a:rPr>
              <a:t>normes</a:t>
            </a:r>
            <a:r>
              <a:rPr sz="1300" spc="40" dirty="0">
                <a:solidFill>
                  <a:srgbClr val="393536"/>
                </a:solidFill>
                <a:latin typeface="Arial MT"/>
                <a:cs typeface="Arial MT"/>
              </a:rPr>
              <a:t> </a:t>
            </a:r>
            <a:r>
              <a:rPr sz="1300" spc="-5" dirty="0">
                <a:solidFill>
                  <a:srgbClr val="393536"/>
                </a:solidFill>
                <a:latin typeface="Arial MT"/>
                <a:cs typeface="Arial MT"/>
              </a:rPr>
              <a:t>internationales</a:t>
            </a:r>
            <a:r>
              <a:rPr sz="1300" spc="70" dirty="0">
                <a:solidFill>
                  <a:srgbClr val="393536"/>
                </a:solidFill>
                <a:latin typeface="Arial MT"/>
                <a:cs typeface="Arial MT"/>
              </a:rPr>
              <a:t> </a:t>
            </a:r>
            <a:r>
              <a:rPr sz="1300" spc="-5" dirty="0">
                <a:solidFill>
                  <a:srgbClr val="393536"/>
                </a:solidFill>
                <a:latin typeface="Arial MT"/>
                <a:cs typeface="Arial MT"/>
              </a:rPr>
              <a:t>pour</a:t>
            </a:r>
            <a:r>
              <a:rPr sz="1300" spc="25" dirty="0">
                <a:solidFill>
                  <a:srgbClr val="393536"/>
                </a:solidFill>
                <a:latin typeface="Arial MT"/>
                <a:cs typeface="Arial MT"/>
              </a:rPr>
              <a:t> </a:t>
            </a:r>
            <a:r>
              <a:rPr sz="1300" spc="-5" dirty="0">
                <a:solidFill>
                  <a:srgbClr val="393536"/>
                </a:solidFill>
                <a:latin typeface="Arial MT"/>
                <a:cs typeface="Arial MT"/>
              </a:rPr>
              <a:t>une</a:t>
            </a:r>
            <a:r>
              <a:rPr sz="1300" spc="15" dirty="0">
                <a:solidFill>
                  <a:srgbClr val="393536"/>
                </a:solidFill>
                <a:latin typeface="Arial MT"/>
                <a:cs typeface="Arial MT"/>
              </a:rPr>
              <a:t> </a:t>
            </a:r>
            <a:r>
              <a:rPr sz="1300" spc="-5" dirty="0">
                <a:solidFill>
                  <a:srgbClr val="393536"/>
                </a:solidFill>
                <a:latin typeface="Arial MT"/>
                <a:cs typeface="Arial MT"/>
              </a:rPr>
              <a:t>large</a:t>
            </a:r>
            <a:r>
              <a:rPr sz="1300" spc="30" dirty="0">
                <a:solidFill>
                  <a:srgbClr val="393536"/>
                </a:solidFill>
                <a:latin typeface="Arial MT"/>
                <a:cs typeface="Arial MT"/>
              </a:rPr>
              <a:t> </a:t>
            </a:r>
            <a:r>
              <a:rPr sz="1300" spc="-5" dirty="0">
                <a:solidFill>
                  <a:srgbClr val="393536"/>
                </a:solidFill>
                <a:latin typeface="Arial MT"/>
                <a:cs typeface="Arial MT"/>
              </a:rPr>
              <a:t>gamme</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20" dirty="0">
                <a:solidFill>
                  <a:srgbClr val="393536"/>
                </a:solidFill>
                <a:latin typeface="Arial MT"/>
                <a:cs typeface="Arial MT"/>
              </a:rPr>
              <a:t> </a:t>
            </a:r>
            <a:r>
              <a:rPr sz="1300" spc="-5" dirty="0">
                <a:solidFill>
                  <a:srgbClr val="393536"/>
                </a:solidFill>
                <a:latin typeface="Arial MT"/>
                <a:cs typeface="Arial MT"/>
              </a:rPr>
              <a:t>produits</a:t>
            </a:r>
            <a:r>
              <a:rPr sz="1300" spc="25" dirty="0">
                <a:solidFill>
                  <a:srgbClr val="393536"/>
                </a:solidFill>
                <a:latin typeface="Arial MT"/>
                <a:cs typeface="Arial MT"/>
              </a:rPr>
              <a:t> </a:t>
            </a:r>
            <a:r>
              <a:rPr sz="1300" spc="-5" dirty="0">
                <a:solidFill>
                  <a:srgbClr val="393536"/>
                </a:solidFill>
                <a:latin typeface="Arial MT"/>
                <a:cs typeface="Arial MT"/>
              </a:rPr>
              <a:t>et</a:t>
            </a:r>
            <a:r>
              <a:rPr sz="1300" spc="20" dirty="0">
                <a:solidFill>
                  <a:srgbClr val="393536"/>
                </a:solidFill>
                <a:latin typeface="Arial MT"/>
                <a:cs typeface="Arial MT"/>
              </a:rPr>
              <a:t> </a:t>
            </a:r>
            <a:r>
              <a:rPr sz="1300" spc="-5" dirty="0">
                <a:solidFill>
                  <a:srgbClr val="393536"/>
                </a:solidFill>
                <a:latin typeface="Arial MT"/>
                <a:cs typeface="Arial MT"/>
              </a:rPr>
              <a:t>services.</a:t>
            </a:r>
            <a:endParaRPr sz="1300">
              <a:latin typeface="Arial MT"/>
              <a:cs typeface="Arial MT"/>
            </a:endParaRPr>
          </a:p>
          <a:p>
            <a:pPr marL="241300" indent="-228600">
              <a:lnSpc>
                <a:spcPts val="1325"/>
              </a:lnSpc>
              <a:spcBef>
                <a:spcPts val="530"/>
              </a:spcBef>
              <a:buChar char="•"/>
              <a:tabLst>
                <a:tab pos="240665" algn="l"/>
                <a:tab pos="241300" algn="l"/>
              </a:tabLst>
            </a:pPr>
            <a:r>
              <a:rPr sz="1300" spc="-5" dirty="0">
                <a:solidFill>
                  <a:srgbClr val="393536"/>
                </a:solidFill>
                <a:latin typeface="Arial MT"/>
                <a:cs typeface="Arial MT"/>
              </a:rPr>
              <a:t>Les</a:t>
            </a:r>
            <a:r>
              <a:rPr sz="1300" spc="10" dirty="0">
                <a:solidFill>
                  <a:srgbClr val="393536"/>
                </a:solidFill>
                <a:latin typeface="Arial MT"/>
                <a:cs typeface="Arial MT"/>
              </a:rPr>
              <a:t> </a:t>
            </a:r>
            <a:r>
              <a:rPr sz="1300" spc="-5" dirty="0">
                <a:solidFill>
                  <a:srgbClr val="393536"/>
                </a:solidFill>
                <a:latin typeface="Arial MT"/>
                <a:cs typeface="Arial MT"/>
              </a:rPr>
              <a:t>modèles</a:t>
            </a:r>
            <a:r>
              <a:rPr sz="1300" spc="4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réseau</a:t>
            </a:r>
            <a:r>
              <a:rPr sz="1300" spc="25" dirty="0">
                <a:solidFill>
                  <a:srgbClr val="393536"/>
                </a:solidFill>
                <a:latin typeface="Arial MT"/>
                <a:cs typeface="Arial MT"/>
              </a:rPr>
              <a:t> </a:t>
            </a:r>
            <a:r>
              <a:rPr sz="1300" spc="-5" dirty="0">
                <a:solidFill>
                  <a:srgbClr val="393536"/>
                </a:solidFill>
                <a:latin typeface="Arial MT"/>
                <a:cs typeface="Arial MT"/>
              </a:rPr>
              <a:t>les</a:t>
            </a:r>
            <a:r>
              <a:rPr sz="1300" spc="10" dirty="0">
                <a:solidFill>
                  <a:srgbClr val="393536"/>
                </a:solidFill>
                <a:latin typeface="Arial MT"/>
                <a:cs typeface="Arial MT"/>
              </a:rPr>
              <a:t> </a:t>
            </a:r>
            <a:r>
              <a:rPr sz="1300" spc="-5" dirty="0">
                <a:solidFill>
                  <a:srgbClr val="393536"/>
                </a:solidFill>
                <a:latin typeface="Arial MT"/>
                <a:cs typeface="Arial MT"/>
              </a:rPr>
              <a:t>plus</a:t>
            </a:r>
            <a:r>
              <a:rPr sz="1300" spc="15" dirty="0">
                <a:solidFill>
                  <a:srgbClr val="393536"/>
                </a:solidFill>
                <a:latin typeface="Arial MT"/>
                <a:cs typeface="Arial MT"/>
              </a:rPr>
              <a:t> </a:t>
            </a:r>
            <a:r>
              <a:rPr sz="1300" spc="-5" dirty="0">
                <a:solidFill>
                  <a:srgbClr val="393536"/>
                </a:solidFill>
                <a:latin typeface="Arial MT"/>
                <a:cs typeface="Arial MT"/>
              </a:rPr>
              <a:t>utilisés</a:t>
            </a:r>
            <a:r>
              <a:rPr sz="1300" spc="30" dirty="0">
                <a:solidFill>
                  <a:srgbClr val="393536"/>
                </a:solidFill>
                <a:latin typeface="Arial MT"/>
                <a:cs typeface="Arial MT"/>
              </a:rPr>
              <a:t> </a:t>
            </a:r>
            <a:r>
              <a:rPr sz="1300" spc="-5" dirty="0">
                <a:solidFill>
                  <a:srgbClr val="393536"/>
                </a:solidFill>
                <a:latin typeface="Arial MT"/>
                <a:cs typeface="Arial MT"/>
              </a:rPr>
              <a:t>sont</a:t>
            </a:r>
            <a:r>
              <a:rPr sz="1300" spc="15" dirty="0">
                <a:solidFill>
                  <a:srgbClr val="393536"/>
                </a:solidFill>
                <a:latin typeface="Arial MT"/>
                <a:cs typeface="Arial MT"/>
              </a:rPr>
              <a:t> </a:t>
            </a:r>
            <a:r>
              <a:rPr sz="1300" spc="-5" dirty="0">
                <a:solidFill>
                  <a:srgbClr val="393536"/>
                </a:solidFill>
                <a:latin typeface="Arial MT"/>
                <a:cs typeface="Arial MT"/>
              </a:rPr>
              <a:t>les</a:t>
            </a:r>
            <a:r>
              <a:rPr sz="1300" spc="15" dirty="0">
                <a:solidFill>
                  <a:srgbClr val="393536"/>
                </a:solidFill>
                <a:latin typeface="Arial MT"/>
                <a:cs typeface="Arial MT"/>
              </a:rPr>
              <a:t> </a:t>
            </a:r>
            <a:r>
              <a:rPr sz="1300" spc="-5" dirty="0">
                <a:solidFill>
                  <a:srgbClr val="393536"/>
                </a:solidFill>
                <a:latin typeface="Arial MT"/>
                <a:cs typeface="Arial MT"/>
              </a:rPr>
              <a:t>modèles</a:t>
            </a:r>
            <a:r>
              <a:rPr sz="1300" spc="65" dirty="0">
                <a:solidFill>
                  <a:srgbClr val="393536"/>
                </a:solidFill>
                <a:latin typeface="Arial MT"/>
                <a:cs typeface="Arial MT"/>
              </a:rPr>
              <a:t> </a:t>
            </a:r>
            <a:r>
              <a:rPr sz="1300" spc="-5" dirty="0">
                <a:solidFill>
                  <a:srgbClr val="393536"/>
                </a:solidFill>
                <a:latin typeface="Arial MT"/>
                <a:cs typeface="Arial MT"/>
              </a:rPr>
              <a:t>OSI</a:t>
            </a:r>
            <a:r>
              <a:rPr sz="1300" dirty="0">
                <a:solidFill>
                  <a:srgbClr val="393536"/>
                </a:solidFill>
                <a:latin typeface="Arial MT"/>
                <a:cs typeface="Arial MT"/>
              </a:rPr>
              <a:t> </a:t>
            </a:r>
            <a:r>
              <a:rPr sz="1300" spc="-5" dirty="0">
                <a:solidFill>
                  <a:srgbClr val="393536"/>
                </a:solidFill>
                <a:latin typeface="Arial MT"/>
                <a:cs typeface="Arial MT"/>
              </a:rPr>
              <a:t>et</a:t>
            </a:r>
            <a:r>
              <a:rPr sz="1300" spc="-10" dirty="0">
                <a:solidFill>
                  <a:srgbClr val="393536"/>
                </a:solidFill>
                <a:latin typeface="Arial MT"/>
                <a:cs typeface="Arial MT"/>
              </a:rPr>
              <a:t> </a:t>
            </a:r>
            <a:r>
              <a:rPr sz="1300" spc="-25" dirty="0">
                <a:solidFill>
                  <a:srgbClr val="393536"/>
                </a:solidFill>
                <a:latin typeface="Arial MT"/>
                <a:cs typeface="Arial MT"/>
              </a:rPr>
              <a:t>TCP/IP.</a:t>
            </a:r>
            <a:r>
              <a:rPr sz="1300" spc="15" dirty="0">
                <a:solidFill>
                  <a:srgbClr val="393536"/>
                </a:solidFill>
                <a:latin typeface="Arial MT"/>
                <a:cs typeface="Arial MT"/>
              </a:rPr>
              <a:t> </a:t>
            </a:r>
            <a:r>
              <a:rPr sz="1300" spc="-5" dirty="0">
                <a:solidFill>
                  <a:srgbClr val="393536"/>
                </a:solidFill>
                <a:latin typeface="Arial MT"/>
                <a:cs typeface="Arial MT"/>
              </a:rPr>
              <a:t>L'association</a:t>
            </a:r>
            <a:r>
              <a:rPr sz="1300" spc="45" dirty="0">
                <a:solidFill>
                  <a:srgbClr val="393536"/>
                </a:solidFill>
                <a:latin typeface="Arial MT"/>
                <a:cs typeface="Arial MT"/>
              </a:rPr>
              <a:t> </a:t>
            </a:r>
            <a:r>
              <a:rPr sz="1300" spc="-5" dirty="0">
                <a:solidFill>
                  <a:srgbClr val="393536"/>
                </a:solidFill>
                <a:latin typeface="Arial MT"/>
                <a:cs typeface="Arial MT"/>
              </a:rPr>
              <a:t>des</a:t>
            </a:r>
            <a:r>
              <a:rPr sz="1300" spc="15" dirty="0">
                <a:solidFill>
                  <a:srgbClr val="393536"/>
                </a:solidFill>
                <a:latin typeface="Arial MT"/>
                <a:cs typeface="Arial MT"/>
              </a:rPr>
              <a:t> </a:t>
            </a:r>
            <a:r>
              <a:rPr sz="1300" spc="-5" dirty="0">
                <a:solidFill>
                  <a:srgbClr val="393536"/>
                </a:solidFill>
                <a:latin typeface="Arial MT"/>
                <a:cs typeface="Arial MT"/>
              </a:rPr>
              <a:t>protocoles</a:t>
            </a:r>
            <a:r>
              <a:rPr sz="1300" spc="40" dirty="0">
                <a:solidFill>
                  <a:srgbClr val="393536"/>
                </a:solidFill>
                <a:latin typeface="Arial MT"/>
                <a:cs typeface="Arial MT"/>
              </a:rPr>
              <a:t> </a:t>
            </a:r>
            <a:r>
              <a:rPr sz="1300" spc="-5" dirty="0">
                <a:solidFill>
                  <a:srgbClr val="393536"/>
                </a:solidFill>
                <a:latin typeface="Arial MT"/>
                <a:cs typeface="Arial MT"/>
              </a:rPr>
              <a:t>qui</a:t>
            </a:r>
            <a:r>
              <a:rPr sz="1300" spc="15" dirty="0">
                <a:solidFill>
                  <a:srgbClr val="393536"/>
                </a:solidFill>
                <a:latin typeface="Arial MT"/>
                <a:cs typeface="Arial MT"/>
              </a:rPr>
              <a:t> </a:t>
            </a:r>
            <a:r>
              <a:rPr sz="1300" spc="-5" dirty="0">
                <a:solidFill>
                  <a:srgbClr val="393536"/>
                </a:solidFill>
                <a:latin typeface="Arial MT"/>
                <a:cs typeface="Arial MT"/>
              </a:rPr>
              <a:t>définissent</a:t>
            </a:r>
            <a:r>
              <a:rPr sz="1300" spc="40" dirty="0">
                <a:solidFill>
                  <a:srgbClr val="393536"/>
                </a:solidFill>
                <a:latin typeface="Arial MT"/>
                <a:cs typeface="Arial MT"/>
              </a:rPr>
              <a:t> </a:t>
            </a:r>
            <a:r>
              <a:rPr sz="1300" spc="-5" dirty="0">
                <a:solidFill>
                  <a:srgbClr val="393536"/>
                </a:solidFill>
                <a:latin typeface="Arial MT"/>
                <a:cs typeface="Arial MT"/>
              </a:rPr>
              <a:t>les</a:t>
            </a:r>
            <a:r>
              <a:rPr sz="1300" spc="15" dirty="0">
                <a:solidFill>
                  <a:srgbClr val="393536"/>
                </a:solidFill>
                <a:latin typeface="Arial MT"/>
                <a:cs typeface="Arial MT"/>
              </a:rPr>
              <a:t> </a:t>
            </a:r>
            <a:r>
              <a:rPr sz="1300" spc="-5" dirty="0">
                <a:solidFill>
                  <a:srgbClr val="393536"/>
                </a:solidFill>
                <a:latin typeface="Arial MT"/>
                <a:cs typeface="Arial MT"/>
              </a:rPr>
              <a:t>règles</a:t>
            </a:r>
            <a:r>
              <a:rPr sz="1300" spc="45" dirty="0">
                <a:solidFill>
                  <a:srgbClr val="393536"/>
                </a:solidFill>
                <a:latin typeface="Arial MT"/>
                <a:cs typeface="Arial MT"/>
              </a:rPr>
              <a:t> </a:t>
            </a:r>
            <a:r>
              <a:rPr sz="1300" spc="-10" dirty="0">
                <a:solidFill>
                  <a:srgbClr val="393536"/>
                </a:solidFill>
                <a:latin typeface="Arial MT"/>
                <a:cs typeface="Arial MT"/>
              </a:rPr>
              <a:t>de</a:t>
            </a:r>
            <a:endParaRPr sz="1300">
              <a:latin typeface="Arial MT"/>
              <a:cs typeface="Arial MT"/>
            </a:endParaRPr>
          </a:p>
          <a:p>
            <a:pPr marL="241300" marR="535305">
              <a:lnSpc>
                <a:spcPct val="70000"/>
              </a:lnSpc>
              <a:spcBef>
                <a:spcPts val="235"/>
              </a:spcBef>
            </a:pPr>
            <a:r>
              <a:rPr sz="1300" spc="-5" dirty="0">
                <a:solidFill>
                  <a:srgbClr val="393536"/>
                </a:solidFill>
                <a:latin typeface="Arial MT"/>
                <a:cs typeface="Arial MT"/>
              </a:rPr>
              <a:t>communication</a:t>
            </a:r>
            <a:r>
              <a:rPr sz="1300" spc="4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40" dirty="0">
                <a:solidFill>
                  <a:srgbClr val="393536"/>
                </a:solidFill>
                <a:latin typeface="Arial MT"/>
                <a:cs typeface="Arial MT"/>
              </a:rPr>
              <a:t> </a:t>
            </a:r>
            <a:r>
              <a:rPr sz="1300" spc="-5" dirty="0">
                <a:solidFill>
                  <a:srgbClr val="393536"/>
                </a:solidFill>
                <a:latin typeface="Arial MT"/>
                <a:cs typeface="Arial MT"/>
              </a:rPr>
              <a:t>aux</a:t>
            </a:r>
            <a:r>
              <a:rPr sz="1300" spc="30" dirty="0">
                <a:solidFill>
                  <a:srgbClr val="393536"/>
                </a:solidFill>
                <a:latin typeface="Arial MT"/>
                <a:cs typeface="Arial MT"/>
              </a:rPr>
              <a:t> </a:t>
            </a:r>
            <a:r>
              <a:rPr sz="1300" spc="-5" dirty="0">
                <a:solidFill>
                  <a:srgbClr val="393536"/>
                </a:solidFill>
                <a:latin typeface="Arial MT"/>
                <a:cs typeface="Arial MT"/>
              </a:rPr>
              <a:t>différentes</a:t>
            </a:r>
            <a:r>
              <a:rPr sz="1300" spc="40" dirty="0">
                <a:solidFill>
                  <a:srgbClr val="393536"/>
                </a:solidFill>
                <a:latin typeface="Arial MT"/>
                <a:cs typeface="Arial MT"/>
              </a:rPr>
              <a:t> </a:t>
            </a:r>
            <a:r>
              <a:rPr sz="1300" spc="-5" dirty="0">
                <a:solidFill>
                  <a:srgbClr val="393536"/>
                </a:solidFill>
                <a:latin typeface="Arial MT"/>
                <a:cs typeface="Arial MT"/>
              </a:rPr>
              <a:t>couches</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25" dirty="0">
                <a:solidFill>
                  <a:srgbClr val="393536"/>
                </a:solidFill>
                <a:latin typeface="Arial MT"/>
                <a:cs typeface="Arial MT"/>
              </a:rPr>
              <a:t> </a:t>
            </a:r>
            <a:r>
              <a:rPr sz="1300" spc="-5" dirty="0">
                <a:solidFill>
                  <a:srgbClr val="393536"/>
                </a:solidFill>
                <a:latin typeface="Arial MT"/>
                <a:cs typeface="Arial MT"/>
              </a:rPr>
              <a:t>ces</a:t>
            </a:r>
            <a:r>
              <a:rPr sz="1300" dirty="0">
                <a:solidFill>
                  <a:srgbClr val="393536"/>
                </a:solidFill>
                <a:latin typeface="Arial MT"/>
                <a:cs typeface="Arial MT"/>
              </a:rPr>
              <a:t> </a:t>
            </a:r>
            <a:r>
              <a:rPr sz="1300" spc="-5" dirty="0">
                <a:solidFill>
                  <a:srgbClr val="393536"/>
                </a:solidFill>
                <a:latin typeface="Arial MT"/>
                <a:cs typeface="Arial MT"/>
              </a:rPr>
              <a:t>modèles</a:t>
            </a:r>
            <a:r>
              <a:rPr sz="1300" spc="40" dirty="0">
                <a:solidFill>
                  <a:srgbClr val="393536"/>
                </a:solidFill>
                <a:latin typeface="Arial MT"/>
                <a:cs typeface="Arial MT"/>
              </a:rPr>
              <a:t> </a:t>
            </a:r>
            <a:r>
              <a:rPr sz="1300" spc="-5" dirty="0">
                <a:solidFill>
                  <a:srgbClr val="393536"/>
                </a:solidFill>
                <a:latin typeface="Arial MT"/>
                <a:cs typeface="Arial MT"/>
              </a:rPr>
              <a:t>se</a:t>
            </a:r>
            <a:r>
              <a:rPr sz="1300" spc="15" dirty="0">
                <a:solidFill>
                  <a:srgbClr val="393536"/>
                </a:solidFill>
                <a:latin typeface="Arial MT"/>
                <a:cs typeface="Arial MT"/>
              </a:rPr>
              <a:t> </a:t>
            </a:r>
            <a:r>
              <a:rPr sz="1300" spc="-5" dirty="0">
                <a:solidFill>
                  <a:srgbClr val="393536"/>
                </a:solidFill>
                <a:latin typeface="Arial MT"/>
                <a:cs typeface="Arial MT"/>
              </a:rPr>
              <a:t>révèle</a:t>
            </a:r>
            <a:r>
              <a:rPr sz="1300" spc="40" dirty="0">
                <a:solidFill>
                  <a:srgbClr val="393536"/>
                </a:solidFill>
                <a:latin typeface="Arial MT"/>
                <a:cs typeface="Arial MT"/>
              </a:rPr>
              <a:t> </a:t>
            </a:r>
            <a:r>
              <a:rPr sz="1300" spc="-5" dirty="0">
                <a:solidFill>
                  <a:srgbClr val="393536"/>
                </a:solidFill>
                <a:latin typeface="Arial MT"/>
                <a:cs typeface="Arial MT"/>
              </a:rPr>
              <a:t>utile</a:t>
            </a:r>
            <a:r>
              <a:rPr sz="1300" spc="15" dirty="0">
                <a:solidFill>
                  <a:srgbClr val="393536"/>
                </a:solidFill>
                <a:latin typeface="Arial MT"/>
                <a:cs typeface="Arial MT"/>
              </a:rPr>
              <a:t> </a:t>
            </a:r>
            <a:r>
              <a:rPr sz="1300" spc="-5" dirty="0">
                <a:solidFill>
                  <a:srgbClr val="393536"/>
                </a:solidFill>
                <a:latin typeface="Arial MT"/>
                <a:cs typeface="Arial MT"/>
              </a:rPr>
              <a:t>pour</a:t>
            </a:r>
            <a:r>
              <a:rPr sz="1300" spc="25" dirty="0">
                <a:solidFill>
                  <a:srgbClr val="393536"/>
                </a:solidFill>
                <a:latin typeface="Arial MT"/>
                <a:cs typeface="Arial MT"/>
              </a:rPr>
              <a:t> </a:t>
            </a:r>
            <a:r>
              <a:rPr sz="1300" spc="-5" dirty="0">
                <a:solidFill>
                  <a:srgbClr val="393536"/>
                </a:solidFill>
                <a:latin typeface="Arial MT"/>
                <a:cs typeface="Arial MT"/>
              </a:rPr>
              <a:t>déterminer</a:t>
            </a:r>
            <a:r>
              <a:rPr sz="1300" spc="50" dirty="0">
                <a:solidFill>
                  <a:srgbClr val="393536"/>
                </a:solidFill>
                <a:latin typeface="Arial MT"/>
                <a:cs typeface="Arial MT"/>
              </a:rPr>
              <a:t> </a:t>
            </a:r>
            <a:r>
              <a:rPr sz="1300" spc="-5" dirty="0">
                <a:solidFill>
                  <a:srgbClr val="393536"/>
                </a:solidFill>
                <a:latin typeface="Arial MT"/>
                <a:cs typeface="Arial MT"/>
              </a:rPr>
              <a:t>quels</a:t>
            </a:r>
            <a:r>
              <a:rPr sz="1300" spc="20" dirty="0">
                <a:solidFill>
                  <a:srgbClr val="393536"/>
                </a:solidFill>
                <a:latin typeface="Arial MT"/>
                <a:cs typeface="Arial MT"/>
              </a:rPr>
              <a:t> </a:t>
            </a:r>
            <a:r>
              <a:rPr sz="1300" spc="-5" dirty="0">
                <a:solidFill>
                  <a:srgbClr val="393536"/>
                </a:solidFill>
                <a:latin typeface="Arial MT"/>
                <a:cs typeface="Arial MT"/>
              </a:rPr>
              <a:t>équipements</a:t>
            </a:r>
            <a:r>
              <a:rPr sz="1300" spc="50"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services </a:t>
            </a:r>
            <a:r>
              <a:rPr sz="1300" spc="-345" dirty="0">
                <a:solidFill>
                  <a:srgbClr val="393536"/>
                </a:solidFill>
                <a:latin typeface="Arial MT"/>
                <a:cs typeface="Arial MT"/>
              </a:rPr>
              <a:t> </a:t>
            </a:r>
            <a:r>
              <a:rPr sz="1300" spc="-5" dirty="0">
                <a:solidFill>
                  <a:srgbClr val="393536"/>
                </a:solidFill>
                <a:latin typeface="Arial MT"/>
                <a:cs typeface="Arial MT"/>
              </a:rPr>
              <a:t>s'appliquent</a:t>
            </a:r>
            <a:r>
              <a:rPr sz="1300" spc="30" dirty="0">
                <a:solidFill>
                  <a:srgbClr val="393536"/>
                </a:solidFill>
                <a:latin typeface="Arial MT"/>
                <a:cs typeface="Arial MT"/>
              </a:rPr>
              <a:t> </a:t>
            </a:r>
            <a:r>
              <a:rPr sz="1300" spc="-5" dirty="0">
                <a:solidFill>
                  <a:srgbClr val="393536"/>
                </a:solidFill>
                <a:latin typeface="Arial MT"/>
                <a:cs typeface="Arial MT"/>
              </a:rPr>
              <a:t>à</a:t>
            </a:r>
            <a:r>
              <a:rPr sz="1300" spc="10" dirty="0">
                <a:solidFill>
                  <a:srgbClr val="393536"/>
                </a:solidFill>
                <a:latin typeface="Arial MT"/>
                <a:cs typeface="Arial MT"/>
              </a:rPr>
              <a:t> </a:t>
            </a:r>
            <a:r>
              <a:rPr sz="1300" spc="-5" dirty="0">
                <a:solidFill>
                  <a:srgbClr val="393536"/>
                </a:solidFill>
                <a:latin typeface="Arial MT"/>
                <a:cs typeface="Arial MT"/>
              </a:rPr>
              <a:t>des</a:t>
            </a:r>
            <a:r>
              <a:rPr sz="1300" spc="5" dirty="0">
                <a:solidFill>
                  <a:srgbClr val="393536"/>
                </a:solidFill>
                <a:latin typeface="Arial MT"/>
                <a:cs typeface="Arial MT"/>
              </a:rPr>
              <a:t> </a:t>
            </a:r>
            <a:r>
              <a:rPr sz="1300" spc="-5" dirty="0">
                <a:solidFill>
                  <a:srgbClr val="393536"/>
                </a:solidFill>
                <a:latin typeface="Arial MT"/>
                <a:cs typeface="Arial MT"/>
              </a:rPr>
              <a:t>points</a:t>
            </a:r>
            <a:r>
              <a:rPr sz="1300" spc="15" dirty="0">
                <a:solidFill>
                  <a:srgbClr val="393536"/>
                </a:solidFill>
                <a:latin typeface="Arial MT"/>
                <a:cs typeface="Arial MT"/>
              </a:rPr>
              <a:t> </a:t>
            </a:r>
            <a:r>
              <a:rPr sz="1300" spc="-5" dirty="0">
                <a:solidFill>
                  <a:srgbClr val="393536"/>
                </a:solidFill>
                <a:latin typeface="Arial MT"/>
                <a:cs typeface="Arial MT"/>
              </a:rPr>
              <a:t>spécifiques,</a:t>
            </a:r>
            <a:r>
              <a:rPr sz="1300" spc="35" dirty="0">
                <a:solidFill>
                  <a:srgbClr val="393536"/>
                </a:solidFill>
                <a:latin typeface="Arial MT"/>
                <a:cs typeface="Arial MT"/>
              </a:rPr>
              <a:t> </a:t>
            </a:r>
            <a:r>
              <a:rPr sz="1300" spc="-5" dirty="0">
                <a:solidFill>
                  <a:srgbClr val="393536"/>
                </a:solidFill>
                <a:latin typeface="Arial MT"/>
                <a:cs typeface="Arial MT"/>
              </a:rPr>
              <a:t>lorsque</a:t>
            </a:r>
            <a:r>
              <a:rPr sz="1300" spc="20" dirty="0">
                <a:solidFill>
                  <a:srgbClr val="393536"/>
                </a:solidFill>
                <a:latin typeface="Arial MT"/>
                <a:cs typeface="Arial MT"/>
              </a:rPr>
              <a:t> </a:t>
            </a:r>
            <a:r>
              <a:rPr sz="1300" spc="-5" dirty="0">
                <a:solidFill>
                  <a:srgbClr val="393536"/>
                </a:solidFill>
                <a:latin typeface="Arial MT"/>
                <a:cs typeface="Arial MT"/>
              </a:rPr>
              <a:t>les</a:t>
            </a:r>
            <a:r>
              <a:rPr sz="1300" spc="5" dirty="0">
                <a:solidFill>
                  <a:srgbClr val="393536"/>
                </a:solidFill>
                <a:latin typeface="Arial MT"/>
                <a:cs typeface="Arial MT"/>
              </a:rPr>
              <a:t> </a:t>
            </a:r>
            <a:r>
              <a:rPr sz="1300" spc="-5" dirty="0">
                <a:solidFill>
                  <a:srgbClr val="393536"/>
                </a:solidFill>
                <a:latin typeface="Arial MT"/>
                <a:cs typeface="Arial MT"/>
              </a:rPr>
              <a:t>données</a:t>
            </a:r>
            <a:r>
              <a:rPr sz="1300" spc="35" dirty="0">
                <a:solidFill>
                  <a:srgbClr val="393536"/>
                </a:solidFill>
                <a:latin typeface="Arial MT"/>
                <a:cs typeface="Arial MT"/>
              </a:rPr>
              <a:t> </a:t>
            </a:r>
            <a:r>
              <a:rPr sz="1300" spc="-5" dirty="0">
                <a:solidFill>
                  <a:srgbClr val="393536"/>
                </a:solidFill>
                <a:latin typeface="Arial MT"/>
                <a:cs typeface="Arial MT"/>
              </a:rPr>
              <a:t>traversent</a:t>
            </a:r>
            <a:r>
              <a:rPr sz="1300" spc="55" dirty="0">
                <a:solidFill>
                  <a:srgbClr val="393536"/>
                </a:solidFill>
                <a:latin typeface="Arial MT"/>
                <a:cs typeface="Arial MT"/>
              </a:rPr>
              <a:t> </a:t>
            </a:r>
            <a:r>
              <a:rPr sz="1300" spc="-5" dirty="0">
                <a:solidFill>
                  <a:srgbClr val="393536"/>
                </a:solidFill>
                <a:latin typeface="Arial MT"/>
                <a:cs typeface="Arial MT"/>
              </a:rPr>
              <a:t>des</a:t>
            </a:r>
            <a:r>
              <a:rPr sz="1300" spc="10" dirty="0">
                <a:solidFill>
                  <a:srgbClr val="393536"/>
                </a:solidFill>
                <a:latin typeface="Arial MT"/>
                <a:cs typeface="Arial MT"/>
              </a:rPr>
              <a:t> </a:t>
            </a:r>
            <a:r>
              <a:rPr sz="1300" spc="-5" dirty="0">
                <a:solidFill>
                  <a:srgbClr val="393536"/>
                </a:solidFill>
                <a:latin typeface="Arial MT"/>
                <a:cs typeface="Arial MT"/>
              </a:rPr>
              <a:t>réseaux</a:t>
            </a:r>
            <a:r>
              <a:rPr sz="1300" spc="30" dirty="0">
                <a:solidFill>
                  <a:srgbClr val="393536"/>
                </a:solidFill>
                <a:latin typeface="Arial MT"/>
                <a:cs typeface="Arial MT"/>
              </a:rPr>
              <a:t> </a:t>
            </a:r>
            <a:r>
              <a:rPr sz="1300" spc="-5" dirty="0">
                <a:solidFill>
                  <a:srgbClr val="393536"/>
                </a:solidFill>
                <a:latin typeface="Arial MT"/>
                <a:cs typeface="Arial MT"/>
              </a:rPr>
              <a:t>locaux</a:t>
            </a:r>
            <a:r>
              <a:rPr sz="1300" spc="10" dirty="0">
                <a:solidFill>
                  <a:srgbClr val="393536"/>
                </a:solidFill>
                <a:latin typeface="Arial MT"/>
                <a:cs typeface="Arial MT"/>
              </a:rPr>
              <a:t> </a:t>
            </a:r>
            <a:r>
              <a:rPr sz="1300" spc="-5" dirty="0">
                <a:solidFill>
                  <a:srgbClr val="393536"/>
                </a:solidFill>
                <a:latin typeface="Arial MT"/>
                <a:cs typeface="Arial MT"/>
              </a:rPr>
              <a:t>et</a:t>
            </a:r>
            <a:r>
              <a:rPr sz="1300" spc="5" dirty="0">
                <a:solidFill>
                  <a:srgbClr val="393536"/>
                </a:solidFill>
                <a:latin typeface="Arial MT"/>
                <a:cs typeface="Arial MT"/>
              </a:rPr>
              <a:t> </a:t>
            </a:r>
            <a:r>
              <a:rPr sz="1300" spc="-5" dirty="0">
                <a:solidFill>
                  <a:srgbClr val="393536"/>
                </a:solidFill>
                <a:latin typeface="Arial MT"/>
                <a:cs typeface="Arial MT"/>
              </a:rPr>
              <a:t>étendus.</a:t>
            </a:r>
            <a:endParaRPr sz="1300">
              <a:latin typeface="Arial MT"/>
              <a:cs typeface="Arial MT"/>
            </a:endParaRPr>
          </a:p>
          <a:p>
            <a:pPr marL="241300" indent="-228600">
              <a:lnSpc>
                <a:spcPts val="1325"/>
              </a:lnSpc>
              <a:spcBef>
                <a:spcPts val="530"/>
              </a:spcBef>
              <a:buChar char="•"/>
              <a:tabLst>
                <a:tab pos="240665" algn="l"/>
                <a:tab pos="241300" algn="l"/>
              </a:tabLst>
            </a:pPr>
            <a:r>
              <a:rPr sz="1300" spc="-5" dirty="0">
                <a:solidFill>
                  <a:srgbClr val="393536"/>
                </a:solidFill>
                <a:latin typeface="Arial MT"/>
                <a:cs typeface="Arial MT"/>
              </a:rPr>
              <a:t>Les</a:t>
            </a:r>
            <a:r>
              <a:rPr sz="1300" spc="10" dirty="0">
                <a:solidFill>
                  <a:srgbClr val="393536"/>
                </a:solidFill>
                <a:latin typeface="Arial MT"/>
                <a:cs typeface="Arial MT"/>
              </a:rPr>
              <a:t> </a:t>
            </a:r>
            <a:r>
              <a:rPr sz="1300" spc="-5" dirty="0">
                <a:solidFill>
                  <a:srgbClr val="393536"/>
                </a:solidFill>
                <a:latin typeface="Arial MT"/>
                <a:cs typeface="Arial MT"/>
              </a:rPr>
              <a:t>données</a:t>
            </a:r>
            <a:r>
              <a:rPr sz="1300" spc="40" dirty="0">
                <a:solidFill>
                  <a:srgbClr val="393536"/>
                </a:solidFill>
                <a:latin typeface="Arial MT"/>
                <a:cs typeface="Arial MT"/>
              </a:rPr>
              <a:t> </a:t>
            </a:r>
            <a:r>
              <a:rPr sz="1300" spc="-5" dirty="0">
                <a:solidFill>
                  <a:srgbClr val="393536"/>
                </a:solidFill>
                <a:latin typeface="Arial MT"/>
                <a:cs typeface="Arial MT"/>
              </a:rPr>
              <a:t>qui</a:t>
            </a:r>
            <a:r>
              <a:rPr sz="1300" spc="10" dirty="0">
                <a:solidFill>
                  <a:srgbClr val="393536"/>
                </a:solidFill>
                <a:latin typeface="Arial MT"/>
                <a:cs typeface="Arial MT"/>
              </a:rPr>
              <a:t> </a:t>
            </a:r>
            <a:r>
              <a:rPr sz="1300" spc="-5" dirty="0">
                <a:solidFill>
                  <a:srgbClr val="393536"/>
                </a:solidFill>
                <a:latin typeface="Arial MT"/>
                <a:cs typeface="Arial MT"/>
              </a:rPr>
              <a:t>passent</a:t>
            </a:r>
            <a:r>
              <a:rPr sz="1300" spc="40" dirty="0">
                <a:solidFill>
                  <a:srgbClr val="393536"/>
                </a:solidFill>
                <a:latin typeface="Arial MT"/>
                <a:cs typeface="Arial MT"/>
              </a:rPr>
              <a:t> </a:t>
            </a:r>
            <a:r>
              <a:rPr sz="1300" spc="-5" dirty="0">
                <a:solidFill>
                  <a:srgbClr val="393536"/>
                </a:solidFill>
                <a:latin typeface="Arial MT"/>
                <a:cs typeface="Arial MT"/>
              </a:rPr>
              <a:t>du</a:t>
            </a:r>
            <a:r>
              <a:rPr sz="1300" spc="10" dirty="0">
                <a:solidFill>
                  <a:srgbClr val="393536"/>
                </a:solidFill>
                <a:latin typeface="Arial MT"/>
                <a:cs typeface="Arial MT"/>
              </a:rPr>
              <a:t> </a:t>
            </a:r>
            <a:r>
              <a:rPr sz="1300" spc="-5" dirty="0">
                <a:solidFill>
                  <a:srgbClr val="393536"/>
                </a:solidFill>
                <a:latin typeface="Arial MT"/>
                <a:cs typeface="Arial MT"/>
              </a:rPr>
              <a:t>haut</a:t>
            </a:r>
            <a:r>
              <a:rPr sz="1300" spc="15" dirty="0">
                <a:solidFill>
                  <a:srgbClr val="393536"/>
                </a:solidFill>
                <a:latin typeface="Arial MT"/>
                <a:cs typeface="Arial MT"/>
              </a:rPr>
              <a:t> </a:t>
            </a:r>
            <a:r>
              <a:rPr sz="1300" spc="-10" dirty="0">
                <a:solidFill>
                  <a:srgbClr val="393536"/>
                </a:solidFill>
                <a:latin typeface="Arial MT"/>
                <a:cs typeface="Arial MT"/>
              </a:rPr>
              <a:t>vers</a:t>
            </a:r>
            <a:r>
              <a:rPr sz="1300" spc="35" dirty="0">
                <a:solidFill>
                  <a:srgbClr val="393536"/>
                </a:solidFill>
                <a:latin typeface="Arial MT"/>
                <a:cs typeface="Arial MT"/>
              </a:rPr>
              <a:t> </a:t>
            </a:r>
            <a:r>
              <a:rPr sz="1300" spc="-5" dirty="0">
                <a:solidFill>
                  <a:srgbClr val="393536"/>
                </a:solidFill>
                <a:latin typeface="Arial MT"/>
                <a:cs typeface="Arial MT"/>
              </a:rPr>
              <a:t>le</a:t>
            </a:r>
            <a:r>
              <a:rPr sz="1300" spc="5" dirty="0">
                <a:solidFill>
                  <a:srgbClr val="393536"/>
                </a:solidFill>
                <a:latin typeface="Arial MT"/>
                <a:cs typeface="Arial MT"/>
              </a:rPr>
              <a:t> </a:t>
            </a:r>
            <a:r>
              <a:rPr sz="1300" spc="-5" dirty="0">
                <a:solidFill>
                  <a:srgbClr val="393536"/>
                </a:solidFill>
                <a:latin typeface="Arial MT"/>
                <a:cs typeface="Arial MT"/>
              </a:rPr>
              <a:t>bas</a:t>
            </a:r>
            <a:r>
              <a:rPr sz="1300" spc="10" dirty="0">
                <a:solidFill>
                  <a:srgbClr val="393536"/>
                </a:solidFill>
                <a:latin typeface="Arial MT"/>
                <a:cs typeface="Arial MT"/>
              </a:rPr>
              <a:t> </a:t>
            </a:r>
            <a:r>
              <a:rPr sz="1300" spc="-5" dirty="0">
                <a:solidFill>
                  <a:srgbClr val="393536"/>
                </a:solidFill>
                <a:latin typeface="Arial MT"/>
                <a:cs typeface="Arial MT"/>
              </a:rPr>
              <a:t>dans</a:t>
            </a:r>
            <a:r>
              <a:rPr sz="1300" spc="25" dirty="0">
                <a:solidFill>
                  <a:srgbClr val="393536"/>
                </a:solidFill>
                <a:latin typeface="Arial MT"/>
                <a:cs typeface="Arial MT"/>
              </a:rPr>
              <a:t> </a:t>
            </a:r>
            <a:r>
              <a:rPr sz="1300" spc="-5" dirty="0">
                <a:solidFill>
                  <a:srgbClr val="393536"/>
                </a:solidFill>
                <a:latin typeface="Arial MT"/>
                <a:cs typeface="Arial MT"/>
              </a:rPr>
              <a:t>la</a:t>
            </a:r>
            <a:r>
              <a:rPr sz="1300" spc="10" dirty="0">
                <a:solidFill>
                  <a:srgbClr val="393536"/>
                </a:solidFill>
                <a:latin typeface="Arial MT"/>
                <a:cs typeface="Arial MT"/>
              </a:rPr>
              <a:t> </a:t>
            </a:r>
            <a:r>
              <a:rPr sz="1300" spc="-5" dirty="0">
                <a:solidFill>
                  <a:srgbClr val="393536"/>
                </a:solidFill>
                <a:latin typeface="Arial MT"/>
                <a:cs typeface="Arial MT"/>
              </a:rPr>
              <a:t>pile</a:t>
            </a:r>
            <a:r>
              <a:rPr sz="1300" spc="15" dirty="0">
                <a:solidFill>
                  <a:srgbClr val="393536"/>
                </a:solidFill>
                <a:latin typeface="Arial MT"/>
                <a:cs typeface="Arial MT"/>
              </a:rPr>
              <a:t> </a:t>
            </a:r>
            <a:r>
              <a:rPr sz="1300" spc="-5" dirty="0">
                <a:solidFill>
                  <a:srgbClr val="393536"/>
                </a:solidFill>
                <a:latin typeface="Arial MT"/>
                <a:cs typeface="Arial MT"/>
              </a:rPr>
              <a:t>du</a:t>
            </a:r>
            <a:r>
              <a:rPr sz="1300" spc="10" dirty="0">
                <a:solidFill>
                  <a:srgbClr val="393536"/>
                </a:solidFill>
                <a:latin typeface="Arial MT"/>
                <a:cs typeface="Arial MT"/>
              </a:rPr>
              <a:t> </a:t>
            </a:r>
            <a:r>
              <a:rPr sz="1300" spc="-5" dirty="0">
                <a:solidFill>
                  <a:srgbClr val="393536"/>
                </a:solidFill>
                <a:latin typeface="Arial MT"/>
                <a:cs typeface="Arial MT"/>
              </a:rPr>
              <a:t>modèle</a:t>
            </a:r>
            <a:r>
              <a:rPr sz="1300" spc="50" dirty="0">
                <a:solidFill>
                  <a:srgbClr val="393536"/>
                </a:solidFill>
                <a:latin typeface="Arial MT"/>
                <a:cs typeface="Arial MT"/>
              </a:rPr>
              <a:t> </a:t>
            </a:r>
            <a:r>
              <a:rPr sz="1300" spc="-5" dirty="0">
                <a:solidFill>
                  <a:srgbClr val="393536"/>
                </a:solidFill>
                <a:latin typeface="Arial MT"/>
                <a:cs typeface="Arial MT"/>
              </a:rPr>
              <a:t>OSI</a:t>
            </a:r>
            <a:r>
              <a:rPr sz="1300" spc="15" dirty="0">
                <a:solidFill>
                  <a:srgbClr val="393536"/>
                </a:solidFill>
                <a:latin typeface="Arial MT"/>
                <a:cs typeface="Arial MT"/>
              </a:rPr>
              <a:t> </a:t>
            </a:r>
            <a:r>
              <a:rPr sz="1300" spc="-5" dirty="0">
                <a:solidFill>
                  <a:srgbClr val="393536"/>
                </a:solidFill>
                <a:latin typeface="Arial MT"/>
                <a:cs typeface="Arial MT"/>
              </a:rPr>
              <a:t>sont</a:t>
            </a:r>
            <a:r>
              <a:rPr sz="1300" spc="10" dirty="0">
                <a:solidFill>
                  <a:srgbClr val="393536"/>
                </a:solidFill>
                <a:latin typeface="Arial MT"/>
                <a:cs typeface="Arial MT"/>
              </a:rPr>
              <a:t> </a:t>
            </a:r>
            <a:r>
              <a:rPr sz="1300" spc="-5" dirty="0">
                <a:solidFill>
                  <a:srgbClr val="393536"/>
                </a:solidFill>
                <a:latin typeface="Arial MT"/>
                <a:cs typeface="Arial MT"/>
              </a:rPr>
              <a:t>segmentées</a:t>
            </a:r>
            <a:r>
              <a:rPr sz="1300" spc="50" dirty="0">
                <a:solidFill>
                  <a:srgbClr val="393536"/>
                </a:solidFill>
                <a:latin typeface="Arial MT"/>
                <a:cs typeface="Arial MT"/>
              </a:rPr>
              <a:t> </a:t>
            </a:r>
            <a:r>
              <a:rPr sz="1300" spc="-5" dirty="0">
                <a:solidFill>
                  <a:srgbClr val="393536"/>
                </a:solidFill>
                <a:latin typeface="Arial MT"/>
                <a:cs typeface="Arial MT"/>
              </a:rPr>
              <a:t>en</a:t>
            </a:r>
            <a:r>
              <a:rPr sz="1300" spc="10" dirty="0">
                <a:solidFill>
                  <a:srgbClr val="393536"/>
                </a:solidFill>
                <a:latin typeface="Arial MT"/>
                <a:cs typeface="Arial MT"/>
              </a:rPr>
              <a:t> </a:t>
            </a:r>
            <a:r>
              <a:rPr sz="1300" spc="-5" dirty="0">
                <a:solidFill>
                  <a:srgbClr val="393536"/>
                </a:solidFill>
                <a:latin typeface="Arial MT"/>
                <a:cs typeface="Arial MT"/>
              </a:rPr>
              <a:t>différentes</a:t>
            </a:r>
            <a:r>
              <a:rPr sz="1300" spc="50" dirty="0">
                <a:solidFill>
                  <a:srgbClr val="393536"/>
                </a:solidFill>
                <a:latin typeface="Arial MT"/>
                <a:cs typeface="Arial MT"/>
              </a:rPr>
              <a:t> </a:t>
            </a:r>
            <a:r>
              <a:rPr sz="1300" spc="-5" dirty="0">
                <a:solidFill>
                  <a:srgbClr val="393536"/>
                </a:solidFill>
                <a:latin typeface="Arial MT"/>
                <a:cs typeface="Arial MT"/>
              </a:rPr>
              <a:t>parties</a:t>
            </a:r>
            <a:r>
              <a:rPr sz="1300" spc="20"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des</a:t>
            </a:r>
            <a:r>
              <a:rPr sz="1300" spc="10" dirty="0">
                <a:solidFill>
                  <a:srgbClr val="393536"/>
                </a:solidFill>
                <a:latin typeface="Arial MT"/>
                <a:cs typeface="Arial MT"/>
              </a:rPr>
              <a:t> </a:t>
            </a:r>
            <a:r>
              <a:rPr sz="1300" spc="-5" dirty="0">
                <a:solidFill>
                  <a:srgbClr val="393536"/>
                </a:solidFill>
                <a:latin typeface="Arial MT"/>
                <a:cs typeface="Arial MT"/>
              </a:rPr>
              <a:t>adresses</a:t>
            </a:r>
            <a:r>
              <a:rPr sz="1300" spc="40" dirty="0">
                <a:solidFill>
                  <a:srgbClr val="393536"/>
                </a:solidFill>
                <a:latin typeface="Arial MT"/>
                <a:cs typeface="Arial MT"/>
              </a:rPr>
              <a:t> </a:t>
            </a:r>
            <a:r>
              <a:rPr sz="1300" spc="-5" dirty="0">
                <a:solidFill>
                  <a:srgbClr val="393536"/>
                </a:solidFill>
                <a:latin typeface="Arial MT"/>
                <a:cs typeface="Arial MT"/>
              </a:rPr>
              <a:t>et</a:t>
            </a:r>
            <a:endParaRPr sz="1300">
              <a:latin typeface="Arial MT"/>
              <a:cs typeface="Arial MT"/>
            </a:endParaRPr>
          </a:p>
          <a:p>
            <a:pPr marL="241300">
              <a:lnSpc>
                <a:spcPts val="1090"/>
              </a:lnSpc>
            </a:pPr>
            <a:r>
              <a:rPr sz="1300" spc="-5" dirty="0">
                <a:solidFill>
                  <a:srgbClr val="393536"/>
                </a:solidFill>
                <a:latin typeface="Arial MT"/>
                <a:cs typeface="Arial MT"/>
              </a:rPr>
              <a:t>d'autres</a:t>
            </a:r>
            <a:r>
              <a:rPr sz="1300" spc="45" dirty="0">
                <a:solidFill>
                  <a:srgbClr val="393536"/>
                </a:solidFill>
                <a:latin typeface="Arial MT"/>
                <a:cs typeface="Arial MT"/>
              </a:rPr>
              <a:t> </a:t>
            </a:r>
            <a:r>
              <a:rPr sz="1300" spc="-5" dirty="0">
                <a:solidFill>
                  <a:srgbClr val="393536"/>
                </a:solidFill>
                <a:latin typeface="Arial MT"/>
                <a:cs typeface="Arial MT"/>
              </a:rPr>
              <a:t>étiquettes</a:t>
            </a:r>
            <a:r>
              <a:rPr sz="1300" spc="40" dirty="0">
                <a:solidFill>
                  <a:srgbClr val="393536"/>
                </a:solidFill>
                <a:latin typeface="Arial MT"/>
                <a:cs typeface="Arial MT"/>
              </a:rPr>
              <a:t> </a:t>
            </a:r>
            <a:r>
              <a:rPr sz="1300" spc="-5" dirty="0">
                <a:solidFill>
                  <a:srgbClr val="393536"/>
                </a:solidFill>
                <a:latin typeface="Arial MT"/>
                <a:cs typeface="Arial MT"/>
              </a:rPr>
              <a:t>viennent</a:t>
            </a:r>
            <a:r>
              <a:rPr sz="1300" spc="40" dirty="0">
                <a:solidFill>
                  <a:srgbClr val="393536"/>
                </a:solidFill>
                <a:latin typeface="Arial MT"/>
                <a:cs typeface="Arial MT"/>
              </a:rPr>
              <a:t> </a:t>
            </a:r>
            <a:r>
              <a:rPr sz="1300" spc="-5" dirty="0">
                <a:solidFill>
                  <a:srgbClr val="393536"/>
                </a:solidFill>
                <a:latin typeface="Arial MT"/>
                <a:cs typeface="Arial MT"/>
              </a:rPr>
              <a:t>s'y</a:t>
            </a:r>
            <a:r>
              <a:rPr sz="1300" spc="20" dirty="0">
                <a:solidFill>
                  <a:srgbClr val="393536"/>
                </a:solidFill>
                <a:latin typeface="Arial MT"/>
                <a:cs typeface="Arial MT"/>
              </a:rPr>
              <a:t> </a:t>
            </a:r>
            <a:r>
              <a:rPr sz="1300" spc="-10" dirty="0">
                <a:solidFill>
                  <a:srgbClr val="393536"/>
                </a:solidFill>
                <a:latin typeface="Arial MT"/>
                <a:cs typeface="Arial MT"/>
              </a:rPr>
              <a:t>encapsuler.</a:t>
            </a:r>
            <a:r>
              <a:rPr sz="1300" spc="40" dirty="0">
                <a:solidFill>
                  <a:srgbClr val="393536"/>
                </a:solidFill>
                <a:latin typeface="Arial MT"/>
                <a:cs typeface="Arial MT"/>
              </a:rPr>
              <a:t> </a:t>
            </a:r>
            <a:r>
              <a:rPr sz="1300" spc="-5" dirty="0">
                <a:solidFill>
                  <a:srgbClr val="393536"/>
                </a:solidFill>
                <a:latin typeface="Arial MT"/>
                <a:cs typeface="Arial MT"/>
              </a:rPr>
              <a:t>Ce</a:t>
            </a:r>
            <a:r>
              <a:rPr sz="1300" spc="15" dirty="0">
                <a:solidFill>
                  <a:srgbClr val="393536"/>
                </a:solidFill>
                <a:latin typeface="Arial MT"/>
                <a:cs typeface="Arial MT"/>
              </a:rPr>
              <a:t> </a:t>
            </a:r>
            <a:r>
              <a:rPr sz="1300" spc="-5" dirty="0">
                <a:solidFill>
                  <a:srgbClr val="393536"/>
                </a:solidFill>
                <a:latin typeface="Arial MT"/>
                <a:cs typeface="Arial MT"/>
              </a:rPr>
              <a:t>processus</a:t>
            </a:r>
            <a:r>
              <a:rPr sz="1300" spc="40" dirty="0">
                <a:solidFill>
                  <a:srgbClr val="393536"/>
                </a:solidFill>
                <a:latin typeface="Arial MT"/>
                <a:cs typeface="Arial MT"/>
              </a:rPr>
              <a:t> </a:t>
            </a:r>
            <a:r>
              <a:rPr sz="1300" spc="-5" dirty="0">
                <a:solidFill>
                  <a:srgbClr val="393536"/>
                </a:solidFill>
                <a:latin typeface="Arial MT"/>
                <a:cs typeface="Arial MT"/>
              </a:rPr>
              <a:t>est</a:t>
            </a:r>
            <a:r>
              <a:rPr sz="1300" spc="20" dirty="0">
                <a:solidFill>
                  <a:srgbClr val="393536"/>
                </a:solidFill>
                <a:latin typeface="Arial MT"/>
                <a:cs typeface="Arial MT"/>
              </a:rPr>
              <a:t> </a:t>
            </a:r>
            <a:r>
              <a:rPr sz="1300" spc="-5" dirty="0">
                <a:solidFill>
                  <a:srgbClr val="393536"/>
                </a:solidFill>
                <a:latin typeface="Arial MT"/>
                <a:cs typeface="Arial MT"/>
              </a:rPr>
              <a:t>inversé</a:t>
            </a:r>
            <a:r>
              <a:rPr sz="1300" spc="40" dirty="0">
                <a:solidFill>
                  <a:srgbClr val="393536"/>
                </a:solidFill>
                <a:latin typeface="Arial MT"/>
                <a:cs typeface="Arial MT"/>
              </a:rPr>
              <a:t> </a:t>
            </a:r>
            <a:r>
              <a:rPr sz="1300" spc="-5" dirty="0">
                <a:solidFill>
                  <a:srgbClr val="393536"/>
                </a:solidFill>
                <a:latin typeface="Arial MT"/>
                <a:cs typeface="Arial MT"/>
              </a:rPr>
              <a:t>lorsque</a:t>
            </a:r>
            <a:r>
              <a:rPr sz="1300" spc="40" dirty="0">
                <a:solidFill>
                  <a:srgbClr val="393536"/>
                </a:solidFill>
                <a:latin typeface="Arial MT"/>
                <a:cs typeface="Arial MT"/>
              </a:rPr>
              <a:t> </a:t>
            </a:r>
            <a:r>
              <a:rPr sz="1300" spc="-5" dirty="0">
                <a:solidFill>
                  <a:srgbClr val="393536"/>
                </a:solidFill>
                <a:latin typeface="Arial MT"/>
                <a:cs typeface="Arial MT"/>
              </a:rPr>
              <a:t>les</a:t>
            </a:r>
            <a:r>
              <a:rPr sz="1300" spc="5" dirty="0">
                <a:solidFill>
                  <a:srgbClr val="393536"/>
                </a:solidFill>
                <a:latin typeface="Arial MT"/>
                <a:cs typeface="Arial MT"/>
              </a:rPr>
              <a:t> </a:t>
            </a:r>
            <a:r>
              <a:rPr sz="1300" spc="-5" dirty="0">
                <a:solidFill>
                  <a:srgbClr val="393536"/>
                </a:solidFill>
                <a:latin typeface="Arial MT"/>
                <a:cs typeface="Arial MT"/>
              </a:rPr>
              <a:t>parties</a:t>
            </a:r>
            <a:r>
              <a:rPr sz="1300" spc="45" dirty="0">
                <a:solidFill>
                  <a:srgbClr val="393536"/>
                </a:solidFill>
                <a:latin typeface="Arial MT"/>
                <a:cs typeface="Arial MT"/>
              </a:rPr>
              <a:t> </a:t>
            </a:r>
            <a:r>
              <a:rPr sz="1300" spc="-5" dirty="0">
                <a:solidFill>
                  <a:srgbClr val="393536"/>
                </a:solidFill>
                <a:latin typeface="Arial MT"/>
                <a:cs typeface="Arial MT"/>
              </a:rPr>
              <a:t>sont</a:t>
            </a:r>
            <a:r>
              <a:rPr sz="1300" spc="15" dirty="0">
                <a:solidFill>
                  <a:srgbClr val="393536"/>
                </a:solidFill>
                <a:latin typeface="Arial MT"/>
                <a:cs typeface="Arial MT"/>
              </a:rPr>
              <a:t> </a:t>
            </a:r>
            <a:r>
              <a:rPr sz="1300" spc="-5" dirty="0">
                <a:solidFill>
                  <a:srgbClr val="393536"/>
                </a:solidFill>
                <a:latin typeface="Arial MT"/>
                <a:cs typeface="Arial MT"/>
              </a:rPr>
              <a:t>désencapsulées</a:t>
            </a:r>
            <a:r>
              <a:rPr sz="1300" spc="65"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transférées</a:t>
            </a:r>
            <a:r>
              <a:rPr sz="1300" spc="90" dirty="0">
                <a:solidFill>
                  <a:srgbClr val="393536"/>
                </a:solidFill>
                <a:latin typeface="Arial MT"/>
                <a:cs typeface="Arial MT"/>
              </a:rPr>
              <a:t> </a:t>
            </a:r>
            <a:r>
              <a:rPr sz="1300" spc="-10" dirty="0">
                <a:solidFill>
                  <a:srgbClr val="393536"/>
                </a:solidFill>
                <a:latin typeface="Arial MT"/>
                <a:cs typeface="Arial MT"/>
              </a:rPr>
              <a:t>vers</a:t>
            </a:r>
            <a:r>
              <a:rPr sz="1300" spc="30" dirty="0">
                <a:solidFill>
                  <a:srgbClr val="393536"/>
                </a:solidFill>
                <a:latin typeface="Arial MT"/>
                <a:cs typeface="Arial MT"/>
              </a:rPr>
              <a:t> </a:t>
            </a:r>
            <a:r>
              <a:rPr sz="1300" spc="-5" dirty="0">
                <a:solidFill>
                  <a:srgbClr val="393536"/>
                </a:solidFill>
                <a:latin typeface="Arial MT"/>
                <a:cs typeface="Arial MT"/>
              </a:rPr>
              <a:t>la</a:t>
            </a:r>
            <a:r>
              <a:rPr sz="1300" spc="15" dirty="0">
                <a:solidFill>
                  <a:srgbClr val="393536"/>
                </a:solidFill>
                <a:latin typeface="Arial MT"/>
                <a:cs typeface="Arial MT"/>
              </a:rPr>
              <a:t> </a:t>
            </a:r>
            <a:r>
              <a:rPr sz="1300" spc="-5" dirty="0">
                <a:solidFill>
                  <a:srgbClr val="393536"/>
                </a:solidFill>
                <a:latin typeface="Arial MT"/>
                <a:cs typeface="Arial MT"/>
              </a:rPr>
              <a:t>partie</a:t>
            </a:r>
            <a:endParaRPr sz="1300">
              <a:latin typeface="Arial MT"/>
              <a:cs typeface="Arial MT"/>
            </a:endParaRPr>
          </a:p>
          <a:p>
            <a:pPr marL="241300" marR="47625">
              <a:lnSpc>
                <a:spcPct val="70000"/>
              </a:lnSpc>
              <a:spcBef>
                <a:spcPts val="229"/>
              </a:spcBef>
            </a:pPr>
            <a:r>
              <a:rPr sz="1300" spc="-5" dirty="0">
                <a:solidFill>
                  <a:srgbClr val="393536"/>
                </a:solidFill>
                <a:latin typeface="Arial MT"/>
                <a:cs typeface="Arial MT"/>
              </a:rPr>
              <a:t>supérieure</a:t>
            </a:r>
            <a:r>
              <a:rPr sz="1300" spc="5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la</a:t>
            </a:r>
            <a:r>
              <a:rPr sz="1300" spc="5" dirty="0">
                <a:solidFill>
                  <a:srgbClr val="393536"/>
                </a:solidFill>
                <a:latin typeface="Arial MT"/>
                <a:cs typeface="Arial MT"/>
              </a:rPr>
              <a:t> </a:t>
            </a:r>
            <a:r>
              <a:rPr sz="1300" spc="-5" dirty="0">
                <a:solidFill>
                  <a:srgbClr val="393536"/>
                </a:solidFill>
                <a:latin typeface="Arial MT"/>
                <a:cs typeface="Arial MT"/>
              </a:rPr>
              <a:t>pile</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protocoles</a:t>
            </a:r>
            <a:r>
              <a:rPr sz="1300" spc="5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destination.</a:t>
            </a:r>
            <a:r>
              <a:rPr sz="1300" spc="40" dirty="0">
                <a:solidFill>
                  <a:srgbClr val="393536"/>
                </a:solidFill>
                <a:latin typeface="Arial MT"/>
                <a:cs typeface="Arial MT"/>
              </a:rPr>
              <a:t> </a:t>
            </a:r>
            <a:r>
              <a:rPr sz="1300" spc="-5" dirty="0">
                <a:solidFill>
                  <a:srgbClr val="393536"/>
                </a:solidFill>
                <a:latin typeface="Arial MT"/>
                <a:cs typeface="Arial MT"/>
              </a:rPr>
              <a:t>Le</a:t>
            </a:r>
            <a:r>
              <a:rPr sz="1300" spc="15" dirty="0">
                <a:solidFill>
                  <a:srgbClr val="393536"/>
                </a:solidFill>
                <a:latin typeface="Arial MT"/>
                <a:cs typeface="Arial MT"/>
              </a:rPr>
              <a:t> </a:t>
            </a:r>
            <a:r>
              <a:rPr sz="1300" spc="-5" dirty="0">
                <a:solidFill>
                  <a:srgbClr val="393536"/>
                </a:solidFill>
                <a:latin typeface="Arial MT"/>
                <a:cs typeface="Arial MT"/>
              </a:rPr>
              <a:t>modèle</a:t>
            </a:r>
            <a:r>
              <a:rPr sz="1300" spc="45" dirty="0">
                <a:solidFill>
                  <a:srgbClr val="393536"/>
                </a:solidFill>
                <a:latin typeface="Arial MT"/>
                <a:cs typeface="Arial MT"/>
              </a:rPr>
              <a:t> </a:t>
            </a:r>
            <a:r>
              <a:rPr sz="1300" spc="-5" dirty="0">
                <a:solidFill>
                  <a:srgbClr val="393536"/>
                </a:solidFill>
                <a:latin typeface="Arial MT"/>
                <a:cs typeface="Arial MT"/>
              </a:rPr>
              <a:t>OSI</a:t>
            </a:r>
            <a:r>
              <a:rPr sz="1300" spc="5" dirty="0">
                <a:solidFill>
                  <a:srgbClr val="393536"/>
                </a:solidFill>
                <a:latin typeface="Arial MT"/>
                <a:cs typeface="Arial MT"/>
              </a:rPr>
              <a:t> </a:t>
            </a:r>
            <a:r>
              <a:rPr sz="1300" spc="-5" dirty="0">
                <a:solidFill>
                  <a:srgbClr val="393536"/>
                </a:solidFill>
                <a:latin typeface="Arial MT"/>
                <a:cs typeface="Arial MT"/>
              </a:rPr>
              <a:t>décrit</a:t>
            </a:r>
            <a:r>
              <a:rPr sz="1300" spc="25" dirty="0">
                <a:solidFill>
                  <a:srgbClr val="393536"/>
                </a:solidFill>
                <a:latin typeface="Arial MT"/>
                <a:cs typeface="Arial MT"/>
              </a:rPr>
              <a:t> </a:t>
            </a:r>
            <a:r>
              <a:rPr sz="1300" spc="-5" dirty="0">
                <a:solidFill>
                  <a:srgbClr val="393536"/>
                </a:solidFill>
                <a:latin typeface="Arial MT"/>
                <a:cs typeface="Arial MT"/>
              </a:rPr>
              <a:t>des</a:t>
            </a:r>
            <a:r>
              <a:rPr sz="1300" spc="15" dirty="0">
                <a:solidFill>
                  <a:srgbClr val="393536"/>
                </a:solidFill>
                <a:latin typeface="Arial MT"/>
                <a:cs typeface="Arial MT"/>
              </a:rPr>
              <a:t> </a:t>
            </a:r>
            <a:r>
              <a:rPr sz="1300" spc="-5" dirty="0">
                <a:solidFill>
                  <a:srgbClr val="393536"/>
                </a:solidFill>
                <a:latin typeface="Arial MT"/>
                <a:cs typeface="Arial MT"/>
              </a:rPr>
              <a:t>processus</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codage,</a:t>
            </a:r>
            <a:r>
              <a:rPr sz="1300" spc="4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mise</a:t>
            </a:r>
            <a:r>
              <a:rPr sz="1300" spc="15" dirty="0">
                <a:solidFill>
                  <a:srgbClr val="393536"/>
                </a:solidFill>
                <a:latin typeface="Arial MT"/>
                <a:cs typeface="Arial MT"/>
              </a:rPr>
              <a:t> </a:t>
            </a:r>
            <a:r>
              <a:rPr sz="1300" spc="-5" dirty="0">
                <a:solidFill>
                  <a:srgbClr val="393536"/>
                </a:solidFill>
                <a:latin typeface="Arial MT"/>
                <a:cs typeface="Arial MT"/>
              </a:rPr>
              <a:t>en</a:t>
            </a:r>
            <a:r>
              <a:rPr sz="1300" spc="15" dirty="0">
                <a:solidFill>
                  <a:srgbClr val="393536"/>
                </a:solidFill>
                <a:latin typeface="Arial MT"/>
                <a:cs typeface="Arial MT"/>
              </a:rPr>
              <a:t> </a:t>
            </a:r>
            <a:r>
              <a:rPr sz="1300" spc="-5" dirty="0">
                <a:solidFill>
                  <a:srgbClr val="393536"/>
                </a:solidFill>
                <a:latin typeface="Arial MT"/>
                <a:cs typeface="Arial MT"/>
              </a:rPr>
              <a:t>forme,</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segmentation</a:t>
            </a:r>
            <a:r>
              <a:rPr sz="1300" spc="55" dirty="0">
                <a:solidFill>
                  <a:srgbClr val="393536"/>
                </a:solidFill>
                <a:latin typeface="Arial MT"/>
                <a:cs typeface="Arial MT"/>
              </a:rPr>
              <a:t> </a:t>
            </a:r>
            <a:r>
              <a:rPr sz="1300" spc="-5" dirty="0">
                <a:solidFill>
                  <a:srgbClr val="393536"/>
                </a:solidFill>
                <a:latin typeface="Arial MT"/>
                <a:cs typeface="Arial MT"/>
              </a:rPr>
              <a:t>et </a:t>
            </a:r>
            <a:r>
              <a:rPr sz="1300" spc="-345" dirty="0">
                <a:solidFill>
                  <a:srgbClr val="393536"/>
                </a:solidFill>
                <a:latin typeface="Arial MT"/>
                <a:cs typeface="Arial MT"/>
              </a:rPr>
              <a:t> </a:t>
            </a:r>
            <a:r>
              <a:rPr sz="1300" spc="-5" dirty="0">
                <a:solidFill>
                  <a:srgbClr val="393536"/>
                </a:solidFill>
                <a:latin typeface="Arial MT"/>
                <a:cs typeface="Arial MT"/>
              </a:rPr>
              <a:t>d'encapsulation</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5" dirty="0">
                <a:solidFill>
                  <a:srgbClr val="393536"/>
                </a:solidFill>
                <a:latin typeface="Arial MT"/>
                <a:cs typeface="Arial MT"/>
              </a:rPr>
              <a:t> </a:t>
            </a:r>
            <a:r>
              <a:rPr sz="1300" spc="-5" dirty="0">
                <a:solidFill>
                  <a:srgbClr val="393536"/>
                </a:solidFill>
                <a:latin typeface="Arial MT"/>
                <a:cs typeface="Arial MT"/>
              </a:rPr>
              <a:t>données</a:t>
            </a:r>
            <a:r>
              <a:rPr sz="1300" spc="30" dirty="0">
                <a:solidFill>
                  <a:srgbClr val="393536"/>
                </a:solidFill>
                <a:latin typeface="Arial MT"/>
                <a:cs typeface="Arial MT"/>
              </a:rPr>
              <a:t> </a:t>
            </a:r>
            <a:r>
              <a:rPr sz="1300" spc="-5" dirty="0">
                <a:solidFill>
                  <a:srgbClr val="393536"/>
                </a:solidFill>
                <a:latin typeface="Arial MT"/>
                <a:cs typeface="Arial MT"/>
              </a:rPr>
              <a:t>pour</a:t>
            </a:r>
            <a:r>
              <a:rPr sz="1300" spc="15" dirty="0">
                <a:solidFill>
                  <a:srgbClr val="393536"/>
                </a:solidFill>
                <a:latin typeface="Arial MT"/>
                <a:cs typeface="Arial MT"/>
              </a:rPr>
              <a:t> </a:t>
            </a:r>
            <a:r>
              <a:rPr sz="1300" spc="-5" dirty="0">
                <a:solidFill>
                  <a:srgbClr val="393536"/>
                </a:solidFill>
                <a:latin typeface="Arial MT"/>
                <a:cs typeface="Arial MT"/>
              </a:rPr>
              <a:t>la</a:t>
            </a:r>
            <a:r>
              <a:rPr sz="1300" spc="5" dirty="0">
                <a:solidFill>
                  <a:srgbClr val="393536"/>
                </a:solidFill>
                <a:latin typeface="Arial MT"/>
                <a:cs typeface="Arial MT"/>
              </a:rPr>
              <a:t> </a:t>
            </a:r>
            <a:r>
              <a:rPr sz="1300" spc="-5" dirty="0">
                <a:solidFill>
                  <a:srgbClr val="393536"/>
                </a:solidFill>
                <a:latin typeface="Arial MT"/>
                <a:cs typeface="Arial MT"/>
              </a:rPr>
              <a:t>transmission</a:t>
            </a:r>
            <a:r>
              <a:rPr sz="1300" spc="30" dirty="0">
                <a:solidFill>
                  <a:srgbClr val="393536"/>
                </a:solidFill>
                <a:latin typeface="Arial MT"/>
                <a:cs typeface="Arial MT"/>
              </a:rPr>
              <a:t> </a:t>
            </a:r>
            <a:r>
              <a:rPr sz="1300" spc="-5" dirty="0">
                <a:solidFill>
                  <a:srgbClr val="393536"/>
                </a:solidFill>
                <a:latin typeface="Arial MT"/>
                <a:cs typeface="Arial MT"/>
              </a:rPr>
              <a:t>sur</a:t>
            </a:r>
            <a:r>
              <a:rPr sz="1300" spc="20" dirty="0">
                <a:solidFill>
                  <a:srgbClr val="393536"/>
                </a:solidFill>
                <a:latin typeface="Arial MT"/>
                <a:cs typeface="Arial MT"/>
              </a:rPr>
              <a:t> </a:t>
            </a:r>
            <a:r>
              <a:rPr sz="1300" spc="-5" dirty="0">
                <a:solidFill>
                  <a:srgbClr val="393536"/>
                </a:solidFill>
                <a:latin typeface="Arial MT"/>
                <a:cs typeface="Arial MT"/>
              </a:rPr>
              <a:t>le réseau.</a:t>
            </a:r>
            <a:endParaRPr sz="1300">
              <a:latin typeface="Arial MT"/>
              <a:cs typeface="Arial MT"/>
            </a:endParaRPr>
          </a:p>
          <a:p>
            <a:pPr marL="241300" indent="-228600">
              <a:lnSpc>
                <a:spcPts val="1325"/>
              </a:lnSpc>
              <a:spcBef>
                <a:spcPts val="545"/>
              </a:spcBef>
              <a:buChar char="•"/>
              <a:tabLst>
                <a:tab pos="240665" algn="l"/>
                <a:tab pos="241300" algn="l"/>
              </a:tabLst>
            </a:pPr>
            <a:r>
              <a:rPr sz="1300" spc="-5" dirty="0">
                <a:solidFill>
                  <a:srgbClr val="393536"/>
                </a:solidFill>
                <a:latin typeface="Arial MT"/>
                <a:cs typeface="Arial MT"/>
              </a:rPr>
              <a:t>La</a:t>
            </a:r>
            <a:r>
              <a:rPr sz="1300" spc="10" dirty="0">
                <a:solidFill>
                  <a:srgbClr val="393536"/>
                </a:solidFill>
                <a:latin typeface="Arial MT"/>
                <a:cs typeface="Arial MT"/>
              </a:rPr>
              <a:t> </a:t>
            </a:r>
            <a:r>
              <a:rPr sz="1300" spc="-5" dirty="0">
                <a:solidFill>
                  <a:srgbClr val="393536"/>
                </a:solidFill>
                <a:latin typeface="Arial MT"/>
                <a:cs typeface="Arial MT"/>
              </a:rPr>
              <a:t>suite</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protocoles</a:t>
            </a:r>
            <a:r>
              <a:rPr sz="1300" spc="35" dirty="0">
                <a:solidFill>
                  <a:srgbClr val="393536"/>
                </a:solidFill>
                <a:latin typeface="Arial MT"/>
                <a:cs typeface="Arial MT"/>
              </a:rPr>
              <a:t> </a:t>
            </a:r>
            <a:r>
              <a:rPr sz="1300" spc="-5" dirty="0">
                <a:solidFill>
                  <a:srgbClr val="393536"/>
                </a:solidFill>
                <a:latin typeface="Arial MT"/>
                <a:cs typeface="Arial MT"/>
              </a:rPr>
              <a:t>TCP/IP</a:t>
            </a:r>
            <a:r>
              <a:rPr sz="1300" spc="-20" dirty="0">
                <a:solidFill>
                  <a:srgbClr val="393536"/>
                </a:solidFill>
                <a:latin typeface="Arial MT"/>
                <a:cs typeface="Arial MT"/>
              </a:rPr>
              <a:t> </a:t>
            </a:r>
            <a:r>
              <a:rPr sz="1300" spc="-5" dirty="0">
                <a:solidFill>
                  <a:srgbClr val="393536"/>
                </a:solidFill>
                <a:latin typeface="Arial MT"/>
                <a:cs typeface="Arial MT"/>
              </a:rPr>
              <a:t>est</a:t>
            </a:r>
            <a:r>
              <a:rPr sz="1300" spc="15" dirty="0">
                <a:solidFill>
                  <a:srgbClr val="393536"/>
                </a:solidFill>
                <a:latin typeface="Arial MT"/>
                <a:cs typeface="Arial MT"/>
              </a:rPr>
              <a:t> </a:t>
            </a: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protocole</a:t>
            </a:r>
            <a:r>
              <a:rPr sz="1300" spc="40" dirty="0">
                <a:solidFill>
                  <a:srgbClr val="393536"/>
                </a:solidFill>
                <a:latin typeface="Arial MT"/>
                <a:cs typeface="Arial MT"/>
              </a:rPr>
              <a:t> </a:t>
            </a:r>
            <a:r>
              <a:rPr sz="1300" spc="-5" dirty="0">
                <a:solidFill>
                  <a:srgbClr val="393536"/>
                </a:solidFill>
                <a:latin typeface="Arial MT"/>
                <a:cs typeface="Arial MT"/>
              </a:rPr>
              <a:t>standard</a:t>
            </a:r>
            <a:r>
              <a:rPr sz="1300" spc="40" dirty="0">
                <a:solidFill>
                  <a:srgbClr val="393536"/>
                </a:solidFill>
                <a:latin typeface="Arial MT"/>
                <a:cs typeface="Arial MT"/>
              </a:rPr>
              <a:t> </a:t>
            </a:r>
            <a:r>
              <a:rPr sz="1300" spc="-5" dirty="0">
                <a:solidFill>
                  <a:srgbClr val="393536"/>
                </a:solidFill>
                <a:latin typeface="Arial MT"/>
                <a:cs typeface="Arial MT"/>
              </a:rPr>
              <a:t>ouvert</a:t>
            </a:r>
            <a:r>
              <a:rPr sz="1300" spc="50" dirty="0">
                <a:solidFill>
                  <a:srgbClr val="393536"/>
                </a:solidFill>
                <a:latin typeface="Arial MT"/>
                <a:cs typeface="Arial MT"/>
              </a:rPr>
              <a:t> </a:t>
            </a:r>
            <a:r>
              <a:rPr sz="1300" spc="-5" dirty="0">
                <a:solidFill>
                  <a:srgbClr val="393536"/>
                </a:solidFill>
                <a:latin typeface="Arial MT"/>
                <a:cs typeface="Arial MT"/>
              </a:rPr>
              <a:t>qui</a:t>
            </a:r>
            <a:r>
              <a:rPr sz="1300" spc="15" dirty="0">
                <a:solidFill>
                  <a:srgbClr val="393536"/>
                </a:solidFill>
                <a:latin typeface="Arial MT"/>
                <a:cs typeface="Arial MT"/>
              </a:rPr>
              <a:t> </a:t>
            </a:r>
            <a:r>
              <a:rPr sz="1300" spc="-5" dirty="0">
                <a:solidFill>
                  <a:srgbClr val="393536"/>
                </a:solidFill>
                <a:latin typeface="Arial MT"/>
                <a:cs typeface="Arial MT"/>
              </a:rPr>
              <a:t>a</a:t>
            </a:r>
            <a:r>
              <a:rPr sz="1300" spc="5" dirty="0">
                <a:solidFill>
                  <a:srgbClr val="393536"/>
                </a:solidFill>
                <a:latin typeface="Arial MT"/>
                <a:cs typeface="Arial MT"/>
              </a:rPr>
              <a:t> </a:t>
            </a:r>
            <a:r>
              <a:rPr sz="1300" spc="-5" dirty="0">
                <a:solidFill>
                  <a:srgbClr val="393536"/>
                </a:solidFill>
                <a:latin typeface="Arial MT"/>
                <a:cs typeface="Arial MT"/>
              </a:rPr>
              <a:t>été</a:t>
            </a:r>
            <a:r>
              <a:rPr sz="1300" spc="15" dirty="0">
                <a:solidFill>
                  <a:srgbClr val="393536"/>
                </a:solidFill>
                <a:latin typeface="Arial MT"/>
                <a:cs typeface="Arial MT"/>
              </a:rPr>
              <a:t> </a:t>
            </a:r>
            <a:r>
              <a:rPr sz="1300" spc="-5" dirty="0">
                <a:solidFill>
                  <a:srgbClr val="393536"/>
                </a:solidFill>
                <a:latin typeface="Arial MT"/>
                <a:cs typeface="Arial MT"/>
              </a:rPr>
              <a:t>approuvé</a:t>
            </a:r>
            <a:r>
              <a:rPr sz="1300" spc="65" dirty="0">
                <a:solidFill>
                  <a:srgbClr val="393536"/>
                </a:solidFill>
                <a:latin typeface="Arial MT"/>
                <a:cs typeface="Arial MT"/>
              </a:rPr>
              <a:t> </a:t>
            </a:r>
            <a:r>
              <a:rPr sz="1300" spc="-5" dirty="0">
                <a:solidFill>
                  <a:srgbClr val="393536"/>
                </a:solidFill>
                <a:latin typeface="Arial MT"/>
                <a:cs typeface="Arial MT"/>
              </a:rPr>
              <a:t>par</a:t>
            </a:r>
            <a:r>
              <a:rPr sz="1300" spc="15" dirty="0">
                <a:solidFill>
                  <a:srgbClr val="393536"/>
                </a:solidFill>
                <a:latin typeface="Arial MT"/>
                <a:cs typeface="Arial MT"/>
              </a:rPr>
              <a:t> </a:t>
            </a:r>
            <a:r>
              <a:rPr sz="1300" spc="-5" dirty="0">
                <a:solidFill>
                  <a:srgbClr val="393536"/>
                </a:solidFill>
                <a:latin typeface="Arial MT"/>
                <a:cs typeface="Arial MT"/>
              </a:rPr>
              <a:t>le</a:t>
            </a:r>
            <a:r>
              <a:rPr sz="1300" spc="15" dirty="0">
                <a:solidFill>
                  <a:srgbClr val="393536"/>
                </a:solidFill>
                <a:latin typeface="Arial MT"/>
                <a:cs typeface="Arial MT"/>
              </a:rPr>
              <a:t> </a:t>
            </a:r>
            <a:r>
              <a:rPr sz="1300" spc="-5" dirty="0">
                <a:solidFill>
                  <a:srgbClr val="393536"/>
                </a:solidFill>
                <a:latin typeface="Arial MT"/>
                <a:cs typeface="Arial MT"/>
              </a:rPr>
              <a:t>secteur</a:t>
            </a:r>
            <a:r>
              <a:rPr sz="1300" spc="25" dirty="0">
                <a:solidFill>
                  <a:srgbClr val="393536"/>
                </a:solidFill>
                <a:latin typeface="Arial MT"/>
                <a:cs typeface="Arial MT"/>
              </a:rPr>
              <a:t> </a:t>
            </a:r>
            <a:r>
              <a:rPr sz="1300" spc="-5" dirty="0">
                <a:solidFill>
                  <a:srgbClr val="393536"/>
                </a:solidFill>
                <a:latin typeface="Arial MT"/>
                <a:cs typeface="Arial MT"/>
              </a:rPr>
              <a:t>des</a:t>
            </a:r>
            <a:r>
              <a:rPr sz="1300" spc="15" dirty="0">
                <a:solidFill>
                  <a:srgbClr val="393536"/>
                </a:solidFill>
                <a:latin typeface="Arial MT"/>
                <a:cs typeface="Arial MT"/>
              </a:rPr>
              <a:t> </a:t>
            </a:r>
            <a:r>
              <a:rPr sz="1300" spc="-5" dirty="0">
                <a:solidFill>
                  <a:srgbClr val="393536"/>
                </a:solidFill>
                <a:latin typeface="Arial MT"/>
                <a:cs typeface="Arial MT"/>
              </a:rPr>
              <a:t>réseaux</a:t>
            </a:r>
            <a:r>
              <a:rPr sz="1300" spc="40" dirty="0">
                <a:solidFill>
                  <a:srgbClr val="393536"/>
                </a:solidFill>
                <a:latin typeface="Arial MT"/>
                <a:cs typeface="Arial MT"/>
              </a:rPr>
              <a:t> </a:t>
            </a:r>
            <a:r>
              <a:rPr sz="1300" spc="-5" dirty="0">
                <a:solidFill>
                  <a:srgbClr val="393536"/>
                </a:solidFill>
                <a:latin typeface="Arial MT"/>
                <a:cs typeface="Arial MT"/>
              </a:rPr>
              <a:t>et</a:t>
            </a:r>
            <a:r>
              <a:rPr sz="1300" spc="15" dirty="0">
                <a:solidFill>
                  <a:srgbClr val="393536"/>
                </a:solidFill>
                <a:latin typeface="Arial MT"/>
                <a:cs typeface="Arial MT"/>
              </a:rPr>
              <a:t> </a:t>
            </a:r>
            <a:r>
              <a:rPr sz="1300" spc="-5" dirty="0">
                <a:solidFill>
                  <a:srgbClr val="393536"/>
                </a:solidFill>
                <a:latin typeface="Arial MT"/>
                <a:cs typeface="Arial MT"/>
              </a:rPr>
              <a:t>ratifié,</a:t>
            </a:r>
            <a:r>
              <a:rPr sz="1300" spc="30" dirty="0">
                <a:solidFill>
                  <a:srgbClr val="393536"/>
                </a:solidFill>
                <a:latin typeface="Arial MT"/>
                <a:cs typeface="Arial MT"/>
              </a:rPr>
              <a:t> </a:t>
            </a:r>
            <a:r>
              <a:rPr sz="1300" spc="-5" dirty="0">
                <a:solidFill>
                  <a:srgbClr val="393536"/>
                </a:solidFill>
                <a:latin typeface="Arial MT"/>
                <a:cs typeface="Arial MT"/>
              </a:rPr>
              <a:t>ou</a:t>
            </a:r>
            <a:r>
              <a:rPr sz="1300" spc="15" dirty="0">
                <a:solidFill>
                  <a:srgbClr val="393536"/>
                </a:solidFill>
                <a:latin typeface="Arial MT"/>
                <a:cs typeface="Arial MT"/>
              </a:rPr>
              <a:t> </a:t>
            </a:r>
            <a:r>
              <a:rPr sz="1300" spc="-5" dirty="0">
                <a:solidFill>
                  <a:srgbClr val="393536"/>
                </a:solidFill>
                <a:latin typeface="Arial MT"/>
                <a:cs typeface="Arial MT"/>
              </a:rPr>
              <a:t>approuvé,</a:t>
            </a:r>
            <a:r>
              <a:rPr sz="1300" spc="65" dirty="0">
                <a:solidFill>
                  <a:srgbClr val="393536"/>
                </a:solidFill>
                <a:latin typeface="Arial MT"/>
                <a:cs typeface="Arial MT"/>
              </a:rPr>
              <a:t> </a:t>
            </a:r>
            <a:r>
              <a:rPr sz="1300" spc="-5" dirty="0">
                <a:solidFill>
                  <a:srgbClr val="393536"/>
                </a:solidFill>
                <a:latin typeface="Arial MT"/>
                <a:cs typeface="Arial MT"/>
              </a:rPr>
              <a:t>par</a:t>
            </a:r>
            <a:endParaRPr sz="1300">
              <a:latin typeface="Arial MT"/>
              <a:cs typeface="Arial MT"/>
            </a:endParaRPr>
          </a:p>
          <a:p>
            <a:pPr marL="241300" marR="164465">
              <a:lnSpc>
                <a:spcPct val="70000"/>
              </a:lnSpc>
              <a:spcBef>
                <a:spcPts val="234"/>
              </a:spcBef>
            </a:pPr>
            <a:r>
              <a:rPr sz="1300" spc="-5" dirty="0">
                <a:solidFill>
                  <a:srgbClr val="393536"/>
                </a:solidFill>
                <a:latin typeface="Arial MT"/>
                <a:cs typeface="Arial MT"/>
              </a:rPr>
              <a:t>un</a:t>
            </a:r>
            <a:r>
              <a:rPr sz="1300" spc="15" dirty="0">
                <a:solidFill>
                  <a:srgbClr val="393536"/>
                </a:solidFill>
                <a:latin typeface="Arial MT"/>
                <a:cs typeface="Arial MT"/>
              </a:rPr>
              <a:t> </a:t>
            </a:r>
            <a:r>
              <a:rPr sz="1300" spc="-5" dirty="0">
                <a:solidFill>
                  <a:srgbClr val="393536"/>
                </a:solidFill>
                <a:latin typeface="Arial MT"/>
                <a:cs typeface="Arial MT"/>
              </a:rPr>
              <a:t>organisme</a:t>
            </a:r>
            <a:r>
              <a:rPr sz="1300" spc="5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normalisation.</a:t>
            </a:r>
            <a:r>
              <a:rPr sz="1300" spc="55" dirty="0">
                <a:solidFill>
                  <a:srgbClr val="393536"/>
                </a:solidFill>
                <a:latin typeface="Arial MT"/>
                <a:cs typeface="Arial MT"/>
              </a:rPr>
              <a:t> </a:t>
            </a:r>
            <a:r>
              <a:rPr sz="1300" spc="-5" dirty="0">
                <a:solidFill>
                  <a:srgbClr val="393536"/>
                </a:solidFill>
                <a:latin typeface="Arial MT"/>
                <a:cs typeface="Arial MT"/>
              </a:rPr>
              <a:t>La</a:t>
            </a:r>
            <a:r>
              <a:rPr sz="1300" spc="15" dirty="0">
                <a:solidFill>
                  <a:srgbClr val="393536"/>
                </a:solidFill>
                <a:latin typeface="Arial MT"/>
                <a:cs typeface="Arial MT"/>
              </a:rPr>
              <a:t> </a:t>
            </a:r>
            <a:r>
              <a:rPr sz="1300" spc="-5" dirty="0">
                <a:solidFill>
                  <a:srgbClr val="393536"/>
                </a:solidFill>
                <a:latin typeface="Arial MT"/>
                <a:cs typeface="Arial MT"/>
              </a:rPr>
              <a:t>pile</a:t>
            </a:r>
            <a:r>
              <a:rPr sz="1300" spc="15" dirty="0">
                <a:solidFill>
                  <a:srgbClr val="393536"/>
                </a:solidFill>
                <a:latin typeface="Arial MT"/>
                <a:cs typeface="Arial MT"/>
              </a:rPr>
              <a:t> </a:t>
            </a:r>
            <a:r>
              <a:rPr sz="1300" spc="-5" dirty="0">
                <a:solidFill>
                  <a:srgbClr val="393536"/>
                </a:solidFill>
                <a:latin typeface="Arial MT"/>
                <a:cs typeface="Arial MT"/>
              </a:rPr>
              <a:t>de</a:t>
            </a:r>
            <a:r>
              <a:rPr sz="1300" spc="20" dirty="0">
                <a:solidFill>
                  <a:srgbClr val="393536"/>
                </a:solidFill>
                <a:latin typeface="Arial MT"/>
                <a:cs typeface="Arial MT"/>
              </a:rPr>
              <a:t> </a:t>
            </a:r>
            <a:r>
              <a:rPr sz="1300" spc="-5" dirty="0">
                <a:solidFill>
                  <a:srgbClr val="393536"/>
                </a:solidFill>
                <a:latin typeface="Arial MT"/>
                <a:cs typeface="Arial MT"/>
              </a:rPr>
              <a:t>protocoles</a:t>
            </a:r>
            <a:r>
              <a:rPr sz="1300" spc="55" dirty="0">
                <a:solidFill>
                  <a:srgbClr val="393536"/>
                </a:solidFill>
                <a:latin typeface="Arial MT"/>
                <a:cs typeface="Arial MT"/>
              </a:rPr>
              <a:t> </a:t>
            </a:r>
            <a:r>
              <a:rPr sz="1300" spc="-5" dirty="0">
                <a:solidFill>
                  <a:srgbClr val="393536"/>
                </a:solidFill>
                <a:latin typeface="Arial MT"/>
                <a:cs typeface="Arial MT"/>
              </a:rPr>
              <a:t>IP</a:t>
            </a:r>
            <a:r>
              <a:rPr sz="1300" spc="-15" dirty="0">
                <a:solidFill>
                  <a:srgbClr val="393536"/>
                </a:solidFill>
                <a:latin typeface="Arial MT"/>
                <a:cs typeface="Arial MT"/>
              </a:rPr>
              <a:t> </a:t>
            </a:r>
            <a:r>
              <a:rPr sz="1300" spc="-5" dirty="0">
                <a:solidFill>
                  <a:srgbClr val="393536"/>
                </a:solidFill>
                <a:latin typeface="Arial MT"/>
                <a:cs typeface="Arial MT"/>
              </a:rPr>
              <a:t>est</a:t>
            </a:r>
            <a:r>
              <a:rPr sz="1300" spc="15" dirty="0">
                <a:solidFill>
                  <a:srgbClr val="393536"/>
                </a:solidFill>
                <a:latin typeface="Arial MT"/>
                <a:cs typeface="Arial MT"/>
              </a:rPr>
              <a:t> </a:t>
            </a:r>
            <a:r>
              <a:rPr sz="1300" spc="-5" dirty="0">
                <a:solidFill>
                  <a:srgbClr val="393536"/>
                </a:solidFill>
                <a:latin typeface="Arial MT"/>
                <a:cs typeface="Arial MT"/>
              </a:rPr>
              <a:t>une</a:t>
            </a:r>
            <a:r>
              <a:rPr sz="1300" spc="25" dirty="0">
                <a:solidFill>
                  <a:srgbClr val="393536"/>
                </a:solidFill>
                <a:latin typeface="Arial MT"/>
                <a:cs typeface="Arial MT"/>
              </a:rPr>
              <a:t> </a:t>
            </a:r>
            <a:r>
              <a:rPr sz="1300" spc="-5" dirty="0">
                <a:solidFill>
                  <a:srgbClr val="393536"/>
                </a:solidFill>
                <a:latin typeface="Arial MT"/>
                <a:cs typeface="Arial MT"/>
              </a:rPr>
              <a:t>suite</a:t>
            </a:r>
            <a:r>
              <a:rPr sz="1300" spc="20"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protocoles</a:t>
            </a:r>
            <a:r>
              <a:rPr sz="1300" spc="55" dirty="0">
                <a:solidFill>
                  <a:srgbClr val="393536"/>
                </a:solidFill>
                <a:latin typeface="Arial MT"/>
                <a:cs typeface="Arial MT"/>
              </a:rPr>
              <a:t> </a:t>
            </a:r>
            <a:r>
              <a:rPr sz="1300" spc="-5" dirty="0">
                <a:solidFill>
                  <a:srgbClr val="393536"/>
                </a:solidFill>
                <a:latin typeface="Arial MT"/>
                <a:cs typeface="Arial MT"/>
              </a:rPr>
              <a:t>requis</a:t>
            </a:r>
            <a:r>
              <a:rPr sz="1300" spc="30" dirty="0">
                <a:solidFill>
                  <a:srgbClr val="393536"/>
                </a:solidFill>
                <a:latin typeface="Arial MT"/>
                <a:cs typeface="Arial MT"/>
              </a:rPr>
              <a:t> </a:t>
            </a:r>
            <a:r>
              <a:rPr sz="1300" spc="-5" dirty="0">
                <a:solidFill>
                  <a:srgbClr val="393536"/>
                </a:solidFill>
                <a:latin typeface="Arial MT"/>
                <a:cs typeface="Arial MT"/>
              </a:rPr>
              <a:t>pour</a:t>
            </a:r>
            <a:r>
              <a:rPr sz="1300" spc="30" dirty="0">
                <a:solidFill>
                  <a:srgbClr val="393536"/>
                </a:solidFill>
                <a:latin typeface="Arial MT"/>
                <a:cs typeface="Arial MT"/>
              </a:rPr>
              <a:t> </a:t>
            </a:r>
            <a:r>
              <a:rPr sz="1300" spc="-5" dirty="0">
                <a:solidFill>
                  <a:srgbClr val="393536"/>
                </a:solidFill>
                <a:latin typeface="Arial MT"/>
                <a:cs typeface="Arial MT"/>
              </a:rPr>
              <a:t>transmettre</a:t>
            </a:r>
            <a:r>
              <a:rPr sz="1300" spc="50" dirty="0">
                <a:solidFill>
                  <a:srgbClr val="393536"/>
                </a:solidFill>
                <a:latin typeface="Arial MT"/>
                <a:cs typeface="Arial MT"/>
              </a:rPr>
              <a:t> </a:t>
            </a:r>
            <a:r>
              <a:rPr sz="1300" spc="-5" dirty="0">
                <a:solidFill>
                  <a:srgbClr val="393536"/>
                </a:solidFill>
                <a:latin typeface="Arial MT"/>
                <a:cs typeface="Arial MT"/>
              </a:rPr>
              <a:t>et</a:t>
            </a:r>
            <a:r>
              <a:rPr sz="1300" spc="20" dirty="0">
                <a:solidFill>
                  <a:srgbClr val="393536"/>
                </a:solidFill>
                <a:latin typeface="Arial MT"/>
                <a:cs typeface="Arial MT"/>
              </a:rPr>
              <a:t> </a:t>
            </a:r>
            <a:r>
              <a:rPr sz="1300" spc="-5" dirty="0">
                <a:solidFill>
                  <a:srgbClr val="393536"/>
                </a:solidFill>
                <a:latin typeface="Arial MT"/>
                <a:cs typeface="Arial MT"/>
              </a:rPr>
              <a:t>recevoir</a:t>
            </a:r>
            <a:r>
              <a:rPr sz="1300" spc="40" dirty="0">
                <a:solidFill>
                  <a:srgbClr val="393536"/>
                </a:solidFill>
                <a:latin typeface="Arial MT"/>
                <a:cs typeface="Arial MT"/>
              </a:rPr>
              <a:t> </a:t>
            </a:r>
            <a:r>
              <a:rPr sz="1300" spc="-5" dirty="0">
                <a:solidFill>
                  <a:srgbClr val="393536"/>
                </a:solidFill>
                <a:latin typeface="Arial MT"/>
                <a:cs typeface="Arial MT"/>
              </a:rPr>
              <a:t>des</a:t>
            </a:r>
            <a:r>
              <a:rPr sz="1300" spc="20" dirty="0">
                <a:solidFill>
                  <a:srgbClr val="393536"/>
                </a:solidFill>
                <a:latin typeface="Arial MT"/>
                <a:cs typeface="Arial MT"/>
              </a:rPr>
              <a:t> </a:t>
            </a:r>
            <a:r>
              <a:rPr sz="1300" spc="-5" dirty="0">
                <a:solidFill>
                  <a:srgbClr val="393536"/>
                </a:solidFill>
                <a:latin typeface="Arial MT"/>
                <a:cs typeface="Arial MT"/>
              </a:rPr>
              <a:t>informations </a:t>
            </a:r>
            <a:r>
              <a:rPr sz="1300" spc="-345" dirty="0">
                <a:solidFill>
                  <a:srgbClr val="393536"/>
                </a:solidFill>
                <a:latin typeface="Arial MT"/>
                <a:cs typeface="Arial MT"/>
              </a:rPr>
              <a:t> </a:t>
            </a:r>
            <a:r>
              <a:rPr sz="1300" spc="-10" dirty="0">
                <a:solidFill>
                  <a:srgbClr val="393536"/>
                </a:solidFill>
                <a:latin typeface="Arial MT"/>
                <a:cs typeface="Arial MT"/>
              </a:rPr>
              <a:t>via</a:t>
            </a:r>
            <a:r>
              <a:rPr sz="1300" spc="15" dirty="0">
                <a:solidFill>
                  <a:srgbClr val="393536"/>
                </a:solidFill>
                <a:latin typeface="Arial MT"/>
                <a:cs typeface="Arial MT"/>
              </a:rPr>
              <a:t> </a:t>
            </a:r>
            <a:r>
              <a:rPr sz="1300" spc="-5" dirty="0">
                <a:solidFill>
                  <a:srgbClr val="393536"/>
                </a:solidFill>
                <a:latin typeface="Arial MT"/>
                <a:cs typeface="Arial MT"/>
              </a:rPr>
              <a:t>Internet.</a:t>
            </a:r>
            <a:endParaRPr sz="1300">
              <a:latin typeface="Arial MT"/>
              <a:cs typeface="Arial MT"/>
            </a:endParaRPr>
          </a:p>
          <a:p>
            <a:pPr marL="241300" marR="166370" indent="-228600">
              <a:lnSpc>
                <a:spcPct val="70000"/>
              </a:lnSpc>
              <a:spcBef>
                <a:spcPts val="994"/>
              </a:spcBef>
              <a:buChar char="•"/>
              <a:tabLst>
                <a:tab pos="240665" algn="l"/>
                <a:tab pos="241300" algn="l"/>
              </a:tabLst>
            </a:pPr>
            <a:r>
              <a:rPr sz="1300" spc="-5" dirty="0">
                <a:solidFill>
                  <a:srgbClr val="393536"/>
                </a:solidFill>
                <a:latin typeface="Arial MT"/>
                <a:cs typeface="Arial MT"/>
              </a:rPr>
              <a:t>Les</a:t>
            </a:r>
            <a:r>
              <a:rPr sz="1300" spc="15" dirty="0">
                <a:solidFill>
                  <a:srgbClr val="393536"/>
                </a:solidFill>
                <a:latin typeface="Arial MT"/>
                <a:cs typeface="Arial MT"/>
              </a:rPr>
              <a:t> </a:t>
            </a:r>
            <a:r>
              <a:rPr sz="1300" spc="-5" dirty="0">
                <a:solidFill>
                  <a:srgbClr val="393536"/>
                </a:solidFill>
                <a:latin typeface="Arial MT"/>
                <a:cs typeface="Arial MT"/>
              </a:rPr>
              <a:t>unités</a:t>
            </a:r>
            <a:r>
              <a:rPr sz="1300" spc="2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données</a:t>
            </a:r>
            <a:r>
              <a:rPr sz="1300" spc="45" dirty="0">
                <a:solidFill>
                  <a:srgbClr val="393536"/>
                </a:solidFill>
                <a:latin typeface="Arial MT"/>
                <a:cs typeface="Arial MT"/>
              </a:rPr>
              <a:t> </a:t>
            </a:r>
            <a:r>
              <a:rPr sz="1300" spc="-5" dirty="0">
                <a:solidFill>
                  <a:srgbClr val="393536"/>
                </a:solidFill>
                <a:latin typeface="Arial MT"/>
                <a:cs typeface="Arial MT"/>
              </a:rPr>
              <a:t>de</a:t>
            </a:r>
            <a:r>
              <a:rPr sz="1300" spc="15" dirty="0">
                <a:solidFill>
                  <a:srgbClr val="393536"/>
                </a:solidFill>
                <a:latin typeface="Arial MT"/>
                <a:cs typeface="Arial MT"/>
              </a:rPr>
              <a:t> </a:t>
            </a:r>
            <a:r>
              <a:rPr sz="1300" spc="-5" dirty="0">
                <a:solidFill>
                  <a:srgbClr val="393536"/>
                </a:solidFill>
                <a:latin typeface="Arial MT"/>
                <a:cs typeface="Arial MT"/>
              </a:rPr>
              <a:t>protocole</a:t>
            </a:r>
            <a:r>
              <a:rPr sz="1300" spc="40" dirty="0">
                <a:solidFill>
                  <a:srgbClr val="393536"/>
                </a:solidFill>
                <a:latin typeface="Arial MT"/>
                <a:cs typeface="Arial MT"/>
              </a:rPr>
              <a:t> </a:t>
            </a:r>
            <a:r>
              <a:rPr sz="1300" spc="-5" dirty="0">
                <a:solidFill>
                  <a:srgbClr val="393536"/>
                </a:solidFill>
                <a:latin typeface="Arial MT"/>
                <a:cs typeface="Arial MT"/>
              </a:rPr>
              <a:t>(PDU)</a:t>
            </a:r>
            <a:r>
              <a:rPr sz="1300" spc="25" dirty="0">
                <a:solidFill>
                  <a:srgbClr val="393536"/>
                </a:solidFill>
                <a:latin typeface="Arial MT"/>
                <a:cs typeface="Arial MT"/>
              </a:rPr>
              <a:t> </a:t>
            </a:r>
            <a:r>
              <a:rPr sz="1300" spc="-5" dirty="0">
                <a:solidFill>
                  <a:srgbClr val="393536"/>
                </a:solidFill>
                <a:latin typeface="Arial MT"/>
                <a:cs typeface="Arial MT"/>
              </a:rPr>
              <a:t>sont</a:t>
            </a:r>
            <a:r>
              <a:rPr sz="1300" spc="25" dirty="0">
                <a:solidFill>
                  <a:srgbClr val="393536"/>
                </a:solidFill>
                <a:latin typeface="Arial MT"/>
                <a:cs typeface="Arial MT"/>
              </a:rPr>
              <a:t> </a:t>
            </a:r>
            <a:r>
              <a:rPr sz="1300" spc="-5" dirty="0">
                <a:solidFill>
                  <a:srgbClr val="393536"/>
                </a:solidFill>
                <a:latin typeface="Arial MT"/>
                <a:cs typeface="Arial MT"/>
              </a:rPr>
              <a:t>nommées</a:t>
            </a:r>
            <a:r>
              <a:rPr sz="1300" spc="40" dirty="0">
                <a:solidFill>
                  <a:srgbClr val="393536"/>
                </a:solidFill>
                <a:latin typeface="Arial MT"/>
                <a:cs typeface="Arial MT"/>
              </a:rPr>
              <a:t> </a:t>
            </a:r>
            <a:r>
              <a:rPr sz="1300" spc="-5" dirty="0">
                <a:solidFill>
                  <a:srgbClr val="393536"/>
                </a:solidFill>
                <a:latin typeface="Arial MT"/>
                <a:cs typeface="Arial MT"/>
              </a:rPr>
              <a:t>selon</a:t>
            </a:r>
            <a:r>
              <a:rPr sz="1300" spc="30" dirty="0">
                <a:solidFill>
                  <a:srgbClr val="393536"/>
                </a:solidFill>
                <a:latin typeface="Arial MT"/>
                <a:cs typeface="Arial MT"/>
              </a:rPr>
              <a:t> </a:t>
            </a:r>
            <a:r>
              <a:rPr sz="1300" spc="-5" dirty="0">
                <a:solidFill>
                  <a:srgbClr val="393536"/>
                </a:solidFill>
                <a:latin typeface="Arial MT"/>
                <a:cs typeface="Arial MT"/>
              </a:rPr>
              <a:t>les</a:t>
            </a:r>
            <a:r>
              <a:rPr sz="1300" spc="5" dirty="0">
                <a:solidFill>
                  <a:srgbClr val="393536"/>
                </a:solidFill>
                <a:latin typeface="Arial MT"/>
                <a:cs typeface="Arial MT"/>
              </a:rPr>
              <a:t> </a:t>
            </a:r>
            <a:r>
              <a:rPr sz="1300" spc="-5" dirty="0">
                <a:solidFill>
                  <a:srgbClr val="393536"/>
                </a:solidFill>
                <a:latin typeface="Arial MT"/>
                <a:cs typeface="Arial MT"/>
              </a:rPr>
              <a:t>protocoles</a:t>
            </a:r>
            <a:r>
              <a:rPr sz="1300" spc="50" dirty="0">
                <a:solidFill>
                  <a:srgbClr val="393536"/>
                </a:solidFill>
                <a:latin typeface="Arial MT"/>
                <a:cs typeface="Arial MT"/>
              </a:rPr>
              <a:t> </a:t>
            </a:r>
            <a:r>
              <a:rPr sz="1300" spc="-5" dirty="0">
                <a:solidFill>
                  <a:srgbClr val="393536"/>
                </a:solidFill>
                <a:latin typeface="Arial MT"/>
                <a:cs typeface="Arial MT"/>
              </a:rPr>
              <a:t>de</a:t>
            </a:r>
            <a:r>
              <a:rPr sz="1300" spc="20" dirty="0">
                <a:solidFill>
                  <a:srgbClr val="393536"/>
                </a:solidFill>
                <a:latin typeface="Arial MT"/>
                <a:cs typeface="Arial MT"/>
              </a:rPr>
              <a:t> </a:t>
            </a:r>
            <a:r>
              <a:rPr sz="1300" spc="-5" dirty="0">
                <a:solidFill>
                  <a:srgbClr val="393536"/>
                </a:solidFill>
                <a:latin typeface="Arial MT"/>
                <a:cs typeface="Arial MT"/>
              </a:rPr>
              <a:t>la</a:t>
            </a:r>
            <a:r>
              <a:rPr sz="1300" spc="5" dirty="0">
                <a:solidFill>
                  <a:srgbClr val="393536"/>
                </a:solidFill>
                <a:latin typeface="Arial MT"/>
                <a:cs typeface="Arial MT"/>
              </a:rPr>
              <a:t> </a:t>
            </a:r>
            <a:r>
              <a:rPr sz="1300" spc="-5" dirty="0">
                <a:solidFill>
                  <a:srgbClr val="393536"/>
                </a:solidFill>
                <a:latin typeface="Arial MT"/>
                <a:cs typeface="Arial MT"/>
              </a:rPr>
              <a:t>suite</a:t>
            </a:r>
            <a:r>
              <a:rPr sz="1300" spc="30" dirty="0">
                <a:solidFill>
                  <a:srgbClr val="393536"/>
                </a:solidFill>
                <a:latin typeface="Arial MT"/>
                <a:cs typeface="Arial MT"/>
              </a:rPr>
              <a:t> </a:t>
            </a:r>
            <a:r>
              <a:rPr sz="1300" spc="-5" dirty="0">
                <a:solidFill>
                  <a:srgbClr val="393536"/>
                </a:solidFill>
                <a:latin typeface="Arial MT"/>
                <a:cs typeface="Arial MT"/>
              </a:rPr>
              <a:t>TCP/IP</a:t>
            </a:r>
            <a:r>
              <a:rPr sz="1300" spc="-15" dirty="0">
                <a:solidFill>
                  <a:srgbClr val="393536"/>
                </a:solidFill>
                <a:latin typeface="Arial MT"/>
                <a:cs typeface="Arial MT"/>
              </a:rPr>
              <a:t> </a:t>
            </a:r>
            <a:r>
              <a:rPr sz="1300" spc="-5" dirty="0">
                <a:solidFill>
                  <a:srgbClr val="393536"/>
                </a:solidFill>
                <a:latin typeface="Arial MT"/>
                <a:cs typeface="Arial MT"/>
              </a:rPr>
              <a:t>:</a:t>
            </a:r>
            <a:r>
              <a:rPr sz="1300" spc="5" dirty="0">
                <a:solidFill>
                  <a:srgbClr val="393536"/>
                </a:solidFill>
                <a:latin typeface="Arial MT"/>
                <a:cs typeface="Arial MT"/>
              </a:rPr>
              <a:t> </a:t>
            </a:r>
            <a:r>
              <a:rPr sz="1300" spc="-10" dirty="0">
                <a:solidFill>
                  <a:srgbClr val="393536"/>
                </a:solidFill>
                <a:latin typeface="Arial MT"/>
                <a:cs typeface="Arial MT"/>
              </a:rPr>
              <a:t>données,</a:t>
            </a:r>
            <a:r>
              <a:rPr sz="1300" spc="45" dirty="0">
                <a:solidFill>
                  <a:srgbClr val="393536"/>
                </a:solidFill>
                <a:latin typeface="Arial MT"/>
                <a:cs typeface="Arial MT"/>
              </a:rPr>
              <a:t> </a:t>
            </a:r>
            <a:r>
              <a:rPr sz="1300" spc="-10" dirty="0">
                <a:solidFill>
                  <a:srgbClr val="393536"/>
                </a:solidFill>
                <a:latin typeface="Arial MT"/>
                <a:cs typeface="Arial MT"/>
              </a:rPr>
              <a:t>segment,</a:t>
            </a:r>
            <a:r>
              <a:rPr sz="1300" spc="40" dirty="0">
                <a:solidFill>
                  <a:srgbClr val="393536"/>
                </a:solidFill>
                <a:latin typeface="Arial MT"/>
                <a:cs typeface="Arial MT"/>
              </a:rPr>
              <a:t> </a:t>
            </a:r>
            <a:r>
              <a:rPr sz="1300" spc="-10" dirty="0">
                <a:solidFill>
                  <a:srgbClr val="393536"/>
                </a:solidFill>
                <a:latin typeface="Arial MT"/>
                <a:cs typeface="Arial MT"/>
              </a:rPr>
              <a:t>paquet,</a:t>
            </a:r>
            <a:r>
              <a:rPr sz="1300" spc="40" dirty="0">
                <a:solidFill>
                  <a:srgbClr val="393536"/>
                </a:solidFill>
                <a:latin typeface="Arial MT"/>
                <a:cs typeface="Arial MT"/>
              </a:rPr>
              <a:t> </a:t>
            </a:r>
            <a:r>
              <a:rPr sz="1300" spc="-10" dirty="0">
                <a:solidFill>
                  <a:srgbClr val="393536"/>
                </a:solidFill>
                <a:latin typeface="Arial MT"/>
                <a:cs typeface="Arial MT"/>
              </a:rPr>
              <a:t>trame</a:t>
            </a:r>
            <a:r>
              <a:rPr sz="1300" spc="40" dirty="0">
                <a:solidFill>
                  <a:srgbClr val="393536"/>
                </a:solidFill>
                <a:latin typeface="Arial MT"/>
                <a:cs typeface="Arial MT"/>
              </a:rPr>
              <a:t> </a:t>
            </a:r>
            <a:r>
              <a:rPr sz="1300" spc="-10" dirty="0">
                <a:solidFill>
                  <a:srgbClr val="393536"/>
                </a:solidFill>
                <a:latin typeface="Arial MT"/>
                <a:cs typeface="Arial MT"/>
              </a:rPr>
              <a:t>et </a:t>
            </a:r>
            <a:r>
              <a:rPr sz="1300" spc="-345" dirty="0">
                <a:solidFill>
                  <a:srgbClr val="393536"/>
                </a:solidFill>
                <a:latin typeface="Arial MT"/>
                <a:cs typeface="Arial MT"/>
              </a:rPr>
              <a:t> </a:t>
            </a:r>
            <a:r>
              <a:rPr sz="1300" spc="-10" dirty="0">
                <a:solidFill>
                  <a:srgbClr val="393536"/>
                </a:solidFill>
                <a:latin typeface="Arial MT"/>
                <a:cs typeface="Arial MT"/>
              </a:rPr>
              <a:t>bits.</a:t>
            </a:r>
            <a:endParaRPr sz="1300">
              <a:latin typeface="Arial MT"/>
              <a:cs typeface="Arial MT"/>
            </a:endParaRPr>
          </a:p>
          <a:p>
            <a:pPr marL="241300" marR="90170" indent="-228600">
              <a:lnSpc>
                <a:spcPct val="70000"/>
              </a:lnSpc>
              <a:spcBef>
                <a:spcPts val="994"/>
              </a:spcBef>
              <a:buChar char="•"/>
              <a:tabLst>
                <a:tab pos="240665" algn="l"/>
                <a:tab pos="241300" algn="l"/>
              </a:tabLst>
            </a:pPr>
            <a:r>
              <a:rPr sz="1300" spc="-5" dirty="0">
                <a:solidFill>
                  <a:srgbClr val="393536"/>
                </a:solidFill>
                <a:latin typeface="Arial MT"/>
                <a:cs typeface="Arial MT"/>
              </a:rPr>
              <a:t>L'application</a:t>
            </a:r>
            <a:r>
              <a:rPr sz="1300" spc="40" dirty="0">
                <a:solidFill>
                  <a:srgbClr val="393536"/>
                </a:solidFill>
                <a:latin typeface="Arial MT"/>
                <a:cs typeface="Arial MT"/>
              </a:rPr>
              <a:t> </a:t>
            </a:r>
            <a:r>
              <a:rPr sz="1300" spc="-5" dirty="0">
                <a:solidFill>
                  <a:srgbClr val="393536"/>
                </a:solidFill>
                <a:latin typeface="Arial MT"/>
                <a:cs typeface="Arial MT"/>
              </a:rPr>
              <a:t>de</a:t>
            </a:r>
            <a:r>
              <a:rPr sz="1300" spc="20" dirty="0">
                <a:solidFill>
                  <a:srgbClr val="393536"/>
                </a:solidFill>
                <a:latin typeface="Arial MT"/>
                <a:cs typeface="Arial MT"/>
              </a:rPr>
              <a:t> </a:t>
            </a:r>
            <a:r>
              <a:rPr sz="1300" spc="-5" dirty="0">
                <a:solidFill>
                  <a:srgbClr val="393536"/>
                </a:solidFill>
                <a:latin typeface="Arial MT"/>
                <a:cs typeface="Arial MT"/>
              </a:rPr>
              <a:t>modèles</a:t>
            </a:r>
            <a:r>
              <a:rPr sz="1300" spc="45" dirty="0">
                <a:solidFill>
                  <a:srgbClr val="393536"/>
                </a:solidFill>
                <a:latin typeface="Arial MT"/>
                <a:cs typeface="Arial MT"/>
              </a:rPr>
              <a:t> </a:t>
            </a:r>
            <a:r>
              <a:rPr sz="1300" spc="-5" dirty="0">
                <a:solidFill>
                  <a:srgbClr val="393536"/>
                </a:solidFill>
                <a:latin typeface="Arial MT"/>
                <a:cs typeface="Arial MT"/>
              </a:rPr>
              <a:t>permet</a:t>
            </a:r>
            <a:r>
              <a:rPr sz="1300" spc="45" dirty="0">
                <a:solidFill>
                  <a:srgbClr val="393536"/>
                </a:solidFill>
                <a:latin typeface="Arial MT"/>
                <a:cs typeface="Arial MT"/>
              </a:rPr>
              <a:t> </a:t>
            </a:r>
            <a:r>
              <a:rPr sz="1300" spc="-5" dirty="0">
                <a:solidFill>
                  <a:srgbClr val="393536"/>
                </a:solidFill>
                <a:latin typeface="Arial MT"/>
                <a:cs typeface="Arial MT"/>
              </a:rPr>
              <a:t>à</a:t>
            </a:r>
            <a:r>
              <a:rPr sz="1300" spc="5" dirty="0">
                <a:solidFill>
                  <a:srgbClr val="393536"/>
                </a:solidFill>
                <a:latin typeface="Arial MT"/>
                <a:cs typeface="Arial MT"/>
              </a:rPr>
              <a:t> </a:t>
            </a:r>
            <a:r>
              <a:rPr sz="1300" spc="-5" dirty="0">
                <a:solidFill>
                  <a:srgbClr val="393536"/>
                </a:solidFill>
                <a:latin typeface="Arial MT"/>
                <a:cs typeface="Arial MT"/>
              </a:rPr>
              <a:t>différentes</a:t>
            </a:r>
            <a:r>
              <a:rPr sz="1300" spc="55" dirty="0">
                <a:solidFill>
                  <a:srgbClr val="393536"/>
                </a:solidFill>
                <a:latin typeface="Arial MT"/>
                <a:cs typeface="Arial MT"/>
              </a:rPr>
              <a:t> </a:t>
            </a:r>
            <a:r>
              <a:rPr sz="1300" spc="-5" dirty="0">
                <a:solidFill>
                  <a:srgbClr val="393536"/>
                </a:solidFill>
                <a:latin typeface="Arial MT"/>
                <a:cs typeface="Arial MT"/>
              </a:rPr>
              <a:t>personnes,</a:t>
            </a:r>
            <a:r>
              <a:rPr sz="1300" spc="55" dirty="0">
                <a:solidFill>
                  <a:srgbClr val="393536"/>
                </a:solidFill>
                <a:latin typeface="Arial MT"/>
                <a:cs typeface="Arial MT"/>
              </a:rPr>
              <a:t> </a:t>
            </a:r>
            <a:r>
              <a:rPr sz="1300" spc="-5" dirty="0">
                <a:solidFill>
                  <a:srgbClr val="393536"/>
                </a:solidFill>
                <a:latin typeface="Arial MT"/>
                <a:cs typeface="Arial MT"/>
              </a:rPr>
              <a:t>entreprises</a:t>
            </a:r>
            <a:r>
              <a:rPr sz="1300" spc="45" dirty="0">
                <a:solidFill>
                  <a:srgbClr val="393536"/>
                </a:solidFill>
                <a:latin typeface="Arial MT"/>
                <a:cs typeface="Arial MT"/>
              </a:rPr>
              <a:t> </a:t>
            </a:r>
            <a:r>
              <a:rPr sz="1300" spc="-5" dirty="0">
                <a:solidFill>
                  <a:srgbClr val="393536"/>
                </a:solidFill>
                <a:latin typeface="Arial MT"/>
                <a:cs typeface="Arial MT"/>
              </a:rPr>
              <a:t>et</a:t>
            </a:r>
            <a:r>
              <a:rPr sz="1300" spc="20" dirty="0">
                <a:solidFill>
                  <a:srgbClr val="393536"/>
                </a:solidFill>
                <a:latin typeface="Arial MT"/>
                <a:cs typeface="Arial MT"/>
              </a:rPr>
              <a:t> </a:t>
            </a:r>
            <a:r>
              <a:rPr sz="1300" spc="-5" dirty="0">
                <a:solidFill>
                  <a:srgbClr val="393536"/>
                </a:solidFill>
                <a:latin typeface="Arial MT"/>
                <a:cs typeface="Arial MT"/>
              </a:rPr>
              <a:t>associations</a:t>
            </a:r>
            <a:r>
              <a:rPr sz="1300" spc="45" dirty="0">
                <a:solidFill>
                  <a:srgbClr val="393536"/>
                </a:solidFill>
                <a:latin typeface="Arial MT"/>
                <a:cs typeface="Arial MT"/>
              </a:rPr>
              <a:t> </a:t>
            </a:r>
            <a:r>
              <a:rPr sz="1300" spc="-5" dirty="0">
                <a:solidFill>
                  <a:srgbClr val="393536"/>
                </a:solidFill>
                <a:latin typeface="Arial MT"/>
                <a:cs typeface="Arial MT"/>
              </a:rPr>
              <a:t>professionnelles</a:t>
            </a:r>
            <a:r>
              <a:rPr sz="1300" spc="65" dirty="0">
                <a:solidFill>
                  <a:srgbClr val="393536"/>
                </a:solidFill>
                <a:latin typeface="Arial MT"/>
                <a:cs typeface="Arial MT"/>
              </a:rPr>
              <a:t> </a:t>
            </a:r>
            <a:r>
              <a:rPr sz="1300" spc="-5" dirty="0">
                <a:solidFill>
                  <a:srgbClr val="393536"/>
                </a:solidFill>
                <a:latin typeface="Arial MT"/>
                <a:cs typeface="Arial MT"/>
              </a:rPr>
              <a:t>d'analyser</a:t>
            </a:r>
            <a:r>
              <a:rPr sz="1300" spc="60" dirty="0">
                <a:solidFill>
                  <a:srgbClr val="393536"/>
                </a:solidFill>
                <a:latin typeface="Arial MT"/>
                <a:cs typeface="Arial MT"/>
              </a:rPr>
              <a:t> </a:t>
            </a:r>
            <a:r>
              <a:rPr sz="1300" spc="-5" dirty="0">
                <a:solidFill>
                  <a:srgbClr val="393536"/>
                </a:solidFill>
                <a:latin typeface="Arial MT"/>
                <a:cs typeface="Arial MT"/>
              </a:rPr>
              <a:t>les</a:t>
            </a:r>
            <a:r>
              <a:rPr sz="1300" spc="10" dirty="0">
                <a:solidFill>
                  <a:srgbClr val="393536"/>
                </a:solidFill>
                <a:latin typeface="Arial MT"/>
                <a:cs typeface="Arial MT"/>
              </a:rPr>
              <a:t> </a:t>
            </a:r>
            <a:r>
              <a:rPr sz="1300" spc="-5" dirty="0">
                <a:solidFill>
                  <a:srgbClr val="393536"/>
                </a:solidFill>
                <a:latin typeface="Arial MT"/>
                <a:cs typeface="Arial MT"/>
              </a:rPr>
              <a:t>réseaux</a:t>
            </a:r>
            <a:r>
              <a:rPr sz="1300" spc="70" dirty="0">
                <a:solidFill>
                  <a:srgbClr val="393536"/>
                </a:solidFill>
                <a:latin typeface="Arial MT"/>
                <a:cs typeface="Arial MT"/>
              </a:rPr>
              <a:t> </a:t>
            </a:r>
            <a:r>
              <a:rPr sz="1300" spc="-5" dirty="0">
                <a:solidFill>
                  <a:srgbClr val="393536"/>
                </a:solidFill>
                <a:latin typeface="Arial MT"/>
                <a:cs typeface="Arial MT"/>
              </a:rPr>
              <a:t>existants</a:t>
            </a:r>
            <a:r>
              <a:rPr sz="1300" spc="40" dirty="0">
                <a:solidFill>
                  <a:srgbClr val="393536"/>
                </a:solidFill>
                <a:latin typeface="Arial MT"/>
                <a:cs typeface="Arial MT"/>
              </a:rPr>
              <a:t> </a:t>
            </a:r>
            <a:r>
              <a:rPr sz="1300" spc="-5" dirty="0">
                <a:solidFill>
                  <a:srgbClr val="393536"/>
                </a:solidFill>
                <a:latin typeface="Arial MT"/>
                <a:cs typeface="Arial MT"/>
              </a:rPr>
              <a:t>et </a:t>
            </a:r>
            <a:r>
              <a:rPr sz="1300" spc="-345" dirty="0">
                <a:solidFill>
                  <a:srgbClr val="393536"/>
                </a:solidFill>
                <a:latin typeface="Arial MT"/>
                <a:cs typeface="Arial MT"/>
              </a:rPr>
              <a:t> </a:t>
            </a:r>
            <a:r>
              <a:rPr sz="1300" spc="-5" dirty="0">
                <a:solidFill>
                  <a:srgbClr val="393536"/>
                </a:solidFill>
                <a:latin typeface="Arial MT"/>
                <a:cs typeface="Arial MT"/>
              </a:rPr>
              <a:t>de</a:t>
            </a:r>
            <a:r>
              <a:rPr sz="1300" dirty="0">
                <a:solidFill>
                  <a:srgbClr val="393536"/>
                </a:solidFill>
                <a:latin typeface="Arial MT"/>
                <a:cs typeface="Arial MT"/>
              </a:rPr>
              <a:t> </a:t>
            </a:r>
            <a:r>
              <a:rPr sz="1300" spc="-5" dirty="0">
                <a:solidFill>
                  <a:srgbClr val="393536"/>
                </a:solidFill>
                <a:latin typeface="Arial MT"/>
                <a:cs typeface="Arial MT"/>
              </a:rPr>
              <a:t>concevoir</a:t>
            </a:r>
            <a:r>
              <a:rPr sz="1300" spc="45" dirty="0">
                <a:solidFill>
                  <a:srgbClr val="393536"/>
                </a:solidFill>
                <a:latin typeface="Arial MT"/>
                <a:cs typeface="Arial MT"/>
              </a:rPr>
              <a:t> </a:t>
            </a:r>
            <a:r>
              <a:rPr sz="1300" spc="-5" dirty="0">
                <a:solidFill>
                  <a:srgbClr val="393536"/>
                </a:solidFill>
                <a:latin typeface="Arial MT"/>
                <a:cs typeface="Arial MT"/>
              </a:rPr>
              <a:t>les</a:t>
            </a:r>
            <a:r>
              <a:rPr sz="1300" spc="5" dirty="0">
                <a:solidFill>
                  <a:srgbClr val="393536"/>
                </a:solidFill>
                <a:latin typeface="Arial MT"/>
                <a:cs typeface="Arial MT"/>
              </a:rPr>
              <a:t> </a:t>
            </a:r>
            <a:r>
              <a:rPr sz="1300" spc="-5" dirty="0">
                <a:solidFill>
                  <a:srgbClr val="393536"/>
                </a:solidFill>
                <a:latin typeface="Arial MT"/>
                <a:cs typeface="Arial MT"/>
              </a:rPr>
              <a:t>réseaux</a:t>
            </a:r>
            <a:r>
              <a:rPr sz="1300" spc="15" dirty="0">
                <a:solidFill>
                  <a:srgbClr val="393536"/>
                </a:solidFill>
                <a:latin typeface="Arial MT"/>
                <a:cs typeface="Arial MT"/>
              </a:rPr>
              <a:t> </a:t>
            </a:r>
            <a:r>
              <a:rPr sz="1300" spc="-5" dirty="0">
                <a:solidFill>
                  <a:srgbClr val="393536"/>
                </a:solidFill>
                <a:latin typeface="Arial MT"/>
                <a:cs typeface="Arial MT"/>
              </a:rPr>
              <a:t>futurs.</a:t>
            </a:r>
            <a:endParaRPr sz="1300">
              <a:latin typeface="Arial MT"/>
              <a:cs typeface="Arial M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344161" y="1790700"/>
            <a:ext cx="3505199" cy="3400425"/>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10785" y="2348864"/>
            <a:ext cx="3523615" cy="696595"/>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000000"/>
                </a:solidFill>
                <a:latin typeface="Calibri Light"/>
                <a:cs typeface="Calibri Light"/>
              </a:rPr>
              <a:t>FIN</a:t>
            </a:r>
            <a:r>
              <a:rPr sz="4400" spc="-35" dirty="0">
                <a:solidFill>
                  <a:srgbClr val="000000"/>
                </a:solidFill>
                <a:latin typeface="Calibri Light"/>
                <a:cs typeface="Calibri Light"/>
              </a:rPr>
              <a:t> </a:t>
            </a:r>
            <a:r>
              <a:rPr sz="4400" spc="-5" dirty="0">
                <a:solidFill>
                  <a:srgbClr val="000000"/>
                </a:solidFill>
                <a:latin typeface="Calibri Light"/>
                <a:cs typeface="Calibri Light"/>
              </a:rPr>
              <a:t>CHAPITRE</a:t>
            </a:r>
            <a:r>
              <a:rPr sz="4400" spc="-40" dirty="0">
                <a:solidFill>
                  <a:srgbClr val="000000"/>
                </a:solidFill>
                <a:latin typeface="Calibri Light"/>
                <a:cs typeface="Calibri Light"/>
              </a:rPr>
              <a:t> </a:t>
            </a:r>
            <a:r>
              <a:rPr sz="4400" spc="-5" dirty="0">
                <a:solidFill>
                  <a:srgbClr val="000000"/>
                </a:solidFill>
                <a:latin typeface="Calibri Light"/>
                <a:cs typeface="Calibri Light"/>
              </a:rPr>
              <a:t>II</a:t>
            </a:r>
            <a:endParaRPr sz="4400">
              <a:latin typeface="Calibri Light"/>
              <a:cs typeface="Calibri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67885-7BBA-45D9-AFDA-90F2102F4B23}"/>
              </a:ext>
            </a:extLst>
          </p:cNvPr>
          <p:cNvSpPr>
            <a:spLocks noGrp="1"/>
          </p:cNvSpPr>
          <p:nvPr>
            <p:ph type="title"/>
          </p:nvPr>
        </p:nvSpPr>
        <p:spPr>
          <a:xfrm>
            <a:off x="838200" y="271849"/>
            <a:ext cx="10515600" cy="409189"/>
          </a:xfrm>
        </p:spPr>
        <p:txBody>
          <a:bodyPr>
            <a:normAutofit fontScale="90000"/>
          </a:bodyPr>
          <a:lstStyle/>
          <a:p>
            <a:r>
              <a:rPr lang="fr-FR" b="1" i="0" dirty="0">
                <a:solidFill>
                  <a:srgbClr val="A115A1"/>
                </a:solidFill>
                <a:effectLst/>
                <a:latin typeface="Geneva"/>
              </a:rPr>
              <a:t>Communication informatique</a:t>
            </a:r>
            <a:endParaRPr lang="fr-FR" dirty="0"/>
          </a:p>
        </p:txBody>
      </p:sp>
      <p:pic>
        <p:nvPicPr>
          <p:cNvPr id="5" name="Image 4">
            <a:extLst>
              <a:ext uri="{FF2B5EF4-FFF2-40B4-BE49-F238E27FC236}">
                <a16:creationId xmlns:a16="http://schemas.microsoft.com/office/drawing/2014/main" id="{0CBFCED7-30A6-4F59-A23C-35DA89A267A3}"/>
              </a:ext>
            </a:extLst>
          </p:cNvPr>
          <p:cNvPicPr>
            <a:picLocks noChangeAspect="1"/>
          </p:cNvPicPr>
          <p:nvPr/>
        </p:nvPicPr>
        <p:blipFill>
          <a:blip r:embed="rId2"/>
          <a:stretch>
            <a:fillRect/>
          </a:stretch>
        </p:blipFill>
        <p:spPr>
          <a:xfrm>
            <a:off x="401721" y="973995"/>
            <a:ext cx="4295775" cy="2657475"/>
          </a:xfrm>
          <a:prstGeom prst="rect">
            <a:avLst/>
          </a:prstGeom>
        </p:spPr>
      </p:pic>
      <p:pic>
        <p:nvPicPr>
          <p:cNvPr id="7" name="Image 6">
            <a:extLst>
              <a:ext uri="{FF2B5EF4-FFF2-40B4-BE49-F238E27FC236}">
                <a16:creationId xmlns:a16="http://schemas.microsoft.com/office/drawing/2014/main" id="{8D7BFDEB-C362-4034-A8E4-C87F70EAF280}"/>
              </a:ext>
            </a:extLst>
          </p:cNvPr>
          <p:cNvPicPr>
            <a:picLocks noChangeAspect="1"/>
          </p:cNvPicPr>
          <p:nvPr/>
        </p:nvPicPr>
        <p:blipFill>
          <a:blip r:embed="rId3"/>
          <a:stretch>
            <a:fillRect/>
          </a:stretch>
        </p:blipFill>
        <p:spPr>
          <a:xfrm>
            <a:off x="6294157" y="1072851"/>
            <a:ext cx="4229100" cy="2657475"/>
          </a:xfrm>
          <a:prstGeom prst="rect">
            <a:avLst/>
          </a:prstGeom>
        </p:spPr>
      </p:pic>
      <p:sp>
        <p:nvSpPr>
          <p:cNvPr id="8" name="Flèche : droite 7">
            <a:extLst>
              <a:ext uri="{FF2B5EF4-FFF2-40B4-BE49-F238E27FC236}">
                <a16:creationId xmlns:a16="http://schemas.microsoft.com/office/drawing/2014/main" id="{8C9A8664-C504-406A-BA85-CA2555020F85}"/>
              </a:ext>
            </a:extLst>
          </p:cNvPr>
          <p:cNvSpPr/>
          <p:nvPr/>
        </p:nvSpPr>
        <p:spPr>
          <a:xfrm>
            <a:off x="4905632" y="2063578"/>
            <a:ext cx="691979" cy="531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C7E5AF85-6895-46F8-8DCE-4629491433D9}"/>
              </a:ext>
            </a:extLst>
          </p:cNvPr>
          <p:cNvPicPr>
            <a:picLocks noChangeAspect="1"/>
          </p:cNvPicPr>
          <p:nvPr/>
        </p:nvPicPr>
        <p:blipFill>
          <a:blip r:embed="rId4"/>
          <a:stretch>
            <a:fillRect/>
          </a:stretch>
        </p:blipFill>
        <p:spPr>
          <a:xfrm>
            <a:off x="6611572" y="4202391"/>
            <a:ext cx="4257675" cy="2676525"/>
          </a:xfrm>
          <a:prstGeom prst="rect">
            <a:avLst/>
          </a:prstGeom>
        </p:spPr>
      </p:pic>
      <p:pic>
        <p:nvPicPr>
          <p:cNvPr id="12" name="Image 11">
            <a:extLst>
              <a:ext uri="{FF2B5EF4-FFF2-40B4-BE49-F238E27FC236}">
                <a16:creationId xmlns:a16="http://schemas.microsoft.com/office/drawing/2014/main" id="{45659FE2-2202-4267-B062-87285A8B0270}"/>
              </a:ext>
            </a:extLst>
          </p:cNvPr>
          <p:cNvPicPr>
            <a:picLocks noChangeAspect="1"/>
          </p:cNvPicPr>
          <p:nvPr/>
        </p:nvPicPr>
        <p:blipFill>
          <a:blip r:embed="rId5"/>
          <a:stretch>
            <a:fillRect/>
          </a:stretch>
        </p:blipFill>
        <p:spPr>
          <a:xfrm>
            <a:off x="444583" y="3997926"/>
            <a:ext cx="4210050" cy="2705100"/>
          </a:xfrm>
          <a:prstGeom prst="rect">
            <a:avLst/>
          </a:prstGeom>
        </p:spPr>
      </p:pic>
      <p:sp>
        <p:nvSpPr>
          <p:cNvPr id="13" name="Flèche : droite 12">
            <a:extLst>
              <a:ext uri="{FF2B5EF4-FFF2-40B4-BE49-F238E27FC236}">
                <a16:creationId xmlns:a16="http://schemas.microsoft.com/office/drawing/2014/main" id="{647B7B6F-0F4B-4294-8A89-53837B3BE53B}"/>
              </a:ext>
            </a:extLst>
          </p:cNvPr>
          <p:cNvSpPr/>
          <p:nvPr/>
        </p:nvSpPr>
        <p:spPr>
          <a:xfrm rot="10800000">
            <a:off x="4905632" y="5041556"/>
            <a:ext cx="1013254" cy="5313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virage 13">
            <a:extLst>
              <a:ext uri="{FF2B5EF4-FFF2-40B4-BE49-F238E27FC236}">
                <a16:creationId xmlns:a16="http://schemas.microsoft.com/office/drawing/2014/main" id="{2C2D5625-5706-4D89-BFDF-34F15FF38ACA}"/>
              </a:ext>
            </a:extLst>
          </p:cNvPr>
          <p:cNvSpPr/>
          <p:nvPr/>
        </p:nvSpPr>
        <p:spPr>
          <a:xfrm rot="5400000">
            <a:off x="9963056" y="3484961"/>
            <a:ext cx="2380091" cy="127435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0713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BC940-07A4-4844-86A5-A943D364FB08}"/>
              </a:ext>
            </a:extLst>
          </p:cNvPr>
          <p:cNvSpPr>
            <a:spLocks noGrp="1"/>
          </p:cNvSpPr>
          <p:nvPr>
            <p:ph type="title"/>
          </p:nvPr>
        </p:nvSpPr>
        <p:spPr>
          <a:xfrm>
            <a:off x="838200" y="365126"/>
            <a:ext cx="10515600" cy="561632"/>
          </a:xfrm>
        </p:spPr>
        <p:txBody>
          <a:bodyPr>
            <a:normAutofit fontScale="90000"/>
          </a:bodyPr>
          <a:lstStyle/>
          <a:p>
            <a:r>
              <a:rPr lang="fr-FR" b="1" i="0" dirty="0">
                <a:solidFill>
                  <a:srgbClr val="A115A1"/>
                </a:solidFill>
                <a:effectLst/>
                <a:latin typeface="Geneva"/>
              </a:rPr>
              <a:t>Les règles</a:t>
            </a:r>
            <a:endParaRPr lang="fr-FR" dirty="0"/>
          </a:p>
        </p:txBody>
      </p:sp>
      <p:sp>
        <p:nvSpPr>
          <p:cNvPr id="3" name="Espace réservé du contenu 2">
            <a:extLst>
              <a:ext uri="{FF2B5EF4-FFF2-40B4-BE49-F238E27FC236}">
                <a16:creationId xmlns:a16="http://schemas.microsoft.com/office/drawing/2014/main" id="{D5BF1F77-01A0-463E-BB1B-9D9E43A6DA04}"/>
              </a:ext>
            </a:extLst>
          </p:cNvPr>
          <p:cNvSpPr>
            <a:spLocks noGrp="1"/>
          </p:cNvSpPr>
          <p:nvPr>
            <p:ph idx="1"/>
          </p:nvPr>
        </p:nvSpPr>
        <p:spPr>
          <a:xfrm>
            <a:off x="345989" y="1062681"/>
            <a:ext cx="11677135" cy="5622324"/>
          </a:xfrm>
        </p:spPr>
        <p:txBody>
          <a:bodyPr>
            <a:normAutofit/>
          </a:bodyPr>
          <a:lstStyle/>
          <a:p>
            <a:pPr algn="l"/>
            <a:r>
              <a:rPr lang="fr-FR" sz="2000" b="1" i="0" dirty="0">
                <a:solidFill>
                  <a:srgbClr val="393536"/>
                </a:solidFill>
                <a:effectLst/>
                <a:latin typeface="Geneva"/>
              </a:rPr>
              <a:t>Détermination des règles</a:t>
            </a:r>
            <a:endParaRPr lang="fr-FR" sz="2000" b="0" i="0" dirty="0">
              <a:solidFill>
                <a:srgbClr val="393536"/>
              </a:solidFill>
              <a:effectLst/>
              <a:latin typeface="Geneva"/>
            </a:endParaRPr>
          </a:p>
          <a:p>
            <a:pPr algn="l"/>
            <a:r>
              <a:rPr lang="fr-FR" sz="2000" b="0" i="0" dirty="0">
                <a:solidFill>
                  <a:srgbClr val="393536"/>
                </a:solidFill>
                <a:effectLst/>
                <a:latin typeface="Geneva"/>
              </a:rPr>
              <a:t>Pour pouvoir communiquer entre elles, les personnes doivent utiliser des règles établies ou des conventions qui régissent la conversation. </a:t>
            </a:r>
          </a:p>
          <a:p>
            <a:pPr algn="l"/>
            <a:r>
              <a:rPr lang="fr-FR" sz="2000" b="0" i="0" dirty="0">
                <a:solidFill>
                  <a:srgbClr val="393536"/>
                </a:solidFill>
                <a:effectLst/>
                <a:latin typeface="Geneva"/>
              </a:rPr>
              <a:t>Par exemple, examinez la Figure 1 qui montre que les protocoles sont indispensables à une communication efficace. </a:t>
            </a:r>
          </a:p>
        </p:txBody>
      </p:sp>
      <p:pic>
        <p:nvPicPr>
          <p:cNvPr id="5" name="Image 4">
            <a:extLst>
              <a:ext uri="{FF2B5EF4-FFF2-40B4-BE49-F238E27FC236}">
                <a16:creationId xmlns:a16="http://schemas.microsoft.com/office/drawing/2014/main" id="{6ACA47A8-BC3F-45E0-8A8E-1B10053D2016}"/>
              </a:ext>
            </a:extLst>
          </p:cNvPr>
          <p:cNvPicPr>
            <a:picLocks noChangeAspect="1"/>
          </p:cNvPicPr>
          <p:nvPr/>
        </p:nvPicPr>
        <p:blipFill>
          <a:blip r:embed="rId2"/>
          <a:stretch>
            <a:fillRect/>
          </a:stretch>
        </p:blipFill>
        <p:spPr>
          <a:xfrm>
            <a:off x="1809428" y="2818112"/>
            <a:ext cx="8750256" cy="3674761"/>
          </a:xfrm>
          <a:prstGeom prst="rect">
            <a:avLst/>
          </a:prstGeom>
        </p:spPr>
      </p:pic>
    </p:spTree>
    <p:extLst>
      <p:ext uri="{BB962C8B-B14F-4D97-AF65-F5344CB8AC3E}">
        <p14:creationId xmlns:p14="http://schemas.microsoft.com/office/powerpoint/2010/main" val="106203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BC940-07A4-4844-86A5-A943D364FB08}"/>
              </a:ext>
            </a:extLst>
          </p:cNvPr>
          <p:cNvSpPr>
            <a:spLocks noGrp="1"/>
          </p:cNvSpPr>
          <p:nvPr>
            <p:ph type="title"/>
          </p:nvPr>
        </p:nvSpPr>
        <p:spPr>
          <a:xfrm>
            <a:off x="838200" y="365126"/>
            <a:ext cx="10515600" cy="561632"/>
          </a:xfrm>
        </p:spPr>
        <p:txBody>
          <a:bodyPr>
            <a:normAutofit fontScale="90000"/>
          </a:bodyPr>
          <a:lstStyle/>
          <a:p>
            <a:r>
              <a:rPr lang="fr-FR" b="1" i="0" dirty="0">
                <a:solidFill>
                  <a:srgbClr val="A115A1"/>
                </a:solidFill>
                <a:effectLst/>
                <a:latin typeface="Geneva"/>
              </a:rPr>
              <a:t>Les règles</a:t>
            </a:r>
            <a:endParaRPr lang="fr-FR" dirty="0"/>
          </a:p>
        </p:txBody>
      </p:sp>
      <p:sp>
        <p:nvSpPr>
          <p:cNvPr id="3" name="Espace réservé du contenu 2">
            <a:extLst>
              <a:ext uri="{FF2B5EF4-FFF2-40B4-BE49-F238E27FC236}">
                <a16:creationId xmlns:a16="http://schemas.microsoft.com/office/drawing/2014/main" id="{D5BF1F77-01A0-463E-BB1B-9D9E43A6DA04}"/>
              </a:ext>
            </a:extLst>
          </p:cNvPr>
          <p:cNvSpPr>
            <a:spLocks noGrp="1"/>
          </p:cNvSpPr>
          <p:nvPr>
            <p:ph idx="1"/>
          </p:nvPr>
        </p:nvSpPr>
        <p:spPr>
          <a:xfrm>
            <a:off x="345989" y="1062681"/>
            <a:ext cx="11677135" cy="5622324"/>
          </a:xfrm>
        </p:spPr>
        <p:txBody>
          <a:bodyPr>
            <a:normAutofit/>
          </a:bodyPr>
          <a:lstStyle/>
          <a:p>
            <a:pPr algn="l"/>
            <a:r>
              <a:rPr lang="fr-FR" sz="2000" b="1" i="0" dirty="0">
                <a:solidFill>
                  <a:srgbClr val="393536"/>
                </a:solidFill>
                <a:effectLst/>
                <a:latin typeface="Geneva"/>
              </a:rPr>
              <a:t>Détermination des règles</a:t>
            </a:r>
            <a:endParaRPr lang="fr-FR" sz="2000" b="0" i="0" dirty="0">
              <a:solidFill>
                <a:srgbClr val="393536"/>
              </a:solidFill>
              <a:effectLst/>
              <a:latin typeface="Geneva"/>
            </a:endParaRPr>
          </a:p>
          <a:p>
            <a:pPr algn="l"/>
            <a:r>
              <a:rPr lang="fr-FR" sz="2000" b="0" i="0" dirty="0">
                <a:solidFill>
                  <a:srgbClr val="393536"/>
                </a:solidFill>
                <a:effectLst/>
                <a:latin typeface="Geneva"/>
              </a:rPr>
              <a:t>Les protocoles utilisés dépendent des caractéristiques du mode de communication, notamment la source, la destination et le canal. </a:t>
            </a:r>
          </a:p>
          <a:p>
            <a:pPr algn="l"/>
            <a:r>
              <a:rPr lang="fr-FR" sz="2000" b="0" i="0" dirty="0">
                <a:solidFill>
                  <a:srgbClr val="393536"/>
                </a:solidFill>
                <a:effectLst/>
                <a:latin typeface="Geneva"/>
              </a:rPr>
              <a:t>Ces règles ou protocoles doivent être respectés pour que le message soit correctement transmis et compris. </a:t>
            </a:r>
          </a:p>
          <a:p>
            <a:pPr algn="l"/>
            <a:r>
              <a:rPr lang="fr-FR" sz="2000" b="0" i="0" dirty="0">
                <a:solidFill>
                  <a:srgbClr val="393536"/>
                </a:solidFill>
                <a:effectLst/>
                <a:latin typeface="Geneva"/>
              </a:rPr>
              <a:t>Il existe de nombreux protocoles qui régissent la communication humaine. </a:t>
            </a:r>
          </a:p>
          <a:p>
            <a:pPr algn="l"/>
            <a:r>
              <a:rPr lang="fr-FR" sz="2000" b="0" i="0" dirty="0">
                <a:solidFill>
                  <a:srgbClr val="393536"/>
                </a:solidFill>
                <a:effectLst/>
                <a:latin typeface="Geneva"/>
              </a:rPr>
              <a:t>Une fois qu'une méthode de communication a été convenue (en face à face, par téléphone, par lettre, à travers une photographie), les protocoles mis en place doivent répondre aux conditions suivantes :</a:t>
            </a:r>
          </a:p>
          <a:p>
            <a:pPr lvl="1"/>
            <a:r>
              <a:rPr lang="fr-FR" sz="1600" b="0" i="0" dirty="0">
                <a:solidFill>
                  <a:srgbClr val="393536"/>
                </a:solidFill>
                <a:effectLst/>
                <a:latin typeface="Geneva"/>
              </a:rPr>
              <a:t>Expéditeur et destinataire identifiés</a:t>
            </a:r>
          </a:p>
          <a:p>
            <a:pPr lvl="1"/>
            <a:r>
              <a:rPr lang="fr-FR" sz="1600" b="0" i="0" dirty="0">
                <a:solidFill>
                  <a:srgbClr val="393536"/>
                </a:solidFill>
                <a:effectLst/>
                <a:latin typeface="Geneva"/>
              </a:rPr>
              <a:t>Même langue et syntaxe</a:t>
            </a:r>
          </a:p>
          <a:p>
            <a:pPr lvl="1"/>
            <a:r>
              <a:rPr lang="fr-FR" sz="1600" b="0" i="0" dirty="0">
                <a:solidFill>
                  <a:srgbClr val="393536"/>
                </a:solidFill>
                <a:effectLst/>
                <a:latin typeface="Geneva"/>
              </a:rPr>
              <a:t>Vitesse et rythme d'élocution</a:t>
            </a:r>
          </a:p>
          <a:p>
            <a:pPr lvl="1"/>
            <a:r>
              <a:rPr lang="fr-FR" sz="1600" b="0" i="0" dirty="0">
                <a:solidFill>
                  <a:srgbClr val="393536"/>
                </a:solidFill>
                <a:effectLst/>
                <a:latin typeface="Geneva"/>
              </a:rPr>
              <a:t>Demande de confirmation ou d'accusé de réception</a:t>
            </a:r>
          </a:p>
        </p:txBody>
      </p:sp>
    </p:spTree>
    <p:extLst>
      <p:ext uri="{BB962C8B-B14F-4D97-AF65-F5344CB8AC3E}">
        <p14:creationId xmlns:p14="http://schemas.microsoft.com/office/powerpoint/2010/main" val="209344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F98C1-6A2A-4DBE-A3CB-FFDB5BD80B83}"/>
              </a:ext>
            </a:extLst>
          </p:cNvPr>
          <p:cNvSpPr>
            <a:spLocks noGrp="1"/>
          </p:cNvSpPr>
          <p:nvPr>
            <p:ph type="title"/>
          </p:nvPr>
        </p:nvSpPr>
        <p:spPr>
          <a:xfrm>
            <a:off x="838200" y="365126"/>
            <a:ext cx="10515600" cy="722270"/>
          </a:xfrm>
        </p:spPr>
        <p:txBody>
          <a:bodyPr/>
          <a:lstStyle/>
          <a:p>
            <a:r>
              <a:rPr lang="fr-FR" b="1" i="0" dirty="0">
                <a:solidFill>
                  <a:srgbClr val="A115A1"/>
                </a:solidFill>
                <a:effectLst/>
                <a:latin typeface="Geneva"/>
              </a:rPr>
              <a:t>Les règles</a:t>
            </a:r>
            <a:endParaRPr lang="fr-FR" dirty="0"/>
          </a:p>
        </p:txBody>
      </p:sp>
      <p:sp>
        <p:nvSpPr>
          <p:cNvPr id="3" name="Espace réservé du contenu 2">
            <a:extLst>
              <a:ext uri="{FF2B5EF4-FFF2-40B4-BE49-F238E27FC236}">
                <a16:creationId xmlns:a16="http://schemas.microsoft.com/office/drawing/2014/main" id="{FA41F5EC-30CD-48FE-98A8-D9872B4232E2}"/>
              </a:ext>
            </a:extLst>
          </p:cNvPr>
          <p:cNvSpPr>
            <a:spLocks noGrp="1"/>
          </p:cNvSpPr>
          <p:nvPr>
            <p:ph idx="1"/>
          </p:nvPr>
        </p:nvSpPr>
        <p:spPr>
          <a:xfrm>
            <a:off x="838200" y="1248032"/>
            <a:ext cx="10515600" cy="5244842"/>
          </a:xfrm>
        </p:spPr>
        <p:txBody>
          <a:bodyPr>
            <a:normAutofit/>
          </a:bodyPr>
          <a:lstStyle/>
          <a:p>
            <a:pPr algn="l"/>
            <a:r>
              <a:rPr lang="fr-FR" sz="2800" b="0" i="0" dirty="0">
                <a:solidFill>
                  <a:srgbClr val="393536"/>
                </a:solidFill>
                <a:effectLst/>
                <a:latin typeface="Geneva"/>
              </a:rPr>
              <a:t>Les protocoles utilisés dans les communications réseau partagent de nombreuses caractéristiques fondamentales avec les protocoles utilisés pour régir les conversations humaines.</a:t>
            </a:r>
          </a:p>
          <a:p>
            <a:pPr algn="l"/>
            <a:r>
              <a:rPr lang="fr-FR" sz="2800" b="0" i="0" dirty="0">
                <a:solidFill>
                  <a:srgbClr val="393536"/>
                </a:solidFill>
                <a:effectLst/>
                <a:latin typeface="Geneva"/>
              </a:rPr>
              <a:t> Reportez-vous à la Figure 2. </a:t>
            </a:r>
          </a:p>
          <a:p>
            <a:endParaRPr lang="fr-FR" dirty="0"/>
          </a:p>
        </p:txBody>
      </p:sp>
      <p:pic>
        <p:nvPicPr>
          <p:cNvPr id="5" name="Image 4">
            <a:extLst>
              <a:ext uri="{FF2B5EF4-FFF2-40B4-BE49-F238E27FC236}">
                <a16:creationId xmlns:a16="http://schemas.microsoft.com/office/drawing/2014/main" id="{5D8FF784-BA0B-4105-95E6-16FC968ECB8D}"/>
              </a:ext>
            </a:extLst>
          </p:cNvPr>
          <p:cNvPicPr>
            <a:picLocks noChangeAspect="1"/>
          </p:cNvPicPr>
          <p:nvPr/>
        </p:nvPicPr>
        <p:blipFill>
          <a:blip r:embed="rId2"/>
          <a:stretch>
            <a:fillRect/>
          </a:stretch>
        </p:blipFill>
        <p:spPr>
          <a:xfrm>
            <a:off x="2416295" y="3020068"/>
            <a:ext cx="7659228" cy="3633442"/>
          </a:xfrm>
          <a:prstGeom prst="rect">
            <a:avLst/>
          </a:prstGeom>
        </p:spPr>
      </p:pic>
    </p:spTree>
    <p:extLst>
      <p:ext uri="{BB962C8B-B14F-4D97-AF65-F5344CB8AC3E}">
        <p14:creationId xmlns:p14="http://schemas.microsoft.com/office/powerpoint/2010/main" val="333406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F98C1-6A2A-4DBE-A3CB-FFDB5BD80B83}"/>
              </a:ext>
            </a:extLst>
          </p:cNvPr>
          <p:cNvSpPr>
            <a:spLocks noGrp="1"/>
          </p:cNvSpPr>
          <p:nvPr>
            <p:ph type="title"/>
          </p:nvPr>
        </p:nvSpPr>
        <p:spPr>
          <a:xfrm>
            <a:off x="838200" y="365126"/>
            <a:ext cx="10515600" cy="722270"/>
          </a:xfrm>
        </p:spPr>
        <p:txBody>
          <a:bodyPr/>
          <a:lstStyle/>
          <a:p>
            <a:r>
              <a:rPr lang="fr-FR" b="1" i="0" dirty="0">
                <a:solidFill>
                  <a:srgbClr val="A115A1"/>
                </a:solidFill>
                <a:effectLst/>
                <a:latin typeface="Geneva"/>
              </a:rPr>
              <a:t>Les règles</a:t>
            </a:r>
            <a:endParaRPr lang="fr-FR" dirty="0"/>
          </a:p>
        </p:txBody>
      </p:sp>
      <p:sp>
        <p:nvSpPr>
          <p:cNvPr id="3" name="Espace réservé du contenu 2">
            <a:extLst>
              <a:ext uri="{FF2B5EF4-FFF2-40B4-BE49-F238E27FC236}">
                <a16:creationId xmlns:a16="http://schemas.microsoft.com/office/drawing/2014/main" id="{FA41F5EC-30CD-48FE-98A8-D9872B4232E2}"/>
              </a:ext>
            </a:extLst>
          </p:cNvPr>
          <p:cNvSpPr>
            <a:spLocks noGrp="1"/>
          </p:cNvSpPr>
          <p:nvPr>
            <p:ph idx="1"/>
          </p:nvPr>
        </p:nvSpPr>
        <p:spPr>
          <a:xfrm>
            <a:off x="838200" y="1248032"/>
            <a:ext cx="10515600" cy="5244842"/>
          </a:xfrm>
        </p:spPr>
        <p:txBody>
          <a:bodyPr>
            <a:normAutofit fontScale="92500"/>
          </a:bodyPr>
          <a:lstStyle/>
          <a:p>
            <a:pPr algn="l"/>
            <a:r>
              <a:rPr lang="fr-FR" sz="2800" b="0" i="0" dirty="0">
                <a:solidFill>
                  <a:srgbClr val="393536"/>
                </a:solidFill>
                <a:effectLst/>
                <a:latin typeface="Geneva"/>
              </a:rPr>
              <a:t>En plus d'identifier la source et la destination, les protocoles informatiques et réseau définissent la manière dont un message est transmis sur un réseau pour répondre aux conditions ci-dessus.</a:t>
            </a:r>
          </a:p>
          <a:p>
            <a:pPr algn="l"/>
            <a:r>
              <a:rPr lang="fr-FR" sz="2800" b="0" i="0" dirty="0">
                <a:solidFill>
                  <a:srgbClr val="393536"/>
                </a:solidFill>
                <a:effectLst/>
                <a:latin typeface="Geneva"/>
              </a:rPr>
              <a:t> Il existe de nombreux protocoles qui doivent interagir, mais les protocoles informatiques courants sont les suivants :</a:t>
            </a:r>
          </a:p>
          <a:p>
            <a:pPr lvl="1"/>
            <a:r>
              <a:rPr lang="fr-FR" b="0" i="0" dirty="0">
                <a:solidFill>
                  <a:srgbClr val="393536"/>
                </a:solidFill>
                <a:effectLst/>
                <a:latin typeface="Geneva"/>
              </a:rPr>
              <a:t>Codage des messages</a:t>
            </a:r>
          </a:p>
          <a:p>
            <a:pPr lvl="1"/>
            <a:r>
              <a:rPr lang="fr-FR" b="0" i="0" dirty="0">
                <a:solidFill>
                  <a:srgbClr val="393536"/>
                </a:solidFill>
                <a:effectLst/>
                <a:latin typeface="Geneva"/>
              </a:rPr>
              <a:t>Mise en forme et encapsulation des messages</a:t>
            </a:r>
          </a:p>
          <a:p>
            <a:pPr lvl="1"/>
            <a:r>
              <a:rPr lang="fr-FR" b="0" i="0" dirty="0">
                <a:solidFill>
                  <a:srgbClr val="393536"/>
                </a:solidFill>
                <a:effectLst/>
                <a:latin typeface="Geneva"/>
              </a:rPr>
              <a:t>Taille des messages</a:t>
            </a:r>
          </a:p>
          <a:p>
            <a:pPr lvl="1"/>
            <a:r>
              <a:rPr lang="fr-FR" b="0" i="0" dirty="0">
                <a:solidFill>
                  <a:srgbClr val="393536"/>
                </a:solidFill>
                <a:effectLst/>
                <a:latin typeface="Geneva"/>
              </a:rPr>
              <a:t>Synchronisation des messages</a:t>
            </a:r>
          </a:p>
          <a:p>
            <a:pPr lvl="1"/>
            <a:r>
              <a:rPr lang="fr-FR" b="0" i="0" dirty="0">
                <a:solidFill>
                  <a:srgbClr val="393536"/>
                </a:solidFill>
                <a:effectLst/>
                <a:latin typeface="Geneva"/>
              </a:rPr>
              <a:t>Options de remise des messages</a:t>
            </a:r>
          </a:p>
          <a:p>
            <a:r>
              <a:rPr lang="fr-FR" b="0" i="0" dirty="0">
                <a:solidFill>
                  <a:srgbClr val="393536"/>
                </a:solidFill>
                <a:effectLst/>
                <a:latin typeface="Geneva"/>
              </a:rPr>
              <a:t>Nous allons étudier chacun de ces protocoles plus en détail.</a:t>
            </a:r>
          </a:p>
          <a:p>
            <a:br>
              <a:rPr lang="fr-FR" dirty="0"/>
            </a:br>
            <a:endParaRPr lang="fr-FR" dirty="0"/>
          </a:p>
          <a:p>
            <a:endParaRPr lang="fr-FR" dirty="0"/>
          </a:p>
        </p:txBody>
      </p:sp>
    </p:spTree>
    <p:extLst>
      <p:ext uri="{BB962C8B-B14F-4D97-AF65-F5344CB8AC3E}">
        <p14:creationId xmlns:p14="http://schemas.microsoft.com/office/powerpoint/2010/main" val="56726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A74BB-E1E5-4302-A942-86C9CBA881A9}"/>
              </a:ext>
            </a:extLst>
          </p:cNvPr>
          <p:cNvSpPr>
            <a:spLocks noGrp="1"/>
          </p:cNvSpPr>
          <p:nvPr>
            <p:ph type="title"/>
          </p:nvPr>
        </p:nvSpPr>
        <p:spPr>
          <a:xfrm>
            <a:off x="838200" y="365125"/>
            <a:ext cx="10515600" cy="549275"/>
          </a:xfrm>
        </p:spPr>
        <p:txBody>
          <a:bodyPr>
            <a:normAutofit fontScale="90000"/>
          </a:bodyPr>
          <a:lstStyle/>
          <a:p>
            <a:r>
              <a:rPr lang="fr-FR" b="1" dirty="0">
                <a:solidFill>
                  <a:srgbClr val="A115A1"/>
                </a:solidFill>
                <a:latin typeface="Geneva"/>
              </a:rPr>
              <a:t>Codage des messages</a:t>
            </a:r>
          </a:p>
        </p:txBody>
      </p:sp>
      <p:sp>
        <p:nvSpPr>
          <p:cNvPr id="3" name="Espace réservé du contenu 2">
            <a:extLst>
              <a:ext uri="{FF2B5EF4-FFF2-40B4-BE49-F238E27FC236}">
                <a16:creationId xmlns:a16="http://schemas.microsoft.com/office/drawing/2014/main" id="{AD0E10B6-DAE7-455C-9E53-20DAF95B1C6E}"/>
              </a:ext>
            </a:extLst>
          </p:cNvPr>
          <p:cNvSpPr>
            <a:spLocks noGrp="1"/>
          </p:cNvSpPr>
          <p:nvPr>
            <p:ph idx="1"/>
          </p:nvPr>
        </p:nvSpPr>
        <p:spPr>
          <a:xfrm>
            <a:off x="158579" y="1235675"/>
            <a:ext cx="8367584" cy="5486400"/>
          </a:xfrm>
        </p:spPr>
        <p:txBody>
          <a:bodyPr>
            <a:normAutofit fontScale="85000" lnSpcReduction="20000"/>
          </a:bodyPr>
          <a:lstStyle/>
          <a:p>
            <a:pPr algn="l"/>
            <a:r>
              <a:rPr lang="fr-FR" b="0" i="0" dirty="0">
                <a:solidFill>
                  <a:srgbClr val="393536"/>
                </a:solidFill>
                <a:effectLst/>
                <a:latin typeface="Geneva"/>
              </a:rPr>
              <a:t>Pour envoyer un message, il faut tout d'abord le coder. Le codage est le processus de conversion des informations vers un autre format acceptable, à des fins de transmission. </a:t>
            </a:r>
          </a:p>
          <a:p>
            <a:pPr algn="l"/>
            <a:r>
              <a:rPr lang="fr-FR" b="0" i="0" dirty="0">
                <a:solidFill>
                  <a:srgbClr val="393536"/>
                </a:solidFill>
                <a:effectLst/>
                <a:latin typeface="Geneva"/>
              </a:rPr>
              <a:t>Le décodage est le processus inverse ; il permet d'interpréter les informations.</a:t>
            </a:r>
          </a:p>
          <a:p>
            <a:pPr algn="l"/>
            <a:r>
              <a:rPr lang="fr-FR" b="0" i="0" dirty="0">
                <a:solidFill>
                  <a:srgbClr val="393536"/>
                </a:solidFill>
                <a:effectLst/>
                <a:latin typeface="Geneva"/>
              </a:rPr>
              <a:t>Imaginez une personne qui prévoit de partir en vacances avec un ami et qui appelle cette personne pour discuter de leur destination, comme illustré à la Figure 1. </a:t>
            </a:r>
          </a:p>
          <a:p>
            <a:pPr algn="l"/>
            <a:r>
              <a:rPr lang="fr-FR" b="0" i="0" dirty="0">
                <a:solidFill>
                  <a:srgbClr val="393536"/>
                </a:solidFill>
                <a:effectLst/>
                <a:latin typeface="Geneva"/>
              </a:rPr>
              <a:t>Pour communiquer son message, l'expéditeur doit tout d'abord convertir ses pensées et ses perceptions en mots (ou les « coder »). </a:t>
            </a:r>
          </a:p>
          <a:p>
            <a:pPr algn="l"/>
            <a:r>
              <a:rPr lang="fr-FR" b="0" i="0" dirty="0">
                <a:solidFill>
                  <a:srgbClr val="393536"/>
                </a:solidFill>
                <a:effectLst/>
                <a:latin typeface="Geneva"/>
              </a:rPr>
              <a:t>Les mots sont dits au téléphone au moyen de sons et d'inflexions du langage qui véhiculent le message.</a:t>
            </a:r>
          </a:p>
          <a:p>
            <a:pPr algn="l"/>
            <a:r>
              <a:rPr lang="fr-FR" b="0" i="0" dirty="0">
                <a:solidFill>
                  <a:srgbClr val="393536"/>
                </a:solidFill>
                <a:effectLst/>
                <a:latin typeface="Geneva"/>
              </a:rPr>
              <a:t> À l'autre bout du téléphone, la personne qui écoute la description reçoit et décode les sons afin de visualiser l'image du coucher de soleil décrit par l'expéditeur.</a:t>
            </a:r>
          </a:p>
          <a:p>
            <a:endParaRPr lang="fr-FR" dirty="0"/>
          </a:p>
        </p:txBody>
      </p:sp>
      <p:pic>
        <p:nvPicPr>
          <p:cNvPr id="8" name="Image 7">
            <a:extLst>
              <a:ext uri="{FF2B5EF4-FFF2-40B4-BE49-F238E27FC236}">
                <a16:creationId xmlns:a16="http://schemas.microsoft.com/office/drawing/2014/main" id="{587A10E4-FC6F-4964-9F20-0458C3D97FD9}"/>
              </a:ext>
            </a:extLst>
          </p:cNvPr>
          <p:cNvPicPr>
            <a:picLocks noChangeAspect="1"/>
          </p:cNvPicPr>
          <p:nvPr/>
        </p:nvPicPr>
        <p:blipFill>
          <a:blip r:embed="rId2"/>
          <a:stretch>
            <a:fillRect/>
          </a:stretch>
        </p:blipFill>
        <p:spPr>
          <a:xfrm>
            <a:off x="8526162" y="3855309"/>
            <a:ext cx="3665837" cy="2724609"/>
          </a:xfrm>
          <a:prstGeom prst="rect">
            <a:avLst/>
          </a:prstGeom>
        </p:spPr>
      </p:pic>
      <p:pic>
        <p:nvPicPr>
          <p:cNvPr id="10" name="Image 9">
            <a:extLst>
              <a:ext uri="{FF2B5EF4-FFF2-40B4-BE49-F238E27FC236}">
                <a16:creationId xmlns:a16="http://schemas.microsoft.com/office/drawing/2014/main" id="{0F196BCE-DC6A-42D2-A21C-96805EB2BC34}"/>
              </a:ext>
            </a:extLst>
          </p:cNvPr>
          <p:cNvPicPr>
            <a:picLocks noChangeAspect="1"/>
          </p:cNvPicPr>
          <p:nvPr/>
        </p:nvPicPr>
        <p:blipFill>
          <a:blip r:embed="rId3"/>
          <a:stretch>
            <a:fillRect/>
          </a:stretch>
        </p:blipFill>
        <p:spPr>
          <a:xfrm>
            <a:off x="8323024" y="415499"/>
            <a:ext cx="3763942" cy="2772547"/>
          </a:xfrm>
          <a:prstGeom prst="rect">
            <a:avLst/>
          </a:prstGeom>
        </p:spPr>
      </p:pic>
    </p:spTree>
    <p:extLst>
      <p:ext uri="{BB962C8B-B14F-4D97-AF65-F5344CB8AC3E}">
        <p14:creationId xmlns:p14="http://schemas.microsoft.com/office/powerpoint/2010/main" val="149189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3A74BB-E1E5-4302-A942-86C9CBA881A9}"/>
              </a:ext>
            </a:extLst>
          </p:cNvPr>
          <p:cNvSpPr>
            <a:spLocks noGrp="1"/>
          </p:cNvSpPr>
          <p:nvPr>
            <p:ph type="title"/>
          </p:nvPr>
        </p:nvSpPr>
        <p:spPr/>
        <p:txBody>
          <a:bodyPr/>
          <a:lstStyle/>
          <a:p>
            <a:r>
              <a:rPr lang="fr-FR" b="1" dirty="0">
                <a:solidFill>
                  <a:srgbClr val="A115A1"/>
                </a:solidFill>
                <a:latin typeface="Geneva"/>
              </a:rPr>
              <a:t>Codage des messages</a:t>
            </a:r>
          </a:p>
        </p:txBody>
      </p:sp>
      <p:sp>
        <p:nvSpPr>
          <p:cNvPr id="3" name="Espace réservé du contenu 2">
            <a:extLst>
              <a:ext uri="{FF2B5EF4-FFF2-40B4-BE49-F238E27FC236}">
                <a16:creationId xmlns:a16="http://schemas.microsoft.com/office/drawing/2014/main" id="{AD0E10B6-DAE7-455C-9E53-20DAF95B1C6E}"/>
              </a:ext>
            </a:extLst>
          </p:cNvPr>
          <p:cNvSpPr>
            <a:spLocks noGrp="1"/>
          </p:cNvSpPr>
          <p:nvPr>
            <p:ph idx="1"/>
          </p:nvPr>
        </p:nvSpPr>
        <p:spPr>
          <a:xfrm>
            <a:off x="296562" y="1690688"/>
            <a:ext cx="8200427" cy="4486275"/>
          </a:xfrm>
        </p:spPr>
        <p:txBody>
          <a:bodyPr>
            <a:normAutofit fontScale="92500" lnSpcReduction="10000"/>
          </a:bodyPr>
          <a:lstStyle/>
          <a:p>
            <a:pPr algn="l"/>
            <a:r>
              <a:rPr lang="fr-FR" b="1" i="0" dirty="0">
                <a:solidFill>
                  <a:srgbClr val="393536"/>
                </a:solidFill>
                <a:effectLst/>
                <a:latin typeface="Geneva"/>
              </a:rPr>
              <a:t>Codage des messages</a:t>
            </a:r>
            <a:endParaRPr lang="fr-FR" b="0" i="0" dirty="0">
              <a:solidFill>
                <a:srgbClr val="393536"/>
              </a:solidFill>
              <a:effectLst/>
              <a:latin typeface="Geneva"/>
            </a:endParaRPr>
          </a:p>
          <a:p>
            <a:pPr algn="l"/>
            <a:r>
              <a:rPr lang="fr-FR" b="0" i="0" dirty="0">
                <a:solidFill>
                  <a:srgbClr val="393536"/>
                </a:solidFill>
                <a:effectLst/>
                <a:latin typeface="Geneva"/>
              </a:rPr>
              <a:t>Le codage intervient également dans la communication informatique, comme illustré à la Figure 2. </a:t>
            </a:r>
          </a:p>
          <a:p>
            <a:pPr algn="l"/>
            <a:r>
              <a:rPr lang="fr-FR" b="0" i="0" dirty="0">
                <a:solidFill>
                  <a:srgbClr val="393536"/>
                </a:solidFill>
                <a:effectLst/>
                <a:latin typeface="Geneva"/>
              </a:rPr>
              <a:t>Le format du codage entre les hôtes doit être adapté au support. Les messages envoyés sur le réseau sont d'abord convertis en bits par l'hôte émetteur. </a:t>
            </a:r>
            <a:endParaRPr lang="fr-FR" dirty="0">
              <a:solidFill>
                <a:srgbClr val="393536"/>
              </a:solidFill>
              <a:latin typeface="Geneva"/>
            </a:endParaRPr>
          </a:p>
          <a:p>
            <a:pPr algn="l"/>
            <a:r>
              <a:rPr lang="fr-FR" b="0" i="0" dirty="0">
                <a:solidFill>
                  <a:srgbClr val="393536"/>
                </a:solidFill>
                <a:effectLst/>
                <a:latin typeface="Geneva"/>
              </a:rPr>
              <a:t>Chaque bit est codé en modèle de sons, d'ondes lumineuses ou d'impulsions électriques, selon le support sur lequel les bits sont transmis.</a:t>
            </a:r>
          </a:p>
          <a:p>
            <a:pPr algn="l"/>
            <a:r>
              <a:rPr lang="fr-FR" b="0" i="0" dirty="0">
                <a:solidFill>
                  <a:srgbClr val="393536"/>
                </a:solidFill>
                <a:effectLst/>
                <a:latin typeface="Geneva"/>
              </a:rPr>
              <a:t>L'hôte de destination reçoit et décode les signaux pour interpréter le message.</a:t>
            </a:r>
          </a:p>
          <a:p>
            <a:endParaRPr lang="fr-FR" dirty="0"/>
          </a:p>
        </p:txBody>
      </p:sp>
      <p:pic>
        <p:nvPicPr>
          <p:cNvPr id="7" name="Image 6">
            <a:extLst>
              <a:ext uri="{FF2B5EF4-FFF2-40B4-BE49-F238E27FC236}">
                <a16:creationId xmlns:a16="http://schemas.microsoft.com/office/drawing/2014/main" id="{2767AE7C-77EF-4A04-B269-612CF82CB034}"/>
              </a:ext>
            </a:extLst>
          </p:cNvPr>
          <p:cNvPicPr>
            <a:picLocks noChangeAspect="1"/>
          </p:cNvPicPr>
          <p:nvPr/>
        </p:nvPicPr>
        <p:blipFill>
          <a:blip r:embed="rId2"/>
          <a:stretch>
            <a:fillRect/>
          </a:stretch>
        </p:blipFill>
        <p:spPr>
          <a:xfrm>
            <a:off x="9008076" y="1148146"/>
            <a:ext cx="3074901" cy="1713653"/>
          </a:xfrm>
          <a:prstGeom prst="rect">
            <a:avLst/>
          </a:prstGeom>
        </p:spPr>
      </p:pic>
      <p:pic>
        <p:nvPicPr>
          <p:cNvPr id="9" name="Image 8">
            <a:extLst>
              <a:ext uri="{FF2B5EF4-FFF2-40B4-BE49-F238E27FC236}">
                <a16:creationId xmlns:a16="http://schemas.microsoft.com/office/drawing/2014/main" id="{FB253256-2724-4064-B159-1582F2EC1470}"/>
              </a:ext>
            </a:extLst>
          </p:cNvPr>
          <p:cNvPicPr>
            <a:picLocks noChangeAspect="1"/>
          </p:cNvPicPr>
          <p:nvPr/>
        </p:nvPicPr>
        <p:blipFill>
          <a:blip r:embed="rId3"/>
          <a:stretch>
            <a:fillRect/>
          </a:stretch>
        </p:blipFill>
        <p:spPr>
          <a:xfrm>
            <a:off x="9058481" y="2957221"/>
            <a:ext cx="3024495" cy="1713653"/>
          </a:xfrm>
          <a:prstGeom prst="rect">
            <a:avLst/>
          </a:prstGeom>
        </p:spPr>
      </p:pic>
      <p:pic>
        <p:nvPicPr>
          <p:cNvPr id="11" name="Image 10">
            <a:extLst>
              <a:ext uri="{FF2B5EF4-FFF2-40B4-BE49-F238E27FC236}">
                <a16:creationId xmlns:a16="http://schemas.microsoft.com/office/drawing/2014/main" id="{16D3A17B-BC99-4A7F-9F73-2852B0BDC84D}"/>
              </a:ext>
            </a:extLst>
          </p:cNvPr>
          <p:cNvPicPr>
            <a:picLocks noChangeAspect="1"/>
          </p:cNvPicPr>
          <p:nvPr/>
        </p:nvPicPr>
        <p:blipFill>
          <a:blip r:embed="rId4"/>
          <a:stretch>
            <a:fillRect/>
          </a:stretch>
        </p:blipFill>
        <p:spPr>
          <a:xfrm>
            <a:off x="9226166" y="4851254"/>
            <a:ext cx="2965834" cy="1851969"/>
          </a:xfrm>
          <a:prstGeom prst="rect">
            <a:avLst/>
          </a:prstGeom>
        </p:spPr>
      </p:pic>
    </p:spTree>
    <p:extLst>
      <p:ext uri="{BB962C8B-B14F-4D97-AF65-F5344CB8AC3E}">
        <p14:creationId xmlns:p14="http://schemas.microsoft.com/office/powerpoint/2010/main" val="8939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7D3AD-EF6E-4852-A23C-1F1A4B5301B7}"/>
              </a:ext>
            </a:extLst>
          </p:cNvPr>
          <p:cNvSpPr>
            <a:spLocks noGrp="1"/>
          </p:cNvSpPr>
          <p:nvPr>
            <p:ph type="title"/>
          </p:nvPr>
        </p:nvSpPr>
        <p:spPr>
          <a:xfrm>
            <a:off x="296562" y="365126"/>
            <a:ext cx="11057238" cy="759340"/>
          </a:xfrm>
        </p:spPr>
        <p:txBody>
          <a:bodyPr/>
          <a:lstStyle/>
          <a:p>
            <a:r>
              <a:rPr lang="fr-FR" b="1" dirty="0">
                <a:solidFill>
                  <a:srgbClr val="A115A1"/>
                </a:solidFill>
                <a:latin typeface="Geneva"/>
              </a:rPr>
              <a:t>Format et encapsulation des messages</a:t>
            </a:r>
          </a:p>
        </p:txBody>
      </p:sp>
      <p:sp>
        <p:nvSpPr>
          <p:cNvPr id="3" name="Espace réservé du contenu 2">
            <a:extLst>
              <a:ext uri="{FF2B5EF4-FFF2-40B4-BE49-F238E27FC236}">
                <a16:creationId xmlns:a16="http://schemas.microsoft.com/office/drawing/2014/main" id="{7C02B718-056C-46F6-8163-EA0B0AE855F0}"/>
              </a:ext>
            </a:extLst>
          </p:cNvPr>
          <p:cNvSpPr>
            <a:spLocks noGrp="1"/>
          </p:cNvSpPr>
          <p:nvPr>
            <p:ph idx="1"/>
          </p:nvPr>
        </p:nvSpPr>
        <p:spPr>
          <a:xfrm>
            <a:off x="160638" y="1260389"/>
            <a:ext cx="11193162" cy="4916574"/>
          </a:xfrm>
        </p:spPr>
        <p:txBody>
          <a:bodyPr>
            <a:normAutofit fontScale="92500" lnSpcReduction="20000"/>
          </a:bodyPr>
          <a:lstStyle/>
          <a:p>
            <a:pPr algn="l"/>
            <a:r>
              <a:rPr lang="fr-FR" b="0" i="0" dirty="0">
                <a:solidFill>
                  <a:srgbClr val="393536"/>
                </a:solidFill>
                <a:effectLst/>
                <a:latin typeface="Geneva"/>
              </a:rPr>
              <a:t>Lorsqu'un message est envoyé de la source à la destination, il doit respecter un format ou une structure spécifique. </a:t>
            </a:r>
          </a:p>
          <a:p>
            <a:pPr algn="l"/>
            <a:r>
              <a:rPr lang="fr-FR" b="0" i="0" dirty="0">
                <a:solidFill>
                  <a:srgbClr val="393536"/>
                </a:solidFill>
                <a:effectLst/>
                <a:latin typeface="Geneva"/>
              </a:rPr>
              <a:t>Les formats des messages dépendent du type de message et du type de canal utilisés pour remettre le message.</a:t>
            </a:r>
          </a:p>
          <a:p>
            <a:pPr algn="l"/>
            <a:r>
              <a:rPr lang="fr-FR" b="0" i="0" dirty="0">
                <a:solidFill>
                  <a:srgbClr val="393536"/>
                </a:solidFill>
                <a:effectLst/>
                <a:latin typeface="Geneva"/>
              </a:rPr>
              <a:t>La lettre est l'une des formes les plus communes de communication écrite. </a:t>
            </a:r>
          </a:p>
          <a:p>
            <a:pPr algn="l"/>
            <a:r>
              <a:rPr lang="fr-FR" b="0" i="0" dirty="0">
                <a:solidFill>
                  <a:srgbClr val="393536"/>
                </a:solidFill>
                <a:effectLst/>
                <a:latin typeface="Geneva"/>
              </a:rPr>
              <a:t>Durant des siècles, le format convenu pour les lettres personnelles n'a pas changé. </a:t>
            </a:r>
          </a:p>
          <a:p>
            <a:pPr algn="l"/>
            <a:r>
              <a:rPr lang="fr-FR" b="0" i="0" dirty="0">
                <a:solidFill>
                  <a:srgbClr val="393536"/>
                </a:solidFill>
                <a:effectLst/>
                <a:latin typeface="Geneva"/>
              </a:rPr>
              <a:t>Dans de nombreuses cultures, une lettre personnelle comprend les éléments suivants :</a:t>
            </a:r>
          </a:p>
          <a:p>
            <a:pPr lvl="1"/>
            <a:r>
              <a:rPr lang="fr-FR" b="0" i="0" dirty="0">
                <a:solidFill>
                  <a:srgbClr val="393536"/>
                </a:solidFill>
                <a:effectLst/>
                <a:latin typeface="Geneva"/>
              </a:rPr>
              <a:t>Le nom du destinataire</a:t>
            </a:r>
          </a:p>
          <a:p>
            <a:pPr lvl="1"/>
            <a:r>
              <a:rPr lang="fr-FR" b="0" i="0" dirty="0">
                <a:solidFill>
                  <a:srgbClr val="393536"/>
                </a:solidFill>
                <a:effectLst/>
                <a:latin typeface="Geneva"/>
              </a:rPr>
              <a:t>Une formule de politesse</a:t>
            </a:r>
          </a:p>
          <a:p>
            <a:pPr lvl="1"/>
            <a:r>
              <a:rPr lang="fr-FR" b="0" i="0" dirty="0">
                <a:solidFill>
                  <a:srgbClr val="393536"/>
                </a:solidFill>
                <a:effectLst/>
                <a:latin typeface="Geneva"/>
              </a:rPr>
              <a:t>Le contenu du message</a:t>
            </a:r>
          </a:p>
          <a:p>
            <a:pPr lvl="1"/>
            <a:r>
              <a:rPr lang="fr-FR" b="0" i="0" dirty="0">
                <a:solidFill>
                  <a:srgbClr val="393536"/>
                </a:solidFill>
                <a:effectLst/>
                <a:latin typeface="Geneva"/>
              </a:rPr>
              <a:t>Une phrase de conclusion</a:t>
            </a:r>
          </a:p>
          <a:p>
            <a:pPr lvl="1"/>
            <a:r>
              <a:rPr lang="fr-FR" b="0" i="0" dirty="0">
                <a:solidFill>
                  <a:srgbClr val="393536"/>
                </a:solidFill>
                <a:effectLst/>
                <a:latin typeface="Geneva"/>
              </a:rPr>
              <a:t>Le nom de l'expéditeur</a:t>
            </a:r>
          </a:p>
          <a:p>
            <a:endParaRPr lang="fr-FR" dirty="0"/>
          </a:p>
        </p:txBody>
      </p:sp>
    </p:spTree>
    <p:extLst>
      <p:ext uri="{BB962C8B-B14F-4D97-AF65-F5344CB8AC3E}">
        <p14:creationId xmlns:p14="http://schemas.microsoft.com/office/powerpoint/2010/main" val="48311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C3EAC60-DAE8-4628-9124-6FA1D47F36D8}"/>
              </a:ext>
            </a:extLst>
          </p:cNvPr>
          <p:cNvPicPr>
            <a:picLocks noChangeAspect="1"/>
          </p:cNvPicPr>
          <p:nvPr/>
        </p:nvPicPr>
        <p:blipFill>
          <a:blip r:embed="rId2"/>
          <a:stretch>
            <a:fillRect/>
          </a:stretch>
        </p:blipFill>
        <p:spPr>
          <a:xfrm>
            <a:off x="130897" y="172995"/>
            <a:ext cx="11771740" cy="6425513"/>
          </a:xfrm>
          <a:prstGeom prst="rect">
            <a:avLst/>
          </a:prstGeom>
        </p:spPr>
      </p:pic>
    </p:spTree>
    <p:extLst>
      <p:ext uri="{BB962C8B-B14F-4D97-AF65-F5344CB8AC3E}">
        <p14:creationId xmlns:p14="http://schemas.microsoft.com/office/powerpoint/2010/main" val="165591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7D3AD-EF6E-4852-A23C-1F1A4B5301B7}"/>
              </a:ext>
            </a:extLst>
          </p:cNvPr>
          <p:cNvSpPr>
            <a:spLocks noGrp="1"/>
          </p:cNvSpPr>
          <p:nvPr>
            <p:ph type="title"/>
          </p:nvPr>
        </p:nvSpPr>
        <p:spPr>
          <a:xfrm>
            <a:off x="333632" y="156519"/>
            <a:ext cx="11257006" cy="759340"/>
          </a:xfrm>
        </p:spPr>
        <p:txBody>
          <a:bodyPr>
            <a:normAutofit/>
          </a:bodyPr>
          <a:lstStyle/>
          <a:p>
            <a:r>
              <a:rPr lang="fr-FR" sz="3600" b="1" dirty="0">
                <a:solidFill>
                  <a:srgbClr val="A115A1"/>
                </a:solidFill>
                <a:latin typeface="Geneva"/>
              </a:rPr>
              <a:t>Format et encapsulation des messages</a:t>
            </a:r>
          </a:p>
        </p:txBody>
      </p:sp>
      <p:sp>
        <p:nvSpPr>
          <p:cNvPr id="3" name="Espace réservé du contenu 2">
            <a:extLst>
              <a:ext uri="{FF2B5EF4-FFF2-40B4-BE49-F238E27FC236}">
                <a16:creationId xmlns:a16="http://schemas.microsoft.com/office/drawing/2014/main" id="{7C02B718-056C-46F6-8163-EA0B0AE855F0}"/>
              </a:ext>
            </a:extLst>
          </p:cNvPr>
          <p:cNvSpPr>
            <a:spLocks noGrp="1"/>
          </p:cNvSpPr>
          <p:nvPr>
            <p:ph idx="1"/>
          </p:nvPr>
        </p:nvSpPr>
        <p:spPr>
          <a:xfrm>
            <a:off x="160638" y="1020645"/>
            <a:ext cx="11602994" cy="2408355"/>
          </a:xfrm>
        </p:spPr>
        <p:txBody>
          <a:bodyPr>
            <a:normAutofit fontScale="62500" lnSpcReduction="20000"/>
          </a:bodyPr>
          <a:lstStyle/>
          <a:p>
            <a:pPr algn="l"/>
            <a:r>
              <a:rPr lang="fr-FR" b="0" i="0" dirty="0">
                <a:solidFill>
                  <a:srgbClr val="393536"/>
                </a:solidFill>
                <a:effectLst/>
                <a:latin typeface="Geneva"/>
              </a:rPr>
              <a:t>Outre le format approprié, la plupart des lettres personnelles doivent également être insérées ou contenues dans une enveloppe pour être acheminées, comme illustré à la Figure  </a:t>
            </a:r>
          </a:p>
          <a:p>
            <a:pPr algn="l"/>
            <a:r>
              <a:rPr lang="fr-FR" b="0" i="0" dirty="0">
                <a:solidFill>
                  <a:srgbClr val="393536"/>
                </a:solidFill>
                <a:effectLst/>
                <a:latin typeface="Geneva"/>
              </a:rPr>
              <a:t>L'enveloppe comporte l'adresse de l'expéditeur et celle du destinataire, chacune étant écrite à l'endroit prévu à cet effet. </a:t>
            </a:r>
          </a:p>
          <a:p>
            <a:pPr algn="l"/>
            <a:r>
              <a:rPr lang="fr-FR" b="0" i="0" dirty="0">
                <a:solidFill>
                  <a:srgbClr val="393536"/>
                </a:solidFill>
                <a:effectLst/>
                <a:latin typeface="Geneva"/>
              </a:rPr>
              <a:t>Si l'adresse de destination et le format ne sont pas corrects, la  n'est pas remise. </a:t>
            </a:r>
          </a:p>
          <a:p>
            <a:pPr algn="l"/>
            <a:r>
              <a:rPr lang="fr-FR" b="0" i="0" dirty="0">
                <a:solidFill>
                  <a:srgbClr val="393536"/>
                </a:solidFill>
                <a:effectLst/>
                <a:latin typeface="Geneva"/>
              </a:rPr>
              <a:t>Le processus consistant à placer un format de message (la lettre) dans un autre (l'enveloppe) s'appelle « encapsulation ».</a:t>
            </a:r>
          </a:p>
          <a:p>
            <a:pPr algn="l"/>
            <a:r>
              <a:rPr lang="fr-FR" b="0" i="0" dirty="0">
                <a:solidFill>
                  <a:srgbClr val="393536"/>
                </a:solidFill>
                <a:effectLst/>
                <a:latin typeface="Geneva"/>
              </a:rPr>
              <a:t> Une </a:t>
            </a:r>
            <a:r>
              <a:rPr lang="fr-FR" b="0" i="0" dirty="0" err="1">
                <a:solidFill>
                  <a:srgbClr val="393536"/>
                </a:solidFill>
                <a:effectLst/>
                <a:latin typeface="Geneva"/>
              </a:rPr>
              <a:t>désencapsulation</a:t>
            </a:r>
            <a:r>
              <a:rPr lang="fr-FR" b="0" i="0" dirty="0">
                <a:solidFill>
                  <a:srgbClr val="393536"/>
                </a:solidFill>
                <a:effectLst/>
                <a:latin typeface="Geneva"/>
              </a:rPr>
              <a:t> a lieu lorsque le processus est inversé par le destinataire et que la lettre est retirée de l'enveloppe.</a:t>
            </a:r>
          </a:p>
          <a:p>
            <a:endParaRPr lang="fr-FR" dirty="0"/>
          </a:p>
        </p:txBody>
      </p:sp>
      <p:pic>
        <p:nvPicPr>
          <p:cNvPr id="7" name="Image 6">
            <a:extLst>
              <a:ext uri="{FF2B5EF4-FFF2-40B4-BE49-F238E27FC236}">
                <a16:creationId xmlns:a16="http://schemas.microsoft.com/office/drawing/2014/main" id="{A600D83E-0FEA-489B-91F3-953B49E2801A}"/>
              </a:ext>
            </a:extLst>
          </p:cNvPr>
          <p:cNvPicPr>
            <a:picLocks noChangeAspect="1"/>
          </p:cNvPicPr>
          <p:nvPr/>
        </p:nvPicPr>
        <p:blipFill>
          <a:blip r:embed="rId2"/>
          <a:stretch>
            <a:fillRect/>
          </a:stretch>
        </p:blipFill>
        <p:spPr>
          <a:xfrm>
            <a:off x="206203" y="3266657"/>
            <a:ext cx="2776151" cy="2462855"/>
          </a:xfrm>
          <a:prstGeom prst="rect">
            <a:avLst/>
          </a:prstGeom>
        </p:spPr>
      </p:pic>
      <p:pic>
        <p:nvPicPr>
          <p:cNvPr id="9" name="Image 8">
            <a:extLst>
              <a:ext uri="{FF2B5EF4-FFF2-40B4-BE49-F238E27FC236}">
                <a16:creationId xmlns:a16="http://schemas.microsoft.com/office/drawing/2014/main" id="{DD851BAE-8FCD-47C2-AF63-7B27A903924E}"/>
              </a:ext>
            </a:extLst>
          </p:cNvPr>
          <p:cNvPicPr>
            <a:picLocks noChangeAspect="1"/>
          </p:cNvPicPr>
          <p:nvPr/>
        </p:nvPicPr>
        <p:blipFill>
          <a:blip r:embed="rId3"/>
          <a:stretch>
            <a:fillRect/>
          </a:stretch>
        </p:blipFill>
        <p:spPr>
          <a:xfrm>
            <a:off x="3253947" y="3377256"/>
            <a:ext cx="3076575" cy="3324225"/>
          </a:xfrm>
          <a:prstGeom prst="rect">
            <a:avLst/>
          </a:prstGeom>
        </p:spPr>
      </p:pic>
      <p:pic>
        <p:nvPicPr>
          <p:cNvPr id="13" name="Image 12">
            <a:extLst>
              <a:ext uri="{FF2B5EF4-FFF2-40B4-BE49-F238E27FC236}">
                <a16:creationId xmlns:a16="http://schemas.microsoft.com/office/drawing/2014/main" id="{1C76B459-B85B-4718-9F54-9BF61DFC7401}"/>
              </a:ext>
            </a:extLst>
          </p:cNvPr>
          <p:cNvPicPr>
            <a:picLocks noChangeAspect="1"/>
          </p:cNvPicPr>
          <p:nvPr/>
        </p:nvPicPr>
        <p:blipFill>
          <a:blip r:embed="rId4"/>
          <a:stretch>
            <a:fillRect/>
          </a:stretch>
        </p:blipFill>
        <p:spPr>
          <a:xfrm>
            <a:off x="7477382" y="3291531"/>
            <a:ext cx="4286250" cy="3409950"/>
          </a:xfrm>
          <a:prstGeom prst="rect">
            <a:avLst/>
          </a:prstGeom>
        </p:spPr>
      </p:pic>
    </p:spTree>
    <p:extLst>
      <p:ext uri="{BB962C8B-B14F-4D97-AF65-F5344CB8AC3E}">
        <p14:creationId xmlns:p14="http://schemas.microsoft.com/office/powerpoint/2010/main" val="269388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54BFD5-8444-40F3-9E3D-54B0DB8EA10D}"/>
              </a:ext>
            </a:extLst>
          </p:cNvPr>
          <p:cNvPicPr>
            <a:picLocks noChangeAspect="1"/>
          </p:cNvPicPr>
          <p:nvPr/>
        </p:nvPicPr>
        <p:blipFill>
          <a:blip r:embed="rId2"/>
          <a:stretch>
            <a:fillRect/>
          </a:stretch>
        </p:blipFill>
        <p:spPr>
          <a:xfrm>
            <a:off x="3036957" y="758395"/>
            <a:ext cx="7107940" cy="5654761"/>
          </a:xfrm>
          <a:prstGeom prst="rect">
            <a:avLst/>
          </a:prstGeom>
        </p:spPr>
      </p:pic>
      <p:pic>
        <p:nvPicPr>
          <p:cNvPr id="5" name="Image 4">
            <a:extLst>
              <a:ext uri="{FF2B5EF4-FFF2-40B4-BE49-F238E27FC236}">
                <a16:creationId xmlns:a16="http://schemas.microsoft.com/office/drawing/2014/main" id="{0B3ACBB8-A1BA-4611-B235-247D0FFD7A11}"/>
              </a:ext>
            </a:extLst>
          </p:cNvPr>
          <p:cNvPicPr>
            <a:picLocks noChangeAspect="1"/>
          </p:cNvPicPr>
          <p:nvPr/>
        </p:nvPicPr>
        <p:blipFill>
          <a:blip r:embed="rId3"/>
          <a:stretch>
            <a:fillRect/>
          </a:stretch>
        </p:blipFill>
        <p:spPr>
          <a:xfrm>
            <a:off x="0" y="-30892"/>
            <a:ext cx="2776151" cy="2462855"/>
          </a:xfrm>
          <a:prstGeom prst="rect">
            <a:avLst/>
          </a:prstGeom>
        </p:spPr>
      </p:pic>
      <p:cxnSp>
        <p:nvCxnSpPr>
          <p:cNvPr id="7" name="Connecteur : en angle 6">
            <a:extLst>
              <a:ext uri="{FF2B5EF4-FFF2-40B4-BE49-F238E27FC236}">
                <a16:creationId xmlns:a16="http://schemas.microsoft.com/office/drawing/2014/main" id="{8672292C-5353-4AD2-B867-A9B29BD9AFA8}"/>
              </a:ext>
            </a:extLst>
          </p:cNvPr>
          <p:cNvCxnSpPr>
            <a:cxnSpLocks/>
          </p:cNvCxnSpPr>
          <p:nvPr/>
        </p:nvCxnSpPr>
        <p:spPr>
          <a:xfrm rot="16200000" flipH="1">
            <a:off x="1141841" y="2503402"/>
            <a:ext cx="3005008" cy="2001793"/>
          </a:xfrm>
          <a:prstGeom prst="bentConnector3">
            <a:avLst>
              <a:gd name="adj1" fmla="val 109625"/>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necteur : en angle 19">
            <a:extLst>
              <a:ext uri="{FF2B5EF4-FFF2-40B4-BE49-F238E27FC236}">
                <a16:creationId xmlns:a16="http://schemas.microsoft.com/office/drawing/2014/main" id="{384E85BF-C4C0-44C0-9C32-E8FA386C5559}"/>
              </a:ext>
            </a:extLst>
          </p:cNvPr>
          <p:cNvCxnSpPr>
            <a:cxnSpLocks/>
          </p:cNvCxnSpPr>
          <p:nvPr/>
        </p:nvCxnSpPr>
        <p:spPr>
          <a:xfrm rot="16200000" flipH="1">
            <a:off x="466796" y="1109346"/>
            <a:ext cx="4238369" cy="4095608"/>
          </a:xfrm>
          <a:prstGeom prst="bentConnector3">
            <a:avLst>
              <a:gd name="adj1" fmla="val 105685"/>
            </a:avLst>
          </a:prstGeom>
          <a:ln>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26" name="Connecteur : en angle 25">
            <a:extLst>
              <a:ext uri="{FF2B5EF4-FFF2-40B4-BE49-F238E27FC236}">
                <a16:creationId xmlns:a16="http://schemas.microsoft.com/office/drawing/2014/main" id="{13516F83-9771-4647-BA91-65C8C28B42C6}"/>
              </a:ext>
            </a:extLst>
          </p:cNvPr>
          <p:cNvCxnSpPr/>
          <p:nvPr/>
        </p:nvCxnSpPr>
        <p:spPr>
          <a:xfrm rot="5400000">
            <a:off x="5247637" y="2543825"/>
            <a:ext cx="3225503" cy="538922"/>
          </a:xfrm>
          <a:prstGeom prst="bentConnector3">
            <a:avLst>
              <a:gd name="adj1" fmla="val -2101"/>
            </a:avLst>
          </a:prstGeom>
        </p:spPr>
        <p:style>
          <a:lnRef idx="1">
            <a:schemeClr val="accent1"/>
          </a:lnRef>
          <a:fillRef idx="0">
            <a:schemeClr val="accent1"/>
          </a:fillRef>
          <a:effectRef idx="0">
            <a:schemeClr val="accent1"/>
          </a:effectRef>
          <a:fontRef idx="minor">
            <a:schemeClr val="tx1"/>
          </a:fontRef>
        </p:style>
      </p:cxnSp>
      <p:cxnSp>
        <p:nvCxnSpPr>
          <p:cNvPr id="31" name="Connecteur : en angle 30">
            <a:extLst>
              <a:ext uri="{FF2B5EF4-FFF2-40B4-BE49-F238E27FC236}">
                <a16:creationId xmlns:a16="http://schemas.microsoft.com/office/drawing/2014/main" id="{AC363F39-2CD8-42B7-8168-64360FD38261}"/>
              </a:ext>
            </a:extLst>
          </p:cNvPr>
          <p:cNvCxnSpPr>
            <a:cxnSpLocks/>
          </p:cNvCxnSpPr>
          <p:nvPr/>
        </p:nvCxnSpPr>
        <p:spPr>
          <a:xfrm rot="5400000">
            <a:off x="5655405" y="2945242"/>
            <a:ext cx="2961591" cy="12700"/>
          </a:xfrm>
          <a:prstGeom prst="bentConnector3">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4" name="Connecteur : en angle 33">
            <a:extLst>
              <a:ext uri="{FF2B5EF4-FFF2-40B4-BE49-F238E27FC236}">
                <a16:creationId xmlns:a16="http://schemas.microsoft.com/office/drawing/2014/main" id="{627A6838-B0CC-4593-9C2E-4E512A6503DB}"/>
              </a:ext>
            </a:extLst>
          </p:cNvPr>
          <p:cNvCxnSpPr/>
          <p:nvPr/>
        </p:nvCxnSpPr>
        <p:spPr>
          <a:xfrm rot="16200000" flipH="1">
            <a:off x="6738551" y="2549611"/>
            <a:ext cx="2804984" cy="11656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7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7D3AD-EF6E-4852-A23C-1F1A4B5301B7}"/>
              </a:ext>
            </a:extLst>
          </p:cNvPr>
          <p:cNvSpPr>
            <a:spLocks noGrp="1"/>
          </p:cNvSpPr>
          <p:nvPr>
            <p:ph type="title"/>
          </p:nvPr>
        </p:nvSpPr>
        <p:spPr>
          <a:xfrm>
            <a:off x="296562" y="365126"/>
            <a:ext cx="11057238" cy="759340"/>
          </a:xfrm>
        </p:spPr>
        <p:txBody>
          <a:bodyPr/>
          <a:lstStyle/>
          <a:p>
            <a:r>
              <a:rPr lang="fr-FR" b="1" dirty="0">
                <a:solidFill>
                  <a:srgbClr val="A115A1"/>
                </a:solidFill>
                <a:latin typeface="Geneva"/>
              </a:rPr>
              <a:t>Format et encapsulation des messages</a:t>
            </a:r>
          </a:p>
        </p:txBody>
      </p:sp>
      <p:sp>
        <p:nvSpPr>
          <p:cNvPr id="3" name="Espace réservé du contenu 2">
            <a:extLst>
              <a:ext uri="{FF2B5EF4-FFF2-40B4-BE49-F238E27FC236}">
                <a16:creationId xmlns:a16="http://schemas.microsoft.com/office/drawing/2014/main" id="{7C02B718-056C-46F6-8163-EA0B0AE855F0}"/>
              </a:ext>
            </a:extLst>
          </p:cNvPr>
          <p:cNvSpPr>
            <a:spLocks noGrp="1"/>
          </p:cNvSpPr>
          <p:nvPr>
            <p:ph idx="1"/>
          </p:nvPr>
        </p:nvSpPr>
        <p:spPr>
          <a:xfrm>
            <a:off x="160638" y="1260389"/>
            <a:ext cx="11193162" cy="4916574"/>
          </a:xfrm>
        </p:spPr>
        <p:txBody>
          <a:bodyPr>
            <a:normAutofit fontScale="77500" lnSpcReduction="20000"/>
          </a:bodyPr>
          <a:lstStyle/>
          <a:p>
            <a:pPr algn="l"/>
            <a:r>
              <a:rPr lang="fr-FR" b="0" i="0" dirty="0">
                <a:solidFill>
                  <a:srgbClr val="393536"/>
                </a:solidFill>
                <a:effectLst/>
                <a:latin typeface="Geneva"/>
              </a:rPr>
              <a:t>L'auteur d'une lettre utilise un format convenu pour s'assurer que la lettre est remise, et ensuite comprise par le destinataire. </a:t>
            </a:r>
          </a:p>
          <a:p>
            <a:pPr algn="l"/>
            <a:r>
              <a:rPr lang="fr-FR" b="0" i="0" dirty="0">
                <a:solidFill>
                  <a:srgbClr val="393536"/>
                </a:solidFill>
                <a:effectLst/>
                <a:latin typeface="Geneva"/>
              </a:rPr>
              <a:t>De la même manière, un message qui est envoyé via un réseau informatique suit des règles de format spécifiques en vue de sa livraison et de son traitement. </a:t>
            </a:r>
          </a:p>
          <a:p>
            <a:pPr algn="l"/>
            <a:r>
              <a:rPr lang="fr-FR" b="0" i="0" dirty="0">
                <a:solidFill>
                  <a:srgbClr val="393536"/>
                </a:solidFill>
                <a:effectLst/>
                <a:latin typeface="Geneva"/>
              </a:rPr>
              <a:t>Les messages informatiques sont encapsulés, de la même manière qu'une lettre est placée dans une enveloppe. </a:t>
            </a:r>
          </a:p>
          <a:p>
            <a:pPr algn="l"/>
            <a:r>
              <a:rPr lang="fr-FR" b="0" i="0" dirty="0">
                <a:solidFill>
                  <a:srgbClr val="393536"/>
                </a:solidFill>
                <a:effectLst/>
                <a:latin typeface="Geneva"/>
              </a:rPr>
              <a:t>Chaque message informatique est encapsulé dans un format spécifique, appelé trame, avant d'être transmis sur le réseau. </a:t>
            </a:r>
          </a:p>
          <a:p>
            <a:pPr algn="l"/>
            <a:r>
              <a:rPr lang="fr-FR" b="0" i="0" dirty="0">
                <a:solidFill>
                  <a:srgbClr val="393536"/>
                </a:solidFill>
                <a:effectLst/>
                <a:latin typeface="Geneva"/>
              </a:rPr>
              <a:t>La trame fait office d'enveloppe. </a:t>
            </a:r>
          </a:p>
          <a:p>
            <a:pPr algn="l"/>
            <a:r>
              <a:rPr lang="fr-FR" b="0" i="0" dirty="0">
                <a:solidFill>
                  <a:srgbClr val="393536"/>
                </a:solidFill>
                <a:effectLst/>
                <a:latin typeface="Geneva"/>
              </a:rPr>
              <a:t>Elle fournit l'adresse de la destination souhaitée et celle de l'hôte source, comme le montre la Figure 2.</a:t>
            </a:r>
          </a:p>
          <a:p>
            <a:pPr algn="l"/>
            <a:r>
              <a:rPr lang="fr-FR" b="0" i="0" dirty="0">
                <a:solidFill>
                  <a:srgbClr val="393536"/>
                </a:solidFill>
                <a:effectLst/>
                <a:latin typeface="Geneva"/>
              </a:rPr>
              <a:t>Le format et le contenu de la trame sont déterminés par le type de message envoyé et par le canal sur lequel ce dernier est transmis. Les messages qui ne sont pas correctement formatés ne sont ni livrés ni traités par l'hôte de destination.</a:t>
            </a:r>
          </a:p>
          <a:p>
            <a:endParaRPr lang="fr-FR" dirty="0"/>
          </a:p>
        </p:txBody>
      </p:sp>
    </p:spTree>
    <p:extLst>
      <p:ext uri="{BB962C8B-B14F-4D97-AF65-F5344CB8AC3E}">
        <p14:creationId xmlns:p14="http://schemas.microsoft.com/office/powerpoint/2010/main" val="372829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7D3AD-EF6E-4852-A23C-1F1A4B5301B7}"/>
              </a:ext>
            </a:extLst>
          </p:cNvPr>
          <p:cNvSpPr>
            <a:spLocks noGrp="1"/>
          </p:cNvSpPr>
          <p:nvPr>
            <p:ph type="title"/>
          </p:nvPr>
        </p:nvSpPr>
        <p:spPr>
          <a:xfrm>
            <a:off x="296562" y="365126"/>
            <a:ext cx="11057238" cy="759340"/>
          </a:xfrm>
        </p:spPr>
        <p:txBody>
          <a:bodyPr/>
          <a:lstStyle/>
          <a:p>
            <a:r>
              <a:rPr lang="fr-FR" b="1" dirty="0">
                <a:solidFill>
                  <a:srgbClr val="A115A1"/>
                </a:solidFill>
                <a:latin typeface="Geneva"/>
              </a:rPr>
              <a:t>Format et encapsulation des messages</a:t>
            </a:r>
          </a:p>
        </p:txBody>
      </p:sp>
      <p:sp>
        <p:nvSpPr>
          <p:cNvPr id="3" name="Espace réservé du contenu 2">
            <a:extLst>
              <a:ext uri="{FF2B5EF4-FFF2-40B4-BE49-F238E27FC236}">
                <a16:creationId xmlns:a16="http://schemas.microsoft.com/office/drawing/2014/main" id="{7C02B718-056C-46F6-8163-EA0B0AE855F0}"/>
              </a:ext>
            </a:extLst>
          </p:cNvPr>
          <p:cNvSpPr>
            <a:spLocks noGrp="1"/>
          </p:cNvSpPr>
          <p:nvPr>
            <p:ph idx="1"/>
          </p:nvPr>
        </p:nvSpPr>
        <p:spPr>
          <a:xfrm>
            <a:off x="296562" y="1124466"/>
            <a:ext cx="11193162" cy="4916574"/>
          </a:xfrm>
        </p:spPr>
        <p:txBody>
          <a:bodyPr>
            <a:normAutofit/>
          </a:bodyPr>
          <a:lstStyle/>
          <a:p>
            <a:pPr algn="l"/>
            <a:r>
              <a:rPr lang="fr-FR" b="0" i="0" dirty="0">
                <a:solidFill>
                  <a:srgbClr val="393536"/>
                </a:solidFill>
                <a:effectLst/>
                <a:latin typeface="Geneva"/>
              </a:rPr>
              <a:t>La trame fait office d'enveloppe. </a:t>
            </a:r>
          </a:p>
          <a:p>
            <a:pPr algn="l"/>
            <a:r>
              <a:rPr lang="fr-FR" b="0" i="0" dirty="0">
                <a:solidFill>
                  <a:srgbClr val="393536"/>
                </a:solidFill>
                <a:effectLst/>
                <a:latin typeface="Geneva"/>
              </a:rPr>
              <a:t>Elle fournit l'adresse de la destination souhaitée et celle de l'hôte source, comme le montre la Figure .</a:t>
            </a:r>
          </a:p>
          <a:p>
            <a:pPr algn="l"/>
            <a:r>
              <a:rPr lang="fr-FR" b="0" i="0" dirty="0">
                <a:solidFill>
                  <a:srgbClr val="393536"/>
                </a:solidFill>
                <a:effectLst/>
                <a:latin typeface="Geneva"/>
              </a:rPr>
              <a:t>Le format et le contenu de la trame sont déterminés par le type de message envoyé et par le canal sur lequel ce dernier est transmis.</a:t>
            </a:r>
          </a:p>
          <a:p>
            <a:pPr algn="l"/>
            <a:r>
              <a:rPr lang="fr-FR" b="0" i="0" dirty="0">
                <a:solidFill>
                  <a:srgbClr val="393536"/>
                </a:solidFill>
                <a:effectLst/>
                <a:latin typeface="Geneva"/>
              </a:rPr>
              <a:t> Les messages qui ne sont pas correctement formatés ne sont ni livrés ni traités par l'hôte de destination.</a:t>
            </a:r>
          </a:p>
          <a:p>
            <a:endParaRPr lang="fr-FR" dirty="0"/>
          </a:p>
        </p:txBody>
      </p:sp>
      <p:pic>
        <p:nvPicPr>
          <p:cNvPr id="5" name="Image 4">
            <a:extLst>
              <a:ext uri="{FF2B5EF4-FFF2-40B4-BE49-F238E27FC236}">
                <a16:creationId xmlns:a16="http://schemas.microsoft.com/office/drawing/2014/main" id="{BC49D933-9960-482D-9440-6DCCAB4AE30A}"/>
              </a:ext>
            </a:extLst>
          </p:cNvPr>
          <p:cNvPicPr>
            <a:picLocks noChangeAspect="1"/>
          </p:cNvPicPr>
          <p:nvPr/>
        </p:nvPicPr>
        <p:blipFill>
          <a:blip r:embed="rId2"/>
          <a:stretch>
            <a:fillRect/>
          </a:stretch>
        </p:blipFill>
        <p:spPr>
          <a:xfrm>
            <a:off x="918468" y="4362964"/>
            <a:ext cx="9813426" cy="2163762"/>
          </a:xfrm>
          <a:prstGeom prst="rect">
            <a:avLst/>
          </a:prstGeom>
        </p:spPr>
      </p:pic>
    </p:spTree>
    <p:extLst>
      <p:ext uri="{BB962C8B-B14F-4D97-AF65-F5344CB8AC3E}">
        <p14:creationId xmlns:p14="http://schemas.microsoft.com/office/powerpoint/2010/main" val="2978206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7D3AD-EF6E-4852-A23C-1F1A4B5301B7}"/>
              </a:ext>
            </a:extLst>
          </p:cNvPr>
          <p:cNvSpPr>
            <a:spLocks noGrp="1"/>
          </p:cNvSpPr>
          <p:nvPr>
            <p:ph type="title"/>
          </p:nvPr>
        </p:nvSpPr>
        <p:spPr>
          <a:xfrm>
            <a:off x="296562" y="365126"/>
            <a:ext cx="11057238" cy="759340"/>
          </a:xfrm>
        </p:spPr>
        <p:txBody>
          <a:bodyPr/>
          <a:lstStyle/>
          <a:p>
            <a:r>
              <a:rPr lang="fr-FR" b="1" dirty="0">
                <a:solidFill>
                  <a:srgbClr val="A115A1"/>
                </a:solidFill>
                <a:latin typeface="Geneva"/>
              </a:rPr>
              <a:t>Format et encapsulation des messages</a:t>
            </a:r>
          </a:p>
        </p:txBody>
      </p:sp>
      <p:sp>
        <p:nvSpPr>
          <p:cNvPr id="3" name="Espace réservé du contenu 2">
            <a:extLst>
              <a:ext uri="{FF2B5EF4-FFF2-40B4-BE49-F238E27FC236}">
                <a16:creationId xmlns:a16="http://schemas.microsoft.com/office/drawing/2014/main" id="{7C02B718-056C-46F6-8163-EA0B0AE855F0}"/>
              </a:ext>
            </a:extLst>
          </p:cNvPr>
          <p:cNvSpPr>
            <a:spLocks noGrp="1"/>
          </p:cNvSpPr>
          <p:nvPr>
            <p:ph idx="1"/>
          </p:nvPr>
        </p:nvSpPr>
        <p:spPr>
          <a:xfrm>
            <a:off x="160638" y="1260389"/>
            <a:ext cx="11193162" cy="4916574"/>
          </a:xfrm>
        </p:spPr>
        <p:txBody>
          <a:bodyPr>
            <a:normAutofit/>
          </a:bodyPr>
          <a:lstStyle/>
          <a:p>
            <a:pPr algn="l"/>
            <a:r>
              <a:rPr lang="fr-FR" b="0" i="0" dirty="0">
                <a:solidFill>
                  <a:srgbClr val="393536"/>
                </a:solidFill>
                <a:effectLst/>
                <a:latin typeface="Geneva"/>
              </a:rPr>
              <a:t>Outre le format approprié, la plupart des lettres personnelles doivent également être insérées ou contenues dans une enveloppe pour être acheminées, comme illustré à la Figure 1. </a:t>
            </a:r>
          </a:p>
          <a:p>
            <a:pPr algn="l"/>
            <a:r>
              <a:rPr lang="fr-FR" b="0" i="0" dirty="0">
                <a:solidFill>
                  <a:srgbClr val="393536"/>
                </a:solidFill>
                <a:effectLst/>
                <a:latin typeface="Geneva"/>
              </a:rPr>
              <a:t>L'enveloppe comporte l'adresse de l'expéditeur et celle du destinataire, chacune étant écrite à l'endroit prévu à cet effet. </a:t>
            </a:r>
          </a:p>
          <a:p>
            <a:pPr algn="l"/>
            <a:r>
              <a:rPr lang="fr-FR" b="0" i="0" dirty="0">
                <a:solidFill>
                  <a:srgbClr val="393536"/>
                </a:solidFill>
                <a:effectLst/>
                <a:latin typeface="Geneva"/>
              </a:rPr>
              <a:t>Si l'adresse de destination et le format ne sont pas corrects, la lettre n'est pas remise. </a:t>
            </a:r>
          </a:p>
          <a:p>
            <a:pPr algn="l"/>
            <a:r>
              <a:rPr lang="fr-FR" b="0" i="0" dirty="0">
                <a:solidFill>
                  <a:srgbClr val="393536"/>
                </a:solidFill>
                <a:effectLst/>
                <a:latin typeface="Geneva"/>
              </a:rPr>
              <a:t>Le processus consistant à placer un format de message (la lettre) dans un autre (l'enveloppe) s'appelle « encapsulation ».</a:t>
            </a:r>
          </a:p>
          <a:p>
            <a:pPr algn="l"/>
            <a:r>
              <a:rPr lang="fr-FR" b="0" i="0" dirty="0">
                <a:solidFill>
                  <a:srgbClr val="393536"/>
                </a:solidFill>
                <a:effectLst/>
                <a:latin typeface="Geneva"/>
              </a:rPr>
              <a:t> Une </a:t>
            </a:r>
            <a:r>
              <a:rPr lang="fr-FR" b="0" i="0" dirty="0" err="1">
                <a:solidFill>
                  <a:srgbClr val="393536"/>
                </a:solidFill>
                <a:effectLst/>
                <a:latin typeface="Geneva"/>
              </a:rPr>
              <a:t>désencapsulation</a:t>
            </a:r>
            <a:r>
              <a:rPr lang="fr-FR" b="0" i="0" dirty="0">
                <a:solidFill>
                  <a:srgbClr val="393536"/>
                </a:solidFill>
                <a:effectLst/>
                <a:latin typeface="Geneva"/>
              </a:rPr>
              <a:t> a lieu lorsque le processus est inversé par le destinataire et que la lettre est retirée de l'enveloppe.</a:t>
            </a:r>
          </a:p>
          <a:p>
            <a:endParaRPr lang="fr-FR" dirty="0"/>
          </a:p>
        </p:txBody>
      </p:sp>
    </p:spTree>
    <p:extLst>
      <p:ext uri="{BB962C8B-B14F-4D97-AF65-F5344CB8AC3E}">
        <p14:creationId xmlns:p14="http://schemas.microsoft.com/office/powerpoint/2010/main" val="2879932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B7D3AD-EF6E-4852-A23C-1F1A4B5301B7}"/>
              </a:ext>
            </a:extLst>
          </p:cNvPr>
          <p:cNvSpPr>
            <a:spLocks noGrp="1"/>
          </p:cNvSpPr>
          <p:nvPr>
            <p:ph type="title"/>
          </p:nvPr>
        </p:nvSpPr>
        <p:spPr>
          <a:xfrm>
            <a:off x="296562" y="365126"/>
            <a:ext cx="11057238" cy="759340"/>
          </a:xfrm>
        </p:spPr>
        <p:txBody>
          <a:bodyPr/>
          <a:lstStyle/>
          <a:p>
            <a:r>
              <a:rPr lang="fr-FR" b="1" dirty="0">
                <a:solidFill>
                  <a:srgbClr val="A115A1"/>
                </a:solidFill>
                <a:latin typeface="Geneva"/>
              </a:rPr>
              <a:t>Format et encapsulation des messages</a:t>
            </a:r>
          </a:p>
        </p:txBody>
      </p:sp>
      <p:sp>
        <p:nvSpPr>
          <p:cNvPr id="3" name="Espace réservé du contenu 2">
            <a:extLst>
              <a:ext uri="{FF2B5EF4-FFF2-40B4-BE49-F238E27FC236}">
                <a16:creationId xmlns:a16="http://schemas.microsoft.com/office/drawing/2014/main" id="{7C02B718-056C-46F6-8163-EA0B0AE855F0}"/>
              </a:ext>
            </a:extLst>
          </p:cNvPr>
          <p:cNvSpPr>
            <a:spLocks noGrp="1"/>
          </p:cNvSpPr>
          <p:nvPr>
            <p:ph idx="1"/>
          </p:nvPr>
        </p:nvSpPr>
        <p:spPr>
          <a:xfrm>
            <a:off x="160638" y="1260389"/>
            <a:ext cx="11193162" cy="4916574"/>
          </a:xfrm>
        </p:spPr>
        <p:txBody>
          <a:bodyPr>
            <a:normAutofit fontScale="55000" lnSpcReduction="20000"/>
          </a:bodyPr>
          <a:lstStyle/>
          <a:p>
            <a:pPr algn="l"/>
            <a:r>
              <a:rPr lang="fr-FR" b="0" i="0" dirty="0">
                <a:solidFill>
                  <a:srgbClr val="393536"/>
                </a:solidFill>
                <a:effectLst/>
                <a:latin typeface="Geneva"/>
              </a:rPr>
              <a:t>Lorsqu'un message est envoyé de la source à la destination, il doit respecter un format ou une structure spécifique. Les formats des messages dépendent du type de message et du type de canal utilisés pour remettre le message.</a:t>
            </a:r>
          </a:p>
          <a:p>
            <a:pPr algn="l"/>
            <a:r>
              <a:rPr lang="fr-FR" b="0" i="0" dirty="0">
                <a:solidFill>
                  <a:srgbClr val="393536"/>
                </a:solidFill>
                <a:effectLst/>
                <a:latin typeface="Geneva"/>
              </a:rPr>
              <a:t>La lettre est l'une des formes les plus communes de communication écrite. Durant des siècles, le format convenu pour les lettres personnelles n'a pas changé. Dans de nombreuses cultures, une lettre personnelle comprend les éléments suivants :</a:t>
            </a:r>
          </a:p>
          <a:p>
            <a:pPr algn="l">
              <a:buFont typeface="Arial" panose="020B0604020202020204" pitchFamily="34" charset="0"/>
              <a:buChar char="•"/>
            </a:pPr>
            <a:r>
              <a:rPr lang="fr-FR" b="0" i="0" dirty="0">
                <a:solidFill>
                  <a:srgbClr val="393536"/>
                </a:solidFill>
                <a:effectLst/>
                <a:latin typeface="Geneva"/>
              </a:rPr>
              <a:t>Le nom du destinataire</a:t>
            </a:r>
          </a:p>
          <a:p>
            <a:pPr algn="l">
              <a:buFont typeface="Arial" panose="020B0604020202020204" pitchFamily="34" charset="0"/>
              <a:buChar char="•"/>
            </a:pPr>
            <a:r>
              <a:rPr lang="fr-FR" b="0" i="0" dirty="0">
                <a:solidFill>
                  <a:srgbClr val="393536"/>
                </a:solidFill>
                <a:effectLst/>
                <a:latin typeface="Geneva"/>
              </a:rPr>
              <a:t>Une formule de politesse</a:t>
            </a:r>
          </a:p>
          <a:p>
            <a:pPr algn="l">
              <a:buFont typeface="Arial" panose="020B0604020202020204" pitchFamily="34" charset="0"/>
              <a:buChar char="•"/>
            </a:pPr>
            <a:r>
              <a:rPr lang="fr-FR" b="0" i="0" dirty="0">
                <a:solidFill>
                  <a:srgbClr val="393536"/>
                </a:solidFill>
                <a:effectLst/>
                <a:latin typeface="Geneva"/>
              </a:rPr>
              <a:t>Le contenu du message</a:t>
            </a:r>
          </a:p>
          <a:p>
            <a:pPr algn="l">
              <a:buFont typeface="Arial" panose="020B0604020202020204" pitchFamily="34" charset="0"/>
              <a:buChar char="•"/>
            </a:pPr>
            <a:r>
              <a:rPr lang="fr-FR" b="0" i="0" dirty="0">
                <a:solidFill>
                  <a:srgbClr val="393536"/>
                </a:solidFill>
                <a:effectLst/>
                <a:latin typeface="Geneva"/>
              </a:rPr>
              <a:t>Une phrase de conclusion</a:t>
            </a:r>
          </a:p>
          <a:p>
            <a:pPr algn="l">
              <a:buFont typeface="Arial" panose="020B0604020202020204" pitchFamily="34" charset="0"/>
              <a:buChar char="•"/>
            </a:pPr>
            <a:r>
              <a:rPr lang="fr-FR" b="0" i="0" dirty="0">
                <a:solidFill>
                  <a:srgbClr val="393536"/>
                </a:solidFill>
                <a:effectLst/>
                <a:latin typeface="Geneva"/>
              </a:rPr>
              <a:t>Le nom de l'expéditeur</a:t>
            </a:r>
          </a:p>
          <a:p>
            <a:pPr algn="l"/>
            <a:r>
              <a:rPr lang="fr-FR" b="0" i="0" dirty="0">
                <a:solidFill>
                  <a:srgbClr val="393536"/>
                </a:solidFill>
                <a:effectLst/>
                <a:latin typeface="Geneva"/>
              </a:rPr>
              <a:t>Outre le format approprié, la plupart des lettres personnelles doivent également être insérées ou contenues dans une enveloppe pour être acheminées, comme illustré à la Figure 1. L'enveloppe comporte l'adresse de l'expéditeur et celle du destinataire, chacune étant écrite à l'endroit prévu à cet effet. Si l'adresse de destination et le format ne sont pas corrects, la lettre n'est pas remise. Le processus consistant à placer un format de message (la lettre) dans un autre (l'enveloppe) s'appelle « encapsulation ». Une </a:t>
            </a:r>
            <a:r>
              <a:rPr lang="fr-FR" b="0" i="0" dirty="0" err="1">
                <a:solidFill>
                  <a:srgbClr val="393536"/>
                </a:solidFill>
                <a:effectLst/>
                <a:latin typeface="Geneva"/>
              </a:rPr>
              <a:t>désencapsulation</a:t>
            </a:r>
            <a:r>
              <a:rPr lang="fr-FR" b="0" i="0" dirty="0">
                <a:solidFill>
                  <a:srgbClr val="393536"/>
                </a:solidFill>
                <a:effectLst/>
                <a:latin typeface="Geneva"/>
              </a:rPr>
              <a:t> a lieu lorsque le processus est inversé par le destinataire et que la lettre est retirée de l'enveloppe.</a:t>
            </a:r>
          </a:p>
          <a:p>
            <a:pPr algn="l"/>
            <a:r>
              <a:rPr lang="fr-FR" b="0" i="0" dirty="0">
                <a:solidFill>
                  <a:srgbClr val="393536"/>
                </a:solidFill>
                <a:effectLst/>
                <a:latin typeface="Geneva"/>
              </a:rPr>
              <a:t>L'auteur d'une lettre utilise un format convenu pour s'assurer que la lettre est remise, et ensuite comprise par le destinataire. De la même manière, un message qui est envoyé via un réseau informatique suit des règles de format spécifiques en vue de sa livraison et de son traitement. Les messages informatiques sont encapsulés, de la même manière qu'une lettre est placée dans une enveloppe. Chaque message informatique est encapsulé dans un format spécifique, appelé trame, avant d'être transmis sur le réseau. La trame fait office d'enveloppe. Elle fournit l'adresse de la destination souhaitée et celle de l'hôte source, comme le montre la Figure 2.</a:t>
            </a:r>
          </a:p>
          <a:p>
            <a:pPr algn="l"/>
            <a:r>
              <a:rPr lang="fr-FR" b="0" i="0" dirty="0">
                <a:solidFill>
                  <a:srgbClr val="393536"/>
                </a:solidFill>
                <a:effectLst/>
                <a:latin typeface="Geneva"/>
              </a:rPr>
              <a:t>Le format et le contenu de la trame sont déterminés par le type de message envoyé et par le canal sur lequel ce dernier est transmis. Les messages qui ne sont pas correctement formatés ne sont ni livrés ni traités par l'hôte de destination.</a:t>
            </a:r>
          </a:p>
          <a:p>
            <a:endParaRPr lang="fr-FR" dirty="0"/>
          </a:p>
        </p:txBody>
      </p:sp>
    </p:spTree>
    <p:extLst>
      <p:ext uri="{BB962C8B-B14F-4D97-AF65-F5344CB8AC3E}">
        <p14:creationId xmlns:p14="http://schemas.microsoft.com/office/powerpoint/2010/main" val="1859799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423A91-BC9E-4EE1-810E-4AE0AE58F97D}"/>
              </a:ext>
            </a:extLst>
          </p:cNvPr>
          <p:cNvSpPr>
            <a:spLocks noGrp="1"/>
          </p:cNvSpPr>
          <p:nvPr>
            <p:ph type="title"/>
          </p:nvPr>
        </p:nvSpPr>
        <p:spPr/>
        <p:txBody>
          <a:bodyPr/>
          <a:lstStyle/>
          <a:p>
            <a:r>
              <a:rPr lang="fr-FR" b="1" i="0" dirty="0">
                <a:solidFill>
                  <a:srgbClr val="393536"/>
                </a:solidFill>
                <a:effectLst/>
                <a:latin typeface="Geneva"/>
              </a:rPr>
              <a:t>Taille des messages</a:t>
            </a:r>
            <a:br>
              <a:rPr lang="fr-FR" b="0" i="0" dirty="0">
                <a:solidFill>
                  <a:srgbClr val="393536"/>
                </a:solidFill>
                <a:effectLst/>
                <a:latin typeface="Geneva"/>
              </a:rPr>
            </a:br>
            <a:endParaRPr lang="fr-FR" dirty="0"/>
          </a:p>
        </p:txBody>
      </p:sp>
      <p:sp>
        <p:nvSpPr>
          <p:cNvPr id="3" name="Espace réservé du contenu 2">
            <a:extLst>
              <a:ext uri="{FF2B5EF4-FFF2-40B4-BE49-F238E27FC236}">
                <a16:creationId xmlns:a16="http://schemas.microsoft.com/office/drawing/2014/main" id="{284590FD-1E2F-448B-8567-BED1DB2CEA11}"/>
              </a:ext>
            </a:extLst>
          </p:cNvPr>
          <p:cNvSpPr>
            <a:spLocks noGrp="1"/>
          </p:cNvSpPr>
          <p:nvPr>
            <p:ph idx="1"/>
          </p:nvPr>
        </p:nvSpPr>
        <p:spPr/>
        <p:txBody>
          <a:bodyPr>
            <a:normAutofit fontScale="70000" lnSpcReduction="20000"/>
          </a:bodyPr>
          <a:lstStyle/>
          <a:p>
            <a:pPr algn="l"/>
            <a:r>
              <a:rPr lang="fr-FR" b="0" i="0" dirty="0">
                <a:solidFill>
                  <a:srgbClr val="393536"/>
                </a:solidFill>
                <a:effectLst/>
                <a:latin typeface="Geneva"/>
              </a:rPr>
              <a:t>La taille fait également l'objet d'une règle de communication. Lorsque les personnes communiquent, les messages qu'elles envoient sont généralement décomposés en petites parties ou phrases. Ces phrases sont limitées, en termes de taille, à ce que le destinataire peut comprendre ou traiter en une fois, comme le montre la Figure 1. Une conversation personnelle peut être composée de plusieurs petites phrases pour que chaque partie du message soit reçue et comprise. Imaginons que ce cours tienne en une seule et longue phrase. Il serait difficile à lire et à comprendre.</a:t>
            </a:r>
          </a:p>
          <a:p>
            <a:pPr algn="l"/>
            <a:r>
              <a:rPr lang="fr-FR" b="0" i="0" dirty="0">
                <a:solidFill>
                  <a:srgbClr val="393536"/>
                </a:solidFill>
                <a:effectLst/>
                <a:latin typeface="Geneva"/>
              </a:rPr>
              <a:t>De même, lorsqu'un long message est envoyé par un hôte à un autre hôte sur le réseau, il est nécessaire de décomposer le message en plusieurs petites parties, comme illustré à la Figure 2. Les règles qui régissent la taille des parties ou « trames » transmises au réseau sont très strictes. Elles peuvent également être différentes selon le canal utilisé. Les trames trop longues ou trop courtes ne sont pas livrées.</a:t>
            </a:r>
          </a:p>
          <a:p>
            <a:pPr algn="l"/>
            <a:r>
              <a:rPr lang="fr-FR" b="0" i="0" dirty="0">
                <a:solidFill>
                  <a:srgbClr val="393536"/>
                </a:solidFill>
                <a:effectLst/>
                <a:latin typeface="Geneva"/>
              </a:rPr>
              <a:t>En raison des restrictions imposées pour la taille des trames, l'hôte source doit décomposer les messages longs en portions répondant aux impératifs de taille minimale et maximale. C'est ce que l'on appelle la segmentation. Chaque portion est encapsulée dans une trame distincte avec les informations d'adresse, puis transmise sur le réseau. Au niveau de l'hôte destinataire, les messages sont désencapsulés et recomposés pour être traités et interprétés.</a:t>
            </a:r>
          </a:p>
          <a:p>
            <a:endParaRPr lang="fr-FR" dirty="0"/>
          </a:p>
        </p:txBody>
      </p:sp>
    </p:spTree>
    <p:extLst>
      <p:ext uri="{BB962C8B-B14F-4D97-AF65-F5344CB8AC3E}">
        <p14:creationId xmlns:p14="http://schemas.microsoft.com/office/powerpoint/2010/main" val="332422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0EE4C5-CE06-4FEE-A396-E539C31000A1}"/>
              </a:ext>
            </a:extLst>
          </p:cNvPr>
          <p:cNvSpPr>
            <a:spLocks noGrp="1"/>
          </p:cNvSpPr>
          <p:nvPr>
            <p:ph type="title"/>
          </p:nvPr>
        </p:nvSpPr>
        <p:spPr/>
        <p:txBody>
          <a:bodyPr/>
          <a:lstStyle/>
          <a:p>
            <a:r>
              <a:rPr lang="fr-FR" b="1" i="0" dirty="0">
                <a:solidFill>
                  <a:srgbClr val="393536"/>
                </a:solidFill>
                <a:effectLst/>
                <a:latin typeface="Geneva"/>
              </a:rPr>
              <a:t>Synchronisation des messages</a:t>
            </a:r>
            <a:br>
              <a:rPr lang="fr-FR" b="0" i="0" dirty="0">
                <a:solidFill>
                  <a:srgbClr val="393536"/>
                </a:solidFill>
                <a:effectLst/>
                <a:latin typeface="Geneva"/>
              </a:rPr>
            </a:br>
            <a:endParaRPr lang="fr-FR" dirty="0"/>
          </a:p>
        </p:txBody>
      </p:sp>
      <p:sp>
        <p:nvSpPr>
          <p:cNvPr id="3" name="Espace réservé du contenu 2">
            <a:extLst>
              <a:ext uri="{FF2B5EF4-FFF2-40B4-BE49-F238E27FC236}">
                <a16:creationId xmlns:a16="http://schemas.microsoft.com/office/drawing/2014/main" id="{237C0512-220D-4CAC-9DDB-B02BF806209D}"/>
              </a:ext>
            </a:extLst>
          </p:cNvPr>
          <p:cNvSpPr>
            <a:spLocks noGrp="1"/>
          </p:cNvSpPr>
          <p:nvPr>
            <p:ph idx="1"/>
          </p:nvPr>
        </p:nvSpPr>
        <p:spPr/>
        <p:txBody>
          <a:bodyPr>
            <a:normAutofit fontScale="47500" lnSpcReduction="20000"/>
          </a:bodyPr>
          <a:lstStyle/>
          <a:p>
            <a:pPr algn="l"/>
            <a:r>
              <a:rPr lang="fr-FR" b="0" i="0" dirty="0">
                <a:solidFill>
                  <a:srgbClr val="393536"/>
                </a:solidFill>
                <a:effectLst/>
                <a:latin typeface="Geneva"/>
              </a:rPr>
              <a:t>La synchronisation affecte également la qualité de la réception et de la compréhension d'un message. Les personnes utilisent la synchronisation pour déterminer le moment de la prise de parole, le débit de parole et le temps d'attente d'une réponse. Ce sont les règles de tout engagement.</a:t>
            </a:r>
          </a:p>
          <a:p>
            <a:pPr algn="l"/>
            <a:r>
              <a:rPr lang="fr-FR" b="1" i="0" dirty="0">
                <a:solidFill>
                  <a:srgbClr val="393536"/>
                </a:solidFill>
                <a:effectLst/>
                <a:latin typeface="Geneva"/>
              </a:rPr>
              <a:t>Méthode d'accès</a:t>
            </a:r>
            <a:endParaRPr lang="fr-FR" b="0" i="0" dirty="0">
              <a:solidFill>
                <a:srgbClr val="393536"/>
              </a:solidFill>
              <a:effectLst/>
              <a:latin typeface="Geneva"/>
            </a:endParaRPr>
          </a:p>
          <a:p>
            <a:pPr algn="l"/>
            <a:r>
              <a:rPr lang="fr-FR" b="0" i="0" dirty="0">
                <a:solidFill>
                  <a:srgbClr val="393536"/>
                </a:solidFill>
                <a:effectLst/>
                <a:latin typeface="Geneva"/>
              </a:rPr>
              <a:t>La méthode d'accès détermine le moment où un individu peut envoyer un message. Ces règles de synchronisation dépendent de l'environnement. Par exemple, vous pouvez parler si vous avez quelque chose à dire. Dans cet environnement, avant de prendre la parole, l'intervenant doit attendre que tout le monde ait fini de parler. Si deux personnes parlent en même temps, une collision d'informations se produit et elles doivent s'arrêter et recommencer, comme illustré à la Figure 1. De même, il est nécessaire pour les ordinateurs de définir une méthode d'accès. Les hôtes d'un réseau ont besoin d'une méthode d'accès pour savoir à quel moment ils doivent commencer à envoyer des messages et comment réagir en cas d'erreurs.</a:t>
            </a:r>
          </a:p>
          <a:p>
            <a:pPr algn="l"/>
            <a:r>
              <a:rPr lang="fr-FR" b="1" i="0" dirty="0">
                <a:solidFill>
                  <a:srgbClr val="393536"/>
                </a:solidFill>
                <a:effectLst/>
                <a:latin typeface="Geneva"/>
              </a:rPr>
              <a:t>Contrôle de flux</a:t>
            </a:r>
            <a:endParaRPr lang="fr-FR" b="0" i="0" dirty="0">
              <a:solidFill>
                <a:srgbClr val="393536"/>
              </a:solidFill>
              <a:effectLst/>
              <a:latin typeface="Geneva"/>
            </a:endParaRPr>
          </a:p>
          <a:p>
            <a:pPr algn="l"/>
            <a:r>
              <a:rPr lang="fr-FR" b="0" i="0" dirty="0">
                <a:solidFill>
                  <a:srgbClr val="393536"/>
                </a:solidFill>
                <a:effectLst/>
                <a:latin typeface="Geneva"/>
              </a:rPr>
              <a:t>La synchronisation affecte également la quantité d'informations pouvant être envoyées, ainsi que leur vitesse d'acheminement. Si une personne parle trop rapidement, l'autre personne éprouve des difficultés à entendre et à comprendre le message, comme illustré à la Figure 2. Le destinataire doit demander à l'expéditeur de parler moins vite. Dans une communication réseau, il arrive que l'hôte émetteur transmette des messages plus rapidement que l'hôte de destination ne peut en recevoir et traiter. Les hôtes source et de destination utilisent le contrôle de flux pour négocier une synchronisation correcte en vue d'établir une communication.</a:t>
            </a:r>
          </a:p>
          <a:p>
            <a:pPr algn="l"/>
            <a:r>
              <a:rPr lang="fr-FR" b="1" i="0" dirty="0">
                <a:solidFill>
                  <a:srgbClr val="393536"/>
                </a:solidFill>
                <a:effectLst/>
                <a:latin typeface="Geneva"/>
              </a:rPr>
              <a:t>Délai d'attente de la réponse</a:t>
            </a:r>
            <a:endParaRPr lang="fr-FR" b="0" i="0" dirty="0">
              <a:solidFill>
                <a:srgbClr val="393536"/>
              </a:solidFill>
              <a:effectLst/>
              <a:latin typeface="Geneva"/>
            </a:endParaRPr>
          </a:p>
          <a:p>
            <a:pPr algn="l"/>
            <a:r>
              <a:rPr lang="fr-FR" b="0" i="0" dirty="0">
                <a:solidFill>
                  <a:srgbClr val="393536"/>
                </a:solidFill>
                <a:effectLst/>
                <a:latin typeface="Geneva"/>
              </a:rPr>
              <a:t>Si une personne pose une question et qu'elle n'entend pas de réponse dans un délai acceptable, elle suppose qu'aucune réponse n'a été donnée et réagit en conséquence, comme illustré à la Figure 3. La personne peut répéter la question ou continuer à converser. Les hôtes du réseau sont également soumis à des règles qui spécifient le délai d'attente des réponses et l'action à entreprendre en cas de dépassement du délai d'attente.</a:t>
            </a:r>
          </a:p>
          <a:p>
            <a:endParaRPr lang="fr-FR" dirty="0"/>
          </a:p>
        </p:txBody>
      </p:sp>
    </p:spTree>
    <p:extLst>
      <p:ext uri="{BB962C8B-B14F-4D97-AF65-F5344CB8AC3E}">
        <p14:creationId xmlns:p14="http://schemas.microsoft.com/office/powerpoint/2010/main" val="268569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B5934-135A-487B-B36F-416F1B0124FB}"/>
              </a:ext>
            </a:extLst>
          </p:cNvPr>
          <p:cNvSpPr>
            <a:spLocks noGrp="1"/>
          </p:cNvSpPr>
          <p:nvPr>
            <p:ph type="title"/>
          </p:nvPr>
        </p:nvSpPr>
        <p:spPr/>
        <p:txBody>
          <a:bodyPr/>
          <a:lstStyle/>
          <a:p>
            <a:r>
              <a:rPr lang="fr-FR" b="1" i="0" dirty="0">
                <a:solidFill>
                  <a:srgbClr val="393536"/>
                </a:solidFill>
                <a:effectLst/>
                <a:latin typeface="Geneva"/>
              </a:rPr>
              <a:t>Options de remise des messages</a:t>
            </a:r>
            <a:endParaRPr lang="fr-FR" dirty="0"/>
          </a:p>
        </p:txBody>
      </p:sp>
      <p:sp>
        <p:nvSpPr>
          <p:cNvPr id="3" name="Espace réservé du contenu 2">
            <a:extLst>
              <a:ext uri="{FF2B5EF4-FFF2-40B4-BE49-F238E27FC236}">
                <a16:creationId xmlns:a16="http://schemas.microsoft.com/office/drawing/2014/main" id="{5FB60C56-FDF8-4A88-B40C-DE4EED98841E}"/>
              </a:ext>
            </a:extLst>
          </p:cNvPr>
          <p:cNvSpPr>
            <a:spLocks noGrp="1"/>
          </p:cNvSpPr>
          <p:nvPr>
            <p:ph idx="1"/>
          </p:nvPr>
        </p:nvSpPr>
        <p:spPr/>
        <p:txBody>
          <a:bodyPr>
            <a:normAutofit fontScale="55000" lnSpcReduction="20000"/>
          </a:bodyPr>
          <a:lstStyle/>
          <a:p>
            <a:pPr algn="l"/>
            <a:r>
              <a:rPr lang="fr-FR" b="0" i="0" dirty="0">
                <a:solidFill>
                  <a:srgbClr val="393536"/>
                </a:solidFill>
                <a:effectLst/>
                <a:latin typeface="Geneva"/>
              </a:rPr>
              <a:t>Un message peut être transmis de différentes manières selon les besoins, comme illustré à la Figure 1. Il arrive qu'une personne souhaite communiquer des informations à un seul individu. La même personne peut aussi vouloir envoyer des informations à tout un groupe de personnes ou à toutes les personnes d'une même zone géographique. Une conversation entre deux individus est un exemple de communication « un à un ». Lorsqu'un groupe de destinataires doit recevoir simultanément le même message, un message de type « un à plusieurs » ou « un à tous » est nécessaire.</a:t>
            </a:r>
          </a:p>
          <a:p>
            <a:pPr algn="l"/>
            <a:r>
              <a:rPr lang="fr-FR" b="0" i="0" dirty="0">
                <a:solidFill>
                  <a:srgbClr val="393536"/>
                </a:solidFill>
                <a:effectLst/>
                <a:latin typeface="Geneva"/>
              </a:rPr>
              <a:t>Parfois, l'expéditeur d'un message doit également s'assurer que le message a bien été reçu par son destinataire. Dans ce cas, le destinataire doit renvoyer un accusé de réception à l'expéditeur. Si aucun accusé de réception n'est requis, l'option de remise est dite « sans accusé de réception ».</a:t>
            </a:r>
          </a:p>
          <a:p>
            <a:pPr algn="l"/>
            <a:r>
              <a:rPr lang="fr-FR" b="0" i="0" dirty="0">
                <a:solidFill>
                  <a:srgbClr val="393536"/>
                </a:solidFill>
                <a:effectLst/>
                <a:latin typeface="Geneva"/>
              </a:rPr>
              <a:t>Les hôtes d'un réseau utilisent des options similaires de remise des messages pour communiquer, comme illustré à la Figure 2.</a:t>
            </a:r>
          </a:p>
          <a:p>
            <a:pPr algn="l"/>
            <a:r>
              <a:rPr lang="fr-FR" b="0" i="0" dirty="0">
                <a:solidFill>
                  <a:srgbClr val="393536"/>
                </a:solidFill>
                <a:effectLst/>
                <a:latin typeface="Geneva"/>
              </a:rPr>
              <a:t>Une option de livraison « un à un » est appelée monodiffusion, ce qui signifie qu'il n'existe qu'une seule destination pour le message.</a:t>
            </a:r>
          </a:p>
          <a:p>
            <a:pPr algn="l"/>
            <a:r>
              <a:rPr lang="fr-FR" b="0" i="0" dirty="0">
                <a:solidFill>
                  <a:srgbClr val="393536"/>
                </a:solidFill>
                <a:effectLst/>
                <a:latin typeface="Geneva"/>
              </a:rPr>
              <a:t>Lorsqu'un hôte envoie des messages selon une option de livraison de type « un à plusieurs », il s'agit d'une multidiffusion. La multidiffusion est la livraison simultanée du même message à un groupe d'hôtes de destination.</a:t>
            </a:r>
          </a:p>
          <a:p>
            <a:pPr algn="l"/>
            <a:r>
              <a:rPr lang="fr-FR" b="0" i="0" dirty="0">
                <a:solidFill>
                  <a:srgbClr val="393536"/>
                </a:solidFill>
                <a:effectLst/>
                <a:latin typeface="Geneva"/>
              </a:rPr>
              <a:t>Si tous les hôtes du réseau doivent recevoir le message en même temps, une diffusion est utilisée. La diffusion correspond à une option de remise de type « un à tous ». De plus, les hôtes requièrent des messages avec accusés de réception.</a:t>
            </a:r>
          </a:p>
          <a:p>
            <a:endParaRPr lang="fr-FR" dirty="0"/>
          </a:p>
        </p:txBody>
      </p:sp>
    </p:spTree>
    <p:extLst>
      <p:ext uri="{BB962C8B-B14F-4D97-AF65-F5344CB8AC3E}">
        <p14:creationId xmlns:p14="http://schemas.microsoft.com/office/powerpoint/2010/main" val="15208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33F15-0959-4555-8BDF-F81420B9F4F0}"/>
              </a:ext>
            </a:extLst>
          </p:cNvPr>
          <p:cNvSpPr>
            <a:spLocks noGrp="1"/>
          </p:cNvSpPr>
          <p:nvPr>
            <p:ph type="title"/>
          </p:nvPr>
        </p:nvSpPr>
        <p:spPr/>
        <p:txBody>
          <a:bodyPr>
            <a:normAutofit fontScale="90000"/>
          </a:bodyPr>
          <a:lstStyle/>
          <a:p>
            <a:r>
              <a:rPr lang="fr-FR" b="0" i="0" dirty="0">
                <a:solidFill>
                  <a:srgbClr val="404040"/>
                </a:solidFill>
                <a:effectLst/>
                <a:latin typeface="Helvetica Neue"/>
              </a:rPr>
              <a:t>Protocoles : règles qui régissent les communications</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3CA5FB31-204D-4CA6-800C-5D2AB6EC45F5}"/>
              </a:ext>
            </a:extLst>
          </p:cNvPr>
          <p:cNvSpPr>
            <a:spLocks noGrp="1"/>
          </p:cNvSpPr>
          <p:nvPr>
            <p:ph idx="1"/>
          </p:nvPr>
        </p:nvSpPr>
        <p:spPr/>
        <p:txBody>
          <a:bodyPr>
            <a:normAutofit fontScale="62500" lnSpcReduction="20000"/>
          </a:bodyPr>
          <a:lstStyle/>
          <a:p>
            <a:pPr algn="l"/>
            <a:r>
              <a:rPr lang="fr-FR" b="0" i="0" dirty="0">
                <a:solidFill>
                  <a:srgbClr val="393536"/>
                </a:solidFill>
                <a:effectLst/>
                <a:latin typeface="Geneva"/>
              </a:rPr>
              <a:t>Comme dans les communications humaines, les différents protocoles réseau et informatiques doivent pouvoir interagir et œuvrer ensemble à faire aboutir la communication réseau. Un groupe de protocoles interreliés et nécessaires pour remplir une fonction de communication est appelé suite de protocoles. Les suites de protocoles sont mises en œuvre par les hôtes et les périphériques réseau dans le logiciel, le matériel ou les deux.</a:t>
            </a:r>
          </a:p>
          <a:p>
            <a:pPr algn="l"/>
            <a:r>
              <a:rPr lang="fr-FR" b="0" i="0" dirty="0">
                <a:solidFill>
                  <a:srgbClr val="393536"/>
                </a:solidFill>
                <a:effectLst/>
                <a:latin typeface="Geneva"/>
              </a:rPr>
              <a:t>Pour mieux visualiser l'interaction des protocoles d'une suite, imaginez que celle-ci est une pile. Une pile de protocoles indique comment chacun des protocoles de la suite est mis en œuvre. Les protocoles sont représentés par des couches et chaque service de niveau supérieur dépend de la fonctionnalité définie par les protocoles constituant les niveaux inférieurs. Les couches inférieures de la pile s'occupent du déplacement de données sur le réseau et de la fourniture de services aux couches supérieures, qui elles, se concentrent sur le contenu du message en cours d'envoi. Comme l'illustre la figure, nous pouvons utiliser des couches pour décomposer l'activité qui intervient dans notre exemple de communication en face à face. À la couche inférieure, la couche physique, se trouvent deux personnes, chacune douée de la parole et capables de prononcer des mots à haute voix. À la deuxième couche, celle des règles, nous disposons d'un accord pour parler dans une langue commune. À la couche supérieure, la couche du contenu, des mots sont effectivement prononcés. Il s'agit du contenu de la communication.</a:t>
            </a:r>
          </a:p>
          <a:p>
            <a:pPr algn="l"/>
            <a:r>
              <a:rPr lang="fr-FR" b="0" i="0" dirty="0">
                <a:solidFill>
                  <a:srgbClr val="393536"/>
                </a:solidFill>
                <a:effectLst/>
                <a:latin typeface="Geneva"/>
              </a:rPr>
              <a:t>Si nous devions assister à cette conversation, nous ne pourrions pas réellement voir ces couches flotter dans l'air. L'utilisation de couches permet de décomposer une tâche complexe en différentes parties simples et de décrire leur fonctionnement.</a:t>
            </a:r>
          </a:p>
          <a:p>
            <a:endParaRPr lang="fr-FR" dirty="0"/>
          </a:p>
        </p:txBody>
      </p:sp>
    </p:spTree>
    <p:extLst>
      <p:ext uri="{BB962C8B-B14F-4D97-AF65-F5344CB8AC3E}">
        <p14:creationId xmlns:p14="http://schemas.microsoft.com/office/powerpoint/2010/main" val="333318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08480-7C14-44BF-8089-713FAD36FEB0}"/>
              </a:ext>
            </a:extLst>
          </p:cNvPr>
          <p:cNvSpPr>
            <a:spLocks noGrp="1"/>
          </p:cNvSpPr>
          <p:nvPr>
            <p:ph type="title"/>
          </p:nvPr>
        </p:nvSpPr>
        <p:spPr>
          <a:xfrm>
            <a:off x="838200" y="365126"/>
            <a:ext cx="10515600" cy="660486"/>
          </a:xfrm>
        </p:spPr>
        <p:txBody>
          <a:bodyPr>
            <a:normAutofit fontScale="90000"/>
          </a:bodyPr>
          <a:lstStyle/>
          <a:p>
            <a:r>
              <a:rPr lang="fr-FR" b="1" i="0" dirty="0">
                <a:solidFill>
                  <a:srgbClr val="A115A1"/>
                </a:solidFill>
                <a:effectLst/>
                <a:latin typeface="Geneva"/>
              </a:rPr>
              <a:t>Introduction</a:t>
            </a:r>
            <a:endParaRPr lang="fr-FR" dirty="0"/>
          </a:p>
        </p:txBody>
      </p:sp>
      <p:sp>
        <p:nvSpPr>
          <p:cNvPr id="3" name="Espace réservé du contenu 2">
            <a:extLst>
              <a:ext uri="{FF2B5EF4-FFF2-40B4-BE49-F238E27FC236}">
                <a16:creationId xmlns:a16="http://schemas.microsoft.com/office/drawing/2014/main" id="{3676E179-1D39-4FC0-82A5-0CD770AC92D7}"/>
              </a:ext>
            </a:extLst>
          </p:cNvPr>
          <p:cNvSpPr>
            <a:spLocks noGrp="1"/>
          </p:cNvSpPr>
          <p:nvPr>
            <p:ph idx="1"/>
          </p:nvPr>
        </p:nvSpPr>
        <p:spPr>
          <a:xfrm>
            <a:off x="444843" y="1025612"/>
            <a:ext cx="11429999" cy="5350474"/>
          </a:xfrm>
        </p:spPr>
        <p:txBody>
          <a:bodyPr>
            <a:normAutofit/>
          </a:bodyPr>
          <a:lstStyle/>
          <a:p>
            <a:pPr algn="l"/>
            <a:r>
              <a:rPr lang="fr-FR" b="0" i="0" dirty="0">
                <a:solidFill>
                  <a:srgbClr val="393536"/>
                </a:solidFill>
                <a:effectLst/>
                <a:latin typeface="Geneva"/>
              </a:rPr>
              <a:t>De plus en plus, ce sont les réseaux qui nous relient. </a:t>
            </a:r>
          </a:p>
          <a:p>
            <a:pPr algn="l"/>
            <a:r>
              <a:rPr lang="fr-FR" b="0" i="0" dirty="0">
                <a:solidFill>
                  <a:srgbClr val="393536"/>
                </a:solidFill>
                <a:effectLst/>
                <a:latin typeface="Geneva"/>
              </a:rPr>
              <a:t>Nous communiquons en ligne où que nous soyons. Les conversations des salles de classe débouchent sur des sessions de chat et les débats en ligne se poursuivent à l'école. </a:t>
            </a:r>
          </a:p>
          <a:p>
            <a:pPr algn="l"/>
            <a:r>
              <a:rPr lang="fr-FR" b="0" i="0" dirty="0">
                <a:solidFill>
                  <a:srgbClr val="393536"/>
                </a:solidFill>
                <a:effectLst/>
                <a:latin typeface="Geneva"/>
              </a:rPr>
              <a:t>De nouveaux services sont développés au quotidien pour tirer parti du réseau.</a:t>
            </a:r>
          </a:p>
          <a:p>
            <a:pPr algn="l"/>
            <a:r>
              <a:rPr lang="fr-FR" b="0" i="0" dirty="0">
                <a:solidFill>
                  <a:srgbClr val="393536"/>
                </a:solidFill>
                <a:effectLst/>
                <a:latin typeface="Geneva"/>
              </a:rPr>
              <a:t>Au lieu de développer des systèmes uniques et distincts pour chaque nouveau service, le secteur du réseau dans son ensemble a adopté une structure de développement permettant aux développeurs de comprendre les plates-formes réseau actuelles et d'en assurer la maintenance. </a:t>
            </a:r>
          </a:p>
          <a:p>
            <a:endParaRPr lang="fr-FR" dirty="0"/>
          </a:p>
        </p:txBody>
      </p:sp>
    </p:spTree>
    <p:extLst>
      <p:ext uri="{BB962C8B-B14F-4D97-AF65-F5344CB8AC3E}">
        <p14:creationId xmlns:p14="http://schemas.microsoft.com/office/powerpoint/2010/main" val="211336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7E1B169-C1AD-44D3-A88C-58868E926437}"/>
              </a:ext>
            </a:extLst>
          </p:cNvPr>
          <p:cNvPicPr>
            <a:picLocks noChangeAspect="1"/>
          </p:cNvPicPr>
          <p:nvPr/>
        </p:nvPicPr>
        <p:blipFill>
          <a:blip r:embed="rId2"/>
          <a:stretch>
            <a:fillRect/>
          </a:stretch>
        </p:blipFill>
        <p:spPr>
          <a:xfrm>
            <a:off x="2063577" y="222423"/>
            <a:ext cx="7822013" cy="6618626"/>
          </a:xfrm>
          <a:prstGeom prst="rect">
            <a:avLst/>
          </a:prstGeom>
        </p:spPr>
      </p:pic>
    </p:spTree>
    <p:extLst>
      <p:ext uri="{BB962C8B-B14F-4D97-AF65-F5344CB8AC3E}">
        <p14:creationId xmlns:p14="http://schemas.microsoft.com/office/powerpoint/2010/main" val="4210256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7A898-679E-4F1C-B9BA-8314C0D89A58}"/>
              </a:ext>
            </a:extLst>
          </p:cNvPr>
          <p:cNvSpPr>
            <a:spLocks noGrp="1"/>
          </p:cNvSpPr>
          <p:nvPr>
            <p:ph type="title"/>
          </p:nvPr>
        </p:nvSpPr>
        <p:spPr/>
        <p:txBody>
          <a:bodyPr/>
          <a:lstStyle/>
          <a:p>
            <a:r>
              <a:rPr lang="fr-FR" b="0" i="0" dirty="0">
                <a:solidFill>
                  <a:srgbClr val="404040"/>
                </a:solidFill>
                <a:effectLst/>
                <a:latin typeface="Helvetica Neue"/>
              </a:rPr>
              <a:t>Protocoles réseau</a:t>
            </a:r>
            <a:endParaRPr lang="fr-FR" dirty="0"/>
          </a:p>
        </p:txBody>
      </p:sp>
      <p:sp>
        <p:nvSpPr>
          <p:cNvPr id="3" name="Espace réservé du contenu 2">
            <a:extLst>
              <a:ext uri="{FF2B5EF4-FFF2-40B4-BE49-F238E27FC236}">
                <a16:creationId xmlns:a16="http://schemas.microsoft.com/office/drawing/2014/main" id="{E5CA9B21-DD1D-46F5-8561-97DFE96099F3}"/>
              </a:ext>
            </a:extLst>
          </p:cNvPr>
          <p:cNvSpPr>
            <a:spLocks noGrp="1"/>
          </p:cNvSpPr>
          <p:nvPr>
            <p:ph idx="1"/>
          </p:nvPr>
        </p:nvSpPr>
        <p:spPr/>
        <p:txBody>
          <a:bodyPr>
            <a:normAutofit fontScale="55000" lnSpcReduction="20000"/>
          </a:bodyPr>
          <a:lstStyle/>
          <a:p>
            <a:pPr algn="l"/>
            <a:r>
              <a:rPr lang="fr-FR" b="0" i="0" dirty="0">
                <a:solidFill>
                  <a:srgbClr val="393536"/>
                </a:solidFill>
                <a:effectLst/>
                <a:latin typeface="Geneva"/>
              </a:rPr>
              <a:t>Au niveau humain, certaines règles de communication sont formelles et d'autres sont simplement comprises en fonction de la coutume et de la pratique. Afin que des périphériques puissent communiquer correctement, une suite de protocoles réseau doit décrire des exigences et des interactions précises. Les protocoles réseau définissent un format et un ensemble communs de règles d'échange des messages entre les périphériques. Les protocoles IP, HTTP et DHCP sont des exemples de protocoles réseau courants.</a:t>
            </a:r>
          </a:p>
          <a:p>
            <a:pPr algn="l"/>
            <a:r>
              <a:rPr lang="fr-FR" b="0" i="0" dirty="0">
                <a:solidFill>
                  <a:srgbClr val="393536"/>
                </a:solidFill>
                <a:effectLst/>
                <a:latin typeface="Geneva"/>
              </a:rPr>
              <a:t>Les figures illustrent les protocoles réseau qui décrivent les processus suivants :</a:t>
            </a:r>
          </a:p>
          <a:p>
            <a:pPr algn="l">
              <a:buFont typeface="Arial" panose="020B0604020202020204" pitchFamily="34" charset="0"/>
              <a:buChar char="•"/>
            </a:pPr>
            <a:r>
              <a:rPr lang="fr-FR" b="0" i="0" dirty="0">
                <a:solidFill>
                  <a:srgbClr val="393536"/>
                </a:solidFill>
                <a:effectLst/>
                <a:latin typeface="Geneva"/>
              </a:rPr>
              <a:t>Format ou structure du message, comme illustré à la Figure 1</a:t>
            </a:r>
          </a:p>
          <a:p>
            <a:pPr algn="l">
              <a:buFont typeface="Arial" panose="020B0604020202020204" pitchFamily="34" charset="0"/>
              <a:buChar char="•"/>
            </a:pPr>
            <a:r>
              <a:rPr lang="fr-FR" b="0" i="0" dirty="0">
                <a:solidFill>
                  <a:srgbClr val="393536"/>
                </a:solidFill>
                <a:effectLst/>
                <a:latin typeface="Geneva"/>
              </a:rPr>
              <a:t>Le processus de partage d'informations à propos des chemins entre les périphériques réseau et d'autres réseaux, comme illustré à la Figure 2</a:t>
            </a:r>
          </a:p>
          <a:p>
            <a:pPr algn="l">
              <a:buFont typeface="Arial" panose="020B0604020202020204" pitchFamily="34" charset="0"/>
              <a:buChar char="•"/>
            </a:pPr>
            <a:r>
              <a:rPr lang="fr-FR" b="0" i="0" dirty="0">
                <a:solidFill>
                  <a:srgbClr val="393536"/>
                </a:solidFill>
                <a:effectLst/>
                <a:latin typeface="Geneva"/>
              </a:rPr>
              <a:t>Le mode et le moment de transmission de messages d'erreur et de messages systèmes entre les périphériques, comme illustré à la Figure 3</a:t>
            </a:r>
          </a:p>
          <a:p>
            <a:pPr algn="l">
              <a:buFont typeface="Arial" panose="020B0604020202020204" pitchFamily="34" charset="0"/>
              <a:buChar char="•"/>
            </a:pPr>
            <a:r>
              <a:rPr lang="fr-FR" b="0" i="0" dirty="0">
                <a:solidFill>
                  <a:srgbClr val="393536"/>
                </a:solidFill>
                <a:effectLst/>
                <a:latin typeface="Geneva"/>
              </a:rPr>
              <a:t>L'initialisation et la fin des sessions de transfert de données, comme illustré à la Figure 4</a:t>
            </a:r>
          </a:p>
          <a:p>
            <a:pPr algn="l"/>
            <a:r>
              <a:rPr lang="fr-FR" b="0" i="0" dirty="0">
                <a:solidFill>
                  <a:srgbClr val="393536"/>
                </a:solidFill>
                <a:effectLst/>
                <a:latin typeface="Geneva"/>
              </a:rPr>
              <a:t>Par exemple, le protocole IP définit la façon dont un paquet de données est acheminé au sein d'un réseau ou à un réseau distant. Les informations du protocole IPv4 sont transmises dans un format spécifique de sorte que le récepteur puisse les interpréter correctement. Ce protocole n'est pas très différent de celui utiliser pour noter l'adresse sur une enveloppe lorsque vous envoyez une lettre. Les informations doivent respecter un certain format pour que la lettre puisse être livrée à la destination par la poste.</a:t>
            </a:r>
          </a:p>
          <a:p>
            <a:endParaRPr lang="fr-FR" dirty="0"/>
          </a:p>
        </p:txBody>
      </p:sp>
    </p:spTree>
    <p:extLst>
      <p:ext uri="{BB962C8B-B14F-4D97-AF65-F5344CB8AC3E}">
        <p14:creationId xmlns:p14="http://schemas.microsoft.com/office/powerpoint/2010/main" val="233485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2E64998-0697-48A3-BD12-B939166C9070}"/>
              </a:ext>
            </a:extLst>
          </p:cNvPr>
          <p:cNvPicPr>
            <a:picLocks noChangeAspect="1"/>
          </p:cNvPicPr>
          <p:nvPr/>
        </p:nvPicPr>
        <p:blipFill>
          <a:blip r:embed="rId2"/>
          <a:stretch>
            <a:fillRect/>
          </a:stretch>
        </p:blipFill>
        <p:spPr>
          <a:xfrm>
            <a:off x="1285516" y="259492"/>
            <a:ext cx="6920272" cy="6326659"/>
          </a:xfrm>
          <a:prstGeom prst="rect">
            <a:avLst/>
          </a:prstGeom>
        </p:spPr>
      </p:pic>
    </p:spTree>
    <p:extLst>
      <p:ext uri="{BB962C8B-B14F-4D97-AF65-F5344CB8AC3E}">
        <p14:creationId xmlns:p14="http://schemas.microsoft.com/office/powerpoint/2010/main" val="1796681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00324A4-DBA5-42AA-AD58-BC33B6EA4D17}"/>
              </a:ext>
            </a:extLst>
          </p:cNvPr>
          <p:cNvPicPr>
            <a:picLocks noChangeAspect="1"/>
          </p:cNvPicPr>
          <p:nvPr/>
        </p:nvPicPr>
        <p:blipFill>
          <a:blip r:embed="rId2"/>
          <a:stretch>
            <a:fillRect/>
          </a:stretch>
        </p:blipFill>
        <p:spPr>
          <a:xfrm>
            <a:off x="1248032" y="135924"/>
            <a:ext cx="6905368" cy="6553705"/>
          </a:xfrm>
          <a:prstGeom prst="rect">
            <a:avLst/>
          </a:prstGeom>
        </p:spPr>
      </p:pic>
    </p:spTree>
    <p:extLst>
      <p:ext uri="{BB962C8B-B14F-4D97-AF65-F5344CB8AC3E}">
        <p14:creationId xmlns:p14="http://schemas.microsoft.com/office/powerpoint/2010/main" val="4122101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665208C-6746-431D-8B3E-9A9040C7D318}"/>
              </a:ext>
            </a:extLst>
          </p:cNvPr>
          <p:cNvPicPr>
            <a:picLocks noChangeAspect="1"/>
          </p:cNvPicPr>
          <p:nvPr/>
        </p:nvPicPr>
        <p:blipFill>
          <a:blip r:embed="rId2"/>
          <a:stretch>
            <a:fillRect/>
          </a:stretch>
        </p:blipFill>
        <p:spPr>
          <a:xfrm>
            <a:off x="1457829" y="224765"/>
            <a:ext cx="6638421" cy="6274889"/>
          </a:xfrm>
          <a:prstGeom prst="rect">
            <a:avLst/>
          </a:prstGeom>
        </p:spPr>
      </p:pic>
    </p:spTree>
    <p:extLst>
      <p:ext uri="{BB962C8B-B14F-4D97-AF65-F5344CB8AC3E}">
        <p14:creationId xmlns:p14="http://schemas.microsoft.com/office/powerpoint/2010/main" val="998120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A15520E-A9B1-4D3D-BDF7-82718A3713BD}"/>
              </a:ext>
            </a:extLst>
          </p:cNvPr>
          <p:cNvPicPr>
            <a:picLocks noChangeAspect="1"/>
          </p:cNvPicPr>
          <p:nvPr/>
        </p:nvPicPr>
        <p:blipFill>
          <a:blip r:embed="rId2"/>
          <a:stretch>
            <a:fillRect/>
          </a:stretch>
        </p:blipFill>
        <p:spPr>
          <a:xfrm>
            <a:off x="2693774" y="344520"/>
            <a:ext cx="6685004" cy="6060665"/>
          </a:xfrm>
          <a:prstGeom prst="rect">
            <a:avLst/>
          </a:prstGeom>
        </p:spPr>
      </p:pic>
    </p:spTree>
    <p:extLst>
      <p:ext uri="{BB962C8B-B14F-4D97-AF65-F5344CB8AC3E}">
        <p14:creationId xmlns:p14="http://schemas.microsoft.com/office/powerpoint/2010/main" val="3623413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3F9B7-06E6-4650-A3E6-B3E4DA274E29}"/>
              </a:ext>
            </a:extLst>
          </p:cNvPr>
          <p:cNvSpPr>
            <a:spLocks noGrp="1"/>
          </p:cNvSpPr>
          <p:nvPr>
            <p:ph type="title"/>
          </p:nvPr>
        </p:nvSpPr>
        <p:spPr>
          <a:xfrm>
            <a:off x="838200" y="365125"/>
            <a:ext cx="10515600" cy="784053"/>
          </a:xfrm>
        </p:spPr>
        <p:txBody>
          <a:bodyPr/>
          <a:lstStyle/>
          <a:p>
            <a:r>
              <a:rPr lang="fr-FR" b="0" i="0" dirty="0">
                <a:solidFill>
                  <a:srgbClr val="404040"/>
                </a:solidFill>
                <a:effectLst/>
                <a:latin typeface="Helvetica Neue"/>
              </a:rPr>
              <a:t>Interaction des protocoles</a:t>
            </a:r>
            <a:endParaRPr lang="fr-FR" dirty="0"/>
          </a:p>
        </p:txBody>
      </p:sp>
      <p:sp>
        <p:nvSpPr>
          <p:cNvPr id="3" name="Espace réservé du contenu 2">
            <a:extLst>
              <a:ext uri="{FF2B5EF4-FFF2-40B4-BE49-F238E27FC236}">
                <a16:creationId xmlns:a16="http://schemas.microsoft.com/office/drawing/2014/main" id="{0CD78D17-8B94-4BAD-BA09-49775DEE1F27}"/>
              </a:ext>
            </a:extLst>
          </p:cNvPr>
          <p:cNvSpPr>
            <a:spLocks noGrp="1"/>
          </p:cNvSpPr>
          <p:nvPr>
            <p:ph idx="1"/>
          </p:nvPr>
        </p:nvSpPr>
        <p:spPr>
          <a:xfrm>
            <a:off x="838200" y="1260389"/>
            <a:ext cx="10515600" cy="4916574"/>
          </a:xfrm>
        </p:spPr>
        <p:txBody>
          <a:bodyPr>
            <a:normAutofit fontScale="55000" lnSpcReduction="20000"/>
          </a:bodyPr>
          <a:lstStyle/>
          <a:p>
            <a:pPr algn="l"/>
            <a:r>
              <a:rPr lang="fr-FR" b="0" i="0" dirty="0">
                <a:solidFill>
                  <a:srgbClr val="393536"/>
                </a:solidFill>
                <a:effectLst/>
                <a:latin typeface="Geneva"/>
              </a:rPr>
              <a:t>L'interaction entre un serveur Web et un client Web constitue un exemple de l'utilisation d'une suite de protocoles dans des communications réseau. Cette interaction utilise plusieurs protocoles et normes dans le processus d'échange d'informations entre ceux-ci. Les différents protocoles fonctionnent entre eux pour garantir que les messages sont reçus et compris par les deux parties. Exemples de tels protocoles :</a:t>
            </a:r>
          </a:p>
          <a:p>
            <a:pPr algn="l">
              <a:buFont typeface="Arial" panose="020B0604020202020204" pitchFamily="34" charset="0"/>
              <a:buChar char="•"/>
            </a:pPr>
            <a:r>
              <a:rPr lang="fr-FR" b="1" i="0" dirty="0">
                <a:solidFill>
                  <a:srgbClr val="393536"/>
                </a:solidFill>
                <a:effectLst/>
                <a:latin typeface="Geneva"/>
              </a:rPr>
              <a:t>Protocole d'application</a:t>
            </a:r>
            <a:r>
              <a:rPr lang="fr-FR" b="0" i="0" dirty="0">
                <a:solidFill>
                  <a:srgbClr val="393536"/>
                </a:solidFill>
                <a:effectLst/>
                <a:latin typeface="Geneva"/>
              </a:rPr>
              <a:t> : le protocole de transfert hypertexte (</a:t>
            </a:r>
            <a:r>
              <a:rPr lang="fr-FR" b="0" i="0" dirty="0" err="1">
                <a:solidFill>
                  <a:srgbClr val="393536"/>
                </a:solidFill>
                <a:effectLst/>
                <a:latin typeface="Geneva"/>
              </a:rPr>
              <a:t>Hypertext</a:t>
            </a:r>
            <a:r>
              <a:rPr lang="fr-FR" b="0" i="0" dirty="0">
                <a:solidFill>
                  <a:srgbClr val="393536"/>
                </a:solidFill>
                <a:effectLst/>
                <a:latin typeface="Geneva"/>
              </a:rPr>
              <a:t> Transfer Protocol, protocole HTTP) régit la manière dont un serveur Web et un client Web interagissent. Le protocole HTTP décrit le contenu et la mise en forme des requêtes et des réponses échangées entre le client et le serveur. Les logiciels du client et du serveur Web implémentent le protocole HTTP dans le cadre de l'application. Le protocole HTTP dépend d'autres protocoles pour gérer le transport des messages entre le client et le serveur.</a:t>
            </a:r>
          </a:p>
          <a:p>
            <a:pPr algn="l">
              <a:buFont typeface="Arial" panose="020B0604020202020204" pitchFamily="34" charset="0"/>
              <a:buChar char="•"/>
            </a:pPr>
            <a:r>
              <a:rPr lang="fr-FR" b="1" i="0" dirty="0">
                <a:solidFill>
                  <a:srgbClr val="393536"/>
                </a:solidFill>
                <a:effectLst/>
                <a:latin typeface="Geneva"/>
              </a:rPr>
              <a:t>Protocole de transport</a:t>
            </a:r>
            <a:r>
              <a:rPr lang="fr-FR" b="0" i="0" dirty="0">
                <a:solidFill>
                  <a:srgbClr val="393536"/>
                </a:solidFill>
                <a:effectLst/>
                <a:latin typeface="Geneva"/>
              </a:rPr>
              <a:t> : le protocole de contrôle de transmission (Transmission Control Protocol, TCP) est le protocole de transport qui gère les conversations individuelles entre les serveurs Web et les clients Web. Le protocole TCP divise les messages HTTP en petites parties appelées segments. Ces segments sont envoyés entre les processus du serveur Web et du client exécutés sur l'hôte de destination. Ce protocole est également responsable du contrôle de la taille et du débit d'échange de messages entre le serveur et le client.</a:t>
            </a:r>
          </a:p>
          <a:p>
            <a:pPr algn="l">
              <a:buFont typeface="Arial" panose="020B0604020202020204" pitchFamily="34" charset="0"/>
              <a:buChar char="•"/>
            </a:pPr>
            <a:r>
              <a:rPr lang="fr-FR" b="1" i="0" dirty="0">
                <a:solidFill>
                  <a:srgbClr val="393536"/>
                </a:solidFill>
                <a:effectLst/>
                <a:latin typeface="Geneva"/>
              </a:rPr>
              <a:t>Protocole Internet</a:t>
            </a:r>
            <a:r>
              <a:rPr lang="fr-FR" b="0" i="0" dirty="0">
                <a:solidFill>
                  <a:srgbClr val="393536"/>
                </a:solidFill>
                <a:effectLst/>
                <a:latin typeface="Geneva"/>
              </a:rPr>
              <a:t> : le protocole IP se charge d'encapsuler en paquets les segments mis en forme par le protocole TCP, de les attribuer aux adresses appropriées et de les remettre à l'hôte de destination en utilisant le meilleur chemin.</a:t>
            </a:r>
          </a:p>
          <a:p>
            <a:pPr algn="l">
              <a:buFont typeface="Arial" panose="020B0604020202020204" pitchFamily="34" charset="0"/>
              <a:buChar char="•"/>
            </a:pPr>
            <a:r>
              <a:rPr lang="fr-FR" b="1" i="0" dirty="0">
                <a:solidFill>
                  <a:srgbClr val="393536"/>
                </a:solidFill>
                <a:effectLst/>
                <a:latin typeface="Geneva"/>
              </a:rPr>
              <a:t>Protocoles d'accès au réseau</a:t>
            </a:r>
            <a:r>
              <a:rPr lang="fr-FR" b="0" i="0" dirty="0">
                <a:solidFill>
                  <a:srgbClr val="393536"/>
                </a:solidFill>
                <a:effectLst/>
                <a:latin typeface="Geneva"/>
              </a:rPr>
              <a:t> : les protocoles d'accès au réseau décrivent deux fonctions principales, d'une part la communication sur une liaison de données et d'autre part la transmission physique des données sur le support réseau. Les protocoles de gestion de liaison de données prennent les paquets depuis le protocole IP et les formatent pour les transmettre à travers les supports. Les normes et les protocoles des supports physiques régissent la manière dont les signaux sont envoyés, ainsi que leur interprétation par les clients destinataires. Ethernet est un exemple de protocole d'accès au réseau.</a:t>
            </a:r>
          </a:p>
          <a:p>
            <a:endParaRPr lang="fr-FR" dirty="0"/>
          </a:p>
        </p:txBody>
      </p:sp>
    </p:spTree>
    <p:extLst>
      <p:ext uri="{BB962C8B-B14F-4D97-AF65-F5344CB8AC3E}">
        <p14:creationId xmlns:p14="http://schemas.microsoft.com/office/powerpoint/2010/main" val="9995721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DDFFCA0-2EB3-4849-99DD-87DFBF96FA73}"/>
              </a:ext>
            </a:extLst>
          </p:cNvPr>
          <p:cNvPicPr>
            <a:picLocks noChangeAspect="1"/>
          </p:cNvPicPr>
          <p:nvPr/>
        </p:nvPicPr>
        <p:blipFill>
          <a:blip r:embed="rId2"/>
          <a:stretch>
            <a:fillRect/>
          </a:stretch>
        </p:blipFill>
        <p:spPr>
          <a:xfrm>
            <a:off x="2767915" y="243687"/>
            <a:ext cx="6998506" cy="6070615"/>
          </a:xfrm>
          <a:prstGeom prst="rect">
            <a:avLst/>
          </a:prstGeom>
        </p:spPr>
      </p:pic>
    </p:spTree>
    <p:extLst>
      <p:ext uri="{BB962C8B-B14F-4D97-AF65-F5344CB8AC3E}">
        <p14:creationId xmlns:p14="http://schemas.microsoft.com/office/powerpoint/2010/main" val="1789420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F0A46-2242-4F86-8A71-BEC0A7750505}"/>
              </a:ext>
            </a:extLst>
          </p:cNvPr>
          <p:cNvSpPr>
            <a:spLocks noGrp="1"/>
          </p:cNvSpPr>
          <p:nvPr>
            <p:ph type="title"/>
          </p:nvPr>
        </p:nvSpPr>
        <p:spPr/>
        <p:txBody>
          <a:bodyPr>
            <a:normAutofit/>
          </a:bodyPr>
          <a:lstStyle/>
          <a:p>
            <a:r>
              <a:rPr lang="fr-FR" b="0" i="0" dirty="0">
                <a:solidFill>
                  <a:srgbClr val="404040"/>
                </a:solidFill>
                <a:effectLst/>
                <a:latin typeface="Helvetica Neue"/>
              </a:rPr>
              <a:t>Suites de protocoles et normes de l'industrie</a:t>
            </a:r>
            <a:endParaRPr lang="fr-FR" dirty="0"/>
          </a:p>
        </p:txBody>
      </p:sp>
      <p:sp>
        <p:nvSpPr>
          <p:cNvPr id="3" name="Espace réservé du contenu 2">
            <a:extLst>
              <a:ext uri="{FF2B5EF4-FFF2-40B4-BE49-F238E27FC236}">
                <a16:creationId xmlns:a16="http://schemas.microsoft.com/office/drawing/2014/main" id="{FC52A9D2-7C90-4B8E-8C99-17524DF22D0F}"/>
              </a:ext>
            </a:extLst>
          </p:cNvPr>
          <p:cNvSpPr>
            <a:spLocks noGrp="1"/>
          </p:cNvSpPr>
          <p:nvPr>
            <p:ph idx="1"/>
          </p:nvPr>
        </p:nvSpPr>
        <p:spPr/>
        <p:txBody>
          <a:bodyPr>
            <a:normAutofit fontScale="47500" lnSpcReduction="20000"/>
          </a:bodyPr>
          <a:lstStyle/>
          <a:p>
            <a:pPr algn="l"/>
            <a:r>
              <a:rPr lang="fr-FR" b="0" i="0" dirty="0">
                <a:solidFill>
                  <a:srgbClr val="393536"/>
                </a:solidFill>
                <a:effectLst/>
                <a:latin typeface="Geneva"/>
              </a:rPr>
              <a:t>Comme nous l'avons vu, une suite de protocoles est un ensemble de protocoles qui fonctionnent ensemble pour fournir des services de communication réseau complets. Une suite de protocoles peut être définie par un organisme de normalisation ou développée par un constructeur.</a:t>
            </a:r>
          </a:p>
          <a:p>
            <a:pPr algn="l"/>
            <a:r>
              <a:rPr lang="fr-FR" b="0" i="0" dirty="0">
                <a:solidFill>
                  <a:srgbClr val="393536"/>
                </a:solidFill>
                <a:effectLst/>
                <a:latin typeface="Geneva"/>
              </a:rPr>
              <a:t>Les protocoles IP, HTTP et DHCP font tous partie de la suite de protocoles Internet connue sous le nom de Transmission Control Protocol/IP (TCP/IP). La suite de protocoles TCP/IP est une norme ouverte, ce qui signifie que ces protocoles peuvent être utilisés gratuitement par tous et que tous les constructeurs ont la possibilité de les mettre en œuvre sur leur matériel ou leurs logiciels.</a:t>
            </a:r>
          </a:p>
          <a:p>
            <a:pPr algn="l"/>
            <a:r>
              <a:rPr lang="fr-FR" b="0" i="0" dirty="0">
                <a:solidFill>
                  <a:srgbClr val="393536"/>
                </a:solidFill>
                <a:effectLst/>
                <a:latin typeface="Geneva"/>
              </a:rPr>
              <a:t>Les protocoles basés sur des normes sont des processus ou des protocoles qui ont été validés par le secteur des réseaux et ratifiés, ou approuvés, par un organisme de normalisation. L'utilisation de normes dans le développement et la mise en œuvre de protocoles garantit que les produits provenant de différents fabricants fonctionnent ensemble. Si un fabricant spécifique n'adhère pas strictement à un protocole, son équipement ou ses logiciels risquent de ne pas communiquer correctement avec les produits des autres fabricants.</a:t>
            </a:r>
          </a:p>
          <a:p>
            <a:pPr algn="l"/>
            <a:r>
              <a:rPr lang="fr-FR" b="0" i="0" dirty="0">
                <a:solidFill>
                  <a:srgbClr val="393536"/>
                </a:solidFill>
                <a:effectLst/>
                <a:latin typeface="Geneva"/>
              </a:rPr>
              <a:t>Dans les communications de données, par exemple, si l'un des participants à une conversation utilise un protocole pour gérer une communication unidirectionnelle et que l'autre participant suppose qu'il s'agit d'un protocole décrivant une communication bidirectionnelle, en toute probabilité, aucune information ne sera échangée.</a:t>
            </a:r>
          </a:p>
          <a:p>
            <a:pPr algn="l"/>
            <a:r>
              <a:rPr lang="fr-FR" b="0" i="0" dirty="0">
                <a:solidFill>
                  <a:srgbClr val="393536"/>
                </a:solidFill>
                <a:effectLst/>
                <a:latin typeface="Geneva"/>
              </a:rPr>
              <a:t>Certains protocoles sont propriétaires. Propriétaire, dans ce contexte, signifie qu'une société ou qu'un fournisseur contrôle la définition du protocole et la manière dont il fonctionne. Certains protocoles propriétaires peuvent être utilisés par différentes organisations avec l'autorisation du propriétaire. D'autres peuvent uniquement être implémentés sur du matériel fabriqué par le fournisseur propriétaire. AppleTalk et Novell NetWare sont des exemples de protocoles propriétaires.</a:t>
            </a:r>
          </a:p>
          <a:p>
            <a:pPr algn="l"/>
            <a:r>
              <a:rPr lang="fr-FR" b="0" i="0" dirty="0">
                <a:solidFill>
                  <a:srgbClr val="393536"/>
                </a:solidFill>
                <a:effectLst/>
                <a:latin typeface="Geneva"/>
              </a:rPr>
              <a:t>Plusieurs entreprises peuvent même créer ensemble un protocole propriétaire. Il n'est pas rare qu'un constructeur (voire un groupe de constructeurs) développe un protocole propriétaire pour répondre aux besoins de ses clients, puis contribue à faire de ce protocole propriétaire une norme ouverte. Par exemple, Ethernet était un protocole propriétaire développé initialement par Bob Metcalfe au centre de recherche XEROX de Palo Alto (PARC) dans les années 1970. En 1979, Bob Metcalfe a créé sa propre entreprise, 3COM, et a collaboré avec Digital Equipment Corporation (DEC), Intel et Xerox en vue de promouvoir la norme « DIX » d'Ethernet. En 1985, l'IEEE (Institute of </a:t>
            </a:r>
            <a:r>
              <a:rPr lang="fr-FR" b="0" i="0" dirty="0" err="1">
                <a:solidFill>
                  <a:srgbClr val="393536"/>
                </a:solidFill>
                <a:effectLst/>
                <a:latin typeface="Geneva"/>
              </a:rPr>
              <a:t>Electrical</a:t>
            </a:r>
            <a:r>
              <a:rPr lang="fr-FR" b="0" i="0" dirty="0">
                <a:solidFill>
                  <a:srgbClr val="393536"/>
                </a:solidFill>
                <a:effectLst/>
                <a:latin typeface="Geneva"/>
              </a:rPr>
              <a:t> and Electronics </a:t>
            </a:r>
            <a:r>
              <a:rPr lang="fr-FR" b="0" i="0" dirty="0" err="1">
                <a:solidFill>
                  <a:srgbClr val="393536"/>
                </a:solidFill>
                <a:effectLst/>
                <a:latin typeface="Geneva"/>
              </a:rPr>
              <a:t>Engineers</a:t>
            </a:r>
            <a:r>
              <a:rPr lang="fr-FR" b="0" i="0" dirty="0">
                <a:solidFill>
                  <a:srgbClr val="393536"/>
                </a:solidFill>
                <a:effectLst/>
                <a:latin typeface="Geneva"/>
              </a:rPr>
              <a:t>) a publié la norme IEEE 802.3 qui était quasiment identique à Ethernet. Aujourd'hui, 802.3 est la norme de fait utilisée sur les réseaux locaux (LAN). Autre exemple plus récent : Cisco a ouvert le protocole de routage EIGRP sous forme de RFC informatif afin de répondre aux besoins des clients souhaitant utiliser le protocole sur un réseau multifournisseur.</a:t>
            </a:r>
          </a:p>
          <a:p>
            <a:endParaRPr lang="fr-FR" dirty="0"/>
          </a:p>
        </p:txBody>
      </p:sp>
    </p:spTree>
    <p:extLst>
      <p:ext uri="{BB962C8B-B14F-4D97-AF65-F5344CB8AC3E}">
        <p14:creationId xmlns:p14="http://schemas.microsoft.com/office/powerpoint/2010/main" val="952618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3264FB8-D27C-4638-A4AE-5423B5AEDE52}"/>
              </a:ext>
            </a:extLst>
          </p:cNvPr>
          <p:cNvPicPr>
            <a:picLocks noChangeAspect="1"/>
          </p:cNvPicPr>
          <p:nvPr/>
        </p:nvPicPr>
        <p:blipFill>
          <a:blip r:embed="rId2"/>
          <a:stretch>
            <a:fillRect/>
          </a:stretch>
        </p:blipFill>
        <p:spPr>
          <a:xfrm>
            <a:off x="2322336" y="370704"/>
            <a:ext cx="7487310" cy="6166020"/>
          </a:xfrm>
          <a:prstGeom prst="rect">
            <a:avLst/>
          </a:prstGeom>
        </p:spPr>
      </p:pic>
    </p:spTree>
    <p:extLst>
      <p:ext uri="{BB962C8B-B14F-4D97-AF65-F5344CB8AC3E}">
        <p14:creationId xmlns:p14="http://schemas.microsoft.com/office/powerpoint/2010/main" val="321530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EBA00-698F-4A60-A79A-53EB5601523F}"/>
              </a:ext>
            </a:extLst>
          </p:cNvPr>
          <p:cNvSpPr>
            <a:spLocks noGrp="1"/>
          </p:cNvSpPr>
          <p:nvPr>
            <p:ph type="title"/>
          </p:nvPr>
        </p:nvSpPr>
        <p:spPr>
          <a:xfrm>
            <a:off x="838200" y="365125"/>
            <a:ext cx="10515600" cy="808767"/>
          </a:xfrm>
        </p:spPr>
        <p:txBody>
          <a:bodyPr/>
          <a:lstStyle/>
          <a:p>
            <a:r>
              <a:rPr lang="fr-FR" b="1" i="0" dirty="0">
                <a:solidFill>
                  <a:srgbClr val="A115A1"/>
                </a:solidFill>
                <a:effectLst/>
                <a:latin typeface="Geneva"/>
              </a:rPr>
              <a:t>Introduction</a:t>
            </a:r>
            <a:endParaRPr lang="fr-FR" dirty="0"/>
          </a:p>
        </p:txBody>
      </p:sp>
      <p:sp>
        <p:nvSpPr>
          <p:cNvPr id="3" name="Espace réservé du contenu 2">
            <a:extLst>
              <a:ext uri="{FF2B5EF4-FFF2-40B4-BE49-F238E27FC236}">
                <a16:creationId xmlns:a16="http://schemas.microsoft.com/office/drawing/2014/main" id="{0947B966-EA72-4773-B8C2-1AB3479C71C2}"/>
              </a:ext>
            </a:extLst>
          </p:cNvPr>
          <p:cNvSpPr>
            <a:spLocks noGrp="1"/>
          </p:cNvSpPr>
          <p:nvPr>
            <p:ph idx="1"/>
          </p:nvPr>
        </p:nvSpPr>
        <p:spPr>
          <a:xfrm>
            <a:off x="838200" y="1297459"/>
            <a:ext cx="10515600" cy="4879504"/>
          </a:xfrm>
        </p:spPr>
        <p:txBody>
          <a:bodyPr>
            <a:normAutofit/>
          </a:bodyPr>
          <a:lstStyle/>
          <a:p>
            <a:pPr algn="l"/>
            <a:r>
              <a:rPr lang="fr-FR" b="0" i="0" dirty="0">
                <a:solidFill>
                  <a:srgbClr val="393536"/>
                </a:solidFill>
                <a:effectLst/>
                <a:latin typeface="Geneva"/>
              </a:rPr>
              <a:t>Parallèlement, cette structure permet de simplifier le développement de nouvelles technologies qui doivent répondre aux futurs besoins de communication et permettre des améliorations technologiques.</a:t>
            </a:r>
          </a:p>
          <a:p>
            <a:pPr algn="l"/>
            <a:r>
              <a:rPr lang="fr-FR" b="0" i="0" dirty="0">
                <a:solidFill>
                  <a:srgbClr val="393536"/>
                </a:solidFill>
                <a:effectLst/>
                <a:latin typeface="Geneva"/>
              </a:rPr>
              <a:t>L'utilisation de modèles unanimes décrivant les règles et les fonctions du réseau est au cœur de cette architecture de développement.</a:t>
            </a:r>
          </a:p>
          <a:p>
            <a:pPr algn="l"/>
            <a:r>
              <a:rPr lang="fr-FR" b="0" i="0" dirty="0">
                <a:solidFill>
                  <a:srgbClr val="393536"/>
                </a:solidFill>
                <a:effectLst/>
                <a:latin typeface="Geneva"/>
              </a:rPr>
              <a:t>Dans ce chapitre, vous découvrirez ces modèles, ainsi que les normes qui permettent aux réseaux de fonctionner. Vous connaîtrez également les processus de communication sur un réseau.</a:t>
            </a:r>
          </a:p>
          <a:p>
            <a:endParaRPr lang="fr-FR" dirty="0"/>
          </a:p>
        </p:txBody>
      </p:sp>
    </p:spTree>
    <p:extLst>
      <p:ext uri="{BB962C8B-B14F-4D97-AF65-F5344CB8AC3E}">
        <p14:creationId xmlns:p14="http://schemas.microsoft.com/office/powerpoint/2010/main" val="3183817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EA7EE-D867-45D3-92D4-16D2CFF0484B}"/>
              </a:ext>
            </a:extLst>
          </p:cNvPr>
          <p:cNvSpPr>
            <a:spLocks noGrp="1"/>
          </p:cNvSpPr>
          <p:nvPr>
            <p:ph type="title"/>
          </p:nvPr>
        </p:nvSpPr>
        <p:spPr/>
        <p:txBody>
          <a:bodyPr>
            <a:normAutofit/>
          </a:bodyPr>
          <a:lstStyle/>
          <a:p>
            <a:r>
              <a:rPr lang="fr-FR" b="0" i="0" dirty="0">
                <a:solidFill>
                  <a:srgbClr val="404040"/>
                </a:solidFill>
                <a:effectLst/>
                <a:latin typeface="Helvetica Neue"/>
              </a:rPr>
              <a:t>Création d'Internet et développement de la suite de protocoles TCP/IP</a:t>
            </a:r>
            <a:endParaRPr lang="fr-FR" dirty="0"/>
          </a:p>
        </p:txBody>
      </p:sp>
      <p:sp>
        <p:nvSpPr>
          <p:cNvPr id="3" name="Espace réservé du contenu 2">
            <a:extLst>
              <a:ext uri="{FF2B5EF4-FFF2-40B4-BE49-F238E27FC236}">
                <a16:creationId xmlns:a16="http://schemas.microsoft.com/office/drawing/2014/main" id="{2436F4D7-2DB7-40F4-B42A-262B096C6CE4}"/>
              </a:ext>
            </a:extLst>
          </p:cNvPr>
          <p:cNvSpPr>
            <a:spLocks noGrp="1"/>
          </p:cNvSpPr>
          <p:nvPr>
            <p:ph idx="1"/>
          </p:nvPr>
        </p:nvSpPr>
        <p:spPr/>
        <p:txBody>
          <a:bodyPr>
            <a:normAutofit fontScale="62500" lnSpcReduction="20000"/>
          </a:bodyPr>
          <a:lstStyle/>
          <a:p>
            <a:pPr algn="l"/>
            <a:r>
              <a:rPr lang="fr-FR" b="0" i="0" dirty="0">
                <a:solidFill>
                  <a:srgbClr val="393536"/>
                </a:solidFill>
                <a:effectLst/>
                <a:latin typeface="Geneva"/>
              </a:rPr>
              <a:t>La suite IP est une suite de protocoles nécessaire pour transmettre et recevoir des informations via Internet. Elle est plus connue sous le nom de TCP/IP, car les deux premiers protocoles réseau définis pour cette norme étaient TCP et IP. La suite TCP/IP basée sur des normes ouvertes a remplacé d'autres suites de protocoles propriétaires, telles qu'AppleTalk d'Apple et IPX/SPX (</a:t>
            </a:r>
            <a:r>
              <a:rPr lang="fr-FR" b="0" i="0" dirty="0" err="1">
                <a:solidFill>
                  <a:srgbClr val="393536"/>
                </a:solidFill>
                <a:effectLst/>
                <a:latin typeface="Geneva"/>
              </a:rPr>
              <a:t>Internetwork</a:t>
            </a:r>
            <a:r>
              <a:rPr lang="fr-FR" b="0" i="0" dirty="0">
                <a:solidFill>
                  <a:srgbClr val="393536"/>
                </a:solidFill>
                <a:effectLst/>
                <a:latin typeface="Geneva"/>
              </a:rPr>
              <a:t> </a:t>
            </a:r>
            <a:r>
              <a:rPr lang="fr-FR" b="0" i="0" dirty="0" err="1">
                <a:solidFill>
                  <a:srgbClr val="393536"/>
                </a:solidFill>
                <a:effectLst/>
                <a:latin typeface="Geneva"/>
              </a:rPr>
              <a:t>Packet</a:t>
            </a:r>
            <a:r>
              <a:rPr lang="fr-FR" b="0" i="0" dirty="0">
                <a:solidFill>
                  <a:srgbClr val="393536"/>
                </a:solidFill>
                <a:effectLst/>
                <a:latin typeface="Geneva"/>
              </a:rPr>
              <a:t> Exchange/</a:t>
            </a:r>
            <a:r>
              <a:rPr lang="fr-FR" b="0" i="0" dirty="0" err="1">
                <a:solidFill>
                  <a:srgbClr val="393536"/>
                </a:solidFill>
                <a:effectLst/>
                <a:latin typeface="Geneva"/>
              </a:rPr>
              <a:t>sequenced</a:t>
            </a:r>
            <a:r>
              <a:rPr lang="fr-FR" b="0" i="0" dirty="0">
                <a:solidFill>
                  <a:srgbClr val="393536"/>
                </a:solidFill>
                <a:effectLst/>
                <a:latin typeface="Geneva"/>
              </a:rPr>
              <a:t> </a:t>
            </a:r>
            <a:r>
              <a:rPr lang="fr-FR" b="0" i="0" dirty="0" err="1">
                <a:solidFill>
                  <a:srgbClr val="393536"/>
                </a:solidFill>
                <a:effectLst/>
                <a:latin typeface="Geneva"/>
              </a:rPr>
              <a:t>Packet</a:t>
            </a:r>
            <a:r>
              <a:rPr lang="fr-FR" b="0" i="0" dirty="0">
                <a:solidFill>
                  <a:srgbClr val="393536"/>
                </a:solidFill>
                <a:effectLst/>
                <a:latin typeface="Geneva"/>
              </a:rPr>
              <a:t> Exchange) de Novell.</a:t>
            </a:r>
          </a:p>
          <a:p>
            <a:pPr algn="l"/>
            <a:r>
              <a:rPr lang="fr-FR" b="0" i="0" dirty="0">
                <a:solidFill>
                  <a:srgbClr val="393536"/>
                </a:solidFill>
                <a:effectLst/>
                <a:latin typeface="Geneva"/>
              </a:rPr>
              <a:t>Le premier réseau à commutation de paquets, prédécesseur de l'Internet actuel, était l'ARPANET (Advanced </a:t>
            </a:r>
            <a:r>
              <a:rPr lang="fr-FR" b="0" i="0" dirty="0" err="1">
                <a:solidFill>
                  <a:srgbClr val="393536"/>
                </a:solidFill>
                <a:effectLst/>
                <a:latin typeface="Geneva"/>
              </a:rPr>
              <a:t>Research</a:t>
            </a:r>
            <a:r>
              <a:rPr lang="fr-FR" b="0" i="0" dirty="0">
                <a:solidFill>
                  <a:srgbClr val="393536"/>
                </a:solidFill>
                <a:effectLst/>
                <a:latin typeface="Geneva"/>
              </a:rPr>
              <a:t> </a:t>
            </a:r>
            <a:r>
              <a:rPr lang="fr-FR" b="0" i="0" dirty="0" err="1">
                <a:solidFill>
                  <a:srgbClr val="393536"/>
                </a:solidFill>
                <a:effectLst/>
                <a:latin typeface="Geneva"/>
              </a:rPr>
              <a:t>Projects</a:t>
            </a:r>
            <a:r>
              <a:rPr lang="fr-FR" b="0" i="0" dirty="0">
                <a:solidFill>
                  <a:srgbClr val="393536"/>
                </a:solidFill>
                <a:effectLst/>
                <a:latin typeface="Geneva"/>
              </a:rPr>
              <a:t> Agency Network), né en 1969 de la connexion d'ordinateurs centraux situés sur quatre sites différents. L'ARPANET a été financé par le département de la défense américain et était destiné aux universités et aux laboratoires de recherche. Le sous-traitant BBN (Bolt, Beranek et Newman) a réalisé une grande partie du développement initial de l'ARPANET, notamment en créant le premier routeur alors appelé processeur de message d'interface (IMP).</a:t>
            </a:r>
          </a:p>
          <a:p>
            <a:pPr algn="l"/>
            <a:r>
              <a:rPr lang="fr-FR" b="0" i="0" dirty="0">
                <a:solidFill>
                  <a:srgbClr val="393536"/>
                </a:solidFill>
                <a:effectLst/>
                <a:latin typeface="Geneva"/>
              </a:rPr>
              <a:t>En 1973, Robert Kahn et </a:t>
            </a:r>
            <a:r>
              <a:rPr lang="fr-FR" b="0" i="0" dirty="0" err="1">
                <a:solidFill>
                  <a:srgbClr val="393536"/>
                </a:solidFill>
                <a:effectLst/>
                <a:latin typeface="Geneva"/>
              </a:rPr>
              <a:t>Vinton</a:t>
            </a:r>
            <a:r>
              <a:rPr lang="fr-FR" b="0" i="0" dirty="0">
                <a:solidFill>
                  <a:srgbClr val="393536"/>
                </a:solidFill>
                <a:effectLst/>
                <a:latin typeface="Geneva"/>
              </a:rPr>
              <a:t> Cerf ont commencé leurs travaux sur le protocole TCP afin de développer la nouvelle génération de l'ARPANET. Le protocole TCP devait remplacer le programme de contrôle du réseau (NCP) alors utilisé par l'ARPANET. En 1978, le protocole TCP a été divisé en deux protocoles : TCP et IP. D'autres protocoles ont ensuite été ajoutés à la suite de protocoles TCP/IP, notamment Telnet, FTP et DNS.</a:t>
            </a:r>
          </a:p>
          <a:p>
            <a:pPr algn="l"/>
            <a:r>
              <a:rPr lang="fr-FR" b="0" i="0" dirty="0">
                <a:solidFill>
                  <a:srgbClr val="393536"/>
                </a:solidFill>
                <a:effectLst/>
                <a:latin typeface="Geneva"/>
              </a:rPr>
              <a:t>Cliquez sur la chronologie de la figure pour afficher les détails relatifs au développement d'autres protocoles et applications réseau.</a:t>
            </a:r>
          </a:p>
          <a:p>
            <a:endParaRPr lang="fr-FR" dirty="0"/>
          </a:p>
        </p:txBody>
      </p:sp>
    </p:spTree>
    <p:extLst>
      <p:ext uri="{BB962C8B-B14F-4D97-AF65-F5344CB8AC3E}">
        <p14:creationId xmlns:p14="http://schemas.microsoft.com/office/powerpoint/2010/main" val="297348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D3B08D-E192-4790-A840-82E223765DCC}"/>
              </a:ext>
            </a:extLst>
          </p:cNvPr>
          <p:cNvSpPr>
            <a:spLocks noGrp="1"/>
          </p:cNvSpPr>
          <p:nvPr>
            <p:ph type="title"/>
          </p:nvPr>
        </p:nvSpPr>
        <p:spPr/>
        <p:txBody>
          <a:bodyPr>
            <a:normAutofit/>
          </a:bodyPr>
          <a:lstStyle/>
          <a:p>
            <a:r>
              <a:rPr lang="fr-FR" b="0" i="0" dirty="0">
                <a:solidFill>
                  <a:srgbClr val="404040"/>
                </a:solidFill>
                <a:effectLst/>
                <a:latin typeface="Helvetica Neue"/>
              </a:rPr>
              <a:t>Suite de protocoles TCP/IP et processus de communication</a:t>
            </a:r>
            <a:endParaRPr lang="fr-FR" dirty="0"/>
          </a:p>
        </p:txBody>
      </p:sp>
      <p:pic>
        <p:nvPicPr>
          <p:cNvPr id="5" name="Image 4">
            <a:extLst>
              <a:ext uri="{FF2B5EF4-FFF2-40B4-BE49-F238E27FC236}">
                <a16:creationId xmlns:a16="http://schemas.microsoft.com/office/drawing/2014/main" id="{7191ED28-051F-4CC1-A5DC-051EC6C85B9B}"/>
              </a:ext>
            </a:extLst>
          </p:cNvPr>
          <p:cNvPicPr>
            <a:picLocks noChangeAspect="1"/>
          </p:cNvPicPr>
          <p:nvPr/>
        </p:nvPicPr>
        <p:blipFill>
          <a:blip r:embed="rId2"/>
          <a:stretch>
            <a:fillRect/>
          </a:stretch>
        </p:blipFill>
        <p:spPr>
          <a:xfrm>
            <a:off x="2623308" y="1599041"/>
            <a:ext cx="5644263" cy="5160105"/>
          </a:xfrm>
          <a:prstGeom prst="rect">
            <a:avLst/>
          </a:prstGeom>
        </p:spPr>
      </p:pic>
    </p:spTree>
    <p:extLst>
      <p:ext uri="{BB962C8B-B14F-4D97-AF65-F5344CB8AC3E}">
        <p14:creationId xmlns:p14="http://schemas.microsoft.com/office/powerpoint/2010/main" val="855885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CC3D159-A55C-4EF9-8C42-2B6B266F2A63}"/>
              </a:ext>
            </a:extLst>
          </p:cNvPr>
          <p:cNvPicPr>
            <a:picLocks noChangeAspect="1"/>
          </p:cNvPicPr>
          <p:nvPr/>
        </p:nvPicPr>
        <p:blipFill>
          <a:blip r:embed="rId2"/>
          <a:stretch>
            <a:fillRect/>
          </a:stretch>
        </p:blipFill>
        <p:spPr>
          <a:xfrm>
            <a:off x="2323069" y="252264"/>
            <a:ext cx="7566627" cy="6370957"/>
          </a:xfrm>
          <a:prstGeom prst="rect">
            <a:avLst/>
          </a:prstGeom>
        </p:spPr>
      </p:pic>
    </p:spTree>
    <p:extLst>
      <p:ext uri="{BB962C8B-B14F-4D97-AF65-F5344CB8AC3E}">
        <p14:creationId xmlns:p14="http://schemas.microsoft.com/office/powerpoint/2010/main" val="4027745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636B155-180C-4F70-B102-7C5CF5879C87}"/>
              </a:ext>
            </a:extLst>
          </p:cNvPr>
          <p:cNvPicPr>
            <a:picLocks noChangeAspect="1"/>
          </p:cNvPicPr>
          <p:nvPr/>
        </p:nvPicPr>
        <p:blipFill>
          <a:blip r:embed="rId2"/>
          <a:stretch>
            <a:fillRect/>
          </a:stretch>
        </p:blipFill>
        <p:spPr>
          <a:xfrm>
            <a:off x="2088293" y="334111"/>
            <a:ext cx="7936028" cy="6128473"/>
          </a:xfrm>
          <a:prstGeom prst="rect">
            <a:avLst/>
          </a:prstGeom>
        </p:spPr>
      </p:pic>
      <p:pic>
        <p:nvPicPr>
          <p:cNvPr id="7" name="Image 6">
            <a:extLst>
              <a:ext uri="{FF2B5EF4-FFF2-40B4-BE49-F238E27FC236}">
                <a16:creationId xmlns:a16="http://schemas.microsoft.com/office/drawing/2014/main" id="{C7255149-C0E9-4B79-B7C8-79B15A698659}"/>
              </a:ext>
            </a:extLst>
          </p:cNvPr>
          <p:cNvPicPr>
            <a:picLocks noChangeAspect="1"/>
          </p:cNvPicPr>
          <p:nvPr/>
        </p:nvPicPr>
        <p:blipFill>
          <a:blip r:embed="rId2"/>
          <a:stretch>
            <a:fillRect/>
          </a:stretch>
        </p:blipFill>
        <p:spPr>
          <a:xfrm>
            <a:off x="3900487" y="1733550"/>
            <a:ext cx="4391025" cy="3390900"/>
          </a:xfrm>
          <a:prstGeom prst="rect">
            <a:avLst/>
          </a:prstGeom>
        </p:spPr>
      </p:pic>
    </p:spTree>
    <p:extLst>
      <p:ext uri="{BB962C8B-B14F-4D97-AF65-F5344CB8AC3E}">
        <p14:creationId xmlns:p14="http://schemas.microsoft.com/office/powerpoint/2010/main" val="1065278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DAE629-B31F-420C-9B46-D01B80FF3EC4}"/>
              </a:ext>
            </a:extLst>
          </p:cNvPr>
          <p:cNvSpPr>
            <a:spLocks noGrp="1"/>
          </p:cNvSpPr>
          <p:nvPr>
            <p:ph type="title"/>
          </p:nvPr>
        </p:nvSpPr>
        <p:spPr/>
        <p:txBody>
          <a:bodyPr>
            <a:normAutofit fontScale="90000"/>
          </a:bodyPr>
          <a:lstStyle/>
          <a:p>
            <a:r>
              <a:rPr lang="fr-FR" b="0" i="0" dirty="0">
                <a:solidFill>
                  <a:srgbClr val="404040"/>
                </a:solidFill>
                <a:effectLst/>
                <a:latin typeface="Helvetica Neue"/>
              </a:rPr>
              <a:t> Exercice - Mappage des protocoles de la suite TCP/IP</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EB6D08A5-B356-4DDF-A8FD-A8A47347841E}"/>
              </a:ext>
            </a:extLst>
          </p:cNvPr>
          <p:cNvSpPr>
            <a:spLocks noGrp="1"/>
          </p:cNvSpPr>
          <p:nvPr>
            <p:ph idx="1"/>
          </p:nvPr>
        </p:nvSpPr>
        <p:spPr/>
        <p:txBody>
          <a:bodyPr/>
          <a:lstStyle/>
          <a:p>
            <a:endParaRPr lang="fr-FR"/>
          </a:p>
        </p:txBody>
      </p:sp>
      <p:pic>
        <p:nvPicPr>
          <p:cNvPr id="7" name="Image 6">
            <a:extLst>
              <a:ext uri="{FF2B5EF4-FFF2-40B4-BE49-F238E27FC236}">
                <a16:creationId xmlns:a16="http://schemas.microsoft.com/office/drawing/2014/main" id="{E7C18877-A094-47A8-B564-413D4D387A4F}"/>
              </a:ext>
            </a:extLst>
          </p:cNvPr>
          <p:cNvPicPr>
            <a:picLocks noChangeAspect="1"/>
          </p:cNvPicPr>
          <p:nvPr/>
        </p:nvPicPr>
        <p:blipFill>
          <a:blip r:embed="rId2"/>
          <a:stretch>
            <a:fillRect/>
          </a:stretch>
        </p:blipFill>
        <p:spPr>
          <a:xfrm>
            <a:off x="2343150" y="1533525"/>
            <a:ext cx="7505700" cy="3790950"/>
          </a:xfrm>
          <a:prstGeom prst="rect">
            <a:avLst/>
          </a:prstGeom>
        </p:spPr>
      </p:pic>
    </p:spTree>
    <p:extLst>
      <p:ext uri="{BB962C8B-B14F-4D97-AF65-F5344CB8AC3E}">
        <p14:creationId xmlns:p14="http://schemas.microsoft.com/office/powerpoint/2010/main" val="617351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1CAC3-BBE6-41A0-8EF7-05C884FC42D2}"/>
              </a:ext>
            </a:extLst>
          </p:cNvPr>
          <p:cNvSpPr>
            <a:spLocks noGrp="1"/>
          </p:cNvSpPr>
          <p:nvPr>
            <p:ph type="title"/>
          </p:nvPr>
        </p:nvSpPr>
        <p:spPr>
          <a:xfrm>
            <a:off x="838200" y="172719"/>
            <a:ext cx="10515600" cy="427355"/>
          </a:xfrm>
        </p:spPr>
        <p:txBody>
          <a:bodyPr>
            <a:normAutofit fontScale="90000"/>
          </a:bodyPr>
          <a:lstStyle/>
          <a:p>
            <a:r>
              <a:rPr lang="fr-FR" b="1" i="0" dirty="0">
                <a:solidFill>
                  <a:srgbClr val="A115A1"/>
                </a:solidFill>
                <a:effectLst/>
                <a:latin typeface="Geneva"/>
              </a:rPr>
              <a:t>Normes et protocoles réseau</a:t>
            </a:r>
            <a:endParaRPr lang="fr-FR" dirty="0"/>
          </a:p>
        </p:txBody>
      </p:sp>
      <p:sp>
        <p:nvSpPr>
          <p:cNvPr id="3" name="Espace réservé du contenu 2">
            <a:extLst>
              <a:ext uri="{FF2B5EF4-FFF2-40B4-BE49-F238E27FC236}">
                <a16:creationId xmlns:a16="http://schemas.microsoft.com/office/drawing/2014/main" id="{A8061702-3976-4829-9917-E0AA0AEA8D97}"/>
              </a:ext>
            </a:extLst>
          </p:cNvPr>
          <p:cNvSpPr>
            <a:spLocks noGrp="1"/>
          </p:cNvSpPr>
          <p:nvPr>
            <p:ph idx="1"/>
          </p:nvPr>
        </p:nvSpPr>
        <p:spPr>
          <a:xfrm>
            <a:off x="533400" y="853440"/>
            <a:ext cx="11262360" cy="5831841"/>
          </a:xfrm>
        </p:spPr>
        <p:txBody>
          <a:bodyPr>
            <a:normAutofit fontScale="55000" lnSpcReduction="20000"/>
          </a:bodyPr>
          <a:lstStyle/>
          <a:p>
            <a:pPr algn="l"/>
            <a:r>
              <a:rPr lang="fr-FR" b="1" i="0" dirty="0">
                <a:solidFill>
                  <a:srgbClr val="A115A1"/>
                </a:solidFill>
                <a:effectLst/>
                <a:latin typeface="Geneva"/>
              </a:rPr>
              <a:t>Organismes de normalisation</a:t>
            </a:r>
          </a:p>
          <a:p>
            <a:pPr algn="l"/>
            <a:r>
              <a:rPr lang="fr-FR" b="0" i="0" dirty="0">
                <a:solidFill>
                  <a:srgbClr val="393536"/>
                </a:solidFill>
                <a:effectLst/>
                <a:latin typeface="Geneva"/>
              </a:rPr>
              <a:t>Les normes ouvertes favorisent la concurrence et l'innovation. Elles empêchent également qu'un seul produit d'une entreprise monopolise le marché ou puisse bénéficier d'un avantage inique sur ses concurrents. Pour illustrer ceci, prenons l'exemple de l'achat d'un routeur sans fil par un particulier. Il existe de nombreux appareils proposés par divers constructeurs, qui intègrent tous des protocoles standard tels que IPv4, DHCP, 802.3 (Ethernet) et 802.11 (réseau local sans fil). Ces normes ouvertes permettent également à un client exécutant le système d'exploitation OS X d'Apple de télécharger une page Web à partir d'un serveur Web exécutant le système d'exploitation Linux. Cela s'explique par le fait que les deux systèmes d'exploitation mettent en œuvre les mêmes protocoles de norme ouverte, notamment ceux de la suite TCP/IP.</a:t>
            </a:r>
          </a:p>
          <a:p>
            <a:pPr algn="l"/>
            <a:r>
              <a:rPr lang="fr-FR" b="0" i="0" dirty="0">
                <a:solidFill>
                  <a:srgbClr val="393536"/>
                </a:solidFill>
                <a:effectLst/>
                <a:latin typeface="Geneva"/>
              </a:rPr>
              <a:t>Les organismes de normalisation jouent un rôle important en assurant qu'Internet reste ouvert, que ses spécifications et protocoles soient accessibles librement et puissent être mis en œuvre par tous les constructeurs. Un organisme peut rédiger un ensemble de règles de A à Z ou il peut se baser sur un protocole propriétaire. Si un protocole propriétaire est utilisé, il implique généralement le constructeur à l'origine de sa création.</a:t>
            </a:r>
          </a:p>
          <a:p>
            <a:pPr algn="l"/>
            <a:r>
              <a:rPr lang="fr-FR" b="0" i="0" dirty="0">
                <a:solidFill>
                  <a:srgbClr val="393536"/>
                </a:solidFill>
                <a:effectLst/>
                <a:latin typeface="Geneva"/>
              </a:rPr>
              <a:t>Les organismes de normalisation sont généralement des associations à but non lucratif qui ne sont liées à aucun constructeur. Leur objectif est de développer et de promouvoir le concept des normes ouvertes.</a:t>
            </a:r>
          </a:p>
          <a:p>
            <a:pPr algn="l"/>
            <a:r>
              <a:rPr lang="fr-FR" b="0" i="0" dirty="0">
                <a:solidFill>
                  <a:srgbClr val="393536"/>
                </a:solidFill>
                <a:effectLst/>
                <a:latin typeface="Geneva"/>
              </a:rPr>
              <a:t>Voici les principaux organismes de normalisation :</a:t>
            </a:r>
          </a:p>
          <a:p>
            <a:pPr algn="l">
              <a:buFont typeface="Arial" panose="020B0604020202020204" pitchFamily="34" charset="0"/>
              <a:buChar char="•"/>
            </a:pPr>
            <a:r>
              <a:rPr lang="fr-FR" b="0" i="0" dirty="0">
                <a:solidFill>
                  <a:srgbClr val="393536"/>
                </a:solidFill>
                <a:effectLst/>
                <a:latin typeface="Geneva"/>
              </a:rPr>
              <a:t>Internet Society (ISOC)</a:t>
            </a:r>
          </a:p>
          <a:p>
            <a:pPr algn="l">
              <a:buFont typeface="Arial" panose="020B0604020202020204" pitchFamily="34" charset="0"/>
              <a:buChar char="•"/>
            </a:pPr>
            <a:r>
              <a:rPr lang="fr-FR" b="0" i="0" dirty="0">
                <a:solidFill>
                  <a:srgbClr val="393536"/>
                </a:solidFill>
                <a:effectLst/>
                <a:latin typeface="Geneva"/>
              </a:rPr>
              <a:t>Internet Architecture </a:t>
            </a:r>
            <a:r>
              <a:rPr lang="fr-FR" b="0" i="0" dirty="0" err="1">
                <a:solidFill>
                  <a:srgbClr val="393536"/>
                </a:solidFill>
                <a:effectLst/>
                <a:latin typeface="Geneva"/>
              </a:rPr>
              <a:t>Board</a:t>
            </a:r>
            <a:r>
              <a:rPr lang="fr-FR" b="0" i="0" dirty="0">
                <a:solidFill>
                  <a:srgbClr val="393536"/>
                </a:solidFill>
                <a:effectLst/>
                <a:latin typeface="Geneva"/>
              </a:rPr>
              <a:t> (IAB)</a:t>
            </a:r>
          </a:p>
          <a:p>
            <a:pPr algn="l">
              <a:buFont typeface="Arial" panose="020B0604020202020204" pitchFamily="34" charset="0"/>
              <a:buChar char="•"/>
            </a:pPr>
            <a:r>
              <a:rPr lang="fr-FR" b="0" i="0" dirty="0">
                <a:solidFill>
                  <a:srgbClr val="393536"/>
                </a:solidFill>
                <a:effectLst/>
                <a:latin typeface="Geneva"/>
              </a:rPr>
              <a:t>Internet Engineering </a:t>
            </a:r>
            <a:r>
              <a:rPr lang="fr-FR" b="0" i="0" dirty="0" err="1">
                <a:solidFill>
                  <a:srgbClr val="393536"/>
                </a:solidFill>
                <a:effectLst/>
                <a:latin typeface="Geneva"/>
              </a:rPr>
              <a:t>Task</a:t>
            </a:r>
            <a:r>
              <a:rPr lang="fr-FR" b="0" i="0" dirty="0">
                <a:solidFill>
                  <a:srgbClr val="393536"/>
                </a:solidFill>
                <a:effectLst/>
                <a:latin typeface="Geneva"/>
              </a:rPr>
              <a:t> Force (IETF)</a:t>
            </a:r>
          </a:p>
          <a:p>
            <a:pPr algn="l">
              <a:buFont typeface="Arial" panose="020B0604020202020204" pitchFamily="34" charset="0"/>
              <a:buChar char="•"/>
            </a:pPr>
            <a:r>
              <a:rPr lang="fr-FR" b="0" i="0" dirty="0">
                <a:solidFill>
                  <a:srgbClr val="393536"/>
                </a:solidFill>
                <a:effectLst/>
                <a:latin typeface="Geneva"/>
              </a:rPr>
              <a:t>IEEE (Institute of </a:t>
            </a:r>
            <a:r>
              <a:rPr lang="fr-FR" b="0" i="0" dirty="0" err="1">
                <a:solidFill>
                  <a:srgbClr val="393536"/>
                </a:solidFill>
                <a:effectLst/>
                <a:latin typeface="Geneva"/>
              </a:rPr>
              <a:t>Electrical</a:t>
            </a:r>
            <a:r>
              <a:rPr lang="fr-FR" b="0" i="0" dirty="0">
                <a:solidFill>
                  <a:srgbClr val="393536"/>
                </a:solidFill>
                <a:effectLst/>
                <a:latin typeface="Geneva"/>
              </a:rPr>
              <a:t> and Electronics </a:t>
            </a:r>
            <a:r>
              <a:rPr lang="fr-FR" b="0" i="0" dirty="0" err="1">
                <a:solidFill>
                  <a:srgbClr val="393536"/>
                </a:solidFill>
                <a:effectLst/>
                <a:latin typeface="Geneva"/>
              </a:rPr>
              <a:t>Engineers</a:t>
            </a:r>
            <a:r>
              <a:rPr lang="fr-FR" b="0" i="0" dirty="0">
                <a:solidFill>
                  <a:srgbClr val="393536"/>
                </a:solidFill>
                <a:effectLst/>
                <a:latin typeface="Geneva"/>
              </a:rPr>
              <a:t>)</a:t>
            </a:r>
          </a:p>
          <a:p>
            <a:pPr algn="l">
              <a:buFont typeface="Arial" panose="020B0604020202020204" pitchFamily="34" charset="0"/>
              <a:buChar char="•"/>
            </a:pPr>
            <a:r>
              <a:rPr lang="fr-FR" b="0" i="0" dirty="0">
                <a:solidFill>
                  <a:srgbClr val="393536"/>
                </a:solidFill>
                <a:effectLst/>
                <a:latin typeface="Geneva"/>
              </a:rPr>
              <a:t>ISO (International </a:t>
            </a:r>
            <a:r>
              <a:rPr lang="fr-FR" b="0" i="0" dirty="0" err="1">
                <a:solidFill>
                  <a:srgbClr val="393536"/>
                </a:solidFill>
                <a:effectLst/>
                <a:latin typeface="Geneva"/>
              </a:rPr>
              <a:t>Organization</a:t>
            </a:r>
            <a:r>
              <a:rPr lang="fr-FR" b="0" i="0" dirty="0">
                <a:solidFill>
                  <a:srgbClr val="393536"/>
                </a:solidFill>
                <a:effectLst/>
                <a:latin typeface="Geneva"/>
              </a:rPr>
              <a:t> for </a:t>
            </a:r>
            <a:r>
              <a:rPr lang="fr-FR" b="0" i="0" dirty="0" err="1">
                <a:solidFill>
                  <a:srgbClr val="393536"/>
                </a:solidFill>
                <a:effectLst/>
                <a:latin typeface="Geneva"/>
              </a:rPr>
              <a:t>Standardization</a:t>
            </a:r>
            <a:r>
              <a:rPr lang="fr-FR" b="0" i="0" dirty="0">
                <a:solidFill>
                  <a:srgbClr val="393536"/>
                </a:solidFill>
                <a:effectLst/>
                <a:latin typeface="Geneva"/>
              </a:rPr>
              <a:t>)</a:t>
            </a:r>
          </a:p>
          <a:p>
            <a:pPr algn="l"/>
            <a:r>
              <a:rPr lang="fr-FR" b="0" i="0" dirty="0">
                <a:solidFill>
                  <a:srgbClr val="393536"/>
                </a:solidFill>
                <a:effectLst/>
                <a:latin typeface="Geneva"/>
              </a:rPr>
              <a:t>Chacun de ces organismes est abordé plus en détail dans les prochaines pages.</a:t>
            </a:r>
          </a:p>
          <a:p>
            <a:pPr algn="l"/>
            <a:r>
              <a:rPr lang="fr-FR" b="0" i="0" dirty="0">
                <a:solidFill>
                  <a:srgbClr val="393536"/>
                </a:solidFill>
                <a:effectLst/>
                <a:latin typeface="Geneva"/>
              </a:rPr>
              <a:t>Sur la figure, cliquez sur chaque logo pour afficher les informations sur les normes.</a:t>
            </a:r>
          </a:p>
          <a:p>
            <a:endParaRPr lang="fr-FR" dirty="0"/>
          </a:p>
        </p:txBody>
      </p:sp>
    </p:spTree>
    <p:extLst>
      <p:ext uri="{BB962C8B-B14F-4D97-AF65-F5344CB8AC3E}">
        <p14:creationId xmlns:p14="http://schemas.microsoft.com/office/powerpoint/2010/main" val="228272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C6BC5-8AFC-421F-9549-DB3F6FF8941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B0F99AF-984A-4DA0-9E85-4225A53652B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2C1C07D9-F1D3-4A66-BF83-E9142C5049BA}"/>
              </a:ext>
            </a:extLst>
          </p:cNvPr>
          <p:cNvPicPr>
            <a:picLocks noChangeAspect="1"/>
          </p:cNvPicPr>
          <p:nvPr/>
        </p:nvPicPr>
        <p:blipFill>
          <a:blip r:embed="rId2"/>
          <a:stretch>
            <a:fillRect/>
          </a:stretch>
        </p:blipFill>
        <p:spPr>
          <a:xfrm>
            <a:off x="3857625" y="1771650"/>
            <a:ext cx="4476750" cy="3314700"/>
          </a:xfrm>
          <a:prstGeom prst="rect">
            <a:avLst/>
          </a:prstGeom>
        </p:spPr>
      </p:pic>
    </p:spTree>
    <p:extLst>
      <p:ext uri="{BB962C8B-B14F-4D97-AF65-F5344CB8AC3E}">
        <p14:creationId xmlns:p14="http://schemas.microsoft.com/office/powerpoint/2010/main" val="2477729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2E3A8-2A5A-4DD8-9F08-18E9FF365ABB}"/>
              </a:ext>
            </a:extLst>
          </p:cNvPr>
          <p:cNvSpPr>
            <a:spLocks noGrp="1"/>
          </p:cNvSpPr>
          <p:nvPr>
            <p:ph type="title"/>
          </p:nvPr>
        </p:nvSpPr>
        <p:spPr/>
        <p:txBody>
          <a:bodyPr/>
          <a:lstStyle/>
          <a:p>
            <a:r>
              <a:rPr lang="fr-FR" b="0" i="0" dirty="0">
                <a:solidFill>
                  <a:srgbClr val="404040"/>
                </a:solidFill>
                <a:effectLst/>
                <a:latin typeface="Helvetica Neue"/>
              </a:rPr>
              <a:t>ISOC, IAB et IETF</a:t>
            </a:r>
            <a:endParaRPr lang="fr-FR" dirty="0"/>
          </a:p>
        </p:txBody>
      </p:sp>
      <p:sp>
        <p:nvSpPr>
          <p:cNvPr id="3" name="Espace réservé du contenu 2">
            <a:extLst>
              <a:ext uri="{FF2B5EF4-FFF2-40B4-BE49-F238E27FC236}">
                <a16:creationId xmlns:a16="http://schemas.microsoft.com/office/drawing/2014/main" id="{4BAD756B-2C57-4EF0-99E3-C85B44BEB261}"/>
              </a:ext>
            </a:extLst>
          </p:cNvPr>
          <p:cNvSpPr>
            <a:spLocks noGrp="1"/>
          </p:cNvSpPr>
          <p:nvPr>
            <p:ph idx="1"/>
          </p:nvPr>
        </p:nvSpPr>
        <p:spPr/>
        <p:txBody>
          <a:bodyPr>
            <a:normAutofit fontScale="55000" lnSpcReduction="20000"/>
          </a:bodyPr>
          <a:lstStyle/>
          <a:p>
            <a:pPr algn="l"/>
            <a:r>
              <a:rPr lang="fr-FR" b="0" i="0" dirty="0">
                <a:solidFill>
                  <a:srgbClr val="393536"/>
                </a:solidFill>
                <a:effectLst/>
                <a:latin typeface="Geneva"/>
              </a:rPr>
              <a:t>L'ISOC (Internet Society) est chargée de promouvoir le développement, l'évolution et l'utilisation ouverts d'Internet dans le monde entier. L'ISOC favorise le développement ouvert de normes et de protocoles relatifs à l'infrastructure technique d'Internet, y compris la supervision de l'IAB (Internet Architecture </a:t>
            </a:r>
            <a:r>
              <a:rPr lang="fr-FR" b="0" i="0" dirty="0" err="1">
                <a:solidFill>
                  <a:srgbClr val="393536"/>
                </a:solidFill>
                <a:effectLst/>
                <a:latin typeface="Geneva"/>
              </a:rPr>
              <a:t>Board</a:t>
            </a:r>
            <a:r>
              <a:rPr lang="fr-FR" b="0" i="0" dirty="0">
                <a:solidFill>
                  <a:srgbClr val="393536"/>
                </a:solidFill>
                <a:effectLst/>
                <a:latin typeface="Geneva"/>
              </a:rPr>
              <a:t>).</a:t>
            </a:r>
          </a:p>
          <a:p>
            <a:pPr algn="l"/>
            <a:r>
              <a:rPr lang="fr-FR" b="0" i="0" dirty="0">
                <a:solidFill>
                  <a:srgbClr val="393536"/>
                </a:solidFill>
                <a:effectLst/>
                <a:latin typeface="Geneva"/>
              </a:rPr>
              <a:t>L'IAB (Internet Architecture </a:t>
            </a:r>
            <a:r>
              <a:rPr lang="fr-FR" b="0" i="0" dirty="0" err="1">
                <a:solidFill>
                  <a:srgbClr val="393536"/>
                </a:solidFill>
                <a:effectLst/>
                <a:latin typeface="Geneva"/>
              </a:rPr>
              <a:t>Board</a:t>
            </a:r>
            <a:r>
              <a:rPr lang="fr-FR" b="0" i="0" dirty="0">
                <a:solidFill>
                  <a:srgbClr val="393536"/>
                </a:solidFill>
                <a:effectLst/>
                <a:latin typeface="Geneva"/>
              </a:rPr>
              <a:t>) s'occupe de la gestion et du développement généraux des normes Internet. Il assure la surveillance des protocoles et des procédures d'architecture utilisés par Internet. L'organisme se compose de 13 membres, dont le président de l'IETF (Internet Engineering </a:t>
            </a:r>
            <a:r>
              <a:rPr lang="fr-FR" b="0" i="0" dirty="0" err="1">
                <a:solidFill>
                  <a:srgbClr val="393536"/>
                </a:solidFill>
                <a:effectLst/>
                <a:latin typeface="Geneva"/>
              </a:rPr>
              <a:t>Task</a:t>
            </a:r>
            <a:r>
              <a:rPr lang="fr-FR" b="0" i="0" dirty="0">
                <a:solidFill>
                  <a:srgbClr val="393536"/>
                </a:solidFill>
                <a:effectLst/>
                <a:latin typeface="Geneva"/>
              </a:rPr>
              <a:t> Force). Les membres de l'IAB agissent en qualité de personne privée et ne représentent aucune entreprise, aucune institution ni aucune autre organisation.</a:t>
            </a:r>
          </a:p>
          <a:p>
            <a:pPr algn="l"/>
            <a:r>
              <a:rPr lang="fr-FR" b="0" i="0" dirty="0">
                <a:solidFill>
                  <a:srgbClr val="393536"/>
                </a:solidFill>
                <a:effectLst/>
                <a:latin typeface="Geneva"/>
              </a:rPr>
              <a:t>La mission de l'IETF est de développer, de mettre à jour et d'assurer la maintenance d'Internet et les technologies TCP/IP. L'une des principales responsabilités de l'IETF est de produire des documents RFC (</a:t>
            </a:r>
            <a:r>
              <a:rPr lang="fr-FR" b="0" i="0" dirty="0" err="1">
                <a:solidFill>
                  <a:srgbClr val="393536"/>
                </a:solidFill>
                <a:effectLst/>
                <a:latin typeface="Geneva"/>
              </a:rPr>
              <a:t>Request</a:t>
            </a:r>
            <a:r>
              <a:rPr lang="fr-FR" b="0" i="0" dirty="0">
                <a:solidFill>
                  <a:srgbClr val="393536"/>
                </a:solidFill>
                <a:effectLst/>
                <a:latin typeface="Geneva"/>
              </a:rPr>
              <a:t> for </a:t>
            </a:r>
            <a:r>
              <a:rPr lang="fr-FR" b="0" i="0" dirty="0" err="1">
                <a:solidFill>
                  <a:srgbClr val="393536"/>
                </a:solidFill>
                <a:effectLst/>
                <a:latin typeface="Geneva"/>
              </a:rPr>
              <a:t>Comments</a:t>
            </a:r>
            <a:r>
              <a:rPr lang="fr-FR" b="0" i="0" dirty="0">
                <a:solidFill>
                  <a:srgbClr val="393536"/>
                </a:solidFill>
                <a:effectLst/>
                <a:latin typeface="Geneva"/>
              </a:rPr>
              <a:t>), c'est-à-dire des notes décrivant les protocoles, les processus et les technologies d'Internet. L'IETF se compose de groupes de travail (WG pour « </a:t>
            </a:r>
            <a:r>
              <a:rPr lang="fr-FR" b="0" i="0" dirty="0" err="1">
                <a:solidFill>
                  <a:srgbClr val="393536"/>
                </a:solidFill>
                <a:effectLst/>
                <a:latin typeface="Geneva"/>
              </a:rPr>
              <a:t>working</a:t>
            </a:r>
            <a:r>
              <a:rPr lang="fr-FR" b="0" i="0" dirty="0">
                <a:solidFill>
                  <a:srgbClr val="393536"/>
                </a:solidFill>
                <a:effectLst/>
                <a:latin typeface="Geneva"/>
              </a:rPr>
              <a:t> groups » en anglais) qui constituent les principales entités de développement des spécifications et des recommandations de l'organisme. Les groupes de travail sont constitués à des fins précises et dès que leurs objectifs sont remplis, ils sont dissous. L'IESG (Internet Engineering </a:t>
            </a:r>
            <a:r>
              <a:rPr lang="fr-FR" b="0" i="0" dirty="0" err="1">
                <a:solidFill>
                  <a:srgbClr val="393536"/>
                </a:solidFill>
                <a:effectLst/>
                <a:latin typeface="Geneva"/>
              </a:rPr>
              <a:t>Steering</a:t>
            </a:r>
            <a:r>
              <a:rPr lang="fr-FR" b="0" i="0" dirty="0">
                <a:solidFill>
                  <a:srgbClr val="393536"/>
                </a:solidFill>
                <a:effectLst/>
                <a:latin typeface="Geneva"/>
              </a:rPr>
              <a:t> Group) est chargé de la gestion technique de l'IETF et du processus des normes Internet.</a:t>
            </a:r>
          </a:p>
          <a:p>
            <a:pPr algn="l"/>
            <a:r>
              <a:rPr lang="fr-FR" b="0" i="0" dirty="0">
                <a:solidFill>
                  <a:srgbClr val="393536"/>
                </a:solidFill>
                <a:effectLst/>
                <a:latin typeface="Geneva"/>
              </a:rPr>
              <a:t>L'IRTF (Internet </a:t>
            </a:r>
            <a:r>
              <a:rPr lang="fr-FR" b="0" i="0" dirty="0" err="1">
                <a:solidFill>
                  <a:srgbClr val="393536"/>
                </a:solidFill>
                <a:effectLst/>
                <a:latin typeface="Geneva"/>
              </a:rPr>
              <a:t>Research</a:t>
            </a:r>
            <a:r>
              <a:rPr lang="fr-FR" b="0" i="0" dirty="0">
                <a:solidFill>
                  <a:srgbClr val="393536"/>
                </a:solidFill>
                <a:effectLst/>
                <a:latin typeface="Geneva"/>
              </a:rPr>
              <a:t> </a:t>
            </a:r>
            <a:r>
              <a:rPr lang="fr-FR" b="0" i="0" dirty="0" err="1">
                <a:solidFill>
                  <a:srgbClr val="393536"/>
                </a:solidFill>
                <a:effectLst/>
                <a:latin typeface="Geneva"/>
              </a:rPr>
              <a:t>Task</a:t>
            </a:r>
            <a:r>
              <a:rPr lang="fr-FR" b="0" i="0" dirty="0">
                <a:solidFill>
                  <a:srgbClr val="393536"/>
                </a:solidFill>
                <a:effectLst/>
                <a:latin typeface="Geneva"/>
              </a:rPr>
              <a:t> Force) se concentre sur la recherche à long terme liée à Internet et aux protocoles TCP/IP, aux applications, à l'architecture et aux technologies. Si l'IETF s'intéresse surtout aux besoins à court terme en matière de normes, l'IRTF se compose de groupes de recherche centrés sur le développement à long terme. Les groupes de recherche actuels sont notamment l'ASRG (Anti-Spam </a:t>
            </a:r>
            <a:r>
              <a:rPr lang="fr-FR" b="0" i="0" dirty="0" err="1">
                <a:solidFill>
                  <a:srgbClr val="393536"/>
                </a:solidFill>
                <a:effectLst/>
                <a:latin typeface="Geneva"/>
              </a:rPr>
              <a:t>Research</a:t>
            </a:r>
            <a:r>
              <a:rPr lang="fr-FR" b="0" i="0" dirty="0">
                <a:solidFill>
                  <a:srgbClr val="393536"/>
                </a:solidFill>
                <a:effectLst/>
                <a:latin typeface="Geneva"/>
              </a:rPr>
              <a:t> Group), le CFRG (Crypto Forum </a:t>
            </a:r>
            <a:r>
              <a:rPr lang="fr-FR" b="0" i="0" dirty="0" err="1">
                <a:solidFill>
                  <a:srgbClr val="393536"/>
                </a:solidFill>
                <a:effectLst/>
                <a:latin typeface="Geneva"/>
              </a:rPr>
              <a:t>Research</a:t>
            </a:r>
            <a:r>
              <a:rPr lang="fr-FR" b="0" i="0" dirty="0">
                <a:solidFill>
                  <a:srgbClr val="393536"/>
                </a:solidFill>
                <a:effectLst/>
                <a:latin typeface="Geneva"/>
              </a:rPr>
              <a:t> Group), le P2PRG (Peer-to-Peer </a:t>
            </a:r>
            <a:r>
              <a:rPr lang="fr-FR" b="0" i="0" dirty="0" err="1">
                <a:solidFill>
                  <a:srgbClr val="393536"/>
                </a:solidFill>
                <a:effectLst/>
                <a:latin typeface="Geneva"/>
              </a:rPr>
              <a:t>Research</a:t>
            </a:r>
            <a:r>
              <a:rPr lang="fr-FR" b="0" i="0" dirty="0">
                <a:solidFill>
                  <a:srgbClr val="393536"/>
                </a:solidFill>
                <a:effectLst/>
                <a:latin typeface="Geneva"/>
              </a:rPr>
              <a:t> Group) et le RRG (Router </a:t>
            </a:r>
            <a:r>
              <a:rPr lang="fr-FR" b="0" i="0" dirty="0" err="1">
                <a:solidFill>
                  <a:srgbClr val="393536"/>
                </a:solidFill>
                <a:effectLst/>
                <a:latin typeface="Geneva"/>
              </a:rPr>
              <a:t>Research</a:t>
            </a:r>
            <a:r>
              <a:rPr lang="fr-FR" b="0" i="0" dirty="0">
                <a:solidFill>
                  <a:srgbClr val="393536"/>
                </a:solidFill>
                <a:effectLst/>
                <a:latin typeface="Geneva"/>
              </a:rPr>
              <a:t> Group).</a:t>
            </a:r>
          </a:p>
          <a:p>
            <a:endParaRPr lang="fr-FR" dirty="0"/>
          </a:p>
        </p:txBody>
      </p:sp>
    </p:spTree>
    <p:extLst>
      <p:ext uri="{BB962C8B-B14F-4D97-AF65-F5344CB8AC3E}">
        <p14:creationId xmlns:p14="http://schemas.microsoft.com/office/powerpoint/2010/main" val="1424034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8B7C4D-B36A-4458-8A83-76456C1A9D7F}"/>
              </a:ext>
            </a:extLst>
          </p:cNvPr>
          <p:cNvPicPr>
            <a:picLocks noChangeAspect="1"/>
          </p:cNvPicPr>
          <p:nvPr/>
        </p:nvPicPr>
        <p:blipFill>
          <a:blip r:embed="rId2"/>
          <a:stretch>
            <a:fillRect/>
          </a:stretch>
        </p:blipFill>
        <p:spPr>
          <a:xfrm>
            <a:off x="3876675" y="1514475"/>
            <a:ext cx="4438650" cy="3829050"/>
          </a:xfrm>
          <a:prstGeom prst="rect">
            <a:avLst/>
          </a:prstGeom>
        </p:spPr>
      </p:pic>
    </p:spTree>
    <p:extLst>
      <p:ext uri="{BB962C8B-B14F-4D97-AF65-F5344CB8AC3E}">
        <p14:creationId xmlns:p14="http://schemas.microsoft.com/office/powerpoint/2010/main" val="1142940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324BE-544A-4B9F-ABF5-987B8FB25D41}"/>
              </a:ext>
            </a:extLst>
          </p:cNvPr>
          <p:cNvSpPr>
            <a:spLocks noGrp="1"/>
          </p:cNvSpPr>
          <p:nvPr>
            <p:ph type="title"/>
          </p:nvPr>
        </p:nvSpPr>
        <p:spPr/>
        <p:txBody>
          <a:bodyPr/>
          <a:lstStyle/>
          <a:p>
            <a:r>
              <a:rPr lang="fr-FR" b="0" i="0" dirty="0">
                <a:solidFill>
                  <a:srgbClr val="404040"/>
                </a:solidFill>
                <a:effectLst/>
                <a:latin typeface="Helvetica Neue"/>
              </a:rPr>
              <a:t>IEEE</a:t>
            </a:r>
            <a:endParaRPr lang="fr-FR" dirty="0"/>
          </a:p>
        </p:txBody>
      </p:sp>
      <p:sp>
        <p:nvSpPr>
          <p:cNvPr id="3" name="Espace réservé du contenu 2">
            <a:extLst>
              <a:ext uri="{FF2B5EF4-FFF2-40B4-BE49-F238E27FC236}">
                <a16:creationId xmlns:a16="http://schemas.microsoft.com/office/drawing/2014/main" id="{D80E0ADD-8782-45A2-9314-EB4E8FC66334}"/>
              </a:ext>
            </a:extLst>
          </p:cNvPr>
          <p:cNvSpPr>
            <a:spLocks noGrp="1"/>
          </p:cNvSpPr>
          <p:nvPr>
            <p:ph idx="1"/>
          </p:nvPr>
        </p:nvSpPr>
        <p:spPr/>
        <p:txBody>
          <a:bodyPr>
            <a:normAutofit fontScale="55000" lnSpcReduction="20000"/>
          </a:bodyPr>
          <a:lstStyle/>
          <a:p>
            <a:pPr algn="l"/>
            <a:r>
              <a:rPr lang="fr-FR" b="0" i="0" dirty="0">
                <a:solidFill>
                  <a:srgbClr val="393536"/>
                </a:solidFill>
                <a:effectLst/>
                <a:latin typeface="Geneva"/>
              </a:rPr>
              <a:t>L'IEEE (Institute of </a:t>
            </a:r>
            <a:r>
              <a:rPr lang="fr-FR" b="0" i="0" dirty="0" err="1">
                <a:solidFill>
                  <a:srgbClr val="393536"/>
                </a:solidFill>
                <a:effectLst/>
                <a:latin typeface="Geneva"/>
              </a:rPr>
              <a:t>Electrical</a:t>
            </a:r>
            <a:r>
              <a:rPr lang="fr-FR" b="0" i="0" dirty="0">
                <a:solidFill>
                  <a:srgbClr val="393536"/>
                </a:solidFill>
                <a:effectLst/>
                <a:latin typeface="Geneva"/>
              </a:rPr>
              <a:t> and Electronics </a:t>
            </a:r>
            <a:r>
              <a:rPr lang="fr-FR" b="0" i="0" dirty="0" err="1">
                <a:solidFill>
                  <a:srgbClr val="393536"/>
                </a:solidFill>
                <a:effectLst/>
                <a:latin typeface="Geneva"/>
              </a:rPr>
              <a:t>Engineers</a:t>
            </a:r>
            <a:r>
              <a:rPr lang="fr-FR" b="0" i="0" dirty="0">
                <a:solidFill>
                  <a:srgbClr val="393536"/>
                </a:solidFill>
                <a:effectLst/>
                <a:latin typeface="Geneva"/>
              </a:rPr>
              <a:t>) est une association américaine professionnelle s'adressant aux spécialistes du génie électrique et de l'électronique qui souhaitent se consacrer à l'innovation technologique et à la création de normes. En 2012, l'IEEE se composait de 38 sociétés, avait publié 130 journaux et parrainé plus de 1 300 conférences par an dans le monde entier. L'IEEE compte actuellement plus de 1 300 normes et projets en cours de développement.</a:t>
            </a:r>
          </a:p>
          <a:p>
            <a:pPr algn="l"/>
            <a:r>
              <a:rPr lang="fr-FR" b="0" i="0" dirty="0">
                <a:solidFill>
                  <a:srgbClr val="393536"/>
                </a:solidFill>
                <a:effectLst/>
                <a:latin typeface="Geneva"/>
              </a:rPr>
              <a:t>L'organisme rassemble plus de 400 000 membres dans plus de 160 pays, dont plus de 107 000 étudiants. L'IEEE offre des opportunités de formation et de valorisation professionnelle dans l'optique de promouvoir les compétences et les connaissances du domaine de l'électronique.</a:t>
            </a:r>
          </a:p>
          <a:p>
            <a:pPr algn="l"/>
            <a:r>
              <a:rPr lang="fr-FR" b="0" i="0" dirty="0">
                <a:solidFill>
                  <a:srgbClr val="393536"/>
                </a:solidFill>
                <a:effectLst/>
                <a:latin typeface="Geneva"/>
              </a:rPr>
              <a:t>Il s'agit d'un organisme de normalisation majeur sur le plan international. Il crée et gère des normes affectant un grand nombre de secteurs, notamment l'électricité et l'énergie, la santé, les télécommunications et les réseaux. Les normes 802 de l'IEEE traitent des réseaux locaux et des réseaux métropolitains, y compris les réseaux filaires et sans fil. Comme l'illustre la figure, chaque norme IEEE correspond à un groupe de travail chargé de créer et d'améliorer des normes.</a:t>
            </a:r>
          </a:p>
          <a:p>
            <a:pPr algn="l"/>
            <a:r>
              <a:rPr lang="fr-FR" b="0" i="0" dirty="0">
                <a:solidFill>
                  <a:srgbClr val="393536"/>
                </a:solidFill>
                <a:effectLst/>
                <a:latin typeface="Geneva"/>
              </a:rPr>
              <a:t>Les normes 802.3 et 802.11 de l'IEEE jouent un rôle de premier plan dans les réseaux informatiques. La norme 802.3 définit le contrôle d'accès au support (MAC ou Media Access Control) de l'Ethernet filaire. Cette technologie sert généralement aux réseaux locaux, mais certaines de ses applications concernent également le réseau étendu (WAN). La norme 802.11 définit un ensemble de normes relatives à la mise en œuvre des réseaux locaux sans fil (WLAN). Elle définit la couche physique et la sous-couche de liaison de données MAC du modèle OSI (Open </a:t>
            </a:r>
            <a:r>
              <a:rPr lang="fr-FR" b="0" i="0" dirty="0" err="1">
                <a:solidFill>
                  <a:srgbClr val="393536"/>
                </a:solidFill>
                <a:effectLst/>
                <a:latin typeface="Geneva"/>
              </a:rPr>
              <a:t>Systems</a:t>
            </a:r>
            <a:r>
              <a:rPr lang="fr-FR" b="0" i="0" dirty="0">
                <a:solidFill>
                  <a:srgbClr val="393536"/>
                </a:solidFill>
                <a:effectLst/>
                <a:latin typeface="Geneva"/>
              </a:rPr>
              <a:t> </a:t>
            </a:r>
            <a:r>
              <a:rPr lang="fr-FR" b="0" i="0" dirty="0" err="1">
                <a:solidFill>
                  <a:srgbClr val="393536"/>
                </a:solidFill>
                <a:effectLst/>
                <a:latin typeface="Geneva"/>
              </a:rPr>
              <a:t>Interconnection</a:t>
            </a:r>
            <a:r>
              <a:rPr lang="fr-FR" b="0" i="0" dirty="0">
                <a:solidFill>
                  <a:srgbClr val="393536"/>
                </a:solidFill>
                <a:effectLst/>
                <a:latin typeface="Geneva"/>
              </a:rPr>
              <a:t>) pour les communications sans fil.</a:t>
            </a:r>
          </a:p>
          <a:p>
            <a:endParaRPr lang="fr-FR" dirty="0"/>
          </a:p>
        </p:txBody>
      </p:sp>
    </p:spTree>
    <p:extLst>
      <p:ext uri="{BB962C8B-B14F-4D97-AF65-F5344CB8AC3E}">
        <p14:creationId xmlns:p14="http://schemas.microsoft.com/office/powerpoint/2010/main" val="298501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CB47B-31E5-4C4F-9AE9-2C5904BAFCCC}"/>
              </a:ext>
            </a:extLst>
          </p:cNvPr>
          <p:cNvSpPr>
            <a:spLocks noGrp="1"/>
          </p:cNvSpPr>
          <p:nvPr>
            <p:ph type="title"/>
          </p:nvPr>
        </p:nvSpPr>
        <p:spPr>
          <a:xfrm>
            <a:off x="838200" y="365126"/>
            <a:ext cx="10515600" cy="660486"/>
          </a:xfrm>
        </p:spPr>
        <p:txBody>
          <a:bodyPr>
            <a:normAutofit fontScale="90000"/>
          </a:bodyPr>
          <a:lstStyle/>
          <a:p>
            <a:r>
              <a:rPr lang="fr-FR" b="1" i="0" dirty="0">
                <a:solidFill>
                  <a:srgbClr val="A115A1"/>
                </a:solidFill>
                <a:effectLst/>
                <a:latin typeface="Geneva"/>
              </a:rPr>
              <a:t>Introduction</a:t>
            </a:r>
            <a:endParaRPr lang="fr-FR" dirty="0"/>
          </a:p>
        </p:txBody>
      </p:sp>
      <p:sp>
        <p:nvSpPr>
          <p:cNvPr id="3" name="Espace réservé du contenu 2">
            <a:extLst>
              <a:ext uri="{FF2B5EF4-FFF2-40B4-BE49-F238E27FC236}">
                <a16:creationId xmlns:a16="http://schemas.microsoft.com/office/drawing/2014/main" id="{04BD8862-F876-4271-9332-845AE5A5D6C1}"/>
              </a:ext>
            </a:extLst>
          </p:cNvPr>
          <p:cNvSpPr>
            <a:spLocks noGrp="1"/>
          </p:cNvSpPr>
          <p:nvPr>
            <p:ph idx="1"/>
          </p:nvPr>
        </p:nvSpPr>
        <p:spPr>
          <a:xfrm>
            <a:off x="432486" y="1025612"/>
            <a:ext cx="11355860" cy="5467262"/>
          </a:xfrm>
        </p:spPr>
        <p:txBody>
          <a:bodyPr>
            <a:normAutofit fontScale="92500" lnSpcReduction="20000"/>
          </a:bodyPr>
          <a:lstStyle/>
          <a:p>
            <a:pPr algn="l"/>
            <a:r>
              <a:rPr lang="fr-FR" b="0" i="0" dirty="0">
                <a:solidFill>
                  <a:srgbClr val="393536"/>
                </a:solidFill>
                <a:effectLst/>
                <a:latin typeface="Geneva"/>
              </a:rPr>
              <a:t>Vous venez d'acheter une nouvelle automobile pour votre usage personnel. Après avoir utilisé votre voiture pendant une semaine, vous découvrez qu'elle ne fonctionne pas correctement.</a:t>
            </a:r>
          </a:p>
          <a:p>
            <a:pPr algn="l"/>
            <a:r>
              <a:rPr lang="fr-FR" b="0" i="0" dirty="0">
                <a:solidFill>
                  <a:srgbClr val="393536"/>
                </a:solidFill>
                <a:effectLst/>
                <a:latin typeface="Geneva"/>
              </a:rPr>
              <a:t>Après avoir discuté du problème avec plusieurs amis, vous décidez d'amener la voiture à un centre de réparation qui vous a été vivement recommandé. C'est le seul garage proche de chez vous.</a:t>
            </a:r>
          </a:p>
          <a:p>
            <a:pPr algn="l"/>
            <a:r>
              <a:rPr lang="fr-FR" b="0" i="0" dirty="0">
                <a:solidFill>
                  <a:srgbClr val="393536"/>
                </a:solidFill>
                <a:effectLst/>
                <a:latin typeface="Geneva"/>
              </a:rPr>
              <a:t>Lorsque vous arrivez au garage, vous constatez que tous les mécaniciens parlent une autre langue. Vous avez des difficultés à expliquer les problèmes de performances de l'automobile, mais les réparations doivent vraiment être effectuées. Vous n'êtes pas sûr de pouvoir rentrer chez vous pour trouver une autre solution.</a:t>
            </a:r>
          </a:p>
          <a:p>
            <a:pPr algn="l"/>
            <a:r>
              <a:rPr lang="fr-FR" b="0" i="0" dirty="0">
                <a:solidFill>
                  <a:srgbClr val="393536"/>
                </a:solidFill>
                <a:effectLst/>
                <a:latin typeface="Geneva"/>
              </a:rPr>
              <a:t>Vous devez trouver un moyen de vous faire comprendre pour vous assurer que votre automobile sera réparée correctement.</a:t>
            </a:r>
          </a:p>
          <a:p>
            <a:pPr algn="l"/>
            <a:r>
              <a:rPr lang="fr-FR" b="0" i="0" dirty="0">
                <a:solidFill>
                  <a:srgbClr val="393536"/>
                </a:solidFill>
                <a:effectLst/>
                <a:latin typeface="Geneva"/>
              </a:rPr>
              <a:t>Comment allez-vous communiquer avec les mécaniciens ? Créez un modèle de communication permettant de vous assurer que la voiture soit bien réparée.</a:t>
            </a:r>
          </a:p>
          <a:p>
            <a:endParaRPr lang="fr-FR" dirty="0"/>
          </a:p>
        </p:txBody>
      </p:sp>
    </p:spTree>
    <p:extLst>
      <p:ext uri="{BB962C8B-B14F-4D97-AF65-F5344CB8AC3E}">
        <p14:creationId xmlns:p14="http://schemas.microsoft.com/office/powerpoint/2010/main" val="1254714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51F9C71-E186-48D2-9F48-283F20933C67}"/>
              </a:ext>
            </a:extLst>
          </p:cNvPr>
          <p:cNvPicPr>
            <a:picLocks noChangeAspect="1"/>
          </p:cNvPicPr>
          <p:nvPr/>
        </p:nvPicPr>
        <p:blipFill>
          <a:blip r:embed="rId2"/>
          <a:stretch>
            <a:fillRect/>
          </a:stretch>
        </p:blipFill>
        <p:spPr>
          <a:xfrm>
            <a:off x="2234419" y="1"/>
            <a:ext cx="5604656" cy="4976812"/>
          </a:xfrm>
          <a:prstGeom prst="rect">
            <a:avLst/>
          </a:prstGeom>
        </p:spPr>
      </p:pic>
    </p:spTree>
    <p:extLst>
      <p:ext uri="{BB962C8B-B14F-4D97-AF65-F5344CB8AC3E}">
        <p14:creationId xmlns:p14="http://schemas.microsoft.com/office/powerpoint/2010/main" val="2371537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CA1-AF38-418A-ACDC-23E747408731}"/>
              </a:ext>
            </a:extLst>
          </p:cNvPr>
          <p:cNvSpPr>
            <a:spLocks noGrp="1"/>
          </p:cNvSpPr>
          <p:nvPr>
            <p:ph type="title"/>
          </p:nvPr>
        </p:nvSpPr>
        <p:spPr>
          <a:xfrm>
            <a:off x="838200" y="365125"/>
            <a:ext cx="10515600" cy="564515"/>
          </a:xfrm>
        </p:spPr>
        <p:txBody>
          <a:bodyPr>
            <a:normAutofit fontScale="90000"/>
          </a:bodyPr>
          <a:lstStyle/>
          <a:p>
            <a:pPr algn="ctr"/>
            <a:r>
              <a:rPr lang="fr-FR" b="0" i="0" dirty="0">
                <a:solidFill>
                  <a:srgbClr val="404040"/>
                </a:solidFill>
                <a:effectLst/>
                <a:latin typeface="Helvetica Neue"/>
              </a:rPr>
              <a:t>ISO</a:t>
            </a:r>
            <a:endParaRPr lang="fr-FR" dirty="0"/>
          </a:p>
        </p:txBody>
      </p:sp>
      <p:sp>
        <p:nvSpPr>
          <p:cNvPr id="3" name="Espace réservé du contenu 2">
            <a:extLst>
              <a:ext uri="{FF2B5EF4-FFF2-40B4-BE49-F238E27FC236}">
                <a16:creationId xmlns:a16="http://schemas.microsoft.com/office/drawing/2014/main" id="{C43C1F6C-AC4B-4C20-B350-33A6E3BD5EE1}"/>
              </a:ext>
            </a:extLst>
          </p:cNvPr>
          <p:cNvSpPr>
            <a:spLocks noGrp="1"/>
          </p:cNvSpPr>
          <p:nvPr>
            <p:ph idx="1"/>
          </p:nvPr>
        </p:nvSpPr>
        <p:spPr>
          <a:xfrm>
            <a:off x="320040" y="1051560"/>
            <a:ext cx="11628120" cy="5562600"/>
          </a:xfrm>
        </p:spPr>
        <p:txBody>
          <a:bodyPr>
            <a:normAutofit fontScale="77500" lnSpcReduction="20000"/>
          </a:bodyPr>
          <a:lstStyle/>
          <a:p>
            <a:pPr algn="l"/>
            <a:r>
              <a:rPr lang="fr-FR" b="0" i="0" dirty="0">
                <a:solidFill>
                  <a:srgbClr val="393536"/>
                </a:solidFill>
                <a:effectLst/>
                <a:latin typeface="Geneva"/>
              </a:rPr>
              <a:t>L'ISO, l'organisation internationale de normalisation, est le plus grand concepteur de normes internationales pour une large gamme de produits et services. ISO n'est pas l'acronyme du nom de l'organisation. En réalité, le terme ISO provient du mot grec « </a:t>
            </a:r>
            <a:r>
              <a:rPr lang="fr-FR" b="0" i="0" dirty="0" err="1">
                <a:solidFill>
                  <a:srgbClr val="393536"/>
                </a:solidFill>
                <a:effectLst/>
                <a:latin typeface="Geneva"/>
              </a:rPr>
              <a:t>isos</a:t>
            </a:r>
            <a:r>
              <a:rPr lang="fr-FR" b="0" i="0" dirty="0">
                <a:solidFill>
                  <a:srgbClr val="393536"/>
                </a:solidFill>
                <a:effectLst/>
                <a:latin typeface="Geneva"/>
              </a:rPr>
              <a:t> » qui signifie « égal ». L'organisation internationale de normalisation a choisi le terme ISO pour affirmer sa volonté d'égalité envers tous les pays.</a:t>
            </a:r>
          </a:p>
          <a:p>
            <a:pPr algn="l"/>
            <a:r>
              <a:rPr lang="fr-FR" b="0" i="0" dirty="0">
                <a:solidFill>
                  <a:srgbClr val="393536"/>
                </a:solidFill>
                <a:effectLst/>
                <a:latin typeface="Geneva"/>
              </a:rPr>
              <a:t>Dans le domaine des réseaux, elle est surtout célèbre pour son modèle de référence OSI (Open </a:t>
            </a:r>
            <a:r>
              <a:rPr lang="fr-FR" b="0" i="0" dirty="0" err="1">
                <a:solidFill>
                  <a:srgbClr val="393536"/>
                </a:solidFill>
                <a:effectLst/>
                <a:latin typeface="Geneva"/>
              </a:rPr>
              <a:t>Systems</a:t>
            </a:r>
            <a:r>
              <a:rPr lang="fr-FR" b="0" i="0" dirty="0">
                <a:solidFill>
                  <a:srgbClr val="393536"/>
                </a:solidFill>
                <a:effectLst/>
                <a:latin typeface="Geneva"/>
              </a:rPr>
              <a:t> </a:t>
            </a:r>
            <a:r>
              <a:rPr lang="fr-FR" b="0" i="0" dirty="0" err="1">
                <a:solidFill>
                  <a:srgbClr val="393536"/>
                </a:solidFill>
                <a:effectLst/>
                <a:latin typeface="Geneva"/>
              </a:rPr>
              <a:t>Interconnection</a:t>
            </a:r>
            <a:r>
              <a:rPr lang="fr-FR" b="0" i="0" dirty="0">
                <a:solidFill>
                  <a:srgbClr val="393536"/>
                </a:solidFill>
                <a:effectLst/>
                <a:latin typeface="Geneva"/>
              </a:rPr>
              <a:t>), publié en 1984 dans le but de développer un cadre composé de couches pour les protocoles réseau. L'objectif initial de ce projet était non seulement de créer un modèle de référence, mais également de servir de base à une suite de protocoles applicables à Internet. Celle-ci a été appelée suite de protocoles OSI. Toutefois, en raison de la popularité croissante de la suite TCP/IP développée par Robert Kahn, </a:t>
            </a:r>
            <a:r>
              <a:rPr lang="fr-FR" b="0" i="0" dirty="0" err="1">
                <a:solidFill>
                  <a:srgbClr val="393536"/>
                </a:solidFill>
                <a:effectLst/>
                <a:latin typeface="Geneva"/>
              </a:rPr>
              <a:t>Vinton</a:t>
            </a:r>
            <a:r>
              <a:rPr lang="fr-FR" b="0" i="0" dirty="0">
                <a:solidFill>
                  <a:srgbClr val="393536"/>
                </a:solidFill>
                <a:effectLst/>
                <a:latin typeface="Geneva"/>
              </a:rPr>
              <a:t> Cerf et d'autres spécialistes, le choix de la suite de protocoles Internet ne s'est pas porté sur le modèle OSI, mais sur la suite TCP/IP. La suite de protocoles OSI a tout de même été implémentée sur des équipements de télécommunications et existe toujours dans des réseaux de télécommunications d'ancienne génération.</a:t>
            </a:r>
          </a:p>
          <a:p>
            <a:pPr algn="l"/>
            <a:r>
              <a:rPr lang="fr-FR" b="0" i="0" dirty="0">
                <a:solidFill>
                  <a:srgbClr val="393536"/>
                </a:solidFill>
                <a:effectLst/>
                <a:latin typeface="Geneva"/>
              </a:rPr>
              <a:t>Vous connaissez peut-être déjà certains produits qui font appel aux normes ISO. L'extension de fichier ISO est attribuée à de nombreuses images de CD pour indiquer l'utilisation de la norme ISO 9660 dans le système de fichiers. L'organisme ISO est également chargé de créer des normes relatives aux protocoles de routage.</a:t>
            </a:r>
          </a:p>
          <a:p>
            <a:endParaRPr lang="fr-FR" dirty="0"/>
          </a:p>
        </p:txBody>
      </p:sp>
    </p:spTree>
    <p:extLst>
      <p:ext uri="{BB962C8B-B14F-4D97-AF65-F5344CB8AC3E}">
        <p14:creationId xmlns:p14="http://schemas.microsoft.com/office/powerpoint/2010/main" val="723917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5E484-14A1-4E1B-AC9D-D33E01B619FD}"/>
              </a:ext>
            </a:extLst>
          </p:cNvPr>
          <p:cNvSpPr>
            <a:spLocks noGrp="1"/>
          </p:cNvSpPr>
          <p:nvPr>
            <p:ph type="title"/>
          </p:nvPr>
        </p:nvSpPr>
        <p:spPr/>
        <p:txBody>
          <a:bodyPr/>
          <a:lstStyle/>
          <a:p>
            <a:r>
              <a:rPr lang="fr-FR" b="0" i="0" dirty="0">
                <a:solidFill>
                  <a:srgbClr val="404040"/>
                </a:solidFill>
                <a:effectLst/>
                <a:latin typeface="Helvetica Neue"/>
              </a:rPr>
              <a:t>Autres organismes de normalisation</a:t>
            </a:r>
            <a:endParaRPr lang="fr-FR" dirty="0"/>
          </a:p>
        </p:txBody>
      </p:sp>
      <p:sp>
        <p:nvSpPr>
          <p:cNvPr id="3" name="Espace réservé du contenu 2">
            <a:extLst>
              <a:ext uri="{FF2B5EF4-FFF2-40B4-BE49-F238E27FC236}">
                <a16:creationId xmlns:a16="http://schemas.microsoft.com/office/drawing/2014/main" id="{11646C70-2DA7-4859-8CEB-34C80F3C34CB}"/>
              </a:ext>
            </a:extLst>
          </p:cNvPr>
          <p:cNvSpPr>
            <a:spLocks noGrp="1"/>
          </p:cNvSpPr>
          <p:nvPr>
            <p:ph idx="1"/>
          </p:nvPr>
        </p:nvSpPr>
        <p:spPr/>
        <p:txBody>
          <a:bodyPr>
            <a:normAutofit fontScale="47500" lnSpcReduction="20000"/>
          </a:bodyPr>
          <a:lstStyle/>
          <a:p>
            <a:pPr algn="l"/>
            <a:r>
              <a:rPr lang="fr-FR" b="0" i="0" dirty="0">
                <a:solidFill>
                  <a:srgbClr val="393536"/>
                </a:solidFill>
                <a:effectLst/>
                <a:latin typeface="Geneva"/>
              </a:rPr>
              <a:t>Les normes réseau font appel à plusieurs autres organismes de normalisation, dont voici les plus courants :</a:t>
            </a:r>
          </a:p>
          <a:p>
            <a:pPr algn="l">
              <a:buFont typeface="Arial" panose="020B0604020202020204" pitchFamily="34" charset="0"/>
              <a:buChar char="•"/>
            </a:pPr>
            <a:r>
              <a:rPr lang="fr-FR" b="1" i="0" dirty="0">
                <a:solidFill>
                  <a:srgbClr val="393536"/>
                </a:solidFill>
                <a:effectLst/>
                <a:latin typeface="Geneva"/>
              </a:rPr>
              <a:t>L'EIA</a:t>
            </a:r>
            <a:r>
              <a:rPr lang="fr-FR" b="0" i="0" dirty="0">
                <a:solidFill>
                  <a:srgbClr val="393536"/>
                </a:solidFill>
                <a:effectLst/>
                <a:latin typeface="Geneva"/>
              </a:rPr>
              <a:t> (</a:t>
            </a:r>
            <a:r>
              <a:rPr lang="fr-FR" b="0" i="0" dirty="0" err="1">
                <a:solidFill>
                  <a:srgbClr val="393536"/>
                </a:solidFill>
                <a:effectLst/>
                <a:latin typeface="Geneva"/>
              </a:rPr>
              <a:t>Electronic</a:t>
            </a:r>
            <a:r>
              <a:rPr lang="fr-FR" b="0" i="0" dirty="0">
                <a:solidFill>
                  <a:srgbClr val="393536"/>
                </a:solidFill>
                <a:effectLst/>
                <a:latin typeface="Geneva"/>
              </a:rPr>
              <a:t> Industries Alliance), anciennement Electronics Industries Association, est une alliance commerciale internationale de normalisation dont le rôle concerne les entreprises d'électronique. L'EIA est connue pour ses normes associées au câblage électrique, aux connecteurs et aux racks 19 pouces utilisés pour monter l'équipement réseau.</a:t>
            </a:r>
          </a:p>
          <a:p>
            <a:pPr algn="l">
              <a:buFont typeface="Arial" panose="020B0604020202020204" pitchFamily="34" charset="0"/>
              <a:buChar char="•"/>
            </a:pPr>
            <a:r>
              <a:rPr lang="fr-FR" b="1" i="0" dirty="0">
                <a:solidFill>
                  <a:srgbClr val="393536"/>
                </a:solidFill>
                <a:effectLst/>
                <a:latin typeface="Geneva"/>
              </a:rPr>
              <a:t>La TIA</a:t>
            </a:r>
            <a:r>
              <a:rPr lang="fr-FR" b="0" i="0" dirty="0">
                <a:solidFill>
                  <a:srgbClr val="393536"/>
                </a:solidFill>
                <a:effectLst/>
                <a:latin typeface="Geneva"/>
              </a:rPr>
              <a:t> (</a:t>
            </a:r>
            <a:r>
              <a:rPr lang="fr-FR" b="0" i="0" dirty="0" err="1">
                <a:solidFill>
                  <a:srgbClr val="393536"/>
                </a:solidFill>
                <a:effectLst/>
                <a:latin typeface="Geneva"/>
              </a:rPr>
              <a:t>Telecommunications</a:t>
            </a:r>
            <a:r>
              <a:rPr lang="fr-FR" b="0" i="0" dirty="0">
                <a:solidFill>
                  <a:srgbClr val="393536"/>
                </a:solidFill>
                <a:effectLst/>
                <a:latin typeface="Geneva"/>
              </a:rPr>
              <a:t> </a:t>
            </a:r>
            <a:r>
              <a:rPr lang="fr-FR" b="0" i="0" dirty="0" err="1">
                <a:solidFill>
                  <a:srgbClr val="393536"/>
                </a:solidFill>
                <a:effectLst/>
                <a:latin typeface="Geneva"/>
              </a:rPr>
              <a:t>Industry</a:t>
            </a:r>
            <a:r>
              <a:rPr lang="fr-FR" b="0" i="0" dirty="0">
                <a:solidFill>
                  <a:srgbClr val="393536"/>
                </a:solidFill>
                <a:effectLst/>
                <a:latin typeface="Geneva"/>
              </a:rPr>
              <a:t> Association) est responsable du développement des normes de communication dans un grand nombre de domaines, incluant les équipements radio, les tours cellulaires, les dispositifs de voix sur IP (</a:t>
            </a:r>
            <a:r>
              <a:rPr lang="fr-FR" b="0" i="0" dirty="0" err="1">
                <a:solidFill>
                  <a:srgbClr val="393536"/>
                </a:solidFill>
                <a:effectLst/>
                <a:latin typeface="Geneva"/>
              </a:rPr>
              <a:t>VoIP</a:t>
            </a:r>
            <a:r>
              <a:rPr lang="fr-FR" b="0" i="0" dirty="0">
                <a:solidFill>
                  <a:srgbClr val="393536"/>
                </a:solidFill>
                <a:effectLst/>
                <a:latin typeface="Geneva"/>
              </a:rPr>
              <a:t>) et les communications par satellite. Plusieurs de ses normes sont élaborées en collaboration avec l'EIA.</a:t>
            </a:r>
          </a:p>
          <a:p>
            <a:pPr algn="l">
              <a:buFont typeface="Arial" panose="020B0604020202020204" pitchFamily="34" charset="0"/>
              <a:buChar char="•"/>
            </a:pPr>
            <a:r>
              <a:rPr lang="fr-FR" b="1" i="0" dirty="0">
                <a:solidFill>
                  <a:srgbClr val="393536"/>
                </a:solidFill>
                <a:effectLst/>
                <a:latin typeface="Geneva"/>
              </a:rPr>
              <a:t>L'ITU-T</a:t>
            </a:r>
            <a:r>
              <a:rPr lang="fr-FR" b="0" i="0" dirty="0">
                <a:solidFill>
                  <a:srgbClr val="393536"/>
                </a:solidFill>
                <a:effectLst/>
                <a:latin typeface="Geneva"/>
              </a:rPr>
              <a:t> (secteur de la normalisation des télécommunications de l'Union internationale des télécommunications) figure parmi les organismes de normalisation les plus grands et les plus anciens. L'ITU-T définit des normes de compression vidéo, de télévision sur IP (IPTV) et de communication haut débit, telles que la ligne d'abonné numérique (DSL). Par exemple, lorsque vous appelez un correspondant dans un autre pays, les codes de pays de l'ITU sont utilisés pour établir la connexion.</a:t>
            </a:r>
          </a:p>
          <a:p>
            <a:pPr algn="l">
              <a:buFont typeface="Arial" panose="020B0604020202020204" pitchFamily="34" charset="0"/>
              <a:buChar char="•"/>
            </a:pPr>
            <a:r>
              <a:rPr lang="fr-FR" b="1" i="0" dirty="0">
                <a:solidFill>
                  <a:srgbClr val="393536"/>
                </a:solidFill>
                <a:effectLst/>
                <a:latin typeface="Geneva"/>
              </a:rPr>
              <a:t>L'ICANN</a:t>
            </a:r>
            <a:r>
              <a:rPr lang="fr-FR" b="0" i="0" dirty="0">
                <a:solidFill>
                  <a:srgbClr val="393536"/>
                </a:solidFill>
                <a:effectLst/>
                <a:latin typeface="Geneva"/>
              </a:rPr>
              <a:t> (Internet Corporation for </a:t>
            </a:r>
            <a:r>
              <a:rPr lang="fr-FR" b="0" i="0" dirty="0" err="1">
                <a:solidFill>
                  <a:srgbClr val="393536"/>
                </a:solidFill>
                <a:effectLst/>
                <a:latin typeface="Geneva"/>
              </a:rPr>
              <a:t>Assigned</a:t>
            </a:r>
            <a:r>
              <a:rPr lang="fr-FR" b="0" i="0" dirty="0">
                <a:solidFill>
                  <a:srgbClr val="393536"/>
                </a:solidFill>
                <a:effectLst/>
                <a:latin typeface="Geneva"/>
              </a:rPr>
              <a:t> </a:t>
            </a:r>
            <a:r>
              <a:rPr lang="fr-FR" b="0" i="0" dirty="0" err="1">
                <a:solidFill>
                  <a:srgbClr val="393536"/>
                </a:solidFill>
                <a:effectLst/>
                <a:latin typeface="Geneva"/>
              </a:rPr>
              <a:t>Names</a:t>
            </a:r>
            <a:r>
              <a:rPr lang="fr-FR" b="0" i="0" dirty="0">
                <a:solidFill>
                  <a:srgbClr val="393536"/>
                </a:solidFill>
                <a:effectLst/>
                <a:latin typeface="Geneva"/>
              </a:rPr>
              <a:t> and Numbers) est une association à but non lucratif basée aux États-Unis qui coordonne l'attribution des adresses IP, la gestion des noms de domaine utilisés par le protocole DNS et les identificateurs de protocole ou numéros de ports utilisés par les protocoles TCP et UDP. L'ICANN crée des politiques et assume la responsabilité totale de ces attributions.</a:t>
            </a:r>
          </a:p>
          <a:p>
            <a:pPr algn="l">
              <a:buFont typeface="Arial" panose="020B0604020202020204" pitchFamily="34" charset="0"/>
              <a:buChar char="•"/>
            </a:pPr>
            <a:r>
              <a:rPr lang="fr-FR" b="1" i="0" dirty="0">
                <a:solidFill>
                  <a:srgbClr val="393536"/>
                </a:solidFill>
                <a:effectLst/>
                <a:latin typeface="Geneva"/>
              </a:rPr>
              <a:t>L'IANA</a:t>
            </a:r>
            <a:r>
              <a:rPr lang="fr-FR" b="0" i="0" dirty="0">
                <a:solidFill>
                  <a:srgbClr val="393536"/>
                </a:solidFill>
                <a:effectLst/>
                <a:latin typeface="Geneva"/>
              </a:rPr>
              <a:t> (Internet </a:t>
            </a:r>
            <a:r>
              <a:rPr lang="fr-FR" b="0" i="0" dirty="0" err="1">
                <a:solidFill>
                  <a:srgbClr val="393536"/>
                </a:solidFill>
                <a:effectLst/>
                <a:latin typeface="Geneva"/>
              </a:rPr>
              <a:t>Assigned</a:t>
            </a:r>
            <a:r>
              <a:rPr lang="fr-FR" b="0" i="0" dirty="0">
                <a:solidFill>
                  <a:srgbClr val="393536"/>
                </a:solidFill>
                <a:effectLst/>
                <a:latin typeface="Geneva"/>
              </a:rPr>
              <a:t> Numbers </a:t>
            </a:r>
            <a:r>
              <a:rPr lang="fr-FR" b="0" i="0" dirty="0" err="1">
                <a:solidFill>
                  <a:srgbClr val="393536"/>
                </a:solidFill>
                <a:effectLst/>
                <a:latin typeface="Geneva"/>
              </a:rPr>
              <a:t>Authority</a:t>
            </a:r>
            <a:r>
              <a:rPr lang="fr-FR" b="0" i="0" dirty="0">
                <a:solidFill>
                  <a:srgbClr val="393536"/>
                </a:solidFill>
                <a:effectLst/>
                <a:latin typeface="Geneva"/>
              </a:rPr>
              <a:t>) est une composante de l'ICANN chargée de superviser et de gérer l'affectation des adresses IP, la gestion des noms de domaine et les identificateurs de protocole pour le compte de l'ICANN.</a:t>
            </a:r>
          </a:p>
          <a:p>
            <a:pPr algn="l"/>
            <a:r>
              <a:rPr lang="fr-FR" b="0" i="0" dirty="0">
                <a:solidFill>
                  <a:srgbClr val="393536"/>
                </a:solidFill>
                <a:effectLst/>
                <a:latin typeface="Geneva"/>
              </a:rPr>
              <a:t>Le fait de connaître les organismes à l'origine des normes utilisées dans les réseaux vous aidera à mieux comprendre en quoi ces normes assurent un réseau Internet ouvert et non lié à des entreprises. Vous pourrez également découvrir les nouvelles normes à mesure de leur élaboration.</a:t>
            </a:r>
          </a:p>
          <a:p>
            <a:endParaRPr lang="fr-FR" dirty="0"/>
          </a:p>
        </p:txBody>
      </p:sp>
    </p:spTree>
    <p:extLst>
      <p:ext uri="{BB962C8B-B14F-4D97-AF65-F5344CB8AC3E}">
        <p14:creationId xmlns:p14="http://schemas.microsoft.com/office/powerpoint/2010/main" val="143071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5160649-09B8-40F2-9558-26352D769B9B}"/>
              </a:ext>
            </a:extLst>
          </p:cNvPr>
          <p:cNvPicPr>
            <a:picLocks noChangeAspect="1"/>
          </p:cNvPicPr>
          <p:nvPr/>
        </p:nvPicPr>
        <p:blipFill>
          <a:blip r:embed="rId2"/>
          <a:stretch>
            <a:fillRect/>
          </a:stretch>
        </p:blipFill>
        <p:spPr>
          <a:xfrm>
            <a:off x="1754389" y="543698"/>
            <a:ext cx="8156566" cy="5622324"/>
          </a:xfrm>
          <a:prstGeom prst="rect">
            <a:avLst/>
          </a:prstGeom>
        </p:spPr>
      </p:pic>
    </p:spTree>
    <p:extLst>
      <p:ext uri="{BB962C8B-B14F-4D97-AF65-F5344CB8AC3E}">
        <p14:creationId xmlns:p14="http://schemas.microsoft.com/office/powerpoint/2010/main" val="2621674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A0FD3-B227-4437-A827-B83EA7E2380E}"/>
              </a:ext>
            </a:extLst>
          </p:cNvPr>
          <p:cNvSpPr>
            <a:spLocks noGrp="1"/>
          </p:cNvSpPr>
          <p:nvPr>
            <p:ph type="title"/>
          </p:nvPr>
        </p:nvSpPr>
        <p:spPr/>
        <p:txBody>
          <a:bodyPr/>
          <a:lstStyle/>
          <a:p>
            <a:r>
              <a:rPr lang="fr-FR" b="0" i="0" dirty="0">
                <a:solidFill>
                  <a:srgbClr val="404040"/>
                </a:solidFill>
                <a:effectLst/>
                <a:latin typeface="Helvetica Neue"/>
              </a:rPr>
              <a:t>Travaux pratiques – Normes réseau</a:t>
            </a:r>
            <a:endParaRPr lang="fr-FR" dirty="0"/>
          </a:p>
        </p:txBody>
      </p:sp>
      <p:sp>
        <p:nvSpPr>
          <p:cNvPr id="3" name="Espace réservé du contenu 2">
            <a:extLst>
              <a:ext uri="{FF2B5EF4-FFF2-40B4-BE49-F238E27FC236}">
                <a16:creationId xmlns:a16="http://schemas.microsoft.com/office/drawing/2014/main" id="{90C43280-4991-4524-848F-6D854E32CA2D}"/>
              </a:ext>
            </a:extLst>
          </p:cNvPr>
          <p:cNvSpPr>
            <a:spLocks noGrp="1"/>
          </p:cNvSpPr>
          <p:nvPr>
            <p:ph idx="1"/>
          </p:nvPr>
        </p:nvSpPr>
        <p:spPr/>
        <p:txBody>
          <a:bodyPr/>
          <a:lstStyle/>
          <a:p>
            <a:pPr algn="l"/>
            <a:r>
              <a:rPr lang="fr-FR" b="1" i="0" dirty="0">
                <a:solidFill>
                  <a:srgbClr val="393536"/>
                </a:solidFill>
                <a:effectLst/>
                <a:latin typeface="Geneva"/>
              </a:rPr>
              <a:t>Au cours de ce TP, vous aborderez les points suivants :</a:t>
            </a:r>
            <a:endParaRPr lang="fr-FR" b="0" i="0" dirty="0">
              <a:solidFill>
                <a:srgbClr val="393536"/>
              </a:solidFill>
              <a:effectLst/>
              <a:latin typeface="Geneva"/>
            </a:endParaRPr>
          </a:p>
          <a:p>
            <a:pPr algn="l">
              <a:buFont typeface="Arial" panose="020B0604020202020204" pitchFamily="34" charset="0"/>
              <a:buChar char="•"/>
            </a:pPr>
            <a:r>
              <a:rPr lang="fr-FR" b="0" i="0" dirty="0">
                <a:solidFill>
                  <a:srgbClr val="393536"/>
                </a:solidFill>
                <a:effectLst/>
                <a:latin typeface="Geneva"/>
              </a:rPr>
              <a:t>1re partie : Rechercher les organismes de normalisation des réseaux internationaux</a:t>
            </a:r>
          </a:p>
          <a:p>
            <a:pPr algn="l">
              <a:buFont typeface="Arial" panose="020B0604020202020204" pitchFamily="34" charset="0"/>
              <a:buChar char="•"/>
            </a:pPr>
            <a:r>
              <a:rPr lang="fr-FR" b="0" i="0" dirty="0">
                <a:solidFill>
                  <a:srgbClr val="393536"/>
                </a:solidFill>
                <a:effectLst/>
                <a:latin typeface="Geneva"/>
              </a:rPr>
              <a:t>2e partie : Réfléchir sur Internet et sur l'utilisation des réseaux informatiques</a:t>
            </a:r>
          </a:p>
          <a:p>
            <a:endParaRPr lang="fr-FR" dirty="0"/>
          </a:p>
        </p:txBody>
      </p:sp>
    </p:spTree>
    <p:extLst>
      <p:ext uri="{BB962C8B-B14F-4D97-AF65-F5344CB8AC3E}">
        <p14:creationId xmlns:p14="http://schemas.microsoft.com/office/powerpoint/2010/main" val="10664851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36A0FF-08D5-4F35-9797-6DA4DDC85F8D}"/>
              </a:ext>
            </a:extLst>
          </p:cNvPr>
          <p:cNvSpPr>
            <a:spLocks noGrp="1"/>
          </p:cNvSpPr>
          <p:nvPr>
            <p:ph type="title"/>
          </p:nvPr>
        </p:nvSpPr>
        <p:spPr>
          <a:xfrm>
            <a:off x="594360" y="365125"/>
            <a:ext cx="11003280" cy="442595"/>
          </a:xfrm>
        </p:spPr>
        <p:txBody>
          <a:bodyPr>
            <a:normAutofit fontScale="90000"/>
          </a:bodyPr>
          <a:lstStyle/>
          <a:p>
            <a:r>
              <a:rPr lang="fr-FR" sz="3600" b="0" i="0" dirty="0">
                <a:solidFill>
                  <a:srgbClr val="404040"/>
                </a:solidFill>
                <a:effectLst/>
                <a:latin typeface="Helvetica Neue"/>
              </a:rPr>
              <a:t> Avantage de l'utilisation d'un modèle en couches</a:t>
            </a:r>
            <a:endParaRPr lang="fr-FR" sz="3600" dirty="0"/>
          </a:p>
        </p:txBody>
      </p:sp>
      <p:sp>
        <p:nvSpPr>
          <p:cNvPr id="3" name="Espace réservé du contenu 2">
            <a:extLst>
              <a:ext uri="{FF2B5EF4-FFF2-40B4-BE49-F238E27FC236}">
                <a16:creationId xmlns:a16="http://schemas.microsoft.com/office/drawing/2014/main" id="{0D70ACBE-DF43-4FAA-A8ED-3A4442E6CCEB}"/>
              </a:ext>
            </a:extLst>
          </p:cNvPr>
          <p:cNvSpPr>
            <a:spLocks noGrp="1"/>
          </p:cNvSpPr>
          <p:nvPr>
            <p:ph idx="1"/>
          </p:nvPr>
        </p:nvSpPr>
        <p:spPr>
          <a:xfrm>
            <a:off x="106680" y="1051560"/>
            <a:ext cx="11247120" cy="5441315"/>
          </a:xfrm>
        </p:spPr>
        <p:txBody>
          <a:bodyPr>
            <a:normAutofit fontScale="92500"/>
          </a:bodyPr>
          <a:lstStyle/>
          <a:p>
            <a:pPr algn="l"/>
            <a:r>
              <a:rPr lang="fr-FR" sz="2400" b="0" i="0" dirty="0">
                <a:solidFill>
                  <a:srgbClr val="393536"/>
                </a:solidFill>
                <a:effectLst/>
                <a:latin typeface="Geneva"/>
              </a:rPr>
              <a:t>On utilise souvent un modèle sous forme de couches, tel que le modèle TCP/IP pour aider à visualiser l'interaction entre les différents protocoles. Ce modèle illustre le fonctionnement des protocoles intervenant dans chaque couche, ainsi que leur interaction avec les couches supérieures et inférieures.</a:t>
            </a:r>
          </a:p>
          <a:p>
            <a:pPr algn="l"/>
            <a:r>
              <a:rPr lang="fr-FR" sz="2400" b="0" i="0" dirty="0">
                <a:solidFill>
                  <a:srgbClr val="393536"/>
                </a:solidFill>
                <a:effectLst/>
                <a:latin typeface="Geneva"/>
              </a:rPr>
              <a:t>L'utilisation d'un modèle en couches présente certains avantages pour décrire des protocoles et des opérations sur un réseau. L'utilisation d'un modèle en couches :</a:t>
            </a:r>
          </a:p>
          <a:p>
            <a:pPr algn="l">
              <a:buFont typeface="Arial" panose="020B0604020202020204" pitchFamily="34" charset="0"/>
              <a:buChar char="•"/>
            </a:pPr>
            <a:r>
              <a:rPr lang="fr-FR" sz="2400" b="0" i="0" dirty="0">
                <a:solidFill>
                  <a:srgbClr val="393536"/>
                </a:solidFill>
                <a:effectLst/>
                <a:latin typeface="Geneva"/>
              </a:rPr>
              <a:t>Aide à la conception d'un protocole, car des protocoles qui fonctionnent à un niveau de couche spécifique disposent d'informations définies à partir desquelles ils agissent, ainsi que d'une interface définie par rapport aux couches supérieures et inférieures.</a:t>
            </a:r>
          </a:p>
          <a:p>
            <a:pPr algn="l">
              <a:buFont typeface="Arial" panose="020B0604020202020204" pitchFamily="34" charset="0"/>
              <a:buChar char="•"/>
            </a:pPr>
            <a:r>
              <a:rPr lang="fr-FR" sz="2400" b="0" i="0" dirty="0">
                <a:solidFill>
                  <a:srgbClr val="393536"/>
                </a:solidFill>
                <a:effectLst/>
                <a:latin typeface="Geneva"/>
              </a:rPr>
              <a:t>Il encourage la concurrence, car les produits de différents fournisseurs peuvent fonctionner ensemble.</a:t>
            </a:r>
          </a:p>
          <a:p>
            <a:pPr algn="l">
              <a:buFont typeface="Arial" panose="020B0604020202020204" pitchFamily="34" charset="0"/>
              <a:buChar char="•"/>
            </a:pPr>
            <a:r>
              <a:rPr lang="fr-FR" sz="2400" b="0" i="0" dirty="0">
                <a:solidFill>
                  <a:srgbClr val="393536"/>
                </a:solidFill>
                <a:effectLst/>
                <a:latin typeface="Geneva"/>
              </a:rPr>
              <a:t>Il permet d'éviter que des changements technologiques ou fonctionnels dans une couche ne se répercutent sur d'autres couches, supérieures et inférieures.</a:t>
            </a:r>
          </a:p>
          <a:p>
            <a:pPr algn="l">
              <a:buFont typeface="Arial" panose="020B0604020202020204" pitchFamily="34" charset="0"/>
              <a:buChar char="•"/>
            </a:pPr>
            <a:r>
              <a:rPr lang="fr-FR" sz="2400" b="0" i="0" dirty="0">
                <a:solidFill>
                  <a:srgbClr val="393536"/>
                </a:solidFill>
                <a:effectLst/>
                <a:latin typeface="Geneva"/>
              </a:rPr>
              <a:t>Il fournit un langage commun pour décrire les fonctions et les fonctionnalités réseau.</a:t>
            </a:r>
          </a:p>
          <a:p>
            <a:endParaRPr lang="fr-FR" sz="2400" dirty="0"/>
          </a:p>
        </p:txBody>
      </p:sp>
    </p:spTree>
    <p:extLst>
      <p:ext uri="{BB962C8B-B14F-4D97-AF65-F5344CB8AC3E}">
        <p14:creationId xmlns:p14="http://schemas.microsoft.com/office/powerpoint/2010/main" val="7139475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398E35-ED9B-2D83-B5F7-BFFAD284C026}"/>
              </a:ext>
            </a:extLst>
          </p:cNvPr>
          <p:cNvSpPr>
            <a:spLocks noGrp="1"/>
          </p:cNvSpPr>
          <p:nvPr>
            <p:ph type="title"/>
          </p:nvPr>
        </p:nvSpPr>
        <p:spPr/>
        <p:txBody>
          <a:bodyPr/>
          <a:lstStyle/>
          <a:p>
            <a:r>
              <a:rPr lang="fr-FR" sz="4400" b="0" i="0" dirty="0">
                <a:solidFill>
                  <a:srgbClr val="404040"/>
                </a:solidFill>
                <a:effectLst/>
                <a:latin typeface="Helvetica Neue"/>
              </a:rPr>
              <a:t>Avantage de l'utilisation d'un modèle en couches</a:t>
            </a:r>
            <a:endParaRPr lang="fr-FR" dirty="0"/>
          </a:p>
        </p:txBody>
      </p:sp>
      <p:sp>
        <p:nvSpPr>
          <p:cNvPr id="3" name="Espace réservé du contenu 2">
            <a:extLst>
              <a:ext uri="{FF2B5EF4-FFF2-40B4-BE49-F238E27FC236}">
                <a16:creationId xmlns:a16="http://schemas.microsoft.com/office/drawing/2014/main" id="{E9161F45-A9C3-B8A2-9719-51A9AD83EE27}"/>
              </a:ext>
            </a:extLst>
          </p:cNvPr>
          <p:cNvSpPr>
            <a:spLocks noGrp="1"/>
          </p:cNvSpPr>
          <p:nvPr>
            <p:ph idx="1"/>
          </p:nvPr>
        </p:nvSpPr>
        <p:spPr>
          <a:xfrm>
            <a:off x="198120" y="1825624"/>
            <a:ext cx="11155680" cy="4819015"/>
          </a:xfrm>
        </p:spPr>
        <p:txBody>
          <a:bodyPr>
            <a:normAutofit lnSpcReduction="10000"/>
          </a:bodyPr>
          <a:lstStyle/>
          <a:p>
            <a:pPr algn="l"/>
            <a:r>
              <a:rPr lang="fr-FR" sz="1800" b="0" i="0" dirty="0">
                <a:solidFill>
                  <a:srgbClr val="393536"/>
                </a:solidFill>
                <a:effectLst/>
                <a:latin typeface="Geneva"/>
              </a:rPr>
              <a:t>Il existe deux types de modèles de réseau de base :</a:t>
            </a:r>
          </a:p>
          <a:p>
            <a:pPr algn="l">
              <a:buFont typeface="Arial" panose="020B0604020202020204" pitchFamily="34" charset="0"/>
              <a:buChar char="•"/>
            </a:pPr>
            <a:r>
              <a:rPr lang="fr-FR" sz="1800" b="1" i="0" dirty="0">
                <a:solidFill>
                  <a:srgbClr val="393536"/>
                </a:solidFill>
                <a:effectLst/>
                <a:latin typeface="Geneva"/>
              </a:rPr>
              <a:t>Le modèle de protocole</a:t>
            </a:r>
            <a:r>
              <a:rPr lang="fr-FR" sz="1800" b="0" i="0" dirty="0">
                <a:solidFill>
                  <a:srgbClr val="393536"/>
                </a:solidFill>
                <a:effectLst/>
                <a:latin typeface="Geneva"/>
              </a:rPr>
              <a:t>, qui suit la structure d'une suite de protocoles donnée. L'ensemble hiérarchique des protocoles associés dans une suite représente généralement toutes les fonctionnalités requises à l'interface entre le réseau humain et le réseau de données. Le modèle TCP/IP est un modèle de protocole, car il décrit les fonctions qui interviennent à chaque couche des protocoles au sein de la suite TCP/IP.</a:t>
            </a:r>
          </a:p>
          <a:p>
            <a:pPr algn="l">
              <a:buFont typeface="Arial" panose="020B0604020202020204" pitchFamily="34" charset="0"/>
              <a:buChar char="•"/>
            </a:pPr>
            <a:r>
              <a:rPr lang="fr-FR" sz="1800" b="1" i="0" dirty="0">
                <a:solidFill>
                  <a:srgbClr val="393536"/>
                </a:solidFill>
                <a:effectLst/>
                <a:latin typeface="Geneva"/>
              </a:rPr>
              <a:t>Le modèle de référence</a:t>
            </a:r>
            <a:r>
              <a:rPr lang="fr-FR" sz="1800" b="0" i="0" dirty="0">
                <a:solidFill>
                  <a:srgbClr val="393536"/>
                </a:solidFill>
                <a:effectLst/>
                <a:latin typeface="Geneva"/>
              </a:rPr>
              <a:t> assure la cohérence de tous les types de protocoles et services réseau en décrivant les opérations à effectuer à chaque couche, mais n'indique pas leur mise en œuvre. Un modèle de référence n'est pas destiné à être une spécification d'implémentation, ni à fournir un niveau de détail suffisant pour définir précisément les services de l'architecture réseau. Le principal objectif d'un modèle de référence est d'assurer une compréhension plus claire des fonctions et des processus impliqués.</a:t>
            </a:r>
          </a:p>
          <a:p>
            <a:pPr algn="l"/>
            <a:r>
              <a:rPr lang="fr-FR" sz="1800" b="0" i="0" dirty="0">
                <a:solidFill>
                  <a:srgbClr val="393536"/>
                </a:solidFill>
                <a:effectLst/>
                <a:latin typeface="Geneva"/>
              </a:rPr>
              <a:t>Le modèle OSI (Open System </a:t>
            </a:r>
            <a:r>
              <a:rPr lang="fr-FR" sz="1800" b="0" i="0" dirty="0" err="1">
                <a:solidFill>
                  <a:srgbClr val="393536"/>
                </a:solidFill>
                <a:effectLst/>
                <a:latin typeface="Geneva"/>
              </a:rPr>
              <a:t>Interconnection</a:t>
            </a:r>
            <a:r>
              <a:rPr lang="fr-FR" sz="1800" b="0" i="0" dirty="0">
                <a:solidFill>
                  <a:srgbClr val="393536"/>
                </a:solidFill>
                <a:effectLst/>
                <a:latin typeface="Geneva"/>
              </a:rPr>
              <a:t>) est le modèle de référence </a:t>
            </a:r>
            <a:r>
              <a:rPr lang="fr-FR" sz="1800" b="0" i="0" dirty="0" err="1">
                <a:solidFill>
                  <a:srgbClr val="393536"/>
                </a:solidFill>
                <a:effectLst/>
                <a:latin typeface="Geneva"/>
              </a:rPr>
              <a:t>interréseau</a:t>
            </a:r>
            <a:r>
              <a:rPr lang="fr-FR" sz="1800" b="0" i="0" dirty="0">
                <a:solidFill>
                  <a:srgbClr val="393536"/>
                </a:solidFill>
                <a:effectLst/>
                <a:latin typeface="Geneva"/>
              </a:rPr>
              <a:t> le plus connu. Il est utilisé pour la conception de réseaux de données, des spécifications d'opérations et la résolution des problèmes.</a:t>
            </a:r>
          </a:p>
          <a:p>
            <a:pPr algn="l"/>
            <a:r>
              <a:rPr lang="fr-FR" sz="1800" b="0" i="0" dirty="0">
                <a:solidFill>
                  <a:srgbClr val="393536"/>
                </a:solidFill>
                <a:effectLst/>
                <a:latin typeface="Geneva"/>
              </a:rPr>
              <a:t>Comme l'illustre la figure, les modèles OSI et TCP/IP sont les principaux modèles utilisés en matière de fonctionnalités réseau. Les concepteurs des protocoles, services ou périphériques réseau peuvent créer leurs propres modèles représentant leurs produits. Enfin, les concepteurs doivent communiquer avec l'industrie en associant leurs produits ou leurs services aux modèles OSI ou TCP/IP ou aux deux.</a:t>
            </a:r>
          </a:p>
          <a:p>
            <a:endParaRPr lang="fr-FR" sz="1800" dirty="0"/>
          </a:p>
        </p:txBody>
      </p:sp>
    </p:spTree>
    <p:extLst>
      <p:ext uri="{BB962C8B-B14F-4D97-AF65-F5344CB8AC3E}">
        <p14:creationId xmlns:p14="http://schemas.microsoft.com/office/powerpoint/2010/main" val="310794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FD10D-229A-414E-119D-B33E11CE7FAA}"/>
              </a:ext>
            </a:extLst>
          </p:cNvPr>
          <p:cNvSpPr>
            <a:spLocks noGrp="1"/>
          </p:cNvSpPr>
          <p:nvPr>
            <p:ph type="title"/>
          </p:nvPr>
        </p:nvSpPr>
        <p:spPr>
          <a:xfrm>
            <a:off x="838200" y="365125"/>
            <a:ext cx="10515600" cy="869315"/>
          </a:xfrm>
        </p:spPr>
        <p:txBody>
          <a:bodyPr>
            <a:normAutofit/>
          </a:bodyPr>
          <a:lstStyle/>
          <a:p>
            <a:r>
              <a:rPr lang="fr-FR" altLang="fr-FR" b="1" dirty="0">
                <a:solidFill>
                  <a:srgbClr val="1F011C"/>
                </a:solidFill>
                <a:latin typeface="Arial" panose="020B0604020202020204" pitchFamily="34" charset="0"/>
                <a:ea typeface="SimSun" panose="02010600030101010101" pitchFamily="2" charset="-122"/>
                <a:cs typeface="Arial" panose="020B0604020202020204" pitchFamily="34" charset="0"/>
              </a:rPr>
              <a:t>Le principe général du modèle OSI</a:t>
            </a:r>
            <a:endParaRPr lang="fr-FR" dirty="0"/>
          </a:p>
        </p:txBody>
      </p:sp>
      <p:sp>
        <p:nvSpPr>
          <p:cNvPr id="3" name="Espace réservé du contenu 2">
            <a:extLst>
              <a:ext uri="{FF2B5EF4-FFF2-40B4-BE49-F238E27FC236}">
                <a16:creationId xmlns:a16="http://schemas.microsoft.com/office/drawing/2014/main" id="{4EAD3F58-BF5E-8396-9E08-247D77A194F8}"/>
              </a:ext>
            </a:extLst>
          </p:cNvPr>
          <p:cNvSpPr>
            <a:spLocks noGrp="1"/>
          </p:cNvSpPr>
          <p:nvPr>
            <p:ph idx="1"/>
          </p:nvPr>
        </p:nvSpPr>
        <p:spPr>
          <a:xfrm>
            <a:off x="613412" y="1445115"/>
            <a:ext cx="10515600" cy="4351338"/>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1F011C"/>
                </a:solidFill>
                <a:effectLst/>
                <a:latin typeface="Arial" panose="020B0604020202020204" pitchFamily="34" charset="0"/>
                <a:cs typeface="Arial" panose="020B0604020202020204" pitchFamily="34" charset="0"/>
              </a:rPr>
              <a:t>Voici le visuel qui montre le processus de communication entre un ordinateur A et un ordinateur B, selon le modèle OSI.</a:t>
            </a:r>
            <a:endParaRPr kumimoji="0" lang="fr-FR" altLang="fr-FR" sz="2800" b="0" i="0" u="none" strike="noStrike" cap="none" normalizeH="0" baseline="0" dirty="0">
              <a:ln>
                <a:noFill/>
              </a:ln>
              <a:solidFill>
                <a:schemeClr val="tx1"/>
              </a:solidFill>
              <a:effectLst/>
            </a:endParaRPr>
          </a:p>
          <a:p>
            <a:endParaRPr lang="fr-FR" dirty="0"/>
          </a:p>
        </p:txBody>
      </p:sp>
      <p:pic>
        <p:nvPicPr>
          <p:cNvPr id="1026" name="Picture 2">
            <a:extLst>
              <a:ext uri="{FF2B5EF4-FFF2-40B4-BE49-F238E27FC236}">
                <a16:creationId xmlns:a16="http://schemas.microsoft.com/office/drawing/2014/main" id="{FBE9A23B-A387-E218-D165-D3B4B76C6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2" y="2301240"/>
            <a:ext cx="8103856" cy="455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7417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0100B-CC1B-BD5D-0279-B017B88844FD}"/>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1314FA25-0869-5A70-1724-E791955E2663}"/>
              </a:ext>
            </a:extLst>
          </p:cNvPr>
          <p:cNvPicPr>
            <a:picLocks noChangeAspect="1"/>
          </p:cNvPicPr>
          <p:nvPr/>
        </p:nvPicPr>
        <p:blipFill>
          <a:blip r:embed="rId2"/>
          <a:stretch>
            <a:fillRect/>
          </a:stretch>
        </p:blipFill>
        <p:spPr>
          <a:xfrm>
            <a:off x="1970760" y="1780944"/>
            <a:ext cx="6640191" cy="4351337"/>
          </a:xfrm>
          <a:prstGeom prst="rect">
            <a:avLst/>
          </a:prstGeom>
        </p:spPr>
      </p:pic>
    </p:spTree>
    <p:extLst>
      <p:ext uri="{BB962C8B-B14F-4D97-AF65-F5344CB8AC3E}">
        <p14:creationId xmlns:p14="http://schemas.microsoft.com/office/powerpoint/2010/main" val="1329505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3884" y="922467"/>
            <a:ext cx="8959103" cy="933876"/>
          </a:xfrm>
          <a:prstGeom prst="rect">
            <a:avLst/>
          </a:prstGeom>
        </p:spPr>
        <p:txBody>
          <a:bodyPr vert="horz" wrap="square" lIns="0" tIns="178846" rIns="0" bIns="0" rtlCol="0">
            <a:spAutoFit/>
          </a:bodyPr>
          <a:lstStyle/>
          <a:p>
            <a:pPr marL="227923" indent="-187582">
              <a:spcBef>
                <a:spcPts val="1408"/>
              </a:spcBef>
              <a:buClr>
                <a:srgbClr val="00007F"/>
              </a:buClr>
              <a:buSzPct val="80555"/>
              <a:buFont typeface="Wingdings"/>
              <a:buChar char=""/>
              <a:tabLst>
                <a:tab pos="227923" algn="l"/>
              </a:tabLst>
            </a:pPr>
            <a:r>
              <a:rPr sz="1906" i="1" dirty="0">
                <a:solidFill>
                  <a:srgbClr val="00007F"/>
                </a:solidFill>
                <a:latin typeface="Verdana"/>
                <a:cs typeface="Verdana"/>
              </a:rPr>
              <a:t>Open</a:t>
            </a:r>
            <a:r>
              <a:rPr sz="1906" i="1" spc="-79" dirty="0">
                <a:solidFill>
                  <a:srgbClr val="00007F"/>
                </a:solidFill>
                <a:latin typeface="Verdana"/>
                <a:cs typeface="Verdana"/>
              </a:rPr>
              <a:t> </a:t>
            </a:r>
            <a:r>
              <a:rPr sz="1906" i="1" dirty="0">
                <a:solidFill>
                  <a:srgbClr val="00007F"/>
                </a:solidFill>
                <a:latin typeface="Verdana"/>
                <a:cs typeface="Verdana"/>
              </a:rPr>
              <a:t>Systems</a:t>
            </a:r>
            <a:r>
              <a:rPr sz="1906" i="1" spc="-74" dirty="0">
                <a:solidFill>
                  <a:srgbClr val="00007F"/>
                </a:solidFill>
                <a:latin typeface="Verdana"/>
                <a:cs typeface="Verdana"/>
              </a:rPr>
              <a:t> </a:t>
            </a:r>
            <a:r>
              <a:rPr sz="1906" i="1" dirty="0">
                <a:solidFill>
                  <a:srgbClr val="00007F"/>
                </a:solidFill>
                <a:latin typeface="Verdana"/>
                <a:cs typeface="Verdana"/>
              </a:rPr>
              <a:t>Interconnection</a:t>
            </a:r>
            <a:r>
              <a:rPr sz="1906" i="1" spc="-42" dirty="0">
                <a:solidFill>
                  <a:srgbClr val="00007F"/>
                </a:solidFill>
                <a:latin typeface="Verdana"/>
                <a:cs typeface="Verdana"/>
              </a:rPr>
              <a:t> </a:t>
            </a:r>
            <a:r>
              <a:rPr sz="1906" dirty="0">
                <a:solidFill>
                  <a:srgbClr val="00007F"/>
                </a:solidFill>
                <a:latin typeface="Verdana"/>
                <a:cs typeface="Verdana"/>
              </a:rPr>
              <a:t>(Interconnexion</a:t>
            </a:r>
            <a:r>
              <a:rPr sz="1906" spc="-74" dirty="0">
                <a:solidFill>
                  <a:srgbClr val="00007F"/>
                </a:solidFill>
                <a:latin typeface="Verdana"/>
                <a:cs typeface="Verdana"/>
              </a:rPr>
              <a:t> </a:t>
            </a:r>
            <a:r>
              <a:rPr sz="1906" dirty="0">
                <a:solidFill>
                  <a:srgbClr val="00007F"/>
                </a:solidFill>
                <a:latin typeface="Verdana"/>
                <a:cs typeface="Verdana"/>
              </a:rPr>
              <a:t>des</a:t>
            </a:r>
            <a:r>
              <a:rPr sz="1906" spc="-74" dirty="0">
                <a:solidFill>
                  <a:srgbClr val="00007F"/>
                </a:solidFill>
                <a:latin typeface="Verdana"/>
                <a:cs typeface="Verdana"/>
              </a:rPr>
              <a:t> </a:t>
            </a:r>
            <a:r>
              <a:rPr sz="1906" dirty="0">
                <a:solidFill>
                  <a:srgbClr val="00007F"/>
                </a:solidFill>
                <a:latin typeface="Verdana"/>
                <a:cs typeface="Verdana"/>
              </a:rPr>
              <a:t>Systèmes</a:t>
            </a:r>
            <a:r>
              <a:rPr sz="1906" spc="-74" dirty="0">
                <a:solidFill>
                  <a:srgbClr val="00007F"/>
                </a:solidFill>
                <a:latin typeface="Verdana"/>
                <a:cs typeface="Verdana"/>
              </a:rPr>
              <a:t> </a:t>
            </a:r>
            <a:r>
              <a:rPr sz="1906" spc="-11" dirty="0">
                <a:solidFill>
                  <a:srgbClr val="00007F"/>
                </a:solidFill>
                <a:latin typeface="Verdana"/>
                <a:cs typeface="Verdana"/>
              </a:rPr>
              <a:t>Ouverts)</a:t>
            </a:r>
            <a:endParaRPr sz="1906">
              <a:latin typeface="Verdana"/>
              <a:cs typeface="Verdana"/>
            </a:endParaRPr>
          </a:p>
          <a:p>
            <a:pPr marL="227923" indent="-187582">
              <a:spcBef>
                <a:spcPts val="1302"/>
              </a:spcBef>
              <a:buSzPct val="80555"/>
              <a:buFont typeface="Wingdings"/>
              <a:buChar char=""/>
              <a:tabLst>
                <a:tab pos="227923" algn="l"/>
              </a:tabLst>
            </a:pPr>
            <a:r>
              <a:rPr sz="1906" dirty="0">
                <a:solidFill>
                  <a:srgbClr val="00007F"/>
                </a:solidFill>
                <a:latin typeface="Verdana"/>
                <a:cs typeface="Verdana"/>
              </a:rPr>
              <a:t>Définit</a:t>
            </a:r>
            <a:r>
              <a:rPr sz="1906" spc="-74" dirty="0">
                <a:solidFill>
                  <a:srgbClr val="00007F"/>
                </a:solidFill>
                <a:latin typeface="Verdana"/>
                <a:cs typeface="Verdana"/>
              </a:rPr>
              <a:t> </a:t>
            </a:r>
            <a:r>
              <a:rPr sz="1906" dirty="0">
                <a:solidFill>
                  <a:srgbClr val="00007F"/>
                </a:solidFill>
                <a:latin typeface="Verdana"/>
                <a:cs typeface="Verdana"/>
              </a:rPr>
              <a:t>par</a:t>
            </a:r>
            <a:r>
              <a:rPr sz="1906" spc="-74" dirty="0">
                <a:solidFill>
                  <a:srgbClr val="00007F"/>
                </a:solidFill>
                <a:latin typeface="Verdana"/>
                <a:cs typeface="Verdana"/>
              </a:rPr>
              <a:t> </a:t>
            </a:r>
            <a:r>
              <a:rPr sz="1906" dirty="0">
                <a:solidFill>
                  <a:srgbClr val="00007F"/>
                </a:solidFill>
                <a:latin typeface="Verdana"/>
                <a:cs typeface="Verdana"/>
              </a:rPr>
              <a:t>“</a:t>
            </a:r>
            <a:r>
              <a:rPr sz="1906" i="1" dirty="0">
                <a:solidFill>
                  <a:srgbClr val="00007F"/>
                </a:solidFill>
                <a:latin typeface="Verdana"/>
                <a:cs typeface="Verdana"/>
              </a:rPr>
              <a:t>International</a:t>
            </a:r>
            <a:r>
              <a:rPr sz="1906" i="1" spc="-74" dirty="0">
                <a:solidFill>
                  <a:srgbClr val="00007F"/>
                </a:solidFill>
                <a:latin typeface="Verdana"/>
                <a:cs typeface="Verdana"/>
              </a:rPr>
              <a:t> </a:t>
            </a:r>
            <a:r>
              <a:rPr sz="1906" i="1" dirty="0">
                <a:solidFill>
                  <a:srgbClr val="00007F"/>
                </a:solidFill>
                <a:latin typeface="Verdana"/>
                <a:cs typeface="Verdana"/>
              </a:rPr>
              <a:t>Standard</a:t>
            </a:r>
            <a:r>
              <a:rPr sz="1906" i="1" spc="-74" dirty="0">
                <a:solidFill>
                  <a:srgbClr val="00007F"/>
                </a:solidFill>
                <a:latin typeface="Verdana"/>
                <a:cs typeface="Verdana"/>
              </a:rPr>
              <a:t> </a:t>
            </a:r>
            <a:r>
              <a:rPr sz="1906" i="1" spc="-11" dirty="0">
                <a:solidFill>
                  <a:srgbClr val="00007F"/>
                </a:solidFill>
                <a:latin typeface="Verdana"/>
                <a:cs typeface="Verdana"/>
              </a:rPr>
              <a:t>Organisation”</a:t>
            </a:r>
            <a:endParaRPr sz="1906">
              <a:latin typeface="Verdana"/>
              <a:cs typeface="Verdana"/>
            </a:endParaRPr>
          </a:p>
        </p:txBody>
      </p:sp>
      <p:sp>
        <p:nvSpPr>
          <p:cNvPr id="3" name="object 3"/>
          <p:cNvSpPr txBox="1"/>
          <p:nvPr/>
        </p:nvSpPr>
        <p:spPr>
          <a:xfrm>
            <a:off x="1784873" y="1972682"/>
            <a:ext cx="135815" cy="188789"/>
          </a:xfrm>
          <a:prstGeom prst="rect">
            <a:avLst/>
          </a:prstGeom>
        </p:spPr>
        <p:txBody>
          <a:bodyPr vert="horz" wrap="square" lIns="0" tIns="17481" rIns="0" bIns="0" rtlCol="0">
            <a:spAutoFit/>
          </a:bodyPr>
          <a:lstStyle/>
          <a:p>
            <a:pPr marL="13447">
              <a:spcBef>
                <a:spcPts val="138"/>
              </a:spcBef>
            </a:pPr>
            <a:r>
              <a:rPr sz="1112" spc="-53" dirty="0">
                <a:solidFill>
                  <a:srgbClr val="00007F"/>
                </a:solidFill>
                <a:latin typeface="Wingdings"/>
                <a:cs typeface="Wingdings"/>
              </a:rPr>
              <a:t></a:t>
            </a:r>
            <a:endParaRPr sz="1112">
              <a:latin typeface="Wingdings"/>
              <a:cs typeface="Wingdings"/>
            </a:endParaRPr>
          </a:p>
        </p:txBody>
      </p:sp>
      <p:sp>
        <p:nvSpPr>
          <p:cNvPr id="4" name="object 4"/>
          <p:cNvSpPr txBox="1"/>
          <p:nvPr/>
        </p:nvSpPr>
        <p:spPr>
          <a:xfrm>
            <a:off x="2084741" y="1832833"/>
            <a:ext cx="5061473" cy="1165047"/>
          </a:xfrm>
          <a:prstGeom prst="rect">
            <a:avLst/>
          </a:prstGeom>
        </p:spPr>
        <p:txBody>
          <a:bodyPr vert="horz" wrap="square" lIns="0" tIns="13447" rIns="0" bIns="0" rtlCol="0">
            <a:spAutoFit/>
          </a:bodyPr>
          <a:lstStyle/>
          <a:p>
            <a:pPr marL="13447" marR="802099">
              <a:lnSpc>
                <a:spcPct val="130600"/>
              </a:lnSpc>
              <a:spcBef>
                <a:spcPts val="106"/>
              </a:spcBef>
            </a:pPr>
            <a:r>
              <a:rPr sz="1906" dirty="0">
                <a:solidFill>
                  <a:srgbClr val="00007F"/>
                </a:solidFill>
                <a:latin typeface="Verdana"/>
                <a:cs typeface="Verdana"/>
              </a:rPr>
              <a:t>organisation</a:t>
            </a:r>
            <a:r>
              <a:rPr sz="1906" spc="-53" dirty="0">
                <a:solidFill>
                  <a:srgbClr val="00007F"/>
                </a:solidFill>
                <a:latin typeface="Verdana"/>
                <a:cs typeface="Verdana"/>
              </a:rPr>
              <a:t> </a:t>
            </a:r>
            <a:r>
              <a:rPr sz="1906" dirty="0">
                <a:solidFill>
                  <a:srgbClr val="00007F"/>
                </a:solidFill>
                <a:latin typeface="Verdana"/>
                <a:cs typeface="Verdana"/>
              </a:rPr>
              <a:t>non</a:t>
            </a:r>
            <a:r>
              <a:rPr sz="1906" spc="-53" dirty="0">
                <a:solidFill>
                  <a:srgbClr val="00007F"/>
                </a:solidFill>
                <a:latin typeface="Verdana"/>
                <a:cs typeface="Verdana"/>
              </a:rPr>
              <a:t> </a:t>
            </a:r>
            <a:r>
              <a:rPr sz="1906" spc="-11" dirty="0">
                <a:solidFill>
                  <a:srgbClr val="00007F"/>
                </a:solidFill>
                <a:latin typeface="Verdana"/>
                <a:cs typeface="Verdana"/>
              </a:rPr>
              <a:t>gouvernementale </a:t>
            </a:r>
            <a:r>
              <a:rPr sz="1906" dirty="0">
                <a:solidFill>
                  <a:srgbClr val="00007F"/>
                </a:solidFill>
                <a:latin typeface="Verdana"/>
                <a:cs typeface="Verdana"/>
              </a:rPr>
              <a:t>centaine</a:t>
            </a:r>
            <a:r>
              <a:rPr sz="1906" spc="-69" dirty="0">
                <a:solidFill>
                  <a:srgbClr val="00007F"/>
                </a:solidFill>
                <a:latin typeface="Verdana"/>
                <a:cs typeface="Verdana"/>
              </a:rPr>
              <a:t> </a:t>
            </a:r>
            <a:r>
              <a:rPr sz="1906" dirty="0">
                <a:solidFill>
                  <a:srgbClr val="00007F"/>
                </a:solidFill>
                <a:latin typeface="Verdana"/>
                <a:cs typeface="Verdana"/>
              </a:rPr>
              <a:t>de</a:t>
            </a:r>
            <a:r>
              <a:rPr sz="1906" spc="-64" dirty="0">
                <a:solidFill>
                  <a:srgbClr val="00007F"/>
                </a:solidFill>
                <a:latin typeface="Verdana"/>
                <a:cs typeface="Verdana"/>
              </a:rPr>
              <a:t> </a:t>
            </a:r>
            <a:r>
              <a:rPr sz="1906" dirty="0">
                <a:solidFill>
                  <a:srgbClr val="00007F"/>
                </a:solidFill>
                <a:latin typeface="Verdana"/>
                <a:cs typeface="Verdana"/>
              </a:rPr>
              <a:t>pays</a:t>
            </a:r>
            <a:r>
              <a:rPr sz="1906" spc="-64" dirty="0">
                <a:solidFill>
                  <a:srgbClr val="00007F"/>
                </a:solidFill>
                <a:latin typeface="Verdana"/>
                <a:cs typeface="Verdana"/>
              </a:rPr>
              <a:t> </a:t>
            </a:r>
            <a:r>
              <a:rPr sz="1906" spc="-11" dirty="0">
                <a:solidFill>
                  <a:srgbClr val="00007F"/>
                </a:solidFill>
                <a:latin typeface="Verdana"/>
                <a:cs typeface="Verdana"/>
              </a:rPr>
              <a:t>membres</a:t>
            </a:r>
            <a:endParaRPr sz="1906">
              <a:latin typeface="Verdana"/>
              <a:cs typeface="Verdana"/>
            </a:endParaRPr>
          </a:p>
          <a:p>
            <a:pPr marL="13447">
              <a:spcBef>
                <a:spcPts val="688"/>
              </a:spcBef>
            </a:pPr>
            <a:r>
              <a:rPr sz="1906" dirty="0">
                <a:solidFill>
                  <a:srgbClr val="00007F"/>
                </a:solidFill>
                <a:latin typeface="Verdana"/>
                <a:cs typeface="Verdana"/>
              </a:rPr>
              <a:t>édite</a:t>
            </a:r>
            <a:r>
              <a:rPr sz="1906" spc="-53" dirty="0">
                <a:solidFill>
                  <a:srgbClr val="00007F"/>
                </a:solidFill>
                <a:latin typeface="Verdana"/>
                <a:cs typeface="Verdana"/>
              </a:rPr>
              <a:t> </a:t>
            </a:r>
            <a:r>
              <a:rPr sz="1906" dirty="0">
                <a:solidFill>
                  <a:srgbClr val="00007F"/>
                </a:solidFill>
                <a:latin typeface="Verdana"/>
                <a:cs typeface="Verdana"/>
              </a:rPr>
              <a:t>des</a:t>
            </a:r>
            <a:r>
              <a:rPr sz="1906" spc="-42" dirty="0">
                <a:solidFill>
                  <a:srgbClr val="00007F"/>
                </a:solidFill>
                <a:latin typeface="Verdana"/>
                <a:cs typeface="Verdana"/>
              </a:rPr>
              <a:t> </a:t>
            </a:r>
            <a:r>
              <a:rPr sz="1906" dirty="0">
                <a:solidFill>
                  <a:srgbClr val="00007F"/>
                </a:solidFill>
                <a:latin typeface="Verdana"/>
                <a:cs typeface="Verdana"/>
              </a:rPr>
              <a:t>normes</a:t>
            </a:r>
            <a:r>
              <a:rPr sz="1906" spc="-48" dirty="0">
                <a:solidFill>
                  <a:srgbClr val="00007F"/>
                </a:solidFill>
                <a:latin typeface="Verdana"/>
                <a:cs typeface="Verdana"/>
              </a:rPr>
              <a:t> </a:t>
            </a:r>
            <a:r>
              <a:rPr sz="1906" dirty="0">
                <a:solidFill>
                  <a:srgbClr val="00007F"/>
                </a:solidFill>
                <a:latin typeface="Verdana"/>
                <a:cs typeface="Verdana"/>
              </a:rPr>
              <a:t>dans</a:t>
            </a:r>
            <a:r>
              <a:rPr sz="1906" spc="-42" dirty="0">
                <a:solidFill>
                  <a:srgbClr val="00007F"/>
                </a:solidFill>
                <a:latin typeface="Verdana"/>
                <a:cs typeface="Verdana"/>
              </a:rPr>
              <a:t> </a:t>
            </a:r>
            <a:r>
              <a:rPr sz="1906" dirty="0">
                <a:solidFill>
                  <a:srgbClr val="00007F"/>
                </a:solidFill>
                <a:latin typeface="Verdana"/>
                <a:cs typeface="Verdana"/>
              </a:rPr>
              <a:t>tous</a:t>
            </a:r>
            <a:r>
              <a:rPr sz="1906" spc="-48" dirty="0">
                <a:solidFill>
                  <a:srgbClr val="00007F"/>
                </a:solidFill>
                <a:latin typeface="Verdana"/>
                <a:cs typeface="Verdana"/>
              </a:rPr>
              <a:t> </a:t>
            </a:r>
            <a:r>
              <a:rPr sz="1906" dirty="0">
                <a:solidFill>
                  <a:srgbClr val="00007F"/>
                </a:solidFill>
                <a:latin typeface="Verdana"/>
                <a:cs typeface="Verdana"/>
              </a:rPr>
              <a:t>les</a:t>
            </a:r>
            <a:r>
              <a:rPr sz="1906" spc="-42" dirty="0">
                <a:solidFill>
                  <a:srgbClr val="00007F"/>
                </a:solidFill>
                <a:latin typeface="Verdana"/>
                <a:cs typeface="Verdana"/>
              </a:rPr>
              <a:t> </a:t>
            </a:r>
            <a:r>
              <a:rPr sz="1906" spc="-11" dirty="0">
                <a:solidFill>
                  <a:srgbClr val="00007F"/>
                </a:solidFill>
                <a:latin typeface="Verdana"/>
                <a:cs typeface="Verdana"/>
              </a:rPr>
              <a:t>domaines</a:t>
            </a:r>
            <a:endParaRPr sz="1906">
              <a:latin typeface="Verdana"/>
              <a:cs typeface="Verdana"/>
            </a:endParaRPr>
          </a:p>
        </p:txBody>
      </p:sp>
      <p:sp>
        <p:nvSpPr>
          <p:cNvPr id="5" name="object 5"/>
          <p:cNvSpPr txBox="1"/>
          <p:nvPr/>
        </p:nvSpPr>
        <p:spPr>
          <a:xfrm>
            <a:off x="1784873" y="2350546"/>
            <a:ext cx="135815" cy="188789"/>
          </a:xfrm>
          <a:prstGeom prst="rect">
            <a:avLst/>
          </a:prstGeom>
        </p:spPr>
        <p:txBody>
          <a:bodyPr vert="horz" wrap="square" lIns="0" tIns="17481" rIns="0" bIns="0" rtlCol="0">
            <a:spAutoFit/>
          </a:bodyPr>
          <a:lstStyle/>
          <a:p>
            <a:pPr marL="13447">
              <a:spcBef>
                <a:spcPts val="138"/>
              </a:spcBef>
            </a:pPr>
            <a:r>
              <a:rPr sz="1112" spc="-53" dirty="0">
                <a:solidFill>
                  <a:srgbClr val="00007F"/>
                </a:solidFill>
                <a:latin typeface="Wingdings"/>
                <a:cs typeface="Wingdings"/>
              </a:rPr>
              <a:t></a:t>
            </a:r>
            <a:endParaRPr sz="1112">
              <a:latin typeface="Wingdings"/>
              <a:cs typeface="Wingdings"/>
            </a:endParaRPr>
          </a:p>
        </p:txBody>
      </p:sp>
      <p:sp>
        <p:nvSpPr>
          <p:cNvPr id="6" name="object 6"/>
          <p:cNvSpPr txBox="1"/>
          <p:nvPr/>
        </p:nvSpPr>
        <p:spPr>
          <a:xfrm>
            <a:off x="1784873" y="2729752"/>
            <a:ext cx="135815" cy="188789"/>
          </a:xfrm>
          <a:prstGeom prst="rect">
            <a:avLst/>
          </a:prstGeom>
        </p:spPr>
        <p:txBody>
          <a:bodyPr vert="horz" wrap="square" lIns="0" tIns="17481" rIns="0" bIns="0" rtlCol="0">
            <a:spAutoFit/>
          </a:bodyPr>
          <a:lstStyle/>
          <a:p>
            <a:pPr marL="13447">
              <a:spcBef>
                <a:spcPts val="138"/>
              </a:spcBef>
            </a:pPr>
            <a:r>
              <a:rPr sz="1112" spc="-53" dirty="0">
                <a:solidFill>
                  <a:srgbClr val="00007F"/>
                </a:solidFill>
                <a:latin typeface="Wingdings"/>
                <a:cs typeface="Wingdings"/>
              </a:rPr>
              <a:t></a:t>
            </a:r>
            <a:endParaRPr sz="1112">
              <a:latin typeface="Wingdings"/>
              <a:cs typeface="Wingdings"/>
            </a:endParaRPr>
          </a:p>
        </p:txBody>
      </p:sp>
      <p:sp>
        <p:nvSpPr>
          <p:cNvPr id="7" name="object 7"/>
          <p:cNvSpPr txBox="1"/>
          <p:nvPr/>
        </p:nvSpPr>
        <p:spPr>
          <a:xfrm>
            <a:off x="1246989" y="2980765"/>
            <a:ext cx="9482866" cy="2396969"/>
          </a:xfrm>
          <a:prstGeom prst="rect">
            <a:avLst/>
          </a:prstGeom>
        </p:spPr>
        <p:txBody>
          <a:bodyPr vert="horz" wrap="square" lIns="0" tIns="224566" rIns="0" bIns="0" rtlCol="0">
            <a:spAutoFit/>
          </a:bodyPr>
          <a:lstStyle/>
          <a:p>
            <a:pPr marL="67234">
              <a:spcBef>
                <a:spcPts val="1768"/>
              </a:spcBef>
            </a:pPr>
            <a:r>
              <a:rPr sz="2541" b="1" dirty="0">
                <a:solidFill>
                  <a:srgbClr val="7F0000"/>
                </a:solidFill>
                <a:latin typeface="Verdana"/>
                <a:cs typeface="Verdana"/>
              </a:rPr>
              <a:t>Idée</a:t>
            </a:r>
            <a:r>
              <a:rPr sz="2541" b="1" spc="-95" dirty="0">
                <a:solidFill>
                  <a:srgbClr val="7F0000"/>
                </a:solidFill>
                <a:latin typeface="Verdana"/>
                <a:cs typeface="Verdana"/>
              </a:rPr>
              <a:t> </a:t>
            </a:r>
            <a:r>
              <a:rPr sz="2541" b="1" spc="-11" dirty="0">
                <a:solidFill>
                  <a:srgbClr val="7F0000"/>
                </a:solidFill>
                <a:latin typeface="Verdana"/>
                <a:cs typeface="Verdana"/>
              </a:rPr>
              <a:t>fondamentale</a:t>
            </a:r>
            <a:r>
              <a:rPr sz="2541" b="1" spc="-90" dirty="0">
                <a:solidFill>
                  <a:srgbClr val="7F0000"/>
                </a:solidFill>
                <a:latin typeface="Verdana"/>
                <a:cs typeface="Verdana"/>
              </a:rPr>
              <a:t> </a:t>
            </a:r>
            <a:r>
              <a:rPr sz="2541" b="1" spc="-53" dirty="0">
                <a:solidFill>
                  <a:srgbClr val="7F0000"/>
                </a:solidFill>
                <a:latin typeface="Verdana"/>
                <a:cs typeface="Verdana"/>
              </a:rPr>
              <a:t>:</a:t>
            </a:r>
            <a:endParaRPr sz="2541">
              <a:latin typeface="Verdana"/>
              <a:cs typeface="Verdana"/>
            </a:endParaRPr>
          </a:p>
          <a:p>
            <a:pPr marL="340875" indent="-273642">
              <a:spcBef>
                <a:spcPts val="1249"/>
              </a:spcBef>
              <a:buSzPct val="80555"/>
              <a:buFont typeface="Wingdings"/>
              <a:buChar char=""/>
              <a:tabLst>
                <a:tab pos="340875" algn="l"/>
              </a:tabLst>
            </a:pPr>
            <a:r>
              <a:rPr sz="1906" dirty="0">
                <a:solidFill>
                  <a:srgbClr val="00007F"/>
                </a:solidFill>
                <a:latin typeface="Verdana"/>
                <a:cs typeface="Verdana"/>
              </a:rPr>
              <a:t>Modèle</a:t>
            </a:r>
            <a:r>
              <a:rPr sz="1906" spc="-48" dirty="0">
                <a:solidFill>
                  <a:srgbClr val="00007F"/>
                </a:solidFill>
                <a:latin typeface="Verdana"/>
                <a:cs typeface="Verdana"/>
              </a:rPr>
              <a:t> </a:t>
            </a:r>
            <a:r>
              <a:rPr sz="1906" dirty="0">
                <a:solidFill>
                  <a:srgbClr val="00007F"/>
                </a:solidFill>
                <a:latin typeface="Verdana"/>
                <a:cs typeface="Verdana"/>
              </a:rPr>
              <a:t>en</a:t>
            </a:r>
            <a:r>
              <a:rPr sz="1906" spc="-42" dirty="0">
                <a:solidFill>
                  <a:srgbClr val="00007F"/>
                </a:solidFill>
                <a:latin typeface="Verdana"/>
                <a:cs typeface="Verdana"/>
              </a:rPr>
              <a:t> </a:t>
            </a:r>
            <a:r>
              <a:rPr sz="1906" spc="-11" dirty="0">
                <a:solidFill>
                  <a:srgbClr val="00007F"/>
                </a:solidFill>
                <a:latin typeface="Verdana"/>
                <a:cs typeface="Verdana"/>
              </a:rPr>
              <a:t>couches</a:t>
            </a:r>
            <a:endParaRPr sz="1906">
              <a:latin typeface="Verdana"/>
              <a:cs typeface="Verdana"/>
            </a:endParaRPr>
          </a:p>
          <a:p>
            <a:pPr marL="255488" marR="45719" indent="-188255">
              <a:lnSpc>
                <a:spcPts val="2075"/>
              </a:lnSpc>
              <a:spcBef>
                <a:spcPts val="2091"/>
              </a:spcBef>
              <a:buSzPct val="80555"/>
              <a:buFont typeface="Wingdings"/>
              <a:buChar char=""/>
              <a:tabLst>
                <a:tab pos="255488" algn="l"/>
              </a:tabLst>
            </a:pPr>
            <a:r>
              <a:rPr sz="1906" dirty="0">
                <a:solidFill>
                  <a:srgbClr val="00007F"/>
                </a:solidFill>
                <a:latin typeface="Verdana"/>
                <a:cs typeface="Verdana"/>
              </a:rPr>
              <a:t>«</a:t>
            </a:r>
            <a:r>
              <a:rPr sz="1906" spc="-48" dirty="0">
                <a:solidFill>
                  <a:srgbClr val="00007F"/>
                </a:solidFill>
                <a:latin typeface="Verdana"/>
                <a:cs typeface="Verdana"/>
              </a:rPr>
              <a:t> </a:t>
            </a:r>
            <a:r>
              <a:rPr sz="1906" dirty="0">
                <a:solidFill>
                  <a:srgbClr val="00007F"/>
                </a:solidFill>
                <a:latin typeface="Verdana"/>
                <a:cs typeface="Verdana"/>
              </a:rPr>
              <a:t>une</a:t>
            </a:r>
            <a:r>
              <a:rPr sz="1906" spc="-42" dirty="0">
                <a:solidFill>
                  <a:srgbClr val="00007F"/>
                </a:solidFill>
                <a:latin typeface="Verdana"/>
                <a:cs typeface="Verdana"/>
              </a:rPr>
              <a:t> </a:t>
            </a:r>
            <a:r>
              <a:rPr sz="1906" dirty="0">
                <a:solidFill>
                  <a:srgbClr val="00007F"/>
                </a:solidFill>
                <a:latin typeface="Verdana"/>
                <a:cs typeface="Verdana"/>
              </a:rPr>
              <a:t>couche</a:t>
            </a:r>
            <a:r>
              <a:rPr sz="1906" spc="-42" dirty="0">
                <a:solidFill>
                  <a:srgbClr val="00007F"/>
                </a:solidFill>
                <a:latin typeface="Verdana"/>
                <a:cs typeface="Verdana"/>
              </a:rPr>
              <a:t> </a:t>
            </a:r>
            <a:r>
              <a:rPr sz="1906" dirty="0">
                <a:solidFill>
                  <a:srgbClr val="00007F"/>
                </a:solidFill>
                <a:latin typeface="Verdana"/>
                <a:cs typeface="Verdana"/>
              </a:rPr>
              <a:t>»</a:t>
            </a:r>
            <a:r>
              <a:rPr sz="1906" spc="-48" dirty="0">
                <a:solidFill>
                  <a:srgbClr val="00007F"/>
                </a:solidFill>
                <a:latin typeface="Verdana"/>
                <a:cs typeface="Verdana"/>
              </a:rPr>
              <a:t> </a:t>
            </a:r>
            <a:r>
              <a:rPr sz="1906" dirty="0">
                <a:solidFill>
                  <a:srgbClr val="00007F"/>
                </a:solidFill>
                <a:latin typeface="Verdana"/>
                <a:cs typeface="Verdana"/>
              </a:rPr>
              <a:t>:</a:t>
            </a:r>
            <a:r>
              <a:rPr sz="1906" spc="-26" dirty="0">
                <a:solidFill>
                  <a:srgbClr val="00007F"/>
                </a:solidFill>
                <a:latin typeface="Verdana"/>
                <a:cs typeface="Verdana"/>
              </a:rPr>
              <a:t> </a:t>
            </a:r>
            <a:r>
              <a:rPr sz="1906" dirty="0">
                <a:solidFill>
                  <a:srgbClr val="00007F"/>
                </a:solidFill>
                <a:latin typeface="Verdana"/>
                <a:cs typeface="Verdana"/>
              </a:rPr>
              <a:t>un</a:t>
            </a:r>
            <a:r>
              <a:rPr sz="1906" spc="-37" dirty="0">
                <a:solidFill>
                  <a:srgbClr val="00007F"/>
                </a:solidFill>
                <a:latin typeface="Verdana"/>
                <a:cs typeface="Verdana"/>
              </a:rPr>
              <a:t> </a:t>
            </a:r>
            <a:r>
              <a:rPr sz="1906" dirty="0">
                <a:solidFill>
                  <a:srgbClr val="00007F"/>
                </a:solidFill>
                <a:latin typeface="Verdana"/>
                <a:cs typeface="Verdana"/>
              </a:rPr>
              <a:t>ensemble</a:t>
            </a:r>
            <a:r>
              <a:rPr sz="1906" spc="-32" dirty="0">
                <a:solidFill>
                  <a:srgbClr val="00007F"/>
                </a:solidFill>
                <a:latin typeface="Verdana"/>
                <a:cs typeface="Verdana"/>
              </a:rPr>
              <a:t> </a:t>
            </a:r>
            <a:r>
              <a:rPr sz="1906" dirty="0">
                <a:solidFill>
                  <a:srgbClr val="00007F"/>
                </a:solidFill>
                <a:latin typeface="Verdana"/>
                <a:cs typeface="Verdana"/>
              </a:rPr>
              <a:t>homogène</a:t>
            </a:r>
            <a:r>
              <a:rPr sz="1906" spc="-32" dirty="0">
                <a:solidFill>
                  <a:srgbClr val="00007F"/>
                </a:solidFill>
                <a:latin typeface="Verdana"/>
                <a:cs typeface="Verdana"/>
              </a:rPr>
              <a:t> </a:t>
            </a:r>
            <a:r>
              <a:rPr sz="1906" dirty="0">
                <a:solidFill>
                  <a:srgbClr val="00007F"/>
                </a:solidFill>
                <a:latin typeface="Verdana"/>
                <a:cs typeface="Verdana"/>
              </a:rPr>
              <a:t>destiné</a:t>
            </a:r>
            <a:r>
              <a:rPr sz="1906" spc="-32" dirty="0">
                <a:solidFill>
                  <a:srgbClr val="00007F"/>
                </a:solidFill>
                <a:latin typeface="Verdana"/>
                <a:cs typeface="Verdana"/>
              </a:rPr>
              <a:t> </a:t>
            </a:r>
            <a:r>
              <a:rPr sz="1906" dirty="0">
                <a:solidFill>
                  <a:srgbClr val="00007F"/>
                </a:solidFill>
                <a:latin typeface="Verdana"/>
                <a:cs typeface="Verdana"/>
              </a:rPr>
              <a:t>à</a:t>
            </a:r>
            <a:r>
              <a:rPr sz="1906" spc="-37" dirty="0">
                <a:solidFill>
                  <a:srgbClr val="00007F"/>
                </a:solidFill>
                <a:latin typeface="Verdana"/>
                <a:cs typeface="Verdana"/>
              </a:rPr>
              <a:t> </a:t>
            </a:r>
            <a:r>
              <a:rPr sz="1906" dirty="0">
                <a:solidFill>
                  <a:srgbClr val="00007F"/>
                </a:solidFill>
                <a:latin typeface="Verdana"/>
                <a:cs typeface="Verdana"/>
              </a:rPr>
              <a:t>accomplir</a:t>
            </a:r>
            <a:r>
              <a:rPr sz="1906" spc="-48" dirty="0">
                <a:solidFill>
                  <a:srgbClr val="00007F"/>
                </a:solidFill>
                <a:latin typeface="Verdana"/>
                <a:cs typeface="Verdana"/>
              </a:rPr>
              <a:t> </a:t>
            </a:r>
            <a:r>
              <a:rPr sz="1906" dirty="0">
                <a:solidFill>
                  <a:srgbClr val="00007F"/>
                </a:solidFill>
                <a:latin typeface="Verdana"/>
                <a:cs typeface="Verdana"/>
              </a:rPr>
              <a:t>une</a:t>
            </a:r>
            <a:r>
              <a:rPr sz="1906" spc="-32" dirty="0">
                <a:solidFill>
                  <a:srgbClr val="00007F"/>
                </a:solidFill>
                <a:latin typeface="Verdana"/>
                <a:cs typeface="Verdana"/>
              </a:rPr>
              <a:t> </a:t>
            </a:r>
            <a:r>
              <a:rPr sz="1906" dirty="0">
                <a:solidFill>
                  <a:srgbClr val="00007F"/>
                </a:solidFill>
                <a:latin typeface="Verdana"/>
                <a:cs typeface="Verdana"/>
              </a:rPr>
              <a:t>tâche</a:t>
            </a:r>
            <a:r>
              <a:rPr sz="1906" spc="-32" dirty="0">
                <a:solidFill>
                  <a:srgbClr val="00007F"/>
                </a:solidFill>
                <a:latin typeface="Verdana"/>
                <a:cs typeface="Verdana"/>
              </a:rPr>
              <a:t> </a:t>
            </a:r>
            <a:r>
              <a:rPr sz="1906" spc="-26" dirty="0">
                <a:solidFill>
                  <a:srgbClr val="00007F"/>
                </a:solidFill>
                <a:latin typeface="Verdana"/>
                <a:cs typeface="Verdana"/>
              </a:rPr>
              <a:t>ou </a:t>
            </a:r>
            <a:r>
              <a:rPr sz="1906" dirty="0">
                <a:solidFill>
                  <a:srgbClr val="00007F"/>
                </a:solidFill>
                <a:latin typeface="Verdana"/>
                <a:cs typeface="Verdana"/>
              </a:rPr>
              <a:t>rendre</a:t>
            </a:r>
            <a:r>
              <a:rPr sz="1906" spc="-48" dirty="0">
                <a:solidFill>
                  <a:srgbClr val="00007F"/>
                </a:solidFill>
                <a:latin typeface="Verdana"/>
                <a:cs typeface="Verdana"/>
              </a:rPr>
              <a:t> </a:t>
            </a:r>
            <a:r>
              <a:rPr sz="1906" dirty="0">
                <a:solidFill>
                  <a:srgbClr val="00007F"/>
                </a:solidFill>
                <a:latin typeface="Verdana"/>
                <a:cs typeface="Verdana"/>
              </a:rPr>
              <a:t>un</a:t>
            </a:r>
            <a:r>
              <a:rPr sz="1906" spc="-37" dirty="0">
                <a:solidFill>
                  <a:srgbClr val="00007F"/>
                </a:solidFill>
                <a:latin typeface="Verdana"/>
                <a:cs typeface="Verdana"/>
              </a:rPr>
              <a:t> </a:t>
            </a:r>
            <a:r>
              <a:rPr sz="1906" spc="-11" dirty="0">
                <a:solidFill>
                  <a:srgbClr val="00007F"/>
                </a:solidFill>
                <a:latin typeface="Verdana"/>
                <a:cs typeface="Verdana"/>
              </a:rPr>
              <a:t>service</a:t>
            </a:r>
            <a:endParaRPr sz="1906">
              <a:latin typeface="Verdana"/>
              <a:cs typeface="Verdana"/>
            </a:endParaRPr>
          </a:p>
          <a:p>
            <a:pPr marL="340875" indent="-273642">
              <a:spcBef>
                <a:spcPts val="1805"/>
              </a:spcBef>
              <a:buSzPct val="80555"/>
              <a:buFont typeface="Wingdings"/>
              <a:buChar char=""/>
              <a:tabLst>
                <a:tab pos="340875" algn="l"/>
              </a:tabLst>
            </a:pPr>
            <a:r>
              <a:rPr sz="1906" dirty="0">
                <a:solidFill>
                  <a:srgbClr val="00007F"/>
                </a:solidFill>
                <a:latin typeface="Verdana"/>
                <a:cs typeface="Verdana"/>
              </a:rPr>
              <a:t>Le</a:t>
            </a:r>
            <a:r>
              <a:rPr sz="1906" spc="-58" dirty="0">
                <a:solidFill>
                  <a:srgbClr val="00007F"/>
                </a:solidFill>
                <a:latin typeface="Verdana"/>
                <a:cs typeface="Verdana"/>
              </a:rPr>
              <a:t> </a:t>
            </a:r>
            <a:r>
              <a:rPr sz="1906" dirty="0">
                <a:solidFill>
                  <a:srgbClr val="00007F"/>
                </a:solidFill>
                <a:latin typeface="Verdana"/>
                <a:cs typeface="Verdana"/>
              </a:rPr>
              <a:t>découpage</a:t>
            </a:r>
            <a:r>
              <a:rPr sz="1906" spc="-58" dirty="0">
                <a:solidFill>
                  <a:srgbClr val="00007F"/>
                </a:solidFill>
                <a:latin typeface="Verdana"/>
                <a:cs typeface="Verdana"/>
              </a:rPr>
              <a:t> </a:t>
            </a:r>
            <a:r>
              <a:rPr sz="1906" dirty="0">
                <a:solidFill>
                  <a:srgbClr val="00007F"/>
                </a:solidFill>
                <a:latin typeface="Verdana"/>
                <a:cs typeface="Verdana"/>
              </a:rPr>
              <a:t>en</a:t>
            </a:r>
            <a:r>
              <a:rPr sz="1906" spc="-53" dirty="0">
                <a:solidFill>
                  <a:srgbClr val="00007F"/>
                </a:solidFill>
                <a:latin typeface="Verdana"/>
                <a:cs typeface="Verdana"/>
              </a:rPr>
              <a:t> </a:t>
            </a:r>
            <a:r>
              <a:rPr sz="1906" dirty="0">
                <a:solidFill>
                  <a:srgbClr val="00007F"/>
                </a:solidFill>
                <a:latin typeface="Verdana"/>
                <a:cs typeface="Verdana"/>
              </a:rPr>
              <a:t>couche</a:t>
            </a:r>
            <a:r>
              <a:rPr sz="1906" spc="-58" dirty="0">
                <a:solidFill>
                  <a:srgbClr val="00007F"/>
                </a:solidFill>
                <a:latin typeface="Verdana"/>
                <a:cs typeface="Verdana"/>
              </a:rPr>
              <a:t> </a:t>
            </a:r>
            <a:r>
              <a:rPr sz="1906" dirty="0">
                <a:solidFill>
                  <a:srgbClr val="00007F"/>
                </a:solidFill>
                <a:latin typeface="Verdana"/>
                <a:cs typeface="Verdana"/>
              </a:rPr>
              <a:t>permet</a:t>
            </a:r>
            <a:r>
              <a:rPr sz="1906" spc="-53" dirty="0">
                <a:solidFill>
                  <a:srgbClr val="00007F"/>
                </a:solidFill>
                <a:latin typeface="Verdana"/>
                <a:cs typeface="Verdana"/>
              </a:rPr>
              <a:t> </a:t>
            </a:r>
            <a:r>
              <a:rPr sz="1906" spc="-26" dirty="0">
                <a:solidFill>
                  <a:srgbClr val="00007F"/>
                </a:solidFill>
                <a:latin typeface="Verdana"/>
                <a:cs typeface="Verdana"/>
              </a:rPr>
              <a:t>de</a:t>
            </a:r>
            <a:endParaRPr sz="1906">
              <a:latin typeface="Verdana"/>
              <a:cs typeface="Verdana"/>
            </a:endParaRPr>
          </a:p>
        </p:txBody>
      </p:sp>
      <p:sp>
        <p:nvSpPr>
          <p:cNvPr id="8" name="object 8"/>
          <p:cNvSpPr txBox="1"/>
          <p:nvPr/>
        </p:nvSpPr>
        <p:spPr>
          <a:xfrm>
            <a:off x="1784873" y="5497157"/>
            <a:ext cx="135815" cy="188789"/>
          </a:xfrm>
          <a:prstGeom prst="rect">
            <a:avLst/>
          </a:prstGeom>
        </p:spPr>
        <p:txBody>
          <a:bodyPr vert="horz" wrap="square" lIns="0" tIns="17481" rIns="0" bIns="0" rtlCol="0">
            <a:spAutoFit/>
          </a:bodyPr>
          <a:lstStyle/>
          <a:p>
            <a:pPr marL="13447">
              <a:spcBef>
                <a:spcPts val="138"/>
              </a:spcBef>
            </a:pPr>
            <a:r>
              <a:rPr sz="1112" spc="-53" dirty="0">
                <a:solidFill>
                  <a:srgbClr val="00007F"/>
                </a:solidFill>
                <a:latin typeface="Wingdings"/>
                <a:cs typeface="Wingdings"/>
              </a:rPr>
              <a:t></a:t>
            </a:r>
            <a:endParaRPr sz="1112">
              <a:latin typeface="Wingdings"/>
              <a:cs typeface="Wingdings"/>
            </a:endParaRPr>
          </a:p>
        </p:txBody>
      </p:sp>
      <p:sp>
        <p:nvSpPr>
          <p:cNvPr id="9" name="object 9"/>
          <p:cNvSpPr txBox="1"/>
          <p:nvPr/>
        </p:nvSpPr>
        <p:spPr>
          <a:xfrm>
            <a:off x="2084741" y="5380169"/>
            <a:ext cx="5700208" cy="1092463"/>
          </a:xfrm>
          <a:prstGeom prst="rect">
            <a:avLst/>
          </a:prstGeom>
        </p:spPr>
        <p:txBody>
          <a:bodyPr vert="horz" wrap="square" lIns="0" tIns="13447" rIns="0" bIns="0" rtlCol="0">
            <a:spAutoFit/>
          </a:bodyPr>
          <a:lstStyle/>
          <a:p>
            <a:pPr marL="13447" marR="5379">
              <a:lnSpc>
                <a:spcPct val="123100"/>
              </a:lnSpc>
              <a:spcBef>
                <a:spcPts val="106"/>
              </a:spcBef>
            </a:pPr>
            <a:r>
              <a:rPr sz="1906" dirty="0">
                <a:solidFill>
                  <a:srgbClr val="00007F"/>
                </a:solidFill>
                <a:latin typeface="Verdana"/>
                <a:cs typeface="Verdana"/>
              </a:rPr>
              <a:t>dissocier</a:t>
            </a:r>
            <a:r>
              <a:rPr sz="1906" spc="-64" dirty="0">
                <a:solidFill>
                  <a:srgbClr val="00007F"/>
                </a:solidFill>
                <a:latin typeface="Verdana"/>
                <a:cs typeface="Verdana"/>
              </a:rPr>
              <a:t> </a:t>
            </a:r>
            <a:r>
              <a:rPr sz="1906" dirty="0">
                <a:solidFill>
                  <a:srgbClr val="00007F"/>
                </a:solidFill>
                <a:latin typeface="Verdana"/>
                <a:cs typeface="Verdana"/>
              </a:rPr>
              <a:t>des</a:t>
            </a:r>
            <a:r>
              <a:rPr sz="1906" spc="-58" dirty="0">
                <a:solidFill>
                  <a:srgbClr val="00007F"/>
                </a:solidFill>
                <a:latin typeface="Verdana"/>
                <a:cs typeface="Verdana"/>
              </a:rPr>
              <a:t> </a:t>
            </a:r>
            <a:r>
              <a:rPr sz="1906" dirty="0">
                <a:solidFill>
                  <a:srgbClr val="00007F"/>
                </a:solidFill>
                <a:latin typeface="Verdana"/>
                <a:cs typeface="Verdana"/>
              </a:rPr>
              <a:t>problèmes</a:t>
            </a:r>
            <a:r>
              <a:rPr sz="1906" spc="-58" dirty="0">
                <a:solidFill>
                  <a:srgbClr val="00007F"/>
                </a:solidFill>
                <a:latin typeface="Verdana"/>
                <a:cs typeface="Verdana"/>
              </a:rPr>
              <a:t> </a:t>
            </a:r>
            <a:r>
              <a:rPr sz="1906" dirty="0">
                <a:solidFill>
                  <a:srgbClr val="00007F"/>
                </a:solidFill>
                <a:latin typeface="Verdana"/>
                <a:cs typeface="Verdana"/>
              </a:rPr>
              <a:t>de</a:t>
            </a:r>
            <a:r>
              <a:rPr sz="1906" spc="-69" dirty="0">
                <a:solidFill>
                  <a:srgbClr val="00007F"/>
                </a:solidFill>
                <a:latin typeface="Verdana"/>
                <a:cs typeface="Verdana"/>
              </a:rPr>
              <a:t> </a:t>
            </a:r>
            <a:r>
              <a:rPr sz="1906" dirty="0">
                <a:solidFill>
                  <a:srgbClr val="00007F"/>
                </a:solidFill>
                <a:latin typeface="Verdana"/>
                <a:cs typeface="Verdana"/>
              </a:rPr>
              <a:t>natures</a:t>
            </a:r>
            <a:r>
              <a:rPr sz="1906" spc="-58" dirty="0">
                <a:solidFill>
                  <a:srgbClr val="00007F"/>
                </a:solidFill>
                <a:latin typeface="Verdana"/>
                <a:cs typeface="Verdana"/>
              </a:rPr>
              <a:t> </a:t>
            </a:r>
            <a:r>
              <a:rPr sz="1906" spc="-11" dirty="0">
                <a:solidFill>
                  <a:srgbClr val="00007F"/>
                </a:solidFill>
                <a:latin typeface="Verdana"/>
                <a:cs typeface="Verdana"/>
              </a:rPr>
              <a:t>différentes </a:t>
            </a:r>
            <a:r>
              <a:rPr sz="1906" dirty="0">
                <a:solidFill>
                  <a:srgbClr val="00007F"/>
                </a:solidFill>
                <a:latin typeface="Verdana"/>
                <a:cs typeface="Verdana"/>
              </a:rPr>
              <a:t>rendre</a:t>
            </a:r>
            <a:r>
              <a:rPr sz="1906" spc="-101" dirty="0">
                <a:solidFill>
                  <a:srgbClr val="00007F"/>
                </a:solidFill>
                <a:latin typeface="Verdana"/>
                <a:cs typeface="Verdana"/>
              </a:rPr>
              <a:t> </a:t>
            </a:r>
            <a:r>
              <a:rPr sz="1906" dirty="0">
                <a:solidFill>
                  <a:srgbClr val="00007F"/>
                </a:solidFill>
                <a:latin typeface="Verdana"/>
                <a:cs typeface="Verdana"/>
              </a:rPr>
              <a:t>l'architecture</a:t>
            </a:r>
            <a:r>
              <a:rPr sz="1906" spc="-95" dirty="0">
                <a:solidFill>
                  <a:srgbClr val="00007F"/>
                </a:solidFill>
                <a:latin typeface="Verdana"/>
                <a:cs typeface="Verdana"/>
              </a:rPr>
              <a:t> </a:t>
            </a:r>
            <a:r>
              <a:rPr sz="1906" spc="-11" dirty="0">
                <a:solidFill>
                  <a:srgbClr val="00007F"/>
                </a:solidFill>
                <a:latin typeface="Verdana"/>
                <a:cs typeface="Verdana"/>
              </a:rPr>
              <a:t>évolutive</a:t>
            </a:r>
            <a:endParaRPr sz="1906">
              <a:latin typeface="Verdana"/>
              <a:cs typeface="Verdana"/>
            </a:endParaRPr>
          </a:p>
          <a:p>
            <a:pPr marL="13447">
              <a:spcBef>
                <a:spcPts val="529"/>
              </a:spcBef>
            </a:pPr>
            <a:r>
              <a:rPr sz="1906" dirty="0">
                <a:solidFill>
                  <a:srgbClr val="00007F"/>
                </a:solidFill>
                <a:latin typeface="Verdana"/>
                <a:cs typeface="Verdana"/>
              </a:rPr>
              <a:t>faire</a:t>
            </a:r>
            <a:r>
              <a:rPr sz="1906" spc="-37" dirty="0">
                <a:solidFill>
                  <a:srgbClr val="00007F"/>
                </a:solidFill>
                <a:latin typeface="Verdana"/>
                <a:cs typeface="Verdana"/>
              </a:rPr>
              <a:t> </a:t>
            </a:r>
            <a:r>
              <a:rPr sz="1906" dirty="0">
                <a:solidFill>
                  <a:srgbClr val="00007F"/>
                </a:solidFill>
                <a:latin typeface="Verdana"/>
                <a:cs typeface="Verdana"/>
              </a:rPr>
              <a:t>de</a:t>
            </a:r>
            <a:r>
              <a:rPr sz="1906" spc="-37" dirty="0">
                <a:solidFill>
                  <a:srgbClr val="00007F"/>
                </a:solidFill>
                <a:latin typeface="Verdana"/>
                <a:cs typeface="Verdana"/>
              </a:rPr>
              <a:t> </a:t>
            </a:r>
            <a:r>
              <a:rPr sz="1906" dirty="0">
                <a:solidFill>
                  <a:srgbClr val="00007F"/>
                </a:solidFill>
                <a:latin typeface="Verdana"/>
                <a:cs typeface="Verdana"/>
              </a:rPr>
              <a:t>la</a:t>
            </a:r>
            <a:r>
              <a:rPr sz="1906" spc="-32" dirty="0">
                <a:solidFill>
                  <a:srgbClr val="00007F"/>
                </a:solidFill>
                <a:latin typeface="Verdana"/>
                <a:cs typeface="Verdana"/>
              </a:rPr>
              <a:t> </a:t>
            </a:r>
            <a:r>
              <a:rPr sz="1906" spc="-11" dirty="0">
                <a:solidFill>
                  <a:srgbClr val="00007F"/>
                </a:solidFill>
                <a:latin typeface="Verdana"/>
                <a:cs typeface="Verdana"/>
              </a:rPr>
              <a:t>réutilisation</a:t>
            </a:r>
            <a:endParaRPr sz="1906">
              <a:latin typeface="Verdana"/>
              <a:cs typeface="Verdana"/>
            </a:endParaRPr>
          </a:p>
        </p:txBody>
      </p:sp>
      <p:sp>
        <p:nvSpPr>
          <p:cNvPr id="10" name="object 10"/>
          <p:cNvSpPr txBox="1"/>
          <p:nvPr/>
        </p:nvSpPr>
        <p:spPr>
          <a:xfrm>
            <a:off x="1784873" y="5854848"/>
            <a:ext cx="135815" cy="188789"/>
          </a:xfrm>
          <a:prstGeom prst="rect">
            <a:avLst/>
          </a:prstGeom>
        </p:spPr>
        <p:txBody>
          <a:bodyPr vert="horz" wrap="square" lIns="0" tIns="17481" rIns="0" bIns="0" rtlCol="0">
            <a:spAutoFit/>
          </a:bodyPr>
          <a:lstStyle/>
          <a:p>
            <a:pPr marL="13447">
              <a:spcBef>
                <a:spcPts val="138"/>
              </a:spcBef>
            </a:pPr>
            <a:r>
              <a:rPr sz="1112" spc="-53" dirty="0">
                <a:solidFill>
                  <a:srgbClr val="00007F"/>
                </a:solidFill>
                <a:latin typeface="Wingdings"/>
                <a:cs typeface="Wingdings"/>
              </a:rPr>
              <a:t></a:t>
            </a:r>
            <a:endParaRPr sz="1112">
              <a:latin typeface="Wingdings"/>
              <a:cs typeface="Wingdings"/>
            </a:endParaRPr>
          </a:p>
        </p:txBody>
      </p:sp>
      <p:sp>
        <p:nvSpPr>
          <p:cNvPr id="11" name="object 11"/>
          <p:cNvSpPr txBox="1"/>
          <p:nvPr/>
        </p:nvSpPr>
        <p:spPr>
          <a:xfrm>
            <a:off x="1784873" y="6212541"/>
            <a:ext cx="135815" cy="188789"/>
          </a:xfrm>
          <a:prstGeom prst="rect">
            <a:avLst/>
          </a:prstGeom>
        </p:spPr>
        <p:txBody>
          <a:bodyPr vert="horz" wrap="square" lIns="0" tIns="17481" rIns="0" bIns="0" rtlCol="0">
            <a:spAutoFit/>
          </a:bodyPr>
          <a:lstStyle/>
          <a:p>
            <a:pPr marL="13447">
              <a:spcBef>
                <a:spcPts val="138"/>
              </a:spcBef>
            </a:pPr>
            <a:r>
              <a:rPr sz="1112" spc="-53" dirty="0">
                <a:solidFill>
                  <a:srgbClr val="00007F"/>
                </a:solidFill>
                <a:latin typeface="Wingdings"/>
                <a:cs typeface="Wingdings"/>
              </a:rPr>
              <a:t></a:t>
            </a:r>
            <a:endParaRPr sz="1112">
              <a:latin typeface="Wingdings"/>
              <a:cs typeface="Wingdings"/>
            </a:endParaRPr>
          </a:p>
        </p:txBody>
      </p:sp>
      <p:sp>
        <p:nvSpPr>
          <p:cNvPr id="12" name="object 12"/>
          <p:cNvSpPr txBox="1">
            <a:spLocks noGrp="1"/>
          </p:cNvSpPr>
          <p:nvPr>
            <p:ph type="title"/>
          </p:nvPr>
        </p:nvSpPr>
        <p:spPr>
          <a:xfrm>
            <a:off x="727486" y="307339"/>
            <a:ext cx="11134165" cy="690687"/>
          </a:xfrm>
          <a:prstGeom prst="rect">
            <a:avLst/>
          </a:prstGeom>
        </p:spPr>
        <p:txBody>
          <a:bodyPr vert="horz" wrap="square" lIns="0" tIns="13447" rIns="0" bIns="0" rtlCol="0" anchor="ctr">
            <a:spAutoFit/>
          </a:bodyPr>
          <a:lstStyle/>
          <a:p>
            <a:pPr marL="1559152">
              <a:lnSpc>
                <a:spcPct val="100000"/>
              </a:lnSpc>
              <a:spcBef>
                <a:spcPts val="106"/>
              </a:spcBef>
            </a:pPr>
            <a:r>
              <a:rPr b="1" dirty="0"/>
              <a:t>Modèle</a:t>
            </a:r>
            <a:r>
              <a:rPr b="1" spc="-32" dirty="0"/>
              <a:t> </a:t>
            </a:r>
            <a:r>
              <a:rPr b="1" dirty="0"/>
              <a:t>de</a:t>
            </a:r>
            <a:r>
              <a:rPr b="1" spc="-32" dirty="0"/>
              <a:t> </a:t>
            </a:r>
            <a:r>
              <a:rPr b="1" dirty="0"/>
              <a:t>référence</a:t>
            </a:r>
            <a:r>
              <a:rPr b="1" spc="-26" dirty="0"/>
              <a:t> OSI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92FA81-1755-47A2-8FFB-F7A4BA2C12ED}"/>
              </a:ext>
            </a:extLst>
          </p:cNvPr>
          <p:cNvSpPr>
            <a:spLocks noGrp="1"/>
          </p:cNvSpPr>
          <p:nvPr>
            <p:ph type="title"/>
          </p:nvPr>
        </p:nvSpPr>
        <p:spPr>
          <a:xfrm>
            <a:off x="838200" y="365126"/>
            <a:ext cx="10515600" cy="994118"/>
          </a:xfrm>
        </p:spPr>
        <p:txBody>
          <a:bodyPr/>
          <a:lstStyle/>
          <a:p>
            <a:r>
              <a:rPr lang="fr-FR" b="1" i="0" dirty="0">
                <a:solidFill>
                  <a:srgbClr val="A115A1"/>
                </a:solidFill>
                <a:effectLst/>
                <a:latin typeface="Geneva"/>
              </a:rPr>
              <a:t>Règles de communication</a:t>
            </a:r>
            <a:endParaRPr lang="fr-FR" dirty="0"/>
          </a:p>
        </p:txBody>
      </p:sp>
      <p:sp>
        <p:nvSpPr>
          <p:cNvPr id="3" name="Espace réservé du contenu 2">
            <a:extLst>
              <a:ext uri="{FF2B5EF4-FFF2-40B4-BE49-F238E27FC236}">
                <a16:creationId xmlns:a16="http://schemas.microsoft.com/office/drawing/2014/main" id="{BBDB426C-F349-408E-B60B-C164D44B3F30}"/>
              </a:ext>
            </a:extLst>
          </p:cNvPr>
          <p:cNvSpPr>
            <a:spLocks noGrp="1"/>
          </p:cNvSpPr>
          <p:nvPr>
            <p:ph idx="1"/>
          </p:nvPr>
        </p:nvSpPr>
        <p:spPr>
          <a:xfrm>
            <a:off x="222422" y="1470454"/>
            <a:ext cx="11664778" cy="5022420"/>
          </a:xfrm>
        </p:spPr>
        <p:txBody>
          <a:bodyPr>
            <a:normAutofit/>
          </a:bodyPr>
          <a:lstStyle/>
          <a:p>
            <a:pPr algn="l"/>
            <a:r>
              <a:rPr lang="fr-FR" b="1" i="0" dirty="0">
                <a:solidFill>
                  <a:srgbClr val="A115A1"/>
                </a:solidFill>
                <a:effectLst/>
                <a:latin typeface="Geneva"/>
              </a:rPr>
              <a:t>Les règles</a:t>
            </a:r>
          </a:p>
          <a:p>
            <a:pPr algn="l"/>
            <a:r>
              <a:rPr lang="fr-FR" b="0" i="0" dirty="0">
                <a:solidFill>
                  <a:srgbClr val="393536"/>
                </a:solidFill>
                <a:effectLst/>
                <a:latin typeface="Geneva"/>
              </a:rPr>
              <a:t>Un réseau peut être très complexe et consister en des périphériques connectés à Internet, ou alors très simple, comme deux ordinateurs connectés directement entre eux par un seul câble. </a:t>
            </a:r>
          </a:p>
          <a:p>
            <a:pPr algn="l"/>
            <a:r>
              <a:rPr lang="fr-FR" b="0" i="0" dirty="0">
                <a:solidFill>
                  <a:srgbClr val="393536"/>
                </a:solidFill>
                <a:effectLst/>
                <a:latin typeface="Geneva"/>
              </a:rPr>
              <a:t>Tous les niveaux de complexité sont possibles. </a:t>
            </a:r>
          </a:p>
          <a:p>
            <a:pPr algn="l"/>
            <a:r>
              <a:rPr lang="fr-FR" b="0" i="0" dirty="0">
                <a:solidFill>
                  <a:srgbClr val="393536"/>
                </a:solidFill>
                <a:effectLst/>
                <a:latin typeface="Geneva"/>
              </a:rPr>
              <a:t>La taille, la forme et la fonction des réseaux peuvent varier. </a:t>
            </a:r>
          </a:p>
          <a:p>
            <a:pPr algn="l"/>
            <a:r>
              <a:rPr lang="fr-FR" b="0" i="0" dirty="0">
                <a:solidFill>
                  <a:srgbClr val="393536"/>
                </a:solidFill>
                <a:effectLst/>
                <a:latin typeface="Geneva"/>
              </a:rPr>
              <a:t>Cependant, il ne suffit pas de connecter physiquement des périphériques finaux pour permettre la communication. </a:t>
            </a:r>
          </a:p>
          <a:p>
            <a:pPr algn="l"/>
            <a:r>
              <a:rPr lang="fr-FR" b="0" i="0" dirty="0">
                <a:solidFill>
                  <a:srgbClr val="393536"/>
                </a:solidFill>
                <a:effectLst/>
                <a:latin typeface="Geneva"/>
              </a:rPr>
              <a:t>Les périphériques doivent également savoir comment communiquer.</a:t>
            </a:r>
          </a:p>
          <a:p>
            <a:endParaRPr lang="fr-FR" dirty="0"/>
          </a:p>
        </p:txBody>
      </p:sp>
    </p:spTree>
    <p:extLst>
      <p:ext uri="{BB962C8B-B14F-4D97-AF65-F5344CB8AC3E}">
        <p14:creationId xmlns:p14="http://schemas.microsoft.com/office/powerpoint/2010/main" val="1891270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45285-F517-70A6-1A5C-C483ADC0A1C2}"/>
              </a:ext>
            </a:extLst>
          </p:cNvPr>
          <p:cNvSpPr>
            <a:spLocks noGrp="1"/>
          </p:cNvSpPr>
          <p:nvPr>
            <p:ph type="title"/>
          </p:nvPr>
        </p:nvSpPr>
        <p:spPr>
          <a:xfrm>
            <a:off x="838200" y="365125"/>
            <a:ext cx="10515600" cy="640715"/>
          </a:xfrm>
        </p:spPr>
        <p:txBody>
          <a:bodyPr>
            <a:normAutofit fontScale="90000"/>
          </a:bodyPr>
          <a:lstStyle/>
          <a:p>
            <a:r>
              <a:rPr lang="fr-FR" altLang="fr-FR" b="1" dirty="0">
                <a:solidFill>
                  <a:srgbClr val="1F011C"/>
                </a:solidFill>
                <a:latin typeface="Arial" panose="020B0604020202020204" pitchFamily="34" charset="0"/>
                <a:ea typeface="SimSun" panose="02010600030101010101" pitchFamily="2" charset="-122"/>
                <a:cs typeface="Arial" panose="020B0604020202020204" pitchFamily="34" charset="0"/>
              </a:rPr>
              <a:t>Le principe général du modèle OSI</a:t>
            </a:r>
            <a:endParaRPr lang="fr-FR" dirty="0"/>
          </a:p>
        </p:txBody>
      </p:sp>
      <p:sp>
        <p:nvSpPr>
          <p:cNvPr id="3" name="Espace réservé du contenu 2">
            <a:extLst>
              <a:ext uri="{FF2B5EF4-FFF2-40B4-BE49-F238E27FC236}">
                <a16:creationId xmlns:a16="http://schemas.microsoft.com/office/drawing/2014/main" id="{C70938E2-6377-BFF7-1FAA-BB5B89CB8050}"/>
              </a:ext>
            </a:extLst>
          </p:cNvPr>
          <p:cNvSpPr>
            <a:spLocks noGrp="1"/>
          </p:cNvSpPr>
          <p:nvPr>
            <p:ph idx="1"/>
          </p:nvPr>
        </p:nvSpPr>
        <p:spPr>
          <a:xfrm>
            <a:off x="365760" y="1127760"/>
            <a:ext cx="11506200" cy="5365115"/>
          </a:xfrm>
        </p:spPr>
        <p:txBody>
          <a:bodyPr>
            <a:normAutofit/>
          </a:bodyPr>
          <a:lstStyle/>
          <a:p>
            <a:r>
              <a:rPr lang="fr-FR" i="0" dirty="0">
                <a:solidFill>
                  <a:srgbClr val="1F011C"/>
                </a:solidFill>
                <a:effectLst/>
                <a:highlight>
                  <a:srgbClr val="FFFFFF"/>
                </a:highlight>
                <a:latin typeface="Arial" panose="020B0604020202020204" pitchFamily="34" charset="0"/>
              </a:rPr>
              <a:t>Il faut comprendre que lorsqu’un ordinateur A envoie des données vers l’ordinateur B, il utilise la couche « application » qui va ajouter un en-tête aux données (AH). On appelle cela l’</a:t>
            </a:r>
            <a:r>
              <a:rPr lang="fr-FR" b="1" i="0" dirty="0">
                <a:solidFill>
                  <a:srgbClr val="1F011C"/>
                </a:solidFill>
                <a:effectLst/>
                <a:highlight>
                  <a:srgbClr val="FFFFFF"/>
                </a:highlight>
                <a:latin typeface="Arial" panose="020B0604020202020204" pitchFamily="34" charset="0"/>
              </a:rPr>
              <a:t>encapsulation de l’information</a:t>
            </a:r>
            <a:r>
              <a:rPr lang="fr-FR" i="0" dirty="0">
                <a:solidFill>
                  <a:srgbClr val="1F011C"/>
                </a:solidFill>
                <a:effectLst/>
                <a:highlight>
                  <a:srgbClr val="FFFFFF"/>
                </a:highlight>
                <a:latin typeface="Arial" panose="020B0604020202020204" pitchFamily="34" charset="0"/>
              </a:rPr>
              <a:t>.</a:t>
            </a:r>
            <a:endParaRPr lang="fr-FR" dirty="0">
              <a:effectLst/>
              <a:latin typeface="Times New Roman" panose="02020603050405020304" pitchFamily="18" charset="0"/>
            </a:endParaRPr>
          </a:p>
          <a:p>
            <a:r>
              <a:rPr lang="fr-FR" i="0" dirty="0">
                <a:solidFill>
                  <a:srgbClr val="1F011C"/>
                </a:solidFill>
                <a:effectLst/>
                <a:highlight>
                  <a:srgbClr val="FFFFFF"/>
                </a:highlight>
                <a:latin typeface="Arial" panose="020B0604020202020204" pitchFamily="34" charset="0"/>
              </a:rPr>
              <a:t>Il faut comprendre que lorsqu’un ordinateur A envoie des données vers l’ordinateur B, il utilise la couche « application » qui va ajouter un en-tête aux données (AH). On appelle cela l’</a:t>
            </a:r>
            <a:r>
              <a:rPr lang="fr-FR" b="1" i="0" dirty="0">
                <a:solidFill>
                  <a:srgbClr val="1F011C"/>
                </a:solidFill>
                <a:effectLst/>
                <a:highlight>
                  <a:srgbClr val="FFFFFF"/>
                </a:highlight>
                <a:latin typeface="Arial" panose="020B0604020202020204" pitchFamily="34" charset="0"/>
              </a:rPr>
              <a:t>encapsulation de l’information</a:t>
            </a:r>
            <a:r>
              <a:rPr lang="fr-FR" i="0" dirty="0">
                <a:solidFill>
                  <a:srgbClr val="1F011C"/>
                </a:solidFill>
                <a:effectLst/>
                <a:highlight>
                  <a:srgbClr val="FFFFFF"/>
                </a:highlight>
                <a:latin typeface="Arial" panose="020B0604020202020204" pitchFamily="34" charset="0"/>
              </a:rPr>
              <a:t>.</a:t>
            </a:r>
            <a:endParaRPr lang="fr-FR" dirty="0">
              <a:effectLst/>
              <a:latin typeface="Times New Roman" panose="02020603050405020304" pitchFamily="18" charset="0"/>
            </a:endParaRPr>
          </a:p>
          <a:p>
            <a:r>
              <a:rPr lang="fr-FR" i="0" dirty="0">
                <a:solidFill>
                  <a:srgbClr val="1F011C"/>
                </a:solidFill>
                <a:effectLst/>
                <a:highlight>
                  <a:srgbClr val="FFFFFF"/>
                </a:highlight>
                <a:latin typeface="Arial" panose="020B0604020202020204" pitchFamily="34" charset="0"/>
              </a:rPr>
              <a:t>Ce principe d’encapsulation continue jusqu’à la </a:t>
            </a:r>
            <a:r>
              <a:rPr lang="fr-FR" i="0" dirty="0" err="1">
                <a:solidFill>
                  <a:srgbClr val="1F011C"/>
                </a:solidFill>
                <a:effectLst/>
                <a:highlight>
                  <a:srgbClr val="FFFFFF"/>
                </a:highlight>
                <a:latin typeface="Arial" panose="020B0604020202020204" pitchFamily="34" charset="0"/>
              </a:rPr>
              <a:t>la</a:t>
            </a:r>
            <a:r>
              <a:rPr lang="fr-FR" i="0" dirty="0">
                <a:solidFill>
                  <a:srgbClr val="1F011C"/>
                </a:solidFill>
                <a:effectLst/>
                <a:highlight>
                  <a:srgbClr val="FFFFFF"/>
                </a:highlight>
                <a:latin typeface="Arial" panose="020B0604020202020204" pitchFamily="34" charset="0"/>
              </a:rPr>
              <a:t> couche « liaison de données » qui, en plus d’ajouter une en-tête, ajoute aussi un suffixe (DF) pour former ce qu’on appelle une </a:t>
            </a:r>
            <a:r>
              <a:rPr lang="fr-FR" b="1" i="0" dirty="0">
                <a:solidFill>
                  <a:srgbClr val="1F011C"/>
                </a:solidFill>
                <a:effectLst/>
                <a:highlight>
                  <a:srgbClr val="FFFFFF"/>
                </a:highlight>
                <a:latin typeface="Arial" panose="020B0604020202020204" pitchFamily="34" charset="0"/>
              </a:rPr>
              <a:t>trame</a:t>
            </a:r>
            <a:r>
              <a:rPr lang="fr-FR" i="0" dirty="0">
                <a:solidFill>
                  <a:srgbClr val="1F011C"/>
                </a:solidFill>
                <a:effectLst/>
                <a:highlight>
                  <a:srgbClr val="FFFFFF"/>
                </a:highlight>
                <a:latin typeface="Arial" panose="020B0604020202020204" pitchFamily="34" charset="0"/>
              </a:rPr>
              <a:t> que la couche physique transmet physiquement en bits.</a:t>
            </a:r>
            <a:endParaRPr lang="fr-FR" dirty="0">
              <a:effectLst/>
              <a:latin typeface="Times New Roman" panose="02020603050405020304" pitchFamily="18" charset="0"/>
            </a:endParaRPr>
          </a:p>
          <a:p>
            <a:endParaRPr lang="fr-FR" dirty="0"/>
          </a:p>
        </p:txBody>
      </p:sp>
    </p:spTree>
    <p:extLst>
      <p:ext uri="{BB962C8B-B14F-4D97-AF65-F5344CB8AC3E}">
        <p14:creationId xmlns:p14="http://schemas.microsoft.com/office/powerpoint/2010/main" val="81106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18A5E4-DCF4-AB1C-46AF-27210BDF7CE8}"/>
              </a:ext>
            </a:extLst>
          </p:cNvPr>
          <p:cNvSpPr>
            <a:spLocks noGrp="1"/>
          </p:cNvSpPr>
          <p:nvPr>
            <p:ph type="title"/>
          </p:nvPr>
        </p:nvSpPr>
        <p:spPr/>
        <p:txBody>
          <a:bodyPr/>
          <a:lstStyle/>
          <a:p>
            <a:r>
              <a:rPr lang="fr-FR" altLang="fr-FR" b="1" dirty="0">
                <a:solidFill>
                  <a:srgbClr val="1F011C"/>
                </a:solidFill>
                <a:latin typeface="Arial" panose="020B0604020202020204" pitchFamily="34" charset="0"/>
                <a:ea typeface="SimSun" panose="02010600030101010101" pitchFamily="2" charset="-122"/>
                <a:cs typeface="Arial" panose="020B0604020202020204" pitchFamily="34" charset="0"/>
              </a:rPr>
              <a:t>Le principe général du modèle OSI</a:t>
            </a:r>
            <a:endParaRPr lang="fr-FR" dirty="0"/>
          </a:p>
        </p:txBody>
      </p:sp>
      <p:sp>
        <p:nvSpPr>
          <p:cNvPr id="3" name="Espace réservé du contenu 2">
            <a:extLst>
              <a:ext uri="{FF2B5EF4-FFF2-40B4-BE49-F238E27FC236}">
                <a16:creationId xmlns:a16="http://schemas.microsoft.com/office/drawing/2014/main" id="{0FF00DEB-4FB0-A1E4-F677-11ADE9F6AFB4}"/>
              </a:ext>
            </a:extLst>
          </p:cNvPr>
          <p:cNvSpPr>
            <a:spLocks noGrp="1"/>
          </p:cNvSpPr>
          <p:nvPr>
            <p:ph idx="1"/>
          </p:nvPr>
        </p:nvSpPr>
        <p:spPr/>
        <p:txBody>
          <a:bodyPr/>
          <a:lstStyle/>
          <a:p>
            <a:r>
              <a:rPr lang="pt-BR" i="0" dirty="0">
                <a:solidFill>
                  <a:srgbClr val="1F011C"/>
                </a:solidFill>
                <a:effectLst/>
                <a:highlight>
                  <a:srgbClr val="FFFFFF"/>
                </a:highlight>
                <a:latin typeface="Arial" panose="020B0604020202020204" pitchFamily="34" charset="0"/>
                <a:ea typeface="宋体" panose="02010600030101010101" pitchFamily="2" charset="-122"/>
              </a:rPr>
              <a:t>Exemple d’une trame en hexadécimale</a:t>
            </a:r>
            <a:br>
              <a:rPr lang="pt-BR" i="0" dirty="0">
                <a:solidFill>
                  <a:srgbClr val="1F011C"/>
                </a:solidFill>
                <a:effectLst/>
                <a:highlight>
                  <a:srgbClr val="FFFFFF"/>
                </a:highlight>
                <a:latin typeface="Arial" panose="020B0604020202020204" pitchFamily="34" charset="0"/>
                <a:ea typeface="宋体" panose="02010600030101010101" pitchFamily="2" charset="-122"/>
              </a:rPr>
            </a:br>
            <a:r>
              <a:rPr lang="pt-BR" i="0" dirty="0">
                <a:solidFill>
                  <a:srgbClr val="1F011C"/>
                </a:solidFill>
                <a:effectLst/>
                <a:highlight>
                  <a:srgbClr val="FFFFFF"/>
                </a:highlight>
                <a:latin typeface="Arial" panose="020B0604020202020204" pitchFamily="34" charset="0"/>
                <a:ea typeface="宋体" panose="02010600030101010101" pitchFamily="2" charset="-122"/>
              </a:rPr>
              <a:t>58 fb 84 33 8e 07 f4 ca  e5 48 ef d0 08 00 45 00</a:t>
            </a:r>
            <a:br>
              <a:rPr lang="pt-BR" i="0" dirty="0">
                <a:solidFill>
                  <a:srgbClr val="1F011C"/>
                </a:solidFill>
                <a:effectLst/>
                <a:highlight>
                  <a:srgbClr val="FFFFFF"/>
                </a:highlight>
                <a:latin typeface="Arial" panose="020B0604020202020204" pitchFamily="34" charset="0"/>
                <a:ea typeface="宋体" panose="02010600030101010101" pitchFamily="2" charset="-122"/>
              </a:rPr>
            </a:br>
            <a:r>
              <a:rPr lang="pt-BR" i="0" dirty="0">
                <a:solidFill>
                  <a:srgbClr val="1F011C"/>
                </a:solidFill>
                <a:effectLst/>
                <a:highlight>
                  <a:srgbClr val="FFFFFF"/>
                </a:highlight>
                <a:latin typeface="Arial" panose="020B0604020202020204" pitchFamily="34" charset="0"/>
                <a:ea typeface="宋体" panose="02010600030101010101" pitchFamily="2" charset="-122"/>
              </a:rPr>
              <a:t>00 28 a0 a1 00 00 35 06  ea 9a 5d b8 dc 1d c0 a8</a:t>
            </a:r>
            <a:br>
              <a:rPr lang="pt-BR" i="0" dirty="0">
                <a:solidFill>
                  <a:srgbClr val="1F011C"/>
                </a:solidFill>
                <a:effectLst/>
                <a:highlight>
                  <a:srgbClr val="FFFFFF"/>
                </a:highlight>
                <a:latin typeface="Arial" panose="020B0604020202020204" pitchFamily="34" charset="0"/>
                <a:ea typeface="宋体" panose="02010600030101010101" pitchFamily="2" charset="-122"/>
              </a:rPr>
            </a:br>
            <a:r>
              <a:rPr lang="pt-BR" i="0" dirty="0">
                <a:solidFill>
                  <a:srgbClr val="1F011C"/>
                </a:solidFill>
                <a:effectLst/>
                <a:highlight>
                  <a:srgbClr val="FFFFFF"/>
                </a:highlight>
                <a:latin typeface="Arial" panose="020B0604020202020204" pitchFamily="34" charset="0"/>
                <a:ea typeface="宋体" panose="02010600030101010101" pitchFamily="2" charset="-122"/>
              </a:rPr>
              <a:t>00 16 00 50 d8 83 f1 62  34 94 16 df 42 5d 50 10</a:t>
            </a:r>
            <a:br>
              <a:rPr lang="pt-BR" i="0" dirty="0">
                <a:solidFill>
                  <a:srgbClr val="1F011C"/>
                </a:solidFill>
                <a:effectLst/>
                <a:highlight>
                  <a:srgbClr val="FFFFFF"/>
                </a:highlight>
                <a:latin typeface="Arial" panose="020B0604020202020204" pitchFamily="34" charset="0"/>
                <a:ea typeface="宋体" panose="02010600030101010101" pitchFamily="2" charset="-122"/>
              </a:rPr>
            </a:br>
            <a:r>
              <a:rPr lang="pt-BR" i="0" dirty="0">
                <a:solidFill>
                  <a:srgbClr val="1F011C"/>
                </a:solidFill>
                <a:effectLst/>
                <a:highlight>
                  <a:srgbClr val="FFFFFF"/>
                </a:highlight>
                <a:latin typeface="Arial" panose="020B0604020202020204" pitchFamily="34" charset="0"/>
                <a:ea typeface="宋体" panose="02010600030101010101" pitchFamily="2" charset="-122"/>
              </a:rPr>
              <a:t>01 20 5c 19 00 00</a:t>
            </a:r>
            <a:endParaRPr lang="pt-BR" dirty="0">
              <a:effectLst/>
              <a:highlight>
                <a:srgbClr val="FFFFFF"/>
              </a:highlight>
              <a:latin typeface="Times New Roman" panose="02020603050405020304" pitchFamily="18" charset="0"/>
              <a:ea typeface="宋体" panose="02010600030101010101" pitchFamily="2" charset="-122"/>
            </a:endParaRPr>
          </a:p>
          <a:p>
            <a:endParaRPr lang="fr-FR" dirty="0"/>
          </a:p>
        </p:txBody>
      </p:sp>
    </p:spTree>
    <p:extLst>
      <p:ext uri="{BB962C8B-B14F-4D97-AF65-F5344CB8AC3E}">
        <p14:creationId xmlns:p14="http://schemas.microsoft.com/office/powerpoint/2010/main" val="4239452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E5790-4845-D845-203F-8D2AF23CD3BE}"/>
              </a:ext>
            </a:extLst>
          </p:cNvPr>
          <p:cNvSpPr>
            <a:spLocks noGrp="1"/>
          </p:cNvSpPr>
          <p:nvPr>
            <p:ph type="title"/>
          </p:nvPr>
        </p:nvSpPr>
        <p:spPr/>
        <p:txBody>
          <a:bodyPr/>
          <a:lstStyle/>
          <a:p>
            <a:r>
              <a:rPr lang="fr-FR" altLang="fr-FR" b="1" dirty="0">
                <a:solidFill>
                  <a:srgbClr val="1F011C"/>
                </a:solidFill>
                <a:latin typeface="Arial" panose="020B0604020202020204" pitchFamily="34" charset="0"/>
                <a:ea typeface="SimSun" panose="02010600030101010101" pitchFamily="2" charset="-122"/>
                <a:cs typeface="Arial" panose="020B0604020202020204" pitchFamily="34" charset="0"/>
              </a:rPr>
              <a:t>Le principe général du modèle OSI</a:t>
            </a:r>
            <a:endParaRPr lang="fr-FR" dirty="0"/>
          </a:p>
        </p:txBody>
      </p:sp>
      <p:sp>
        <p:nvSpPr>
          <p:cNvPr id="3" name="Espace réservé du contenu 2">
            <a:extLst>
              <a:ext uri="{FF2B5EF4-FFF2-40B4-BE49-F238E27FC236}">
                <a16:creationId xmlns:a16="http://schemas.microsoft.com/office/drawing/2014/main" id="{5E1CBCAC-FA07-80C1-ED9A-3E461781E59E}"/>
              </a:ext>
            </a:extLst>
          </p:cNvPr>
          <p:cNvSpPr>
            <a:spLocks noGrp="1"/>
          </p:cNvSpPr>
          <p:nvPr>
            <p:ph idx="1"/>
          </p:nvPr>
        </p:nvSpPr>
        <p:spPr/>
        <p:txBody>
          <a:bodyPr/>
          <a:lstStyle/>
          <a:p>
            <a:pPr algn="l"/>
            <a:r>
              <a:rPr lang="fr-FR" i="0" dirty="0">
                <a:solidFill>
                  <a:srgbClr val="1F011C"/>
                </a:solidFill>
                <a:effectLst/>
                <a:highlight>
                  <a:srgbClr val="FFFFFF"/>
                </a:highlight>
                <a:latin typeface="Arial" panose="020B0604020202020204" pitchFamily="34" charset="0"/>
              </a:rPr>
              <a:t>L’ordinateur B va procéder dans le sens inverse pour lire l’information, en enlevant le suffixe puis chaque en-tête successive : on appelle cela la </a:t>
            </a:r>
            <a:r>
              <a:rPr lang="fr-FR" b="1" i="0" dirty="0">
                <a:solidFill>
                  <a:srgbClr val="1F011C"/>
                </a:solidFill>
                <a:effectLst/>
                <a:highlight>
                  <a:srgbClr val="FFFFFF"/>
                </a:highlight>
                <a:latin typeface="Arial" panose="020B0604020202020204" pitchFamily="34" charset="0"/>
              </a:rPr>
              <a:t>décapsulation</a:t>
            </a:r>
            <a:r>
              <a:rPr lang="fr-FR" i="0" dirty="0">
                <a:solidFill>
                  <a:srgbClr val="1F011C"/>
                </a:solidFill>
                <a:effectLst/>
                <a:highlight>
                  <a:srgbClr val="FFFFFF"/>
                </a:highlight>
                <a:latin typeface="Arial" panose="020B0604020202020204" pitchFamily="34" charset="0"/>
              </a:rPr>
              <a:t>.</a:t>
            </a:r>
            <a:endParaRPr lang="fr-FR" dirty="0">
              <a:effectLst/>
              <a:latin typeface="Times New Roman" panose="02020603050405020304" pitchFamily="18" charset="0"/>
            </a:endParaRPr>
          </a:p>
          <a:p>
            <a:pPr algn="l"/>
            <a:r>
              <a:rPr lang="fr-FR" i="0" dirty="0">
                <a:solidFill>
                  <a:srgbClr val="1F011C"/>
                </a:solidFill>
                <a:effectLst/>
                <a:highlight>
                  <a:srgbClr val="FFFFFF"/>
                </a:highlight>
                <a:latin typeface="Arial" panose="020B0604020202020204" pitchFamily="34" charset="0"/>
              </a:rPr>
              <a:t>À l’issue de ces décapsulations, l’ordinateur pourra enfin afficher la donnée que l’ordinateur A voulait transmettre.</a:t>
            </a:r>
            <a:endParaRPr lang="fr-FR" dirty="0">
              <a:effectLst/>
              <a:latin typeface="Times New Roman" panose="02020603050405020304" pitchFamily="18" charset="0"/>
            </a:endParaRPr>
          </a:p>
          <a:p>
            <a:endParaRPr lang="fr-FR" dirty="0"/>
          </a:p>
        </p:txBody>
      </p:sp>
    </p:spTree>
    <p:extLst>
      <p:ext uri="{BB962C8B-B14F-4D97-AF65-F5344CB8AC3E}">
        <p14:creationId xmlns:p14="http://schemas.microsoft.com/office/powerpoint/2010/main" val="1455522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13DF8D7-F666-4F1B-89DF-0A340710A1D3}"/>
              </a:ext>
            </a:extLst>
          </p:cNvPr>
          <p:cNvPicPr>
            <a:picLocks noChangeAspect="1"/>
          </p:cNvPicPr>
          <p:nvPr/>
        </p:nvPicPr>
        <p:blipFill>
          <a:blip r:embed="rId2"/>
          <a:stretch>
            <a:fillRect/>
          </a:stretch>
        </p:blipFill>
        <p:spPr>
          <a:xfrm>
            <a:off x="1309817" y="225962"/>
            <a:ext cx="7624117" cy="6403625"/>
          </a:xfrm>
          <a:prstGeom prst="rect">
            <a:avLst/>
          </a:prstGeom>
        </p:spPr>
      </p:pic>
    </p:spTree>
    <p:extLst>
      <p:ext uri="{BB962C8B-B14F-4D97-AF65-F5344CB8AC3E}">
        <p14:creationId xmlns:p14="http://schemas.microsoft.com/office/powerpoint/2010/main" val="3033367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4D8249-4190-4382-92FF-E92AF959F081}"/>
              </a:ext>
            </a:extLst>
          </p:cNvPr>
          <p:cNvSpPr>
            <a:spLocks noGrp="1"/>
          </p:cNvSpPr>
          <p:nvPr>
            <p:ph type="title"/>
          </p:nvPr>
        </p:nvSpPr>
        <p:spPr/>
        <p:txBody>
          <a:bodyPr/>
          <a:lstStyle/>
          <a:p>
            <a:r>
              <a:rPr lang="fr-FR" b="1" i="0" dirty="0">
                <a:solidFill>
                  <a:srgbClr val="A115A1"/>
                </a:solidFill>
                <a:effectLst/>
                <a:latin typeface="Geneva"/>
              </a:rPr>
              <a:t>Modèles de référence</a:t>
            </a:r>
            <a:endParaRPr lang="fr-FR" dirty="0"/>
          </a:p>
        </p:txBody>
      </p:sp>
      <p:sp>
        <p:nvSpPr>
          <p:cNvPr id="3" name="Espace réservé du contenu 2">
            <a:extLst>
              <a:ext uri="{FF2B5EF4-FFF2-40B4-BE49-F238E27FC236}">
                <a16:creationId xmlns:a16="http://schemas.microsoft.com/office/drawing/2014/main" id="{6766FEE1-5405-4377-BB88-CE5A57104637}"/>
              </a:ext>
            </a:extLst>
          </p:cNvPr>
          <p:cNvSpPr>
            <a:spLocks noGrp="1"/>
          </p:cNvSpPr>
          <p:nvPr>
            <p:ph idx="1"/>
          </p:nvPr>
        </p:nvSpPr>
        <p:spPr>
          <a:xfrm>
            <a:off x="838200" y="1383957"/>
            <a:ext cx="10515600" cy="4793006"/>
          </a:xfrm>
        </p:spPr>
        <p:txBody>
          <a:bodyPr>
            <a:normAutofit fontScale="70000" lnSpcReduction="20000"/>
          </a:bodyPr>
          <a:lstStyle/>
          <a:p>
            <a:pPr algn="l"/>
            <a:r>
              <a:rPr lang="fr-FR" b="0" i="0" dirty="0">
                <a:solidFill>
                  <a:srgbClr val="393536"/>
                </a:solidFill>
                <a:effectLst/>
                <a:latin typeface="Geneva"/>
              </a:rPr>
              <a:t>À l'origine, le modèle OSI a été conçu par l'organisation ISO pour fournir un cadre dans lequel concevoir une suite de protocoles système ouverts. L'idée était que cet ensemble de protocoles serait utilisé pour développer un réseau international qui ne dépendrait pas de systèmes propriétaires.</a:t>
            </a:r>
          </a:p>
          <a:p>
            <a:pPr algn="l"/>
            <a:r>
              <a:rPr lang="fr-FR" b="0" i="0" dirty="0">
                <a:solidFill>
                  <a:srgbClr val="393536"/>
                </a:solidFill>
                <a:effectLst/>
                <a:latin typeface="Geneva"/>
              </a:rPr>
              <a:t>Finalement, du fait de la rapidité avec laquelle Internet basé sur TCP/IP a été adopté et de sa vitesse de développement, l'élaboration et l'acceptation de la suite de protocoles OSI sont restées à la traîne. Même si peu de protocoles développés à l'aide des spécifications OSI font l'objet d'une utilisation répandue aujourd'hui, le modèle OSI à sept couches a apporté des contributions essentielles au développement d'autres protocoles et produits pour tous les types de nouveaux réseaux.</a:t>
            </a:r>
          </a:p>
          <a:p>
            <a:pPr algn="l"/>
            <a:r>
              <a:rPr lang="fr-FR" b="0" i="0" dirty="0">
                <a:solidFill>
                  <a:srgbClr val="393536"/>
                </a:solidFill>
                <a:effectLst/>
                <a:latin typeface="Geneva"/>
              </a:rPr>
              <a:t>Il fournit une liste exhaustive de fonctions et de services qui peuvent intervenir à chaque couche. Il décrit également l'interaction de chaque couche avec les couches directement supérieures et inférieures. Bien que le contenu de ce cours soit structuré autour du modèle de référence OSI, la discussion traitera essentiellement des protocoles identifiés dans le modèle de protocole TCP/IP. Cliquez sur le nom de chaque couche pour afficher les détails.</a:t>
            </a:r>
          </a:p>
          <a:p>
            <a:pPr algn="l"/>
            <a:r>
              <a:rPr lang="fr-FR" b="1" i="0" dirty="0">
                <a:solidFill>
                  <a:srgbClr val="393536"/>
                </a:solidFill>
                <a:effectLst/>
                <a:latin typeface="Geneva"/>
              </a:rPr>
              <a:t>Remarque</a:t>
            </a:r>
            <a:r>
              <a:rPr lang="fr-FR" b="0" i="0" dirty="0">
                <a:solidFill>
                  <a:srgbClr val="393536"/>
                </a:solidFill>
                <a:effectLst/>
                <a:latin typeface="Geneva"/>
              </a:rPr>
              <a:t> : si les couches du modèle TCP/IP sont désignées par leur nom uniquement, les sept couches du modèle OSI sont plus fréquemment désignées par un numéro. Par exemple, la couche physique est appelée Couche 1 dans le modèle OSI.</a:t>
            </a:r>
          </a:p>
          <a:p>
            <a:endParaRPr lang="fr-FR" dirty="0"/>
          </a:p>
        </p:txBody>
      </p:sp>
    </p:spTree>
    <p:extLst>
      <p:ext uri="{BB962C8B-B14F-4D97-AF65-F5344CB8AC3E}">
        <p14:creationId xmlns:p14="http://schemas.microsoft.com/office/powerpoint/2010/main" val="28068868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922A2-16AD-E95A-B186-D4815D063B8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A4D38C3-B7C4-D1E7-CAF9-76EA03EC1607}"/>
              </a:ext>
            </a:extLst>
          </p:cNvPr>
          <p:cNvSpPr>
            <a:spLocks noGrp="1"/>
          </p:cNvSpPr>
          <p:nvPr>
            <p:ph idx="1"/>
          </p:nvPr>
        </p:nvSpPr>
        <p:spPr/>
        <p:txBody>
          <a:bodyPr/>
          <a:lstStyle/>
          <a:p>
            <a:pPr marL="0" marR="0" algn="l">
              <a:spcBef>
                <a:spcPts val="0"/>
              </a:spcBef>
              <a:spcAft>
                <a:spcPts val="0"/>
              </a:spcAft>
            </a:pPr>
            <a:r>
              <a:rPr lang="fr-FR" b="1" i="0" dirty="0">
                <a:solidFill>
                  <a:srgbClr val="1F011C"/>
                </a:solidFill>
                <a:effectLst/>
                <a:highlight>
                  <a:srgbClr val="FFFFFF"/>
                </a:highlight>
                <a:latin typeface="Arial" panose="020B0604020202020204" pitchFamily="34" charset="0"/>
                <a:ea typeface="宋体" panose="02010600030101010101" pitchFamily="2" charset="-122"/>
              </a:rPr>
              <a:t>. Les couches du modèle OSI</a:t>
            </a:r>
            <a:endParaRPr lang="fr-FR" dirty="0">
              <a:effectLst/>
              <a:highlight>
                <a:srgbClr val="FFFFFF"/>
              </a:highlight>
              <a:latin typeface="Times New Roman" panose="02020603050405020304" pitchFamily="18" charset="0"/>
              <a:ea typeface="宋体" panose="02010600030101010101" pitchFamily="2" charset="-122"/>
            </a:endParaRPr>
          </a:p>
          <a:p>
            <a:pPr algn="l"/>
            <a:r>
              <a:rPr lang="fr-FR" b="1" i="0" dirty="0">
                <a:solidFill>
                  <a:srgbClr val="1F011C"/>
                </a:solidFill>
                <a:effectLst/>
                <a:highlight>
                  <a:srgbClr val="FFFFFF"/>
                </a:highlight>
                <a:latin typeface="Arial" panose="020B0604020202020204" pitchFamily="34" charset="0"/>
              </a:rPr>
              <a:t>OSI</a:t>
            </a:r>
            <a:r>
              <a:rPr lang="fr-FR" i="0" dirty="0">
                <a:solidFill>
                  <a:srgbClr val="1F011C"/>
                </a:solidFill>
                <a:effectLst/>
                <a:highlight>
                  <a:srgbClr val="FFFFFF"/>
                </a:highlight>
                <a:latin typeface="Arial" panose="020B0604020202020204" pitchFamily="34" charset="0"/>
              </a:rPr>
              <a:t> est l’acronyme anglais d’</a:t>
            </a:r>
            <a:r>
              <a:rPr lang="fr-FR" i="1" dirty="0">
                <a:solidFill>
                  <a:srgbClr val="1F011C"/>
                </a:solidFill>
                <a:effectLst/>
                <a:highlight>
                  <a:srgbClr val="FFFFFF"/>
                </a:highlight>
                <a:latin typeface="Arial" panose="020B0604020202020204" pitchFamily="34" charset="0"/>
              </a:rPr>
              <a:t>Open </a:t>
            </a:r>
            <a:r>
              <a:rPr lang="fr-FR" i="1" dirty="0" err="1">
                <a:solidFill>
                  <a:srgbClr val="1F011C"/>
                </a:solidFill>
                <a:effectLst/>
                <a:highlight>
                  <a:srgbClr val="FFFFFF"/>
                </a:highlight>
                <a:latin typeface="Arial" panose="020B0604020202020204" pitchFamily="34" charset="0"/>
              </a:rPr>
              <a:t>Systems</a:t>
            </a:r>
            <a:r>
              <a:rPr lang="fr-FR" i="1" dirty="0">
                <a:solidFill>
                  <a:srgbClr val="1F011C"/>
                </a:solidFill>
                <a:effectLst/>
                <a:highlight>
                  <a:srgbClr val="FFFFFF"/>
                </a:highlight>
                <a:latin typeface="Arial" panose="020B0604020202020204" pitchFamily="34" charset="0"/>
              </a:rPr>
              <a:t> </a:t>
            </a:r>
            <a:r>
              <a:rPr lang="fr-FR" i="1" dirty="0" err="1">
                <a:solidFill>
                  <a:srgbClr val="1F011C"/>
                </a:solidFill>
                <a:effectLst/>
                <a:highlight>
                  <a:srgbClr val="FFFFFF"/>
                </a:highlight>
                <a:latin typeface="Arial" panose="020B0604020202020204" pitchFamily="34" charset="0"/>
              </a:rPr>
              <a:t>Interconnection</a:t>
            </a:r>
            <a:r>
              <a:rPr lang="fr-FR" i="0" dirty="0">
                <a:solidFill>
                  <a:srgbClr val="1F011C"/>
                </a:solidFill>
                <a:effectLst/>
                <a:highlight>
                  <a:srgbClr val="FFFFFF"/>
                </a:highlight>
                <a:latin typeface="Arial" panose="020B0604020202020204" pitchFamily="34" charset="0"/>
              </a:rPr>
              <a:t> signifiant « interconnexion des systèmes ouverts ».</a:t>
            </a:r>
            <a:endParaRPr lang="fr-FR" dirty="0">
              <a:effectLst/>
              <a:latin typeface="Times New Roman" panose="02020603050405020304" pitchFamily="18" charset="0"/>
            </a:endParaRPr>
          </a:p>
          <a:p>
            <a:pPr marL="0" marR="0" algn="l">
              <a:spcBef>
                <a:spcPts val="0"/>
              </a:spcBef>
              <a:spcAft>
                <a:spcPts val="0"/>
              </a:spcAft>
            </a:pPr>
            <a:r>
              <a:rPr lang="fr-FR" i="0" dirty="0">
                <a:solidFill>
                  <a:srgbClr val="1F011C"/>
                </a:solidFill>
                <a:effectLst/>
                <a:highlight>
                  <a:srgbClr val="FFFFFF"/>
                </a:highlight>
                <a:latin typeface="Arial" panose="020B0604020202020204" pitchFamily="34" charset="0"/>
                <a:ea typeface="宋体" panose="02010600030101010101" pitchFamily="2" charset="-122"/>
              </a:rPr>
              <a:t>Le modèle OSI est une norme de communication qui permet de sectionner en plusieurs blocs le processus de communication. Chaque bloc est alors appelé </a:t>
            </a:r>
            <a:r>
              <a:rPr lang="fr-FR" b="1" i="0" dirty="0">
                <a:solidFill>
                  <a:srgbClr val="1F011C"/>
                </a:solidFill>
                <a:effectLst/>
                <a:highlight>
                  <a:srgbClr val="FFFFFF"/>
                </a:highlight>
                <a:latin typeface="Arial" panose="020B0604020202020204" pitchFamily="34" charset="0"/>
                <a:ea typeface="宋体" panose="02010600030101010101" pitchFamily="2" charset="-122"/>
              </a:rPr>
              <a:t>couche</a:t>
            </a:r>
            <a:r>
              <a:rPr lang="fr-FR" i="0" dirty="0">
                <a:solidFill>
                  <a:srgbClr val="1F011C"/>
                </a:solidFill>
                <a:effectLst/>
                <a:highlight>
                  <a:srgbClr val="FFFFFF"/>
                </a:highlight>
                <a:latin typeface="Arial" panose="020B0604020202020204" pitchFamily="34" charset="0"/>
                <a:ea typeface="宋体" panose="02010600030101010101" pitchFamily="2" charset="-122"/>
              </a:rPr>
              <a:t>.</a:t>
            </a:r>
            <a:endParaRPr lang="fr-FR" dirty="0">
              <a:effectLst/>
              <a:highlight>
                <a:srgbClr val="FFFFFF"/>
              </a:highlight>
              <a:latin typeface="Times New Roman" panose="02020603050405020304" pitchFamily="18" charset="0"/>
              <a:ea typeface="宋体" panose="02010600030101010101" pitchFamily="2" charset="-122"/>
            </a:endParaRPr>
          </a:p>
          <a:p>
            <a:endParaRPr lang="fr-FR" dirty="0"/>
          </a:p>
        </p:txBody>
      </p:sp>
    </p:spTree>
    <p:extLst>
      <p:ext uri="{BB962C8B-B14F-4D97-AF65-F5344CB8AC3E}">
        <p14:creationId xmlns:p14="http://schemas.microsoft.com/office/powerpoint/2010/main" val="4131788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388D8-9C12-4C36-B8AC-45D8454DFA27}"/>
              </a:ext>
            </a:extLst>
          </p:cNvPr>
          <p:cNvSpPr>
            <a:spLocks noGrp="1"/>
          </p:cNvSpPr>
          <p:nvPr>
            <p:ph type="title"/>
          </p:nvPr>
        </p:nvSpPr>
        <p:spPr>
          <a:xfrm>
            <a:off x="838200" y="365125"/>
            <a:ext cx="10515600" cy="488315"/>
          </a:xfrm>
        </p:spPr>
        <p:txBody>
          <a:bodyPr>
            <a:normAutofit fontScale="90000"/>
          </a:bodyPr>
          <a:lstStyle/>
          <a:p>
            <a:endParaRPr lang="fr-FR" dirty="0"/>
          </a:p>
        </p:txBody>
      </p:sp>
      <p:pic>
        <p:nvPicPr>
          <p:cNvPr id="5" name="Image 4">
            <a:extLst>
              <a:ext uri="{FF2B5EF4-FFF2-40B4-BE49-F238E27FC236}">
                <a16:creationId xmlns:a16="http://schemas.microsoft.com/office/drawing/2014/main" id="{81CA81E9-4638-4623-9A4B-6E4EE90EA1A4}"/>
              </a:ext>
            </a:extLst>
          </p:cNvPr>
          <p:cNvPicPr>
            <a:picLocks noChangeAspect="1"/>
          </p:cNvPicPr>
          <p:nvPr/>
        </p:nvPicPr>
        <p:blipFill>
          <a:blip r:embed="rId2"/>
          <a:stretch>
            <a:fillRect/>
          </a:stretch>
        </p:blipFill>
        <p:spPr>
          <a:xfrm>
            <a:off x="2824170" y="1323975"/>
            <a:ext cx="5519730" cy="5168900"/>
          </a:xfrm>
          <a:prstGeom prst="rect">
            <a:avLst/>
          </a:prstGeom>
        </p:spPr>
      </p:pic>
    </p:spTree>
    <p:extLst>
      <p:ext uri="{BB962C8B-B14F-4D97-AF65-F5344CB8AC3E}">
        <p14:creationId xmlns:p14="http://schemas.microsoft.com/office/powerpoint/2010/main" val="3266184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168114" y="2037229"/>
            <a:ext cx="1430767" cy="3773245"/>
            <a:chOff x="1148080" y="1924050"/>
            <a:chExt cx="1351280" cy="3563620"/>
          </a:xfrm>
        </p:grpSpPr>
        <p:sp>
          <p:nvSpPr>
            <p:cNvPr id="4" name="object 4"/>
            <p:cNvSpPr/>
            <p:nvPr/>
          </p:nvSpPr>
          <p:spPr>
            <a:xfrm>
              <a:off x="1148080" y="4974589"/>
              <a:ext cx="1351280" cy="513080"/>
            </a:xfrm>
            <a:custGeom>
              <a:avLst/>
              <a:gdLst/>
              <a:ahLst/>
              <a:cxnLst/>
              <a:rect l="l" t="t" r="r" b="b"/>
              <a:pathLst>
                <a:path w="1351280" h="513079">
                  <a:moveTo>
                    <a:pt x="1351280" y="0"/>
                  </a:moveTo>
                  <a:lnTo>
                    <a:pt x="0" y="0"/>
                  </a:lnTo>
                  <a:lnTo>
                    <a:pt x="0" y="513080"/>
                  </a:lnTo>
                  <a:lnTo>
                    <a:pt x="675639" y="513080"/>
                  </a:lnTo>
                  <a:lnTo>
                    <a:pt x="1351280" y="513080"/>
                  </a:lnTo>
                  <a:lnTo>
                    <a:pt x="1351280" y="0"/>
                  </a:lnTo>
                  <a:close/>
                </a:path>
              </a:pathLst>
            </a:custGeom>
            <a:solidFill>
              <a:srgbClr val="333333"/>
            </a:solidFill>
          </p:spPr>
          <p:txBody>
            <a:bodyPr wrap="square" lIns="0" tIns="0" rIns="0" bIns="0" rtlCol="0"/>
            <a:lstStyle/>
            <a:p>
              <a:endParaRPr sz="1906"/>
            </a:p>
          </p:txBody>
        </p:sp>
        <p:sp>
          <p:nvSpPr>
            <p:cNvPr id="5" name="object 5"/>
            <p:cNvSpPr/>
            <p:nvPr/>
          </p:nvSpPr>
          <p:spPr>
            <a:xfrm>
              <a:off x="1148080" y="4467860"/>
              <a:ext cx="1351280" cy="510540"/>
            </a:xfrm>
            <a:custGeom>
              <a:avLst/>
              <a:gdLst/>
              <a:ahLst/>
              <a:cxnLst/>
              <a:rect l="l" t="t" r="r" b="b"/>
              <a:pathLst>
                <a:path w="1351280" h="510539">
                  <a:moveTo>
                    <a:pt x="1351280" y="0"/>
                  </a:moveTo>
                  <a:lnTo>
                    <a:pt x="0" y="0"/>
                  </a:lnTo>
                  <a:lnTo>
                    <a:pt x="0" y="510539"/>
                  </a:lnTo>
                  <a:lnTo>
                    <a:pt x="675639" y="510539"/>
                  </a:lnTo>
                  <a:lnTo>
                    <a:pt x="1351280" y="510539"/>
                  </a:lnTo>
                  <a:lnTo>
                    <a:pt x="1351280" y="0"/>
                  </a:lnTo>
                  <a:close/>
                </a:path>
              </a:pathLst>
            </a:custGeom>
            <a:solidFill>
              <a:srgbClr val="4B4B4B"/>
            </a:solidFill>
          </p:spPr>
          <p:txBody>
            <a:bodyPr wrap="square" lIns="0" tIns="0" rIns="0" bIns="0" rtlCol="0"/>
            <a:lstStyle/>
            <a:p>
              <a:endParaRPr sz="1906"/>
            </a:p>
          </p:txBody>
        </p:sp>
        <p:sp>
          <p:nvSpPr>
            <p:cNvPr id="6" name="object 6"/>
            <p:cNvSpPr/>
            <p:nvPr/>
          </p:nvSpPr>
          <p:spPr>
            <a:xfrm>
              <a:off x="1148080" y="3963670"/>
              <a:ext cx="1351280" cy="510540"/>
            </a:xfrm>
            <a:custGeom>
              <a:avLst/>
              <a:gdLst/>
              <a:ahLst/>
              <a:cxnLst/>
              <a:rect l="l" t="t" r="r" b="b"/>
              <a:pathLst>
                <a:path w="1351280" h="510539">
                  <a:moveTo>
                    <a:pt x="1351280" y="0"/>
                  </a:moveTo>
                  <a:lnTo>
                    <a:pt x="0" y="0"/>
                  </a:lnTo>
                  <a:lnTo>
                    <a:pt x="0" y="510539"/>
                  </a:lnTo>
                  <a:lnTo>
                    <a:pt x="675639" y="510539"/>
                  </a:lnTo>
                  <a:lnTo>
                    <a:pt x="1351280" y="510539"/>
                  </a:lnTo>
                  <a:lnTo>
                    <a:pt x="1351280" y="0"/>
                  </a:lnTo>
                  <a:close/>
                </a:path>
              </a:pathLst>
            </a:custGeom>
            <a:solidFill>
              <a:srgbClr val="666666"/>
            </a:solidFill>
          </p:spPr>
          <p:txBody>
            <a:bodyPr wrap="square" lIns="0" tIns="0" rIns="0" bIns="0" rtlCol="0"/>
            <a:lstStyle/>
            <a:p>
              <a:endParaRPr sz="1906"/>
            </a:p>
          </p:txBody>
        </p:sp>
        <p:sp>
          <p:nvSpPr>
            <p:cNvPr id="7" name="object 7"/>
            <p:cNvSpPr/>
            <p:nvPr/>
          </p:nvSpPr>
          <p:spPr>
            <a:xfrm>
              <a:off x="1148080" y="3459480"/>
              <a:ext cx="1351280" cy="513080"/>
            </a:xfrm>
            <a:custGeom>
              <a:avLst/>
              <a:gdLst/>
              <a:ahLst/>
              <a:cxnLst/>
              <a:rect l="l" t="t" r="r" b="b"/>
              <a:pathLst>
                <a:path w="1351280" h="513079">
                  <a:moveTo>
                    <a:pt x="1351280" y="0"/>
                  </a:moveTo>
                  <a:lnTo>
                    <a:pt x="0" y="0"/>
                  </a:lnTo>
                  <a:lnTo>
                    <a:pt x="0" y="513080"/>
                  </a:lnTo>
                  <a:lnTo>
                    <a:pt x="675639" y="513080"/>
                  </a:lnTo>
                  <a:lnTo>
                    <a:pt x="1351280" y="513080"/>
                  </a:lnTo>
                  <a:lnTo>
                    <a:pt x="1351280" y="0"/>
                  </a:lnTo>
                  <a:close/>
                </a:path>
              </a:pathLst>
            </a:custGeom>
            <a:solidFill>
              <a:srgbClr val="999999"/>
            </a:solidFill>
          </p:spPr>
          <p:txBody>
            <a:bodyPr wrap="square" lIns="0" tIns="0" rIns="0" bIns="0" rtlCol="0"/>
            <a:lstStyle/>
            <a:p>
              <a:endParaRPr sz="1906"/>
            </a:p>
          </p:txBody>
        </p:sp>
        <p:sp>
          <p:nvSpPr>
            <p:cNvPr id="8" name="object 8"/>
            <p:cNvSpPr/>
            <p:nvPr/>
          </p:nvSpPr>
          <p:spPr>
            <a:xfrm>
              <a:off x="1148080" y="2946400"/>
              <a:ext cx="1351280" cy="511809"/>
            </a:xfrm>
            <a:custGeom>
              <a:avLst/>
              <a:gdLst/>
              <a:ahLst/>
              <a:cxnLst/>
              <a:rect l="l" t="t" r="r" b="b"/>
              <a:pathLst>
                <a:path w="1351280" h="511810">
                  <a:moveTo>
                    <a:pt x="1351280" y="0"/>
                  </a:moveTo>
                  <a:lnTo>
                    <a:pt x="0" y="0"/>
                  </a:lnTo>
                  <a:lnTo>
                    <a:pt x="0" y="511810"/>
                  </a:lnTo>
                  <a:lnTo>
                    <a:pt x="675639" y="511810"/>
                  </a:lnTo>
                  <a:lnTo>
                    <a:pt x="1351280" y="511810"/>
                  </a:lnTo>
                  <a:lnTo>
                    <a:pt x="1351280" y="0"/>
                  </a:lnTo>
                  <a:close/>
                </a:path>
              </a:pathLst>
            </a:custGeom>
            <a:solidFill>
              <a:srgbClr val="B2B2B2"/>
            </a:solidFill>
          </p:spPr>
          <p:txBody>
            <a:bodyPr wrap="square" lIns="0" tIns="0" rIns="0" bIns="0" rtlCol="0"/>
            <a:lstStyle/>
            <a:p>
              <a:endParaRPr sz="1906"/>
            </a:p>
          </p:txBody>
        </p:sp>
        <p:sp>
          <p:nvSpPr>
            <p:cNvPr id="9" name="object 9"/>
            <p:cNvSpPr/>
            <p:nvPr/>
          </p:nvSpPr>
          <p:spPr>
            <a:xfrm>
              <a:off x="1148080" y="2435859"/>
              <a:ext cx="1351280" cy="510540"/>
            </a:xfrm>
            <a:custGeom>
              <a:avLst/>
              <a:gdLst/>
              <a:ahLst/>
              <a:cxnLst/>
              <a:rect l="l" t="t" r="r" b="b"/>
              <a:pathLst>
                <a:path w="1351280" h="510539">
                  <a:moveTo>
                    <a:pt x="1351280" y="0"/>
                  </a:moveTo>
                  <a:lnTo>
                    <a:pt x="0" y="0"/>
                  </a:lnTo>
                  <a:lnTo>
                    <a:pt x="0" y="510539"/>
                  </a:lnTo>
                  <a:lnTo>
                    <a:pt x="675639" y="510539"/>
                  </a:lnTo>
                  <a:lnTo>
                    <a:pt x="1351280" y="510539"/>
                  </a:lnTo>
                  <a:lnTo>
                    <a:pt x="1351280" y="0"/>
                  </a:lnTo>
                  <a:close/>
                </a:path>
              </a:pathLst>
            </a:custGeom>
            <a:solidFill>
              <a:srgbClr val="CCCCCC"/>
            </a:solidFill>
          </p:spPr>
          <p:txBody>
            <a:bodyPr wrap="square" lIns="0" tIns="0" rIns="0" bIns="0" rtlCol="0"/>
            <a:lstStyle/>
            <a:p>
              <a:endParaRPr sz="1906"/>
            </a:p>
          </p:txBody>
        </p:sp>
        <p:sp>
          <p:nvSpPr>
            <p:cNvPr id="10" name="object 10"/>
            <p:cNvSpPr/>
            <p:nvPr/>
          </p:nvSpPr>
          <p:spPr>
            <a:xfrm>
              <a:off x="1148080" y="1924050"/>
              <a:ext cx="1351280" cy="513080"/>
            </a:xfrm>
            <a:custGeom>
              <a:avLst/>
              <a:gdLst/>
              <a:ahLst/>
              <a:cxnLst/>
              <a:rect l="l" t="t" r="r" b="b"/>
              <a:pathLst>
                <a:path w="1351280" h="513080">
                  <a:moveTo>
                    <a:pt x="1351280" y="0"/>
                  </a:moveTo>
                  <a:lnTo>
                    <a:pt x="0" y="0"/>
                  </a:lnTo>
                  <a:lnTo>
                    <a:pt x="0" y="513079"/>
                  </a:lnTo>
                  <a:lnTo>
                    <a:pt x="675639" y="513079"/>
                  </a:lnTo>
                  <a:lnTo>
                    <a:pt x="1351280" y="513079"/>
                  </a:lnTo>
                  <a:lnTo>
                    <a:pt x="1351280" y="0"/>
                  </a:lnTo>
                  <a:close/>
                </a:path>
              </a:pathLst>
            </a:custGeom>
            <a:solidFill>
              <a:srgbClr val="E5E5E5"/>
            </a:solidFill>
          </p:spPr>
          <p:txBody>
            <a:bodyPr wrap="square" lIns="0" tIns="0" rIns="0" bIns="0" rtlCol="0"/>
            <a:lstStyle/>
            <a:p>
              <a:endParaRPr sz="1906"/>
            </a:p>
          </p:txBody>
        </p:sp>
      </p:grpSp>
      <p:graphicFrame>
        <p:nvGraphicFramePr>
          <p:cNvPr id="11" name="object 11"/>
          <p:cNvGraphicFramePr>
            <a:graphicFrameLocks noGrp="1"/>
          </p:cNvGraphicFramePr>
          <p:nvPr/>
        </p:nvGraphicFramePr>
        <p:xfrm>
          <a:off x="2163166" y="2032281"/>
          <a:ext cx="1430767" cy="3771225"/>
        </p:xfrm>
        <a:graphic>
          <a:graphicData uri="http://schemas.openxmlformats.org/drawingml/2006/table">
            <a:tbl>
              <a:tblPr firstRow="1" bandRow="1">
                <a:tableStyleId>{2D5ABB26-0587-4C30-8999-92F81FD0307C}</a:tableStyleId>
              </a:tblPr>
              <a:tblGrid>
                <a:gridCol w="1430767">
                  <a:extLst>
                    <a:ext uri="{9D8B030D-6E8A-4147-A177-3AD203B41FA5}">
                      <a16:colId xmlns:a16="http://schemas.microsoft.com/office/drawing/2014/main" val="20000"/>
                    </a:ext>
                  </a:extLst>
                </a:gridCol>
              </a:tblGrid>
              <a:tr h="541915">
                <a:tc>
                  <a:txBody>
                    <a:bodyPr/>
                    <a:lstStyle/>
                    <a:p>
                      <a:pPr marL="205104" marR="197485" indent="143510">
                        <a:lnSpc>
                          <a:spcPts val="1580"/>
                        </a:lnSpc>
                        <a:spcBef>
                          <a:spcPts val="455"/>
                        </a:spcBef>
                      </a:pPr>
                      <a:r>
                        <a:rPr sz="1500" b="1" spc="-10" dirty="0">
                          <a:latin typeface="Arial"/>
                          <a:cs typeface="Arial"/>
                        </a:rPr>
                        <a:t>Couche application</a:t>
                      </a:r>
                      <a:endParaRPr sz="1500">
                        <a:latin typeface="Arial"/>
                        <a:cs typeface="Arial"/>
                      </a:endParaRPr>
                    </a:p>
                  </a:txBody>
                  <a:tcPr marL="0" marR="0" marT="61184" marB="0">
                    <a:lnL w="952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39899">
                <a:tc>
                  <a:txBody>
                    <a:bodyPr/>
                    <a:lstStyle/>
                    <a:p>
                      <a:pPr marL="141605" marR="133350" indent="207010">
                        <a:lnSpc>
                          <a:spcPts val="1570"/>
                        </a:lnSpc>
                        <a:spcBef>
                          <a:spcPts val="450"/>
                        </a:spcBef>
                      </a:pPr>
                      <a:r>
                        <a:rPr sz="1500" b="1" spc="-10" dirty="0">
                          <a:latin typeface="Arial"/>
                          <a:cs typeface="Arial"/>
                        </a:rPr>
                        <a:t>Couche présentation</a:t>
                      </a:r>
                      <a:endParaRPr sz="1500">
                        <a:latin typeface="Arial"/>
                        <a:cs typeface="Arial"/>
                      </a:endParaRPr>
                    </a:p>
                  </a:txBody>
                  <a:tcPr marL="0" marR="0" marT="60512" marB="0">
                    <a:lnL w="952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43261">
                <a:tc>
                  <a:txBody>
                    <a:bodyPr/>
                    <a:lstStyle/>
                    <a:p>
                      <a:pPr marL="343535" marR="337185" indent="5080">
                        <a:lnSpc>
                          <a:spcPts val="1570"/>
                        </a:lnSpc>
                        <a:spcBef>
                          <a:spcPts val="464"/>
                        </a:spcBef>
                      </a:pPr>
                      <a:r>
                        <a:rPr sz="1500" b="1" spc="-10" dirty="0">
                          <a:latin typeface="Arial"/>
                          <a:cs typeface="Arial"/>
                        </a:rPr>
                        <a:t>Couche session</a:t>
                      </a:r>
                      <a:endParaRPr sz="1500">
                        <a:latin typeface="Arial"/>
                        <a:cs typeface="Arial"/>
                      </a:endParaRPr>
                    </a:p>
                  </a:txBody>
                  <a:tcPr marL="0" marR="0" marT="62528" marB="0">
                    <a:lnL w="952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43261">
                <a:tc>
                  <a:txBody>
                    <a:bodyPr/>
                    <a:lstStyle/>
                    <a:p>
                      <a:pPr marL="285750" marR="276860" indent="63500">
                        <a:lnSpc>
                          <a:spcPts val="1570"/>
                        </a:lnSpc>
                        <a:spcBef>
                          <a:spcPts val="464"/>
                        </a:spcBef>
                      </a:pPr>
                      <a:r>
                        <a:rPr sz="1500" b="1" spc="-10" dirty="0">
                          <a:latin typeface="Arial"/>
                          <a:cs typeface="Arial"/>
                        </a:rPr>
                        <a:t>Couche transport</a:t>
                      </a:r>
                      <a:endParaRPr sz="1500">
                        <a:latin typeface="Arial"/>
                        <a:cs typeface="Arial"/>
                      </a:endParaRPr>
                    </a:p>
                  </a:txBody>
                  <a:tcPr marL="0" marR="0" marT="62528" marB="0">
                    <a:lnL w="952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524435">
                <a:tc>
                  <a:txBody>
                    <a:bodyPr/>
                    <a:lstStyle/>
                    <a:p>
                      <a:pPr marL="387985" marR="340995" indent="-39370">
                        <a:lnSpc>
                          <a:spcPts val="1570"/>
                        </a:lnSpc>
                        <a:spcBef>
                          <a:spcPts val="380"/>
                        </a:spcBef>
                      </a:pPr>
                      <a:r>
                        <a:rPr sz="1500" b="1" spc="-10" dirty="0">
                          <a:solidFill>
                            <a:srgbClr val="FFFFFF"/>
                          </a:solidFill>
                          <a:latin typeface="Arial"/>
                          <a:cs typeface="Arial"/>
                        </a:rPr>
                        <a:t>Couche réseau</a:t>
                      </a:r>
                      <a:endParaRPr sz="1500">
                        <a:latin typeface="Arial"/>
                        <a:cs typeface="Arial"/>
                      </a:endParaRPr>
                    </a:p>
                  </a:txBody>
                  <a:tcPr marL="0" marR="0" marT="51099"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535865">
                <a:tc>
                  <a:txBody>
                    <a:bodyPr/>
                    <a:lstStyle/>
                    <a:p>
                      <a:pPr marL="131445" marR="122555" indent="217170">
                        <a:lnSpc>
                          <a:spcPts val="1570"/>
                        </a:lnSpc>
                        <a:spcBef>
                          <a:spcPts val="450"/>
                        </a:spcBef>
                      </a:pPr>
                      <a:r>
                        <a:rPr sz="1500" b="1" spc="-10" dirty="0">
                          <a:solidFill>
                            <a:srgbClr val="FFFFFF"/>
                          </a:solidFill>
                          <a:latin typeface="Arial"/>
                          <a:cs typeface="Arial"/>
                        </a:rPr>
                        <a:t>Couche </a:t>
                      </a:r>
                      <a:r>
                        <a:rPr sz="1500" b="1" dirty="0">
                          <a:solidFill>
                            <a:srgbClr val="FFFFFF"/>
                          </a:solidFill>
                          <a:latin typeface="Arial"/>
                          <a:cs typeface="Arial"/>
                        </a:rPr>
                        <a:t>des</a:t>
                      </a:r>
                      <a:r>
                        <a:rPr sz="1500" b="1" spc="-5" dirty="0">
                          <a:solidFill>
                            <a:srgbClr val="FFFFFF"/>
                          </a:solidFill>
                          <a:latin typeface="Arial"/>
                          <a:cs typeface="Arial"/>
                        </a:rPr>
                        <a:t> </a:t>
                      </a:r>
                      <a:r>
                        <a:rPr sz="1500" b="1" spc="-10" dirty="0">
                          <a:solidFill>
                            <a:srgbClr val="FFFFFF"/>
                          </a:solidFill>
                          <a:latin typeface="Arial"/>
                          <a:cs typeface="Arial"/>
                        </a:rPr>
                        <a:t>données</a:t>
                      </a:r>
                      <a:endParaRPr sz="1500">
                        <a:latin typeface="Arial"/>
                        <a:cs typeface="Arial"/>
                      </a:endParaRPr>
                    </a:p>
                  </a:txBody>
                  <a:tcPr marL="0" marR="0" marT="60512" marB="0">
                    <a:lnL w="9525">
                      <a:solidFill>
                        <a:srgbClr val="000000"/>
                      </a:solidFill>
                      <a:prstDash val="solid"/>
                    </a:lnL>
                    <a:lnR w="9525">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542589">
                <a:tc>
                  <a:txBody>
                    <a:bodyPr/>
                    <a:lstStyle/>
                    <a:p>
                      <a:pPr marL="285750" marR="275590" indent="63500">
                        <a:lnSpc>
                          <a:spcPts val="1580"/>
                        </a:lnSpc>
                        <a:spcBef>
                          <a:spcPts val="455"/>
                        </a:spcBef>
                      </a:pPr>
                      <a:r>
                        <a:rPr sz="1500" b="1" spc="-10" dirty="0">
                          <a:solidFill>
                            <a:srgbClr val="FFFFFF"/>
                          </a:solidFill>
                          <a:latin typeface="Arial"/>
                          <a:cs typeface="Arial"/>
                        </a:rPr>
                        <a:t>Couche physique</a:t>
                      </a:r>
                      <a:endParaRPr sz="1500">
                        <a:latin typeface="Arial"/>
                        <a:cs typeface="Arial"/>
                      </a:endParaRPr>
                    </a:p>
                  </a:txBody>
                  <a:tcPr marL="0" marR="0" marT="61184"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bl>
          </a:graphicData>
        </a:graphic>
      </p:graphicFrame>
      <p:grpSp>
        <p:nvGrpSpPr>
          <p:cNvPr id="12" name="object 12"/>
          <p:cNvGrpSpPr/>
          <p:nvPr/>
        </p:nvGrpSpPr>
        <p:grpSpPr>
          <a:xfrm>
            <a:off x="3950185" y="5389917"/>
            <a:ext cx="4219015" cy="281716"/>
            <a:chOff x="2831147" y="5090477"/>
            <a:chExt cx="3984625" cy="266065"/>
          </a:xfrm>
        </p:grpSpPr>
        <p:sp>
          <p:nvSpPr>
            <p:cNvPr id="13" name="object 13"/>
            <p:cNvSpPr/>
            <p:nvPr/>
          </p:nvSpPr>
          <p:spPr>
            <a:xfrm>
              <a:off x="2835910" y="5095240"/>
              <a:ext cx="3975100" cy="256540"/>
            </a:xfrm>
            <a:custGeom>
              <a:avLst/>
              <a:gdLst/>
              <a:ahLst/>
              <a:cxnLst/>
              <a:rect l="l" t="t" r="r" b="b"/>
              <a:pathLst>
                <a:path w="3975100" h="256539">
                  <a:moveTo>
                    <a:pt x="3975099" y="0"/>
                  </a:moveTo>
                  <a:lnTo>
                    <a:pt x="0" y="0"/>
                  </a:lnTo>
                  <a:lnTo>
                    <a:pt x="0" y="256540"/>
                  </a:lnTo>
                  <a:lnTo>
                    <a:pt x="1987550" y="256540"/>
                  </a:lnTo>
                  <a:lnTo>
                    <a:pt x="3975099" y="256540"/>
                  </a:lnTo>
                  <a:lnTo>
                    <a:pt x="3975099" y="0"/>
                  </a:lnTo>
                  <a:close/>
                </a:path>
              </a:pathLst>
            </a:custGeom>
            <a:solidFill>
              <a:srgbClr val="E5E5FF"/>
            </a:solidFill>
          </p:spPr>
          <p:txBody>
            <a:bodyPr wrap="square" lIns="0" tIns="0" rIns="0" bIns="0" rtlCol="0"/>
            <a:lstStyle/>
            <a:p>
              <a:endParaRPr sz="1906"/>
            </a:p>
          </p:txBody>
        </p:sp>
        <p:sp>
          <p:nvSpPr>
            <p:cNvPr id="14" name="object 14"/>
            <p:cNvSpPr/>
            <p:nvPr/>
          </p:nvSpPr>
          <p:spPr>
            <a:xfrm>
              <a:off x="2835910" y="5095240"/>
              <a:ext cx="3975100" cy="256540"/>
            </a:xfrm>
            <a:custGeom>
              <a:avLst/>
              <a:gdLst/>
              <a:ahLst/>
              <a:cxnLst/>
              <a:rect l="l" t="t" r="r" b="b"/>
              <a:pathLst>
                <a:path w="3975100" h="256539">
                  <a:moveTo>
                    <a:pt x="1987550" y="256540"/>
                  </a:moveTo>
                  <a:lnTo>
                    <a:pt x="0" y="256540"/>
                  </a:lnTo>
                  <a:lnTo>
                    <a:pt x="0" y="0"/>
                  </a:lnTo>
                  <a:lnTo>
                    <a:pt x="3975099" y="0"/>
                  </a:lnTo>
                  <a:lnTo>
                    <a:pt x="3975099" y="256540"/>
                  </a:lnTo>
                  <a:lnTo>
                    <a:pt x="1987550" y="256540"/>
                  </a:lnTo>
                  <a:close/>
                </a:path>
              </a:pathLst>
            </a:custGeom>
            <a:ln w="9344">
              <a:solidFill>
                <a:srgbClr val="000000"/>
              </a:solidFill>
            </a:ln>
          </p:spPr>
          <p:txBody>
            <a:bodyPr wrap="square" lIns="0" tIns="0" rIns="0" bIns="0" rtlCol="0"/>
            <a:lstStyle/>
            <a:p>
              <a:endParaRPr sz="1906"/>
            </a:p>
          </p:txBody>
        </p:sp>
      </p:grpSp>
      <p:sp>
        <p:nvSpPr>
          <p:cNvPr id="15" name="object 15"/>
          <p:cNvSpPr txBox="1"/>
          <p:nvPr/>
        </p:nvSpPr>
        <p:spPr>
          <a:xfrm>
            <a:off x="5878157" y="5394960"/>
            <a:ext cx="362398" cy="241654"/>
          </a:xfrm>
          <a:prstGeom prst="rect">
            <a:avLst/>
          </a:prstGeom>
        </p:spPr>
        <p:txBody>
          <a:bodyPr vert="horz" wrap="square" lIns="0" tIns="13447" rIns="0" bIns="0" rtlCol="0">
            <a:spAutoFit/>
          </a:bodyPr>
          <a:lstStyle/>
          <a:p>
            <a:pPr marL="13447">
              <a:spcBef>
                <a:spcPts val="106"/>
              </a:spcBef>
            </a:pPr>
            <a:r>
              <a:rPr sz="1482" b="1" spc="-21" dirty="0">
                <a:latin typeface="Arial"/>
                <a:cs typeface="Arial"/>
              </a:rPr>
              <a:t>bits</a:t>
            </a:r>
            <a:endParaRPr sz="1482">
              <a:latin typeface="Arial"/>
              <a:cs typeface="Arial"/>
            </a:endParaRPr>
          </a:p>
        </p:txBody>
      </p:sp>
      <p:grpSp>
        <p:nvGrpSpPr>
          <p:cNvPr id="16" name="object 16"/>
          <p:cNvGrpSpPr/>
          <p:nvPr/>
        </p:nvGrpSpPr>
        <p:grpSpPr>
          <a:xfrm>
            <a:off x="3950185" y="4848001"/>
            <a:ext cx="4219015" cy="280371"/>
            <a:chOff x="2831147" y="4578667"/>
            <a:chExt cx="3984625" cy="264795"/>
          </a:xfrm>
        </p:grpSpPr>
        <p:sp>
          <p:nvSpPr>
            <p:cNvPr id="17" name="object 17"/>
            <p:cNvSpPr/>
            <p:nvPr/>
          </p:nvSpPr>
          <p:spPr>
            <a:xfrm>
              <a:off x="2835910" y="4583429"/>
              <a:ext cx="3975100" cy="255270"/>
            </a:xfrm>
            <a:custGeom>
              <a:avLst/>
              <a:gdLst/>
              <a:ahLst/>
              <a:cxnLst/>
              <a:rect l="l" t="t" r="r" b="b"/>
              <a:pathLst>
                <a:path w="3975100" h="255270">
                  <a:moveTo>
                    <a:pt x="3975099" y="0"/>
                  </a:moveTo>
                  <a:lnTo>
                    <a:pt x="0" y="0"/>
                  </a:lnTo>
                  <a:lnTo>
                    <a:pt x="0" y="255270"/>
                  </a:lnTo>
                  <a:lnTo>
                    <a:pt x="1987550" y="255270"/>
                  </a:lnTo>
                  <a:lnTo>
                    <a:pt x="3975099" y="255270"/>
                  </a:lnTo>
                  <a:lnTo>
                    <a:pt x="3975099" y="0"/>
                  </a:lnTo>
                  <a:close/>
                </a:path>
              </a:pathLst>
            </a:custGeom>
            <a:solidFill>
              <a:srgbClr val="E5E5FF"/>
            </a:solidFill>
          </p:spPr>
          <p:txBody>
            <a:bodyPr wrap="square" lIns="0" tIns="0" rIns="0" bIns="0" rtlCol="0"/>
            <a:lstStyle/>
            <a:p>
              <a:endParaRPr sz="1906"/>
            </a:p>
          </p:txBody>
        </p:sp>
        <p:sp>
          <p:nvSpPr>
            <p:cNvPr id="18" name="object 18"/>
            <p:cNvSpPr/>
            <p:nvPr/>
          </p:nvSpPr>
          <p:spPr>
            <a:xfrm>
              <a:off x="2835910" y="4583429"/>
              <a:ext cx="3975100" cy="255270"/>
            </a:xfrm>
            <a:custGeom>
              <a:avLst/>
              <a:gdLst/>
              <a:ahLst/>
              <a:cxnLst/>
              <a:rect l="l" t="t" r="r" b="b"/>
              <a:pathLst>
                <a:path w="3975100" h="255270">
                  <a:moveTo>
                    <a:pt x="1987550" y="255270"/>
                  </a:moveTo>
                  <a:lnTo>
                    <a:pt x="0" y="255270"/>
                  </a:lnTo>
                  <a:lnTo>
                    <a:pt x="0" y="0"/>
                  </a:lnTo>
                  <a:lnTo>
                    <a:pt x="3975099" y="0"/>
                  </a:lnTo>
                  <a:lnTo>
                    <a:pt x="3975099" y="255270"/>
                  </a:lnTo>
                  <a:lnTo>
                    <a:pt x="1987550" y="255270"/>
                  </a:lnTo>
                  <a:close/>
                </a:path>
              </a:pathLst>
            </a:custGeom>
            <a:ln w="9344">
              <a:solidFill>
                <a:srgbClr val="000000"/>
              </a:solidFill>
            </a:ln>
          </p:spPr>
          <p:txBody>
            <a:bodyPr wrap="square" lIns="0" tIns="0" rIns="0" bIns="0" rtlCol="0"/>
            <a:lstStyle/>
            <a:p>
              <a:endParaRPr sz="1906"/>
            </a:p>
          </p:txBody>
        </p:sp>
      </p:grpSp>
      <p:sp>
        <p:nvSpPr>
          <p:cNvPr id="19" name="object 19"/>
          <p:cNvSpPr txBox="1"/>
          <p:nvPr/>
        </p:nvSpPr>
        <p:spPr>
          <a:xfrm>
            <a:off x="5648213" y="4851698"/>
            <a:ext cx="822960"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Données</a:t>
            </a:r>
            <a:endParaRPr sz="1482">
              <a:latin typeface="Arial"/>
              <a:cs typeface="Arial"/>
            </a:endParaRPr>
          </a:p>
        </p:txBody>
      </p:sp>
      <p:grpSp>
        <p:nvGrpSpPr>
          <p:cNvPr id="20" name="object 20"/>
          <p:cNvGrpSpPr/>
          <p:nvPr/>
        </p:nvGrpSpPr>
        <p:grpSpPr>
          <a:xfrm>
            <a:off x="3950186" y="4848001"/>
            <a:ext cx="486111" cy="280371"/>
            <a:chOff x="2831147" y="4578667"/>
            <a:chExt cx="459105" cy="264795"/>
          </a:xfrm>
        </p:grpSpPr>
        <p:sp>
          <p:nvSpPr>
            <p:cNvPr id="21" name="object 21"/>
            <p:cNvSpPr/>
            <p:nvPr/>
          </p:nvSpPr>
          <p:spPr>
            <a:xfrm>
              <a:off x="2835910" y="4583429"/>
              <a:ext cx="449580" cy="255270"/>
            </a:xfrm>
            <a:custGeom>
              <a:avLst/>
              <a:gdLst/>
              <a:ahLst/>
              <a:cxnLst/>
              <a:rect l="l" t="t" r="r" b="b"/>
              <a:pathLst>
                <a:path w="449579" h="255270">
                  <a:moveTo>
                    <a:pt x="449579" y="0"/>
                  </a:moveTo>
                  <a:lnTo>
                    <a:pt x="0" y="0"/>
                  </a:lnTo>
                  <a:lnTo>
                    <a:pt x="0" y="255270"/>
                  </a:lnTo>
                  <a:lnTo>
                    <a:pt x="224789" y="255270"/>
                  </a:lnTo>
                  <a:lnTo>
                    <a:pt x="449579" y="255270"/>
                  </a:lnTo>
                  <a:lnTo>
                    <a:pt x="449579" y="0"/>
                  </a:lnTo>
                  <a:close/>
                </a:path>
              </a:pathLst>
            </a:custGeom>
            <a:solidFill>
              <a:srgbClr val="4B4B4B"/>
            </a:solidFill>
          </p:spPr>
          <p:txBody>
            <a:bodyPr wrap="square" lIns="0" tIns="0" rIns="0" bIns="0" rtlCol="0"/>
            <a:lstStyle/>
            <a:p>
              <a:endParaRPr sz="1906"/>
            </a:p>
          </p:txBody>
        </p:sp>
        <p:sp>
          <p:nvSpPr>
            <p:cNvPr id="22" name="object 22"/>
            <p:cNvSpPr/>
            <p:nvPr/>
          </p:nvSpPr>
          <p:spPr>
            <a:xfrm>
              <a:off x="2835910" y="4583429"/>
              <a:ext cx="449580" cy="255270"/>
            </a:xfrm>
            <a:custGeom>
              <a:avLst/>
              <a:gdLst/>
              <a:ahLst/>
              <a:cxnLst/>
              <a:rect l="l" t="t" r="r" b="b"/>
              <a:pathLst>
                <a:path w="449579" h="255270">
                  <a:moveTo>
                    <a:pt x="224789" y="255270"/>
                  </a:moveTo>
                  <a:lnTo>
                    <a:pt x="0" y="255270"/>
                  </a:lnTo>
                  <a:lnTo>
                    <a:pt x="0" y="0"/>
                  </a:lnTo>
                  <a:lnTo>
                    <a:pt x="449579" y="0"/>
                  </a:lnTo>
                  <a:lnTo>
                    <a:pt x="449579" y="255270"/>
                  </a:lnTo>
                  <a:lnTo>
                    <a:pt x="224789" y="255270"/>
                  </a:lnTo>
                  <a:close/>
                </a:path>
              </a:pathLst>
            </a:custGeom>
            <a:ln w="9344">
              <a:solidFill>
                <a:srgbClr val="000000"/>
              </a:solidFill>
            </a:ln>
          </p:spPr>
          <p:txBody>
            <a:bodyPr wrap="square" lIns="0" tIns="0" rIns="0" bIns="0" rtlCol="0"/>
            <a:lstStyle/>
            <a:p>
              <a:endParaRPr sz="1906"/>
            </a:p>
          </p:txBody>
        </p:sp>
      </p:grpSp>
      <p:sp>
        <p:nvSpPr>
          <p:cNvPr id="23" name="object 23"/>
          <p:cNvSpPr txBox="1"/>
          <p:nvPr/>
        </p:nvSpPr>
        <p:spPr>
          <a:xfrm>
            <a:off x="4043978" y="4851698"/>
            <a:ext cx="299197" cy="241654"/>
          </a:xfrm>
          <a:prstGeom prst="rect">
            <a:avLst/>
          </a:prstGeom>
        </p:spPr>
        <p:txBody>
          <a:bodyPr vert="horz" wrap="square" lIns="0" tIns="13447" rIns="0" bIns="0" rtlCol="0">
            <a:spAutoFit/>
          </a:bodyPr>
          <a:lstStyle/>
          <a:p>
            <a:pPr marL="13447">
              <a:spcBef>
                <a:spcPts val="106"/>
              </a:spcBef>
            </a:pPr>
            <a:r>
              <a:rPr sz="1482" b="1" spc="-26" dirty="0">
                <a:solidFill>
                  <a:srgbClr val="FFFFFF"/>
                </a:solidFill>
                <a:latin typeface="Arial"/>
                <a:cs typeface="Arial"/>
              </a:rPr>
              <a:t>DH</a:t>
            </a:r>
            <a:endParaRPr sz="1482">
              <a:latin typeface="Arial"/>
              <a:cs typeface="Arial"/>
            </a:endParaRPr>
          </a:p>
        </p:txBody>
      </p:sp>
      <p:grpSp>
        <p:nvGrpSpPr>
          <p:cNvPr id="24" name="object 24"/>
          <p:cNvGrpSpPr/>
          <p:nvPr/>
        </p:nvGrpSpPr>
        <p:grpSpPr>
          <a:xfrm>
            <a:off x="7680400" y="4848001"/>
            <a:ext cx="487456" cy="280371"/>
            <a:chOff x="6354127" y="4578667"/>
            <a:chExt cx="460375" cy="264795"/>
          </a:xfrm>
        </p:grpSpPr>
        <p:sp>
          <p:nvSpPr>
            <p:cNvPr id="25" name="object 25"/>
            <p:cNvSpPr/>
            <p:nvPr/>
          </p:nvSpPr>
          <p:spPr>
            <a:xfrm>
              <a:off x="6358890" y="4583429"/>
              <a:ext cx="450850" cy="255270"/>
            </a:xfrm>
            <a:custGeom>
              <a:avLst/>
              <a:gdLst/>
              <a:ahLst/>
              <a:cxnLst/>
              <a:rect l="l" t="t" r="r" b="b"/>
              <a:pathLst>
                <a:path w="450850" h="255270">
                  <a:moveTo>
                    <a:pt x="450850" y="0"/>
                  </a:moveTo>
                  <a:lnTo>
                    <a:pt x="0" y="0"/>
                  </a:lnTo>
                  <a:lnTo>
                    <a:pt x="0" y="255270"/>
                  </a:lnTo>
                  <a:lnTo>
                    <a:pt x="226060" y="255270"/>
                  </a:lnTo>
                  <a:lnTo>
                    <a:pt x="450850" y="255270"/>
                  </a:lnTo>
                  <a:lnTo>
                    <a:pt x="450850" y="0"/>
                  </a:lnTo>
                  <a:close/>
                </a:path>
              </a:pathLst>
            </a:custGeom>
            <a:solidFill>
              <a:srgbClr val="4B4B4B"/>
            </a:solidFill>
          </p:spPr>
          <p:txBody>
            <a:bodyPr wrap="square" lIns="0" tIns="0" rIns="0" bIns="0" rtlCol="0"/>
            <a:lstStyle/>
            <a:p>
              <a:endParaRPr sz="1906"/>
            </a:p>
          </p:txBody>
        </p:sp>
        <p:sp>
          <p:nvSpPr>
            <p:cNvPr id="26" name="object 26"/>
            <p:cNvSpPr/>
            <p:nvPr/>
          </p:nvSpPr>
          <p:spPr>
            <a:xfrm>
              <a:off x="6358890" y="4583429"/>
              <a:ext cx="450850" cy="255270"/>
            </a:xfrm>
            <a:custGeom>
              <a:avLst/>
              <a:gdLst/>
              <a:ahLst/>
              <a:cxnLst/>
              <a:rect l="l" t="t" r="r" b="b"/>
              <a:pathLst>
                <a:path w="450850" h="255270">
                  <a:moveTo>
                    <a:pt x="226060" y="255270"/>
                  </a:moveTo>
                  <a:lnTo>
                    <a:pt x="0" y="255270"/>
                  </a:lnTo>
                  <a:lnTo>
                    <a:pt x="0" y="0"/>
                  </a:lnTo>
                  <a:lnTo>
                    <a:pt x="450850" y="0"/>
                  </a:lnTo>
                  <a:lnTo>
                    <a:pt x="450850" y="255270"/>
                  </a:lnTo>
                  <a:lnTo>
                    <a:pt x="226060" y="255270"/>
                  </a:lnTo>
                  <a:close/>
                </a:path>
              </a:pathLst>
            </a:custGeom>
            <a:ln w="9344">
              <a:solidFill>
                <a:srgbClr val="000000"/>
              </a:solidFill>
            </a:ln>
          </p:spPr>
          <p:txBody>
            <a:bodyPr wrap="square" lIns="0" tIns="0" rIns="0" bIns="0" rtlCol="0"/>
            <a:lstStyle/>
            <a:p>
              <a:endParaRPr sz="1906"/>
            </a:p>
          </p:txBody>
        </p:sp>
      </p:grpSp>
      <p:sp>
        <p:nvSpPr>
          <p:cNvPr id="27" name="object 27"/>
          <p:cNvSpPr txBox="1"/>
          <p:nvPr/>
        </p:nvSpPr>
        <p:spPr>
          <a:xfrm>
            <a:off x="7784951" y="4851698"/>
            <a:ext cx="277682" cy="241654"/>
          </a:xfrm>
          <a:prstGeom prst="rect">
            <a:avLst/>
          </a:prstGeom>
        </p:spPr>
        <p:txBody>
          <a:bodyPr vert="horz" wrap="square" lIns="0" tIns="13447" rIns="0" bIns="0" rtlCol="0">
            <a:spAutoFit/>
          </a:bodyPr>
          <a:lstStyle/>
          <a:p>
            <a:pPr marL="13447">
              <a:spcBef>
                <a:spcPts val="106"/>
              </a:spcBef>
            </a:pPr>
            <a:r>
              <a:rPr sz="1482" b="1" spc="-26" dirty="0">
                <a:solidFill>
                  <a:srgbClr val="FFFFFF"/>
                </a:solidFill>
                <a:latin typeface="Arial"/>
                <a:cs typeface="Arial"/>
              </a:rPr>
              <a:t>DT</a:t>
            </a:r>
            <a:endParaRPr sz="1482">
              <a:latin typeface="Arial"/>
              <a:cs typeface="Arial"/>
            </a:endParaRPr>
          </a:p>
        </p:txBody>
      </p:sp>
      <p:sp>
        <p:nvSpPr>
          <p:cNvPr id="28" name="object 28"/>
          <p:cNvSpPr/>
          <p:nvPr/>
        </p:nvSpPr>
        <p:spPr>
          <a:xfrm>
            <a:off x="4429909" y="4311127"/>
            <a:ext cx="3255533" cy="271631"/>
          </a:xfrm>
          <a:custGeom>
            <a:avLst/>
            <a:gdLst/>
            <a:ahLst/>
            <a:cxnLst/>
            <a:rect l="l" t="t" r="r" b="b"/>
            <a:pathLst>
              <a:path w="3074670" h="256539">
                <a:moveTo>
                  <a:pt x="3074669" y="0"/>
                </a:moveTo>
                <a:lnTo>
                  <a:pt x="0" y="0"/>
                </a:lnTo>
                <a:lnTo>
                  <a:pt x="0" y="256539"/>
                </a:lnTo>
                <a:lnTo>
                  <a:pt x="1537969" y="256539"/>
                </a:lnTo>
                <a:lnTo>
                  <a:pt x="3074669" y="256539"/>
                </a:lnTo>
                <a:lnTo>
                  <a:pt x="3074669" y="0"/>
                </a:lnTo>
                <a:close/>
              </a:path>
            </a:pathLst>
          </a:custGeom>
          <a:solidFill>
            <a:srgbClr val="E5E5FF"/>
          </a:solidFill>
        </p:spPr>
        <p:txBody>
          <a:bodyPr wrap="square" lIns="0" tIns="0" rIns="0" bIns="0" rtlCol="0"/>
          <a:lstStyle/>
          <a:p>
            <a:endParaRPr sz="1906"/>
          </a:p>
        </p:txBody>
      </p:sp>
      <p:sp>
        <p:nvSpPr>
          <p:cNvPr id="29" name="object 29"/>
          <p:cNvSpPr txBox="1"/>
          <p:nvPr/>
        </p:nvSpPr>
        <p:spPr>
          <a:xfrm>
            <a:off x="4907280" y="4311127"/>
            <a:ext cx="2778162" cy="241654"/>
          </a:xfrm>
          <a:prstGeom prst="rect">
            <a:avLst/>
          </a:prstGeom>
          <a:ln w="11022">
            <a:solidFill>
              <a:srgbClr val="000000"/>
            </a:solidFill>
          </a:ln>
        </p:spPr>
        <p:txBody>
          <a:bodyPr vert="horz" wrap="square" lIns="0" tIns="13447" rIns="0" bIns="0" rtlCol="0">
            <a:spAutoFit/>
          </a:bodyPr>
          <a:lstStyle/>
          <a:p>
            <a:pPr marL="753019">
              <a:spcBef>
                <a:spcPts val="106"/>
              </a:spcBef>
            </a:pPr>
            <a:r>
              <a:rPr sz="1482" b="1" spc="-11" dirty="0">
                <a:latin typeface="Arial"/>
                <a:cs typeface="Arial"/>
              </a:rPr>
              <a:t>Données</a:t>
            </a:r>
            <a:endParaRPr sz="1482">
              <a:latin typeface="Arial"/>
              <a:cs typeface="Arial"/>
            </a:endParaRPr>
          </a:p>
        </p:txBody>
      </p:sp>
      <p:sp>
        <p:nvSpPr>
          <p:cNvPr id="30" name="object 30"/>
          <p:cNvSpPr/>
          <p:nvPr/>
        </p:nvSpPr>
        <p:spPr>
          <a:xfrm>
            <a:off x="4429909" y="4311127"/>
            <a:ext cx="477371" cy="271631"/>
          </a:xfrm>
          <a:custGeom>
            <a:avLst/>
            <a:gdLst/>
            <a:ahLst/>
            <a:cxnLst/>
            <a:rect l="l" t="t" r="r" b="b"/>
            <a:pathLst>
              <a:path w="450850" h="256539">
                <a:moveTo>
                  <a:pt x="450850" y="0"/>
                </a:moveTo>
                <a:lnTo>
                  <a:pt x="0" y="0"/>
                </a:lnTo>
                <a:lnTo>
                  <a:pt x="0" y="256539"/>
                </a:lnTo>
                <a:lnTo>
                  <a:pt x="226059" y="256539"/>
                </a:lnTo>
                <a:lnTo>
                  <a:pt x="450850" y="256539"/>
                </a:lnTo>
                <a:lnTo>
                  <a:pt x="450850" y="0"/>
                </a:lnTo>
                <a:close/>
              </a:path>
            </a:pathLst>
          </a:custGeom>
          <a:solidFill>
            <a:srgbClr val="666666"/>
          </a:solidFill>
        </p:spPr>
        <p:txBody>
          <a:bodyPr wrap="square" lIns="0" tIns="0" rIns="0" bIns="0" rtlCol="0"/>
          <a:lstStyle/>
          <a:p>
            <a:endParaRPr sz="1906"/>
          </a:p>
        </p:txBody>
      </p:sp>
      <p:sp>
        <p:nvSpPr>
          <p:cNvPr id="31" name="object 31"/>
          <p:cNvSpPr txBox="1"/>
          <p:nvPr/>
        </p:nvSpPr>
        <p:spPr>
          <a:xfrm>
            <a:off x="4430124" y="4311127"/>
            <a:ext cx="477371" cy="241654"/>
          </a:xfrm>
          <a:prstGeom prst="rect">
            <a:avLst/>
          </a:prstGeom>
          <a:ln w="11022">
            <a:solidFill>
              <a:srgbClr val="000000"/>
            </a:solidFill>
          </a:ln>
        </p:spPr>
        <p:txBody>
          <a:bodyPr vert="horz" wrap="square" lIns="0" tIns="13447" rIns="0" bIns="0" rtlCol="0">
            <a:spAutoFit/>
          </a:bodyPr>
          <a:lstStyle/>
          <a:p>
            <a:pPr marL="102868">
              <a:spcBef>
                <a:spcPts val="106"/>
              </a:spcBef>
            </a:pPr>
            <a:r>
              <a:rPr sz="1482" b="1" spc="-26" dirty="0">
                <a:solidFill>
                  <a:srgbClr val="FFFFFF"/>
                </a:solidFill>
                <a:latin typeface="Arial"/>
                <a:cs typeface="Arial"/>
              </a:rPr>
              <a:t>NH</a:t>
            </a:r>
            <a:endParaRPr sz="1482">
              <a:latin typeface="Arial"/>
              <a:cs typeface="Arial"/>
            </a:endParaRPr>
          </a:p>
        </p:txBody>
      </p:sp>
      <p:sp>
        <p:nvSpPr>
          <p:cNvPr id="32" name="object 32"/>
          <p:cNvSpPr/>
          <p:nvPr/>
        </p:nvSpPr>
        <p:spPr>
          <a:xfrm>
            <a:off x="4907280" y="3769209"/>
            <a:ext cx="2780852" cy="270286"/>
          </a:xfrm>
          <a:custGeom>
            <a:avLst/>
            <a:gdLst/>
            <a:ahLst/>
            <a:cxnLst/>
            <a:rect l="l" t="t" r="r" b="b"/>
            <a:pathLst>
              <a:path w="2626360" h="255270">
                <a:moveTo>
                  <a:pt x="2626359" y="0"/>
                </a:moveTo>
                <a:lnTo>
                  <a:pt x="0" y="0"/>
                </a:lnTo>
                <a:lnTo>
                  <a:pt x="0" y="255269"/>
                </a:lnTo>
                <a:lnTo>
                  <a:pt x="1313179" y="255269"/>
                </a:lnTo>
                <a:lnTo>
                  <a:pt x="2626359" y="255269"/>
                </a:lnTo>
                <a:lnTo>
                  <a:pt x="2626359" y="0"/>
                </a:lnTo>
                <a:close/>
              </a:path>
            </a:pathLst>
          </a:custGeom>
          <a:solidFill>
            <a:srgbClr val="E5E5FF"/>
          </a:solidFill>
        </p:spPr>
        <p:txBody>
          <a:bodyPr wrap="square" lIns="0" tIns="0" rIns="0" bIns="0" rtlCol="0"/>
          <a:lstStyle/>
          <a:p>
            <a:endParaRPr sz="1906"/>
          </a:p>
        </p:txBody>
      </p:sp>
      <p:sp>
        <p:nvSpPr>
          <p:cNvPr id="33" name="object 33"/>
          <p:cNvSpPr txBox="1"/>
          <p:nvPr/>
        </p:nvSpPr>
        <p:spPr>
          <a:xfrm>
            <a:off x="5384651" y="3769210"/>
            <a:ext cx="2303481" cy="240296"/>
          </a:xfrm>
          <a:prstGeom prst="rect">
            <a:avLst/>
          </a:prstGeom>
          <a:ln w="9752">
            <a:solidFill>
              <a:srgbClr val="000000"/>
            </a:solidFill>
          </a:ln>
        </p:spPr>
        <p:txBody>
          <a:bodyPr vert="horz" wrap="square" lIns="0" tIns="12102" rIns="0" bIns="0" rtlCol="0">
            <a:spAutoFit/>
          </a:bodyPr>
          <a:lstStyle/>
          <a:p>
            <a:pPr marL="514339">
              <a:spcBef>
                <a:spcPts val="95"/>
              </a:spcBef>
            </a:pPr>
            <a:r>
              <a:rPr sz="1482" b="1" spc="-11" dirty="0">
                <a:latin typeface="Arial"/>
                <a:cs typeface="Arial"/>
              </a:rPr>
              <a:t>Données</a:t>
            </a:r>
            <a:endParaRPr sz="1482">
              <a:latin typeface="Arial"/>
              <a:cs typeface="Arial"/>
            </a:endParaRPr>
          </a:p>
        </p:txBody>
      </p:sp>
      <p:sp>
        <p:nvSpPr>
          <p:cNvPr id="34" name="object 34"/>
          <p:cNvSpPr/>
          <p:nvPr/>
        </p:nvSpPr>
        <p:spPr>
          <a:xfrm>
            <a:off x="4907280" y="3769209"/>
            <a:ext cx="477371" cy="270286"/>
          </a:xfrm>
          <a:custGeom>
            <a:avLst/>
            <a:gdLst/>
            <a:ahLst/>
            <a:cxnLst/>
            <a:rect l="l" t="t" r="r" b="b"/>
            <a:pathLst>
              <a:path w="450850" h="255270">
                <a:moveTo>
                  <a:pt x="450850" y="0"/>
                </a:moveTo>
                <a:lnTo>
                  <a:pt x="0" y="0"/>
                </a:lnTo>
                <a:lnTo>
                  <a:pt x="0" y="255269"/>
                </a:lnTo>
                <a:lnTo>
                  <a:pt x="226059" y="255269"/>
                </a:lnTo>
                <a:lnTo>
                  <a:pt x="450850" y="255269"/>
                </a:lnTo>
                <a:lnTo>
                  <a:pt x="450850" y="0"/>
                </a:lnTo>
                <a:close/>
              </a:path>
            </a:pathLst>
          </a:custGeom>
          <a:solidFill>
            <a:srgbClr val="999999"/>
          </a:solidFill>
        </p:spPr>
        <p:txBody>
          <a:bodyPr wrap="square" lIns="0" tIns="0" rIns="0" bIns="0" rtlCol="0"/>
          <a:lstStyle/>
          <a:p>
            <a:endParaRPr sz="1906"/>
          </a:p>
        </p:txBody>
      </p:sp>
      <p:sp>
        <p:nvSpPr>
          <p:cNvPr id="35" name="object 35"/>
          <p:cNvSpPr txBox="1"/>
          <p:nvPr/>
        </p:nvSpPr>
        <p:spPr>
          <a:xfrm>
            <a:off x="4907495" y="3769210"/>
            <a:ext cx="477371" cy="240296"/>
          </a:xfrm>
          <a:prstGeom prst="rect">
            <a:avLst/>
          </a:prstGeom>
          <a:ln w="10160">
            <a:solidFill>
              <a:srgbClr val="000000"/>
            </a:solidFill>
          </a:ln>
        </p:spPr>
        <p:txBody>
          <a:bodyPr vert="horz" wrap="square" lIns="0" tIns="12102" rIns="0" bIns="0" rtlCol="0">
            <a:spAutoFit/>
          </a:bodyPr>
          <a:lstStyle/>
          <a:p>
            <a:pPr marL="112280">
              <a:spcBef>
                <a:spcPts val="95"/>
              </a:spcBef>
            </a:pPr>
            <a:r>
              <a:rPr sz="1482" b="1" spc="-26" dirty="0">
                <a:latin typeface="Arial"/>
                <a:cs typeface="Arial"/>
              </a:rPr>
              <a:t>TH</a:t>
            </a:r>
            <a:endParaRPr sz="1482">
              <a:latin typeface="Arial"/>
              <a:cs typeface="Arial"/>
            </a:endParaRPr>
          </a:p>
        </p:txBody>
      </p:sp>
      <p:sp>
        <p:nvSpPr>
          <p:cNvPr id="36" name="object 36"/>
          <p:cNvSpPr/>
          <p:nvPr/>
        </p:nvSpPr>
        <p:spPr>
          <a:xfrm>
            <a:off x="5383306" y="3227294"/>
            <a:ext cx="2302136" cy="270286"/>
          </a:xfrm>
          <a:custGeom>
            <a:avLst/>
            <a:gdLst/>
            <a:ahLst/>
            <a:cxnLst/>
            <a:rect l="l" t="t" r="r" b="b"/>
            <a:pathLst>
              <a:path w="2174240" h="255270">
                <a:moveTo>
                  <a:pt x="2174240" y="0"/>
                </a:moveTo>
                <a:lnTo>
                  <a:pt x="0" y="0"/>
                </a:lnTo>
                <a:lnTo>
                  <a:pt x="0" y="255269"/>
                </a:lnTo>
                <a:lnTo>
                  <a:pt x="1087120" y="255269"/>
                </a:lnTo>
                <a:lnTo>
                  <a:pt x="2174240" y="255269"/>
                </a:lnTo>
                <a:lnTo>
                  <a:pt x="2174240" y="0"/>
                </a:lnTo>
                <a:close/>
              </a:path>
            </a:pathLst>
          </a:custGeom>
          <a:solidFill>
            <a:srgbClr val="E5E5FF"/>
          </a:solidFill>
        </p:spPr>
        <p:txBody>
          <a:bodyPr wrap="square" lIns="0" tIns="0" rIns="0" bIns="0" rtlCol="0"/>
          <a:lstStyle/>
          <a:p>
            <a:endParaRPr sz="1906"/>
          </a:p>
        </p:txBody>
      </p:sp>
      <p:sp>
        <p:nvSpPr>
          <p:cNvPr id="37" name="object 37"/>
          <p:cNvSpPr txBox="1"/>
          <p:nvPr/>
        </p:nvSpPr>
        <p:spPr>
          <a:xfrm>
            <a:off x="5860676" y="3227295"/>
            <a:ext cx="1826111" cy="240296"/>
          </a:xfrm>
          <a:prstGeom prst="rect">
            <a:avLst/>
          </a:prstGeom>
          <a:ln w="11022">
            <a:solidFill>
              <a:srgbClr val="000000"/>
            </a:solidFill>
          </a:ln>
        </p:spPr>
        <p:txBody>
          <a:bodyPr vert="horz" wrap="square" lIns="0" tIns="12102" rIns="0" bIns="0" rtlCol="0">
            <a:spAutoFit/>
          </a:bodyPr>
          <a:lstStyle/>
          <a:p>
            <a:pPr marL="275659">
              <a:spcBef>
                <a:spcPts val="95"/>
              </a:spcBef>
            </a:pPr>
            <a:r>
              <a:rPr sz="1482" b="1" spc="-11" dirty="0">
                <a:latin typeface="Arial"/>
                <a:cs typeface="Arial"/>
              </a:rPr>
              <a:t>Données</a:t>
            </a:r>
            <a:endParaRPr sz="1482">
              <a:latin typeface="Arial"/>
              <a:cs typeface="Arial"/>
            </a:endParaRPr>
          </a:p>
        </p:txBody>
      </p:sp>
      <p:sp>
        <p:nvSpPr>
          <p:cNvPr id="38" name="object 38"/>
          <p:cNvSpPr/>
          <p:nvPr/>
        </p:nvSpPr>
        <p:spPr>
          <a:xfrm>
            <a:off x="5383306" y="3227294"/>
            <a:ext cx="477371" cy="270286"/>
          </a:xfrm>
          <a:custGeom>
            <a:avLst/>
            <a:gdLst/>
            <a:ahLst/>
            <a:cxnLst/>
            <a:rect l="l" t="t" r="r" b="b"/>
            <a:pathLst>
              <a:path w="450850" h="255270">
                <a:moveTo>
                  <a:pt x="450850" y="0"/>
                </a:moveTo>
                <a:lnTo>
                  <a:pt x="0" y="0"/>
                </a:lnTo>
                <a:lnTo>
                  <a:pt x="0" y="255269"/>
                </a:lnTo>
                <a:lnTo>
                  <a:pt x="224789" y="255269"/>
                </a:lnTo>
                <a:lnTo>
                  <a:pt x="450850" y="255269"/>
                </a:lnTo>
                <a:lnTo>
                  <a:pt x="450850" y="0"/>
                </a:lnTo>
                <a:close/>
              </a:path>
            </a:pathLst>
          </a:custGeom>
          <a:solidFill>
            <a:srgbClr val="B2B2B2"/>
          </a:solidFill>
        </p:spPr>
        <p:txBody>
          <a:bodyPr wrap="square" lIns="0" tIns="0" rIns="0" bIns="0" rtlCol="0"/>
          <a:lstStyle/>
          <a:p>
            <a:endParaRPr sz="1906"/>
          </a:p>
        </p:txBody>
      </p:sp>
      <p:sp>
        <p:nvSpPr>
          <p:cNvPr id="39" name="object 39"/>
          <p:cNvSpPr txBox="1"/>
          <p:nvPr/>
        </p:nvSpPr>
        <p:spPr>
          <a:xfrm>
            <a:off x="5383306" y="3227295"/>
            <a:ext cx="477371" cy="240296"/>
          </a:xfrm>
          <a:prstGeom prst="rect">
            <a:avLst/>
          </a:prstGeom>
          <a:ln w="11022">
            <a:solidFill>
              <a:srgbClr val="000000"/>
            </a:solidFill>
          </a:ln>
        </p:spPr>
        <p:txBody>
          <a:bodyPr vert="horz" wrap="square" lIns="0" tIns="12102" rIns="0" bIns="0" rtlCol="0">
            <a:spAutoFit/>
          </a:bodyPr>
          <a:lstStyle/>
          <a:p>
            <a:pPr marL="107574">
              <a:spcBef>
                <a:spcPts val="95"/>
              </a:spcBef>
            </a:pPr>
            <a:r>
              <a:rPr sz="1482" b="1" spc="-26" dirty="0">
                <a:latin typeface="Arial"/>
                <a:cs typeface="Arial"/>
              </a:rPr>
              <a:t>SH</a:t>
            </a:r>
            <a:endParaRPr sz="1482">
              <a:latin typeface="Arial"/>
              <a:cs typeface="Arial"/>
            </a:endParaRPr>
          </a:p>
        </p:txBody>
      </p:sp>
      <p:sp>
        <p:nvSpPr>
          <p:cNvPr id="40" name="object 40"/>
          <p:cNvSpPr/>
          <p:nvPr/>
        </p:nvSpPr>
        <p:spPr>
          <a:xfrm>
            <a:off x="6289637" y="2684033"/>
            <a:ext cx="1398494" cy="270286"/>
          </a:xfrm>
          <a:custGeom>
            <a:avLst/>
            <a:gdLst/>
            <a:ahLst/>
            <a:cxnLst/>
            <a:rect l="l" t="t" r="r" b="b"/>
            <a:pathLst>
              <a:path w="1320800" h="255269">
                <a:moveTo>
                  <a:pt x="1320800" y="0"/>
                </a:moveTo>
                <a:lnTo>
                  <a:pt x="0" y="0"/>
                </a:lnTo>
                <a:lnTo>
                  <a:pt x="0" y="255269"/>
                </a:lnTo>
                <a:lnTo>
                  <a:pt x="660400" y="255269"/>
                </a:lnTo>
                <a:lnTo>
                  <a:pt x="1320800" y="255269"/>
                </a:lnTo>
                <a:lnTo>
                  <a:pt x="1320800" y="0"/>
                </a:lnTo>
                <a:close/>
              </a:path>
            </a:pathLst>
          </a:custGeom>
          <a:solidFill>
            <a:srgbClr val="E5E5FF"/>
          </a:solidFill>
        </p:spPr>
        <p:txBody>
          <a:bodyPr wrap="square" lIns="0" tIns="0" rIns="0" bIns="0" rtlCol="0"/>
          <a:lstStyle/>
          <a:p>
            <a:endParaRPr sz="1906"/>
          </a:p>
        </p:txBody>
      </p:sp>
      <p:sp>
        <p:nvSpPr>
          <p:cNvPr id="41" name="object 41"/>
          <p:cNvSpPr txBox="1"/>
          <p:nvPr/>
        </p:nvSpPr>
        <p:spPr>
          <a:xfrm>
            <a:off x="6338047" y="2684033"/>
            <a:ext cx="1350085" cy="241654"/>
          </a:xfrm>
          <a:prstGeom prst="rect">
            <a:avLst/>
          </a:prstGeom>
          <a:ln w="11022">
            <a:solidFill>
              <a:srgbClr val="000000"/>
            </a:solidFill>
          </a:ln>
        </p:spPr>
        <p:txBody>
          <a:bodyPr vert="horz" wrap="square" lIns="0" tIns="13447" rIns="0" bIns="0" rtlCol="0">
            <a:spAutoFit/>
          </a:bodyPr>
          <a:lstStyle/>
          <a:p>
            <a:pPr marL="252799">
              <a:spcBef>
                <a:spcPts val="106"/>
              </a:spcBef>
            </a:pPr>
            <a:r>
              <a:rPr sz="1482" b="1" spc="-11" dirty="0">
                <a:latin typeface="Arial"/>
                <a:cs typeface="Arial"/>
              </a:rPr>
              <a:t>Données</a:t>
            </a:r>
            <a:endParaRPr sz="1482">
              <a:latin typeface="Arial"/>
              <a:cs typeface="Arial"/>
            </a:endParaRPr>
          </a:p>
        </p:txBody>
      </p:sp>
      <p:sp>
        <p:nvSpPr>
          <p:cNvPr id="42" name="object 42"/>
          <p:cNvSpPr/>
          <p:nvPr/>
        </p:nvSpPr>
        <p:spPr>
          <a:xfrm>
            <a:off x="5860676" y="2684033"/>
            <a:ext cx="477371" cy="270286"/>
          </a:xfrm>
          <a:custGeom>
            <a:avLst/>
            <a:gdLst/>
            <a:ahLst/>
            <a:cxnLst/>
            <a:rect l="l" t="t" r="r" b="b"/>
            <a:pathLst>
              <a:path w="450850" h="255269">
                <a:moveTo>
                  <a:pt x="450850" y="0"/>
                </a:moveTo>
                <a:lnTo>
                  <a:pt x="0" y="0"/>
                </a:lnTo>
                <a:lnTo>
                  <a:pt x="0" y="255269"/>
                </a:lnTo>
                <a:lnTo>
                  <a:pt x="224789" y="255269"/>
                </a:lnTo>
                <a:lnTo>
                  <a:pt x="450850" y="255269"/>
                </a:lnTo>
                <a:lnTo>
                  <a:pt x="450850" y="0"/>
                </a:lnTo>
                <a:close/>
              </a:path>
            </a:pathLst>
          </a:custGeom>
          <a:solidFill>
            <a:srgbClr val="CCCCCC"/>
          </a:solidFill>
        </p:spPr>
        <p:txBody>
          <a:bodyPr wrap="square" lIns="0" tIns="0" rIns="0" bIns="0" rtlCol="0"/>
          <a:lstStyle/>
          <a:p>
            <a:endParaRPr sz="1906"/>
          </a:p>
        </p:txBody>
      </p:sp>
      <p:sp>
        <p:nvSpPr>
          <p:cNvPr id="43" name="object 43"/>
          <p:cNvSpPr txBox="1"/>
          <p:nvPr/>
        </p:nvSpPr>
        <p:spPr>
          <a:xfrm>
            <a:off x="5860676" y="2684033"/>
            <a:ext cx="477371" cy="241654"/>
          </a:xfrm>
          <a:prstGeom prst="rect">
            <a:avLst/>
          </a:prstGeom>
          <a:ln w="10159">
            <a:solidFill>
              <a:srgbClr val="000000"/>
            </a:solidFill>
          </a:ln>
        </p:spPr>
        <p:txBody>
          <a:bodyPr vert="horz" wrap="square" lIns="0" tIns="13447" rIns="0" bIns="0" rtlCol="0">
            <a:spAutoFit/>
          </a:bodyPr>
          <a:lstStyle/>
          <a:p>
            <a:pPr marL="107574">
              <a:spcBef>
                <a:spcPts val="106"/>
              </a:spcBef>
            </a:pPr>
            <a:r>
              <a:rPr sz="1482" b="1" spc="-26" dirty="0">
                <a:latin typeface="Arial"/>
                <a:cs typeface="Arial"/>
              </a:rPr>
              <a:t>PH</a:t>
            </a:r>
            <a:endParaRPr sz="1482">
              <a:latin typeface="Arial"/>
              <a:cs typeface="Arial"/>
            </a:endParaRPr>
          </a:p>
        </p:txBody>
      </p:sp>
      <p:sp>
        <p:nvSpPr>
          <p:cNvPr id="44" name="object 44"/>
          <p:cNvSpPr/>
          <p:nvPr/>
        </p:nvSpPr>
        <p:spPr>
          <a:xfrm>
            <a:off x="6335356" y="2143460"/>
            <a:ext cx="1350085" cy="270286"/>
          </a:xfrm>
          <a:custGeom>
            <a:avLst/>
            <a:gdLst/>
            <a:ahLst/>
            <a:cxnLst/>
            <a:rect l="l" t="t" r="r" b="b"/>
            <a:pathLst>
              <a:path w="1275079" h="255269">
                <a:moveTo>
                  <a:pt x="1275079" y="0"/>
                </a:moveTo>
                <a:lnTo>
                  <a:pt x="0" y="0"/>
                </a:lnTo>
                <a:lnTo>
                  <a:pt x="0" y="255270"/>
                </a:lnTo>
                <a:lnTo>
                  <a:pt x="637539" y="255270"/>
                </a:lnTo>
                <a:lnTo>
                  <a:pt x="1275079" y="255270"/>
                </a:lnTo>
                <a:lnTo>
                  <a:pt x="1275079" y="0"/>
                </a:lnTo>
                <a:close/>
              </a:path>
            </a:pathLst>
          </a:custGeom>
          <a:solidFill>
            <a:srgbClr val="E5E5FF"/>
          </a:solidFill>
        </p:spPr>
        <p:txBody>
          <a:bodyPr wrap="square" lIns="0" tIns="0" rIns="0" bIns="0" rtlCol="0"/>
          <a:lstStyle/>
          <a:p>
            <a:endParaRPr sz="1906"/>
          </a:p>
        </p:txBody>
      </p:sp>
      <p:sp>
        <p:nvSpPr>
          <p:cNvPr id="45" name="object 45"/>
          <p:cNvSpPr txBox="1"/>
          <p:nvPr/>
        </p:nvSpPr>
        <p:spPr>
          <a:xfrm>
            <a:off x="6654053" y="2143461"/>
            <a:ext cx="1032062" cy="240296"/>
          </a:xfrm>
          <a:prstGeom prst="rect">
            <a:avLst/>
          </a:prstGeom>
          <a:ln w="9752">
            <a:solidFill>
              <a:srgbClr val="000000"/>
            </a:solidFill>
          </a:ln>
        </p:spPr>
        <p:txBody>
          <a:bodyPr vert="horz" wrap="square" lIns="0" tIns="12102" rIns="0" bIns="0" rtlCol="0">
            <a:spAutoFit/>
          </a:bodyPr>
          <a:lstStyle/>
          <a:p>
            <a:pPr marL="141191">
              <a:spcBef>
                <a:spcPts val="95"/>
              </a:spcBef>
            </a:pPr>
            <a:r>
              <a:rPr sz="1482" b="1" spc="-11" dirty="0">
                <a:latin typeface="Arial"/>
                <a:cs typeface="Arial"/>
              </a:rPr>
              <a:t>Données</a:t>
            </a:r>
            <a:endParaRPr sz="1482">
              <a:latin typeface="Arial"/>
              <a:cs typeface="Arial"/>
            </a:endParaRPr>
          </a:p>
        </p:txBody>
      </p:sp>
      <p:sp>
        <p:nvSpPr>
          <p:cNvPr id="46" name="object 46"/>
          <p:cNvSpPr/>
          <p:nvPr/>
        </p:nvSpPr>
        <p:spPr>
          <a:xfrm>
            <a:off x="6336701" y="2143460"/>
            <a:ext cx="317351" cy="270286"/>
          </a:xfrm>
          <a:custGeom>
            <a:avLst/>
            <a:gdLst/>
            <a:ahLst/>
            <a:cxnLst/>
            <a:rect l="l" t="t" r="r" b="b"/>
            <a:pathLst>
              <a:path w="299720" h="255269">
                <a:moveTo>
                  <a:pt x="299720" y="0"/>
                </a:moveTo>
                <a:lnTo>
                  <a:pt x="0" y="0"/>
                </a:lnTo>
                <a:lnTo>
                  <a:pt x="0" y="255270"/>
                </a:lnTo>
                <a:lnTo>
                  <a:pt x="149860" y="255270"/>
                </a:lnTo>
                <a:lnTo>
                  <a:pt x="299720" y="255270"/>
                </a:lnTo>
                <a:lnTo>
                  <a:pt x="299720" y="0"/>
                </a:lnTo>
                <a:close/>
              </a:path>
            </a:pathLst>
          </a:custGeom>
          <a:solidFill>
            <a:srgbClr val="E5E5E5"/>
          </a:solidFill>
        </p:spPr>
        <p:txBody>
          <a:bodyPr wrap="square" lIns="0" tIns="0" rIns="0" bIns="0" rtlCol="0"/>
          <a:lstStyle/>
          <a:p>
            <a:endParaRPr sz="1906"/>
          </a:p>
        </p:txBody>
      </p:sp>
      <p:sp>
        <p:nvSpPr>
          <p:cNvPr id="47" name="object 47"/>
          <p:cNvSpPr txBox="1"/>
          <p:nvPr/>
        </p:nvSpPr>
        <p:spPr>
          <a:xfrm>
            <a:off x="6336245" y="2143461"/>
            <a:ext cx="318023" cy="240296"/>
          </a:xfrm>
          <a:prstGeom prst="rect">
            <a:avLst/>
          </a:prstGeom>
          <a:ln w="11022">
            <a:solidFill>
              <a:srgbClr val="000000"/>
            </a:solidFill>
          </a:ln>
        </p:spPr>
        <p:txBody>
          <a:bodyPr vert="horz" wrap="square" lIns="0" tIns="12102" rIns="0" bIns="0" rtlCol="0">
            <a:spAutoFit/>
          </a:bodyPr>
          <a:lstStyle/>
          <a:p>
            <a:pPr marL="21515">
              <a:spcBef>
                <a:spcPts val="95"/>
              </a:spcBef>
            </a:pPr>
            <a:r>
              <a:rPr sz="1482" b="1" spc="-26" dirty="0">
                <a:latin typeface="Arial"/>
                <a:cs typeface="Arial"/>
              </a:rPr>
              <a:t>AH</a:t>
            </a:r>
            <a:endParaRPr sz="1482">
              <a:latin typeface="Arial"/>
              <a:cs typeface="Arial"/>
            </a:endParaRPr>
          </a:p>
        </p:txBody>
      </p:sp>
      <p:sp>
        <p:nvSpPr>
          <p:cNvPr id="48" name="object 48"/>
          <p:cNvSpPr/>
          <p:nvPr/>
        </p:nvSpPr>
        <p:spPr>
          <a:xfrm>
            <a:off x="3713181" y="4639236"/>
            <a:ext cx="4688989" cy="949361"/>
          </a:xfrm>
          <a:custGeom>
            <a:avLst/>
            <a:gdLst/>
            <a:ahLst/>
            <a:cxnLst/>
            <a:rect l="l" t="t" r="r" b="b"/>
            <a:pathLst>
              <a:path w="4428490" h="896620">
                <a:moveTo>
                  <a:pt x="228600" y="829310"/>
                </a:moveTo>
                <a:lnTo>
                  <a:pt x="76200" y="830465"/>
                </a:lnTo>
                <a:lnTo>
                  <a:pt x="76200" y="797560"/>
                </a:lnTo>
                <a:lnTo>
                  <a:pt x="0" y="835660"/>
                </a:lnTo>
                <a:lnTo>
                  <a:pt x="76200" y="872490"/>
                </a:lnTo>
                <a:lnTo>
                  <a:pt x="76200" y="840625"/>
                </a:lnTo>
                <a:lnTo>
                  <a:pt x="228600" y="839470"/>
                </a:lnTo>
                <a:lnTo>
                  <a:pt x="228600" y="829310"/>
                </a:lnTo>
                <a:close/>
              </a:path>
              <a:path w="4428490" h="896620">
                <a:moveTo>
                  <a:pt x="228600" y="316230"/>
                </a:moveTo>
                <a:lnTo>
                  <a:pt x="76200" y="317385"/>
                </a:lnTo>
                <a:lnTo>
                  <a:pt x="76200" y="284480"/>
                </a:lnTo>
                <a:lnTo>
                  <a:pt x="0" y="322580"/>
                </a:lnTo>
                <a:lnTo>
                  <a:pt x="76200" y="360680"/>
                </a:lnTo>
                <a:lnTo>
                  <a:pt x="76200" y="327545"/>
                </a:lnTo>
                <a:lnTo>
                  <a:pt x="228600" y="326390"/>
                </a:lnTo>
                <a:lnTo>
                  <a:pt x="228600" y="316230"/>
                </a:lnTo>
                <a:close/>
              </a:path>
              <a:path w="4428490" h="896620">
                <a:moveTo>
                  <a:pt x="232410" y="231140"/>
                </a:moveTo>
                <a:lnTo>
                  <a:pt x="223520" y="231140"/>
                </a:lnTo>
                <a:lnTo>
                  <a:pt x="223520" y="267970"/>
                </a:lnTo>
                <a:lnTo>
                  <a:pt x="232410" y="267970"/>
                </a:lnTo>
                <a:lnTo>
                  <a:pt x="232410" y="231140"/>
                </a:lnTo>
                <a:close/>
              </a:path>
              <a:path w="4428490" h="896620">
                <a:moveTo>
                  <a:pt x="232410" y="193040"/>
                </a:moveTo>
                <a:lnTo>
                  <a:pt x="223520" y="193040"/>
                </a:lnTo>
                <a:lnTo>
                  <a:pt x="223520" y="203200"/>
                </a:lnTo>
                <a:lnTo>
                  <a:pt x="232410" y="203200"/>
                </a:lnTo>
                <a:lnTo>
                  <a:pt x="232410" y="193040"/>
                </a:lnTo>
                <a:close/>
              </a:path>
              <a:path w="4428490" h="896620">
                <a:moveTo>
                  <a:pt x="233680" y="812800"/>
                </a:moveTo>
                <a:lnTo>
                  <a:pt x="224790" y="812800"/>
                </a:lnTo>
                <a:lnTo>
                  <a:pt x="224790" y="822960"/>
                </a:lnTo>
                <a:lnTo>
                  <a:pt x="233680" y="822960"/>
                </a:lnTo>
                <a:lnTo>
                  <a:pt x="233680" y="812800"/>
                </a:lnTo>
                <a:close/>
              </a:path>
              <a:path w="4428490" h="896620">
                <a:moveTo>
                  <a:pt x="233680" y="748030"/>
                </a:moveTo>
                <a:lnTo>
                  <a:pt x="224790" y="748030"/>
                </a:lnTo>
                <a:lnTo>
                  <a:pt x="224790" y="784860"/>
                </a:lnTo>
                <a:lnTo>
                  <a:pt x="233680" y="784860"/>
                </a:lnTo>
                <a:lnTo>
                  <a:pt x="233680" y="748030"/>
                </a:lnTo>
                <a:close/>
              </a:path>
              <a:path w="4428490" h="896620">
                <a:moveTo>
                  <a:pt x="233680" y="709930"/>
                </a:moveTo>
                <a:lnTo>
                  <a:pt x="224790" y="709930"/>
                </a:lnTo>
                <a:lnTo>
                  <a:pt x="224790" y="718820"/>
                </a:lnTo>
                <a:lnTo>
                  <a:pt x="233680" y="718820"/>
                </a:lnTo>
                <a:lnTo>
                  <a:pt x="233680" y="709930"/>
                </a:lnTo>
                <a:close/>
              </a:path>
              <a:path w="4428490" h="896620">
                <a:moveTo>
                  <a:pt x="233680" y="643890"/>
                </a:moveTo>
                <a:lnTo>
                  <a:pt x="224790" y="643890"/>
                </a:lnTo>
                <a:lnTo>
                  <a:pt x="224790" y="681990"/>
                </a:lnTo>
                <a:lnTo>
                  <a:pt x="233680" y="681990"/>
                </a:lnTo>
                <a:lnTo>
                  <a:pt x="233680" y="643890"/>
                </a:lnTo>
                <a:close/>
              </a:path>
              <a:path w="4428490" h="896620">
                <a:moveTo>
                  <a:pt x="233680" y="605790"/>
                </a:moveTo>
                <a:lnTo>
                  <a:pt x="224790" y="605790"/>
                </a:lnTo>
                <a:lnTo>
                  <a:pt x="224790" y="615950"/>
                </a:lnTo>
                <a:lnTo>
                  <a:pt x="233680" y="615950"/>
                </a:lnTo>
                <a:lnTo>
                  <a:pt x="233680" y="605790"/>
                </a:lnTo>
                <a:close/>
              </a:path>
              <a:path w="4428490" h="896620">
                <a:moveTo>
                  <a:pt x="233680" y="541020"/>
                </a:moveTo>
                <a:lnTo>
                  <a:pt x="223520" y="541020"/>
                </a:lnTo>
                <a:lnTo>
                  <a:pt x="223520" y="577850"/>
                </a:lnTo>
                <a:lnTo>
                  <a:pt x="233680" y="577850"/>
                </a:lnTo>
                <a:lnTo>
                  <a:pt x="233680" y="541020"/>
                </a:lnTo>
                <a:close/>
              </a:path>
              <a:path w="4428490" h="896620">
                <a:moveTo>
                  <a:pt x="233680" y="502920"/>
                </a:moveTo>
                <a:lnTo>
                  <a:pt x="223520" y="502920"/>
                </a:lnTo>
                <a:lnTo>
                  <a:pt x="223520" y="513080"/>
                </a:lnTo>
                <a:lnTo>
                  <a:pt x="233680" y="513080"/>
                </a:lnTo>
                <a:lnTo>
                  <a:pt x="233680" y="502920"/>
                </a:lnTo>
                <a:close/>
              </a:path>
              <a:path w="4428490" h="896620">
                <a:moveTo>
                  <a:pt x="233680" y="436880"/>
                </a:moveTo>
                <a:lnTo>
                  <a:pt x="223520" y="436880"/>
                </a:lnTo>
                <a:lnTo>
                  <a:pt x="223520" y="474980"/>
                </a:lnTo>
                <a:lnTo>
                  <a:pt x="233680" y="474980"/>
                </a:lnTo>
                <a:lnTo>
                  <a:pt x="233680" y="436880"/>
                </a:lnTo>
                <a:close/>
              </a:path>
              <a:path w="4428490" h="896620">
                <a:moveTo>
                  <a:pt x="233680" y="400050"/>
                </a:moveTo>
                <a:lnTo>
                  <a:pt x="223520" y="400050"/>
                </a:lnTo>
                <a:lnTo>
                  <a:pt x="223520" y="408940"/>
                </a:lnTo>
                <a:lnTo>
                  <a:pt x="233680" y="408940"/>
                </a:lnTo>
                <a:lnTo>
                  <a:pt x="233680" y="400050"/>
                </a:lnTo>
                <a:close/>
              </a:path>
              <a:path w="4428490" h="896620">
                <a:moveTo>
                  <a:pt x="233680" y="334010"/>
                </a:moveTo>
                <a:lnTo>
                  <a:pt x="223520" y="334010"/>
                </a:lnTo>
                <a:lnTo>
                  <a:pt x="223520" y="372110"/>
                </a:lnTo>
                <a:lnTo>
                  <a:pt x="233680" y="372110"/>
                </a:lnTo>
                <a:lnTo>
                  <a:pt x="233680" y="334010"/>
                </a:lnTo>
                <a:close/>
              </a:path>
              <a:path w="4428490" h="896620">
                <a:moveTo>
                  <a:pt x="233680" y="295910"/>
                </a:moveTo>
                <a:lnTo>
                  <a:pt x="223520" y="295910"/>
                </a:lnTo>
                <a:lnTo>
                  <a:pt x="223520" y="306070"/>
                </a:lnTo>
                <a:lnTo>
                  <a:pt x="233680" y="306070"/>
                </a:lnTo>
                <a:lnTo>
                  <a:pt x="233680" y="295910"/>
                </a:lnTo>
                <a:close/>
              </a:path>
              <a:path w="4428490" h="896620">
                <a:moveTo>
                  <a:pt x="683260" y="309880"/>
                </a:moveTo>
                <a:lnTo>
                  <a:pt x="674357" y="309880"/>
                </a:lnTo>
                <a:lnTo>
                  <a:pt x="674357" y="320040"/>
                </a:lnTo>
                <a:lnTo>
                  <a:pt x="683260" y="320040"/>
                </a:lnTo>
                <a:lnTo>
                  <a:pt x="683260" y="309880"/>
                </a:lnTo>
                <a:close/>
              </a:path>
              <a:path w="4428490" h="896620">
                <a:moveTo>
                  <a:pt x="683260" y="245110"/>
                </a:moveTo>
                <a:lnTo>
                  <a:pt x="673100" y="245110"/>
                </a:lnTo>
                <a:lnTo>
                  <a:pt x="674357" y="281940"/>
                </a:lnTo>
                <a:lnTo>
                  <a:pt x="683260" y="281940"/>
                </a:lnTo>
                <a:lnTo>
                  <a:pt x="683260" y="245110"/>
                </a:lnTo>
                <a:close/>
              </a:path>
              <a:path w="4428490" h="896620">
                <a:moveTo>
                  <a:pt x="683260" y="207010"/>
                </a:moveTo>
                <a:lnTo>
                  <a:pt x="673100" y="207010"/>
                </a:lnTo>
                <a:lnTo>
                  <a:pt x="673100" y="217170"/>
                </a:lnTo>
                <a:lnTo>
                  <a:pt x="683260" y="217170"/>
                </a:lnTo>
                <a:lnTo>
                  <a:pt x="683260" y="207010"/>
                </a:lnTo>
                <a:close/>
              </a:path>
              <a:path w="4428490" h="896620">
                <a:moveTo>
                  <a:pt x="683260" y="140970"/>
                </a:moveTo>
                <a:lnTo>
                  <a:pt x="673100" y="140970"/>
                </a:lnTo>
                <a:lnTo>
                  <a:pt x="673100" y="179070"/>
                </a:lnTo>
                <a:lnTo>
                  <a:pt x="683260" y="179070"/>
                </a:lnTo>
                <a:lnTo>
                  <a:pt x="683260" y="140970"/>
                </a:lnTo>
                <a:close/>
              </a:path>
              <a:path w="4428490" h="896620">
                <a:moveTo>
                  <a:pt x="683260" y="104140"/>
                </a:moveTo>
                <a:lnTo>
                  <a:pt x="673100" y="104140"/>
                </a:lnTo>
                <a:lnTo>
                  <a:pt x="673100" y="113030"/>
                </a:lnTo>
                <a:lnTo>
                  <a:pt x="683260" y="113030"/>
                </a:lnTo>
                <a:lnTo>
                  <a:pt x="683260" y="104140"/>
                </a:lnTo>
                <a:close/>
              </a:path>
              <a:path w="4428490" h="896620">
                <a:moveTo>
                  <a:pt x="683260" y="38100"/>
                </a:moveTo>
                <a:lnTo>
                  <a:pt x="673100" y="38100"/>
                </a:lnTo>
                <a:lnTo>
                  <a:pt x="673100" y="76200"/>
                </a:lnTo>
                <a:lnTo>
                  <a:pt x="683260" y="76200"/>
                </a:lnTo>
                <a:lnTo>
                  <a:pt x="683260" y="38100"/>
                </a:lnTo>
                <a:close/>
              </a:path>
              <a:path w="4428490" h="896620">
                <a:moveTo>
                  <a:pt x="683260" y="0"/>
                </a:moveTo>
                <a:lnTo>
                  <a:pt x="673100" y="0"/>
                </a:lnTo>
                <a:lnTo>
                  <a:pt x="673100" y="10160"/>
                </a:lnTo>
                <a:lnTo>
                  <a:pt x="683260" y="10160"/>
                </a:lnTo>
                <a:lnTo>
                  <a:pt x="683260" y="0"/>
                </a:lnTo>
                <a:close/>
              </a:path>
              <a:path w="4428490" h="896620">
                <a:moveTo>
                  <a:pt x="3757930" y="72390"/>
                </a:moveTo>
                <a:lnTo>
                  <a:pt x="3749040" y="72390"/>
                </a:lnTo>
                <a:lnTo>
                  <a:pt x="3749040" y="82550"/>
                </a:lnTo>
                <a:lnTo>
                  <a:pt x="3757930" y="82550"/>
                </a:lnTo>
                <a:lnTo>
                  <a:pt x="3757930" y="72390"/>
                </a:lnTo>
                <a:close/>
              </a:path>
              <a:path w="4428490" h="896620">
                <a:moveTo>
                  <a:pt x="3757930" y="7620"/>
                </a:moveTo>
                <a:lnTo>
                  <a:pt x="3749040" y="7620"/>
                </a:lnTo>
                <a:lnTo>
                  <a:pt x="3749040" y="44450"/>
                </a:lnTo>
                <a:lnTo>
                  <a:pt x="3757930" y="44450"/>
                </a:lnTo>
                <a:lnTo>
                  <a:pt x="3757930" y="7620"/>
                </a:lnTo>
                <a:close/>
              </a:path>
              <a:path w="4428490" h="896620">
                <a:moveTo>
                  <a:pt x="3759200" y="382270"/>
                </a:moveTo>
                <a:lnTo>
                  <a:pt x="3749040" y="382270"/>
                </a:lnTo>
                <a:lnTo>
                  <a:pt x="3749040" y="392430"/>
                </a:lnTo>
                <a:lnTo>
                  <a:pt x="3759200" y="392430"/>
                </a:lnTo>
                <a:lnTo>
                  <a:pt x="3759200" y="382270"/>
                </a:lnTo>
                <a:close/>
              </a:path>
              <a:path w="4428490" h="896620">
                <a:moveTo>
                  <a:pt x="3759200" y="317500"/>
                </a:moveTo>
                <a:lnTo>
                  <a:pt x="3749040" y="317500"/>
                </a:lnTo>
                <a:lnTo>
                  <a:pt x="3749040" y="354330"/>
                </a:lnTo>
                <a:lnTo>
                  <a:pt x="3759200" y="354330"/>
                </a:lnTo>
                <a:lnTo>
                  <a:pt x="3759200" y="317500"/>
                </a:lnTo>
                <a:close/>
              </a:path>
              <a:path w="4428490" h="896620">
                <a:moveTo>
                  <a:pt x="3759200" y="279400"/>
                </a:moveTo>
                <a:lnTo>
                  <a:pt x="3749040" y="279400"/>
                </a:lnTo>
                <a:lnTo>
                  <a:pt x="3749040" y="289560"/>
                </a:lnTo>
                <a:lnTo>
                  <a:pt x="3759200" y="289560"/>
                </a:lnTo>
                <a:lnTo>
                  <a:pt x="3759200" y="279400"/>
                </a:lnTo>
                <a:close/>
              </a:path>
              <a:path w="4428490" h="896620">
                <a:moveTo>
                  <a:pt x="3759200" y="213360"/>
                </a:moveTo>
                <a:lnTo>
                  <a:pt x="3749040" y="213360"/>
                </a:lnTo>
                <a:lnTo>
                  <a:pt x="3749040" y="251460"/>
                </a:lnTo>
                <a:lnTo>
                  <a:pt x="3759200" y="251460"/>
                </a:lnTo>
                <a:lnTo>
                  <a:pt x="3759200" y="213360"/>
                </a:lnTo>
                <a:close/>
              </a:path>
              <a:path w="4428490" h="896620">
                <a:moveTo>
                  <a:pt x="3759200" y="176530"/>
                </a:moveTo>
                <a:lnTo>
                  <a:pt x="3749040" y="176530"/>
                </a:lnTo>
                <a:lnTo>
                  <a:pt x="3749040" y="185420"/>
                </a:lnTo>
                <a:lnTo>
                  <a:pt x="3759200" y="185420"/>
                </a:lnTo>
                <a:lnTo>
                  <a:pt x="3759200" y="176530"/>
                </a:lnTo>
                <a:close/>
              </a:path>
              <a:path w="4428490" h="896620">
                <a:moveTo>
                  <a:pt x="3759200" y="110490"/>
                </a:moveTo>
                <a:lnTo>
                  <a:pt x="3749040" y="110490"/>
                </a:lnTo>
                <a:lnTo>
                  <a:pt x="3749040" y="148590"/>
                </a:lnTo>
                <a:lnTo>
                  <a:pt x="3759200" y="148590"/>
                </a:lnTo>
                <a:lnTo>
                  <a:pt x="3759200" y="110490"/>
                </a:lnTo>
                <a:close/>
              </a:path>
              <a:path w="4428490" h="896620">
                <a:moveTo>
                  <a:pt x="4207510" y="266700"/>
                </a:moveTo>
                <a:lnTo>
                  <a:pt x="4198620" y="266700"/>
                </a:lnTo>
                <a:lnTo>
                  <a:pt x="4198620" y="276860"/>
                </a:lnTo>
                <a:lnTo>
                  <a:pt x="4207510" y="276860"/>
                </a:lnTo>
                <a:lnTo>
                  <a:pt x="4207510" y="266700"/>
                </a:lnTo>
                <a:close/>
              </a:path>
              <a:path w="4428490" h="896620">
                <a:moveTo>
                  <a:pt x="4208780" y="886460"/>
                </a:moveTo>
                <a:lnTo>
                  <a:pt x="4199890" y="886460"/>
                </a:lnTo>
                <a:lnTo>
                  <a:pt x="4199890" y="896620"/>
                </a:lnTo>
                <a:lnTo>
                  <a:pt x="4208780" y="896620"/>
                </a:lnTo>
                <a:lnTo>
                  <a:pt x="4208780" y="886460"/>
                </a:lnTo>
                <a:close/>
              </a:path>
              <a:path w="4428490" h="896620">
                <a:moveTo>
                  <a:pt x="4208780" y="783590"/>
                </a:moveTo>
                <a:lnTo>
                  <a:pt x="4199890" y="783590"/>
                </a:lnTo>
                <a:lnTo>
                  <a:pt x="4199890" y="793750"/>
                </a:lnTo>
                <a:lnTo>
                  <a:pt x="4208780" y="793750"/>
                </a:lnTo>
                <a:lnTo>
                  <a:pt x="4208780" y="783590"/>
                </a:lnTo>
                <a:close/>
              </a:path>
              <a:path w="4428490" h="896620">
                <a:moveTo>
                  <a:pt x="4208780" y="717550"/>
                </a:moveTo>
                <a:lnTo>
                  <a:pt x="4199890" y="717550"/>
                </a:lnTo>
                <a:lnTo>
                  <a:pt x="4199890" y="755650"/>
                </a:lnTo>
                <a:lnTo>
                  <a:pt x="4208780" y="755650"/>
                </a:lnTo>
                <a:lnTo>
                  <a:pt x="4208780" y="717550"/>
                </a:lnTo>
                <a:close/>
              </a:path>
              <a:path w="4428490" h="896620">
                <a:moveTo>
                  <a:pt x="4208780" y="680720"/>
                </a:moveTo>
                <a:lnTo>
                  <a:pt x="4199890" y="680720"/>
                </a:lnTo>
                <a:lnTo>
                  <a:pt x="4199890" y="689610"/>
                </a:lnTo>
                <a:lnTo>
                  <a:pt x="4208780" y="689610"/>
                </a:lnTo>
                <a:lnTo>
                  <a:pt x="4208780" y="680720"/>
                </a:lnTo>
                <a:close/>
              </a:path>
              <a:path w="4428490" h="896620">
                <a:moveTo>
                  <a:pt x="4208780" y="614680"/>
                </a:moveTo>
                <a:lnTo>
                  <a:pt x="4198620" y="614680"/>
                </a:lnTo>
                <a:lnTo>
                  <a:pt x="4198620" y="651510"/>
                </a:lnTo>
                <a:lnTo>
                  <a:pt x="4208780" y="651510"/>
                </a:lnTo>
                <a:lnTo>
                  <a:pt x="4208780" y="614680"/>
                </a:lnTo>
                <a:close/>
              </a:path>
              <a:path w="4428490" h="896620">
                <a:moveTo>
                  <a:pt x="4208780" y="576580"/>
                </a:moveTo>
                <a:lnTo>
                  <a:pt x="4198620" y="576580"/>
                </a:lnTo>
                <a:lnTo>
                  <a:pt x="4198620" y="586740"/>
                </a:lnTo>
                <a:lnTo>
                  <a:pt x="4208780" y="586740"/>
                </a:lnTo>
                <a:lnTo>
                  <a:pt x="4208780" y="576580"/>
                </a:lnTo>
                <a:close/>
              </a:path>
              <a:path w="4428490" h="896620">
                <a:moveTo>
                  <a:pt x="4208780" y="511810"/>
                </a:moveTo>
                <a:lnTo>
                  <a:pt x="4198620" y="511810"/>
                </a:lnTo>
                <a:lnTo>
                  <a:pt x="4198620" y="548640"/>
                </a:lnTo>
                <a:lnTo>
                  <a:pt x="4208780" y="548640"/>
                </a:lnTo>
                <a:lnTo>
                  <a:pt x="4208780" y="511810"/>
                </a:lnTo>
                <a:close/>
              </a:path>
              <a:path w="4428490" h="896620">
                <a:moveTo>
                  <a:pt x="4208780" y="473710"/>
                </a:moveTo>
                <a:lnTo>
                  <a:pt x="4198620" y="473710"/>
                </a:lnTo>
                <a:lnTo>
                  <a:pt x="4198620" y="482600"/>
                </a:lnTo>
                <a:lnTo>
                  <a:pt x="4208780" y="482600"/>
                </a:lnTo>
                <a:lnTo>
                  <a:pt x="4208780" y="473710"/>
                </a:lnTo>
                <a:close/>
              </a:path>
              <a:path w="4428490" h="896620">
                <a:moveTo>
                  <a:pt x="4208780" y="407670"/>
                </a:moveTo>
                <a:lnTo>
                  <a:pt x="4198620" y="407670"/>
                </a:lnTo>
                <a:lnTo>
                  <a:pt x="4198620" y="445770"/>
                </a:lnTo>
                <a:lnTo>
                  <a:pt x="4208780" y="445770"/>
                </a:lnTo>
                <a:lnTo>
                  <a:pt x="4208780" y="407670"/>
                </a:lnTo>
                <a:close/>
              </a:path>
              <a:path w="4428490" h="896620">
                <a:moveTo>
                  <a:pt x="4208780" y="369570"/>
                </a:moveTo>
                <a:lnTo>
                  <a:pt x="4198620" y="369570"/>
                </a:lnTo>
                <a:lnTo>
                  <a:pt x="4198620" y="379730"/>
                </a:lnTo>
                <a:lnTo>
                  <a:pt x="4208780" y="379730"/>
                </a:lnTo>
                <a:lnTo>
                  <a:pt x="4208780" y="369570"/>
                </a:lnTo>
                <a:close/>
              </a:path>
              <a:path w="4428490" h="896620">
                <a:moveTo>
                  <a:pt x="4428490" y="844550"/>
                </a:moveTo>
                <a:lnTo>
                  <a:pt x="4353560" y="806450"/>
                </a:lnTo>
                <a:lnTo>
                  <a:pt x="4353001" y="839368"/>
                </a:lnTo>
                <a:lnTo>
                  <a:pt x="4208780" y="838250"/>
                </a:lnTo>
                <a:lnTo>
                  <a:pt x="4208780" y="821690"/>
                </a:lnTo>
                <a:lnTo>
                  <a:pt x="4199890" y="821690"/>
                </a:lnTo>
                <a:lnTo>
                  <a:pt x="4199890" y="858520"/>
                </a:lnTo>
                <a:lnTo>
                  <a:pt x="4208780" y="858520"/>
                </a:lnTo>
                <a:lnTo>
                  <a:pt x="4208780" y="847140"/>
                </a:lnTo>
                <a:lnTo>
                  <a:pt x="4352849" y="848258"/>
                </a:lnTo>
                <a:lnTo>
                  <a:pt x="4352290" y="881380"/>
                </a:lnTo>
                <a:lnTo>
                  <a:pt x="4428490" y="844550"/>
                </a:lnTo>
                <a:close/>
              </a:path>
              <a:path w="4428490" h="896620">
                <a:moveTo>
                  <a:pt x="4428490" y="331470"/>
                </a:moveTo>
                <a:lnTo>
                  <a:pt x="4353560" y="293370"/>
                </a:lnTo>
                <a:lnTo>
                  <a:pt x="4353001" y="326288"/>
                </a:lnTo>
                <a:lnTo>
                  <a:pt x="4207510" y="325158"/>
                </a:lnTo>
                <a:lnTo>
                  <a:pt x="4207510" y="304800"/>
                </a:lnTo>
                <a:lnTo>
                  <a:pt x="4198620" y="304800"/>
                </a:lnTo>
                <a:lnTo>
                  <a:pt x="4198620" y="341630"/>
                </a:lnTo>
                <a:lnTo>
                  <a:pt x="4207510" y="341630"/>
                </a:lnTo>
                <a:lnTo>
                  <a:pt x="4207510" y="335318"/>
                </a:lnTo>
                <a:lnTo>
                  <a:pt x="4352836" y="336448"/>
                </a:lnTo>
                <a:lnTo>
                  <a:pt x="4352290" y="369570"/>
                </a:lnTo>
                <a:lnTo>
                  <a:pt x="4428490" y="331470"/>
                </a:lnTo>
                <a:close/>
              </a:path>
            </a:pathLst>
          </a:custGeom>
          <a:solidFill>
            <a:srgbClr val="000000"/>
          </a:solidFill>
        </p:spPr>
        <p:txBody>
          <a:bodyPr wrap="square" lIns="0" tIns="0" rIns="0" bIns="0" rtlCol="0"/>
          <a:lstStyle/>
          <a:p>
            <a:endParaRPr sz="1906"/>
          </a:p>
        </p:txBody>
      </p:sp>
      <p:grpSp>
        <p:nvGrpSpPr>
          <p:cNvPr id="49" name="object 49"/>
          <p:cNvGrpSpPr/>
          <p:nvPr/>
        </p:nvGrpSpPr>
        <p:grpSpPr>
          <a:xfrm>
            <a:off x="6096000" y="1668780"/>
            <a:ext cx="1828800" cy="949361"/>
            <a:chOff x="4857750" y="1576069"/>
            <a:chExt cx="1727200" cy="896619"/>
          </a:xfrm>
        </p:grpSpPr>
        <p:sp>
          <p:nvSpPr>
            <p:cNvPr id="50" name="object 50"/>
            <p:cNvSpPr/>
            <p:nvPr/>
          </p:nvSpPr>
          <p:spPr>
            <a:xfrm>
              <a:off x="4857750" y="1871979"/>
              <a:ext cx="1727200" cy="600710"/>
            </a:xfrm>
            <a:custGeom>
              <a:avLst/>
              <a:gdLst/>
              <a:ahLst/>
              <a:cxnLst/>
              <a:rect l="l" t="t" r="r" b="b"/>
              <a:pathLst>
                <a:path w="1727200" h="600710">
                  <a:moveTo>
                    <a:pt x="232410" y="563880"/>
                  </a:moveTo>
                  <a:lnTo>
                    <a:pt x="223520" y="563880"/>
                  </a:lnTo>
                  <a:lnTo>
                    <a:pt x="223520" y="600710"/>
                  </a:lnTo>
                  <a:lnTo>
                    <a:pt x="232410" y="600710"/>
                  </a:lnTo>
                  <a:lnTo>
                    <a:pt x="232410" y="563880"/>
                  </a:lnTo>
                  <a:close/>
                </a:path>
                <a:path w="1727200" h="600710">
                  <a:moveTo>
                    <a:pt x="232410" y="525780"/>
                  </a:moveTo>
                  <a:lnTo>
                    <a:pt x="223520" y="525780"/>
                  </a:lnTo>
                  <a:lnTo>
                    <a:pt x="223520" y="535940"/>
                  </a:lnTo>
                  <a:lnTo>
                    <a:pt x="232410" y="535940"/>
                  </a:lnTo>
                  <a:lnTo>
                    <a:pt x="232410" y="525780"/>
                  </a:lnTo>
                  <a:close/>
                </a:path>
                <a:path w="1727200" h="600710">
                  <a:moveTo>
                    <a:pt x="232410" y="459740"/>
                  </a:moveTo>
                  <a:lnTo>
                    <a:pt x="223520" y="459740"/>
                  </a:lnTo>
                  <a:lnTo>
                    <a:pt x="223520" y="497840"/>
                  </a:lnTo>
                  <a:lnTo>
                    <a:pt x="232410" y="497840"/>
                  </a:lnTo>
                  <a:lnTo>
                    <a:pt x="232410" y="459740"/>
                  </a:lnTo>
                  <a:close/>
                </a:path>
                <a:path w="1727200" h="600710">
                  <a:moveTo>
                    <a:pt x="232410" y="290830"/>
                  </a:moveTo>
                  <a:lnTo>
                    <a:pt x="231140" y="254000"/>
                  </a:lnTo>
                  <a:lnTo>
                    <a:pt x="222250" y="254000"/>
                  </a:lnTo>
                  <a:lnTo>
                    <a:pt x="222250" y="274370"/>
                  </a:lnTo>
                  <a:lnTo>
                    <a:pt x="75476" y="275475"/>
                  </a:lnTo>
                  <a:lnTo>
                    <a:pt x="74930" y="242570"/>
                  </a:lnTo>
                  <a:lnTo>
                    <a:pt x="0" y="280670"/>
                  </a:lnTo>
                  <a:lnTo>
                    <a:pt x="76200" y="317500"/>
                  </a:lnTo>
                  <a:lnTo>
                    <a:pt x="75653" y="285521"/>
                  </a:lnTo>
                  <a:lnTo>
                    <a:pt x="222250" y="283311"/>
                  </a:lnTo>
                  <a:lnTo>
                    <a:pt x="222250" y="290830"/>
                  </a:lnTo>
                  <a:lnTo>
                    <a:pt x="232410" y="290830"/>
                  </a:lnTo>
                  <a:close/>
                </a:path>
                <a:path w="1727200" h="600710">
                  <a:moveTo>
                    <a:pt x="1506220" y="553720"/>
                  </a:moveTo>
                  <a:lnTo>
                    <a:pt x="1497330" y="553720"/>
                  </a:lnTo>
                  <a:lnTo>
                    <a:pt x="1497330" y="591820"/>
                  </a:lnTo>
                  <a:lnTo>
                    <a:pt x="1506220" y="591820"/>
                  </a:lnTo>
                  <a:lnTo>
                    <a:pt x="1506220" y="553720"/>
                  </a:lnTo>
                  <a:close/>
                </a:path>
                <a:path w="1727200" h="600710">
                  <a:moveTo>
                    <a:pt x="1506220" y="516890"/>
                  </a:moveTo>
                  <a:lnTo>
                    <a:pt x="1497330" y="516890"/>
                  </a:lnTo>
                  <a:lnTo>
                    <a:pt x="1497330" y="525780"/>
                  </a:lnTo>
                  <a:lnTo>
                    <a:pt x="1506220" y="525780"/>
                  </a:lnTo>
                  <a:lnTo>
                    <a:pt x="1506220" y="516890"/>
                  </a:lnTo>
                  <a:close/>
                </a:path>
                <a:path w="1727200" h="600710">
                  <a:moveTo>
                    <a:pt x="1506220" y="450850"/>
                  </a:moveTo>
                  <a:lnTo>
                    <a:pt x="1497330" y="450850"/>
                  </a:lnTo>
                  <a:lnTo>
                    <a:pt x="1497330" y="487680"/>
                  </a:lnTo>
                  <a:lnTo>
                    <a:pt x="1506220" y="487680"/>
                  </a:lnTo>
                  <a:lnTo>
                    <a:pt x="1506220" y="450850"/>
                  </a:lnTo>
                  <a:close/>
                </a:path>
                <a:path w="1727200" h="600710">
                  <a:moveTo>
                    <a:pt x="1506220" y="102870"/>
                  </a:moveTo>
                  <a:lnTo>
                    <a:pt x="1497330" y="102870"/>
                  </a:lnTo>
                  <a:lnTo>
                    <a:pt x="1497330" y="113030"/>
                  </a:lnTo>
                  <a:lnTo>
                    <a:pt x="1506220" y="113030"/>
                  </a:lnTo>
                  <a:lnTo>
                    <a:pt x="1506220" y="102870"/>
                  </a:lnTo>
                  <a:close/>
                </a:path>
                <a:path w="1727200" h="600710">
                  <a:moveTo>
                    <a:pt x="1506220" y="36830"/>
                  </a:moveTo>
                  <a:lnTo>
                    <a:pt x="1497330" y="36830"/>
                  </a:lnTo>
                  <a:lnTo>
                    <a:pt x="1497330" y="74930"/>
                  </a:lnTo>
                  <a:lnTo>
                    <a:pt x="1506220" y="74930"/>
                  </a:lnTo>
                  <a:lnTo>
                    <a:pt x="1506220" y="36830"/>
                  </a:lnTo>
                  <a:close/>
                </a:path>
                <a:path w="1727200" h="600710">
                  <a:moveTo>
                    <a:pt x="1506220" y="0"/>
                  </a:moveTo>
                  <a:lnTo>
                    <a:pt x="1497330" y="0"/>
                  </a:lnTo>
                  <a:lnTo>
                    <a:pt x="1497330" y="8890"/>
                  </a:lnTo>
                  <a:lnTo>
                    <a:pt x="1506220" y="8890"/>
                  </a:lnTo>
                  <a:lnTo>
                    <a:pt x="1506220" y="0"/>
                  </a:lnTo>
                  <a:close/>
                </a:path>
                <a:path w="1727200" h="600710">
                  <a:moveTo>
                    <a:pt x="1727200" y="280670"/>
                  </a:moveTo>
                  <a:lnTo>
                    <a:pt x="1652270" y="242570"/>
                  </a:lnTo>
                  <a:lnTo>
                    <a:pt x="1651711" y="275475"/>
                  </a:lnTo>
                  <a:lnTo>
                    <a:pt x="1501140" y="274320"/>
                  </a:lnTo>
                  <a:lnTo>
                    <a:pt x="1501140" y="283210"/>
                  </a:lnTo>
                  <a:lnTo>
                    <a:pt x="1651533" y="285508"/>
                  </a:lnTo>
                  <a:lnTo>
                    <a:pt x="1651000" y="317500"/>
                  </a:lnTo>
                  <a:lnTo>
                    <a:pt x="1727200" y="280670"/>
                  </a:lnTo>
                  <a:close/>
                </a:path>
              </a:pathLst>
            </a:custGeom>
            <a:solidFill>
              <a:srgbClr val="000000"/>
            </a:solidFill>
          </p:spPr>
          <p:txBody>
            <a:bodyPr wrap="square" lIns="0" tIns="0" rIns="0" bIns="0" rtlCol="0"/>
            <a:lstStyle/>
            <a:p>
              <a:endParaRPr sz="1906"/>
            </a:p>
          </p:txBody>
        </p:sp>
        <p:sp>
          <p:nvSpPr>
            <p:cNvPr id="51" name="object 51"/>
            <p:cNvSpPr/>
            <p:nvPr/>
          </p:nvSpPr>
          <p:spPr>
            <a:xfrm>
              <a:off x="5384800" y="1576069"/>
              <a:ext cx="974090" cy="256540"/>
            </a:xfrm>
            <a:custGeom>
              <a:avLst/>
              <a:gdLst/>
              <a:ahLst/>
              <a:cxnLst/>
              <a:rect l="l" t="t" r="r" b="b"/>
              <a:pathLst>
                <a:path w="974089" h="256539">
                  <a:moveTo>
                    <a:pt x="974089" y="0"/>
                  </a:moveTo>
                  <a:lnTo>
                    <a:pt x="0" y="0"/>
                  </a:lnTo>
                  <a:lnTo>
                    <a:pt x="0" y="256539"/>
                  </a:lnTo>
                  <a:lnTo>
                    <a:pt x="487679" y="256539"/>
                  </a:lnTo>
                  <a:lnTo>
                    <a:pt x="974089" y="256539"/>
                  </a:lnTo>
                  <a:lnTo>
                    <a:pt x="974089" y="0"/>
                  </a:lnTo>
                  <a:close/>
                </a:path>
              </a:pathLst>
            </a:custGeom>
            <a:solidFill>
              <a:srgbClr val="E5E5FF"/>
            </a:solidFill>
          </p:spPr>
          <p:txBody>
            <a:bodyPr wrap="square" lIns="0" tIns="0" rIns="0" bIns="0" rtlCol="0"/>
            <a:lstStyle/>
            <a:p>
              <a:endParaRPr sz="1906"/>
            </a:p>
          </p:txBody>
        </p:sp>
      </p:grpSp>
      <p:sp>
        <p:nvSpPr>
          <p:cNvPr id="52" name="object 52"/>
          <p:cNvSpPr/>
          <p:nvPr/>
        </p:nvSpPr>
        <p:spPr>
          <a:xfrm>
            <a:off x="7681408" y="3005417"/>
            <a:ext cx="10758" cy="149262"/>
          </a:xfrm>
          <a:custGeom>
            <a:avLst/>
            <a:gdLst/>
            <a:ahLst/>
            <a:cxnLst/>
            <a:rect l="l" t="t" r="r" b="b"/>
            <a:pathLst>
              <a:path w="10160" h="140969">
                <a:moveTo>
                  <a:pt x="10160" y="104140"/>
                </a:moveTo>
                <a:lnTo>
                  <a:pt x="0" y="104140"/>
                </a:lnTo>
                <a:lnTo>
                  <a:pt x="0" y="140970"/>
                </a:lnTo>
                <a:lnTo>
                  <a:pt x="10160" y="140970"/>
                </a:lnTo>
                <a:lnTo>
                  <a:pt x="10160" y="104140"/>
                </a:lnTo>
                <a:close/>
              </a:path>
              <a:path w="10160" h="140969">
                <a:moveTo>
                  <a:pt x="10160" y="66040"/>
                </a:moveTo>
                <a:lnTo>
                  <a:pt x="0" y="66040"/>
                </a:lnTo>
                <a:lnTo>
                  <a:pt x="0" y="76200"/>
                </a:lnTo>
                <a:lnTo>
                  <a:pt x="10160" y="76200"/>
                </a:lnTo>
                <a:lnTo>
                  <a:pt x="10160" y="66040"/>
                </a:lnTo>
                <a:close/>
              </a:path>
              <a:path w="10160" h="140969">
                <a:moveTo>
                  <a:pt x="10160" y="0"/>
                </a:moveTo>
                <a:lnTo>
                  <a:pt x="0" y="0"/>
                </a:lnTo>
                <a:lnTo>
                  <a:pt x="0" y="38100"/>
                </a:lnTo>
                <a:lnTo>
                  <a:pt x="10160" y="38100"/>
                </a:lnTo>
                <a:lnTo>
                  <a:pt x="10160" y="0"/>
                </a:lnTo>
                <a:close/>
              </a:path>
            </a:pathLst>
          </a:custGeom>
          <a:solidFill>
            <a:srgbClr val="000000"/>
          </a:solidFill>
        </p:spPr>
        <p:txBody>
          <a:bodyPr wrap="square" lIns="0" tIns="0" rIns="0" bIns="0" rtlCol="0"/>
          <a:lstStyle/>
          <a:p>
            <a:endParaRPr sz="1906"/>
          </a:p>
        </p:txBody>
      </p:sp>
      <p:sp>
        <p:nvSpPr>
          <p:cNvPr id="53" name="object 53"/>
          <p:cNvSpPr/>
          <p:nvPr/>
        </p:nvSpPr>
        <p:spPr>
          <a:xfrm>
            <a:off x="5142604" y="3322767"/>
            <a:ext cx="2782196" cy="160020"/>
          </a:xfrm>
          <a:custGeom>
            <a:avLst/>
            <a:gdLst/>
            <a:ahLst/>
            <a:cxnLst/>
            <a:rect l="l" t="t" r="r" b="b"/>
            <a:pathLst>
              <a:path w="2627629" h="151129">
                <a:moveTo>
                  <a:pt x="228600" y="31762"/>
                </a:moveTo>
                <a:lnTo>
                  <a:pt x="75476" y="32905"/>
                </a:lnTo>
                <a:lnTo>
                  <a:pt x="74930" y="0"/>
                </a:lnTo>
                <a:lnTo>
                  <a:pt x="0" y="38112"/>
                </a:lnTo>
                <a:lnTo>
                  <a:pt x="76200" y="74930"/>
                </a:lnTo>
                <a:lnTo>
                  <a:pt x="75653" y="43065"/>
                </a:lnTo>
                <a:lnTo>
                  <a:pt x="228600" y="41910"/>
                </a:lnTo>
                <a:lnTo>
                  <a:pt x="228600" y="31762"/>
                </a:lnTo>
                <a:close/>
              </a:path>
              <a:path w="2627629" h="151129">
                <a:moveTo>
                  <a:pt x="684530" y="16510"/>
                </a:moveTo>
                <a:lnTo>
                  <a:pt x="674370" y="16510"/>
                </a:lnTo>
                <a:lnTo>
                  <a:pt x="675640" y="53340"/>
                </a:lnTo>
                <a:lnTo>
                  <a:pt x="684530" y="53340"/>
                </a:lnTo>
                <a:lnTo>
                  <a:pt x="684530" y="16510"/>
                </a:lnTo>
                <a:close/>
              </a:path>
              <a:path w="2627629" h="151129">
                <a:moveTo>
                  <a:pt x="2407920" y="114300"/>
                </a:moveTo>
                <a:lnTo>
                  <a:pt x="2397760" y="114300"/>
                </a:lnTo>
                <a:lnTo>
                  <a:pt x="2399030" y="151130"/>
                </a:lnTo>
                <a:lnTo>
                  <a:pt x="2407920" y="151130"/>
                </a:lnTo>
                <a:lnTo>
                  <a:pt x="2407920" y="114300"/>
                </a:lnTo>
                <a:close/>
              </a:path>
              <a:path w="2627629" h="151129">
                <a:moveTo>
                  <a:pt x="2627630" y="38112"/>
                </a:moveTo>
                <a:lnTo>
                  <a:pt x="2552700" y="0"/>
                </a:lnTo>
                <a:lnTo>
                  <a:pt x="2552141" y="32905"/>
                </a:lnTo>
                <a:lnTo>
                  <a:pt x="2401570" y="31762"/>
                </a:lnTo>
                <a:lnTo>
                  <a:pt x="2401570" y="41910"/>
                </a:lnTo>
                <a:lnTo>
                  <a:pt x="2551963" y="43065"/>
                </a:lnTo>
                <a:lnTo>
                  <a:pt x="2551430" y="74930"/>
                </a:lnTo>
                <a:lnTo>
                  <a:pt x="2627630" y="38112"/>
                </a:lnTo>
                <a:close/>
              </a:path>
            </a:pathLst>
          </a:custGeom>
          <a:solidFill>
            <a:srgbClr val="000000"/>
          </a:solidFill>
        </p:spPr>
        <p:txBody>
          <a:bodyPr wrap="square" lIns="0" tIns="0" rIns="0" bIns="0" rtlCol="0"/>
          <a:lstStyle/>
          <a:p>
            <a:endParaRPr sz="1906"/>
          </a:p>
        </p:txBody>
      </p:sp>
      <p:sp>
        <p:nvSpPr>
          <p:cNvPr id="54" name="object 54"/>
          <p:cNvSpPr/>
          <p:nvPr/>
        </p:nvSpPr>
        <p:spPr>
          <a:xfrm>
            <a:off x="7682753" y="3552712"/>
            <a:ext cx="9413" cy="149262"/>
          </a:xfrm>
          <a:custGeom>
            <a:avLst/>
            <a:gdLst/>
            <a:ahLst/>
            <a:cxnLst/>
            <a:rect l="l" t="t" r="r" b="b"/>
            <a:pathLst>
              <a:path w="8889" h="140970">
                <a:moveTo>
                  <a:pt x="8890" y="104140"/>
                </a:moveTo>
                <a:lnTo>
                  <a:pt x="0" y="104140"/>
                </a:lnTo>
                <a:lnTo>
                  <a:pt x="0" y="140970"/>
                </a:lnTo>
                <a:lnTo>
                  <a:pt x="8890" y="140970"/>
                </a:lnTo>
                <a:lnTo>
                  <a:pt x="8890" y="104140"/>
                </a:lnTo>
                <a:close/>
              </a:path>
              <a:path w="8889" h="140970">
                <a:moveTo>
                  <a:pt x="8890" y="66040"/>
                </a:moveTo>
                <a:lnTo>
                  <a:pt x="0" y="66040"/>
                </a:lnTo>
                <a:lnTo>
                  <a:pt x="0" y="74930"/>
                </a:lnTo>
                <a:lnTo>
                  <a:pt x="8890" y="74930"/>
                </a:lnTo>
                <a:lnTo>
                  <a:pt x="8890" y="66040"/>
                </a:lnTo>
                <a:close/>
              </a:path>
              <a:path w="8889" h="140970">
                <a:moveTo>
                  <a:pt x="8890" y="0"/>
                </a:moveTo>
                <a:lnTo>
                  <a:pt x="0" y="0"/>
                </a:lnTo>
                <a:lnTo>
                  <a:pt x="0" y="38100"/>
                </a:lnTo>
                <a:lnTo>
                  <a:pt x="8890" y="38100"/>
                </a:lnTo>
                <a:lnTo>
                  <a:pt x="8890" y="0"/>
                </a:lnTo>
                <a:close/>
              </a:path>
            </a:pathLst>
          </a:custGeom>
          <a:solidFill>
            <a:srgbClr val="000000"/>
          </a:solidFill>
        </p:spPr>
        <p:txBody>
          <a:bodyPr wrap="square" lIns="0" tIns="0" rIns="0" bIns="0" rtlCol="0"/>
          <a:lstStyle/>
          <a:p>
            <a:endParaRPr sz="1906"/>
          </a:p>
        </p:txBody>
      </p:sp>
      <p:sp>
        <p:nvSpPr>
          <p:cNvPr id="55" name="object 55"/>
          <p:cNvSpPr/>
          <p:nvPr/>
        </p:nvSpPr>
        <p:spPr>
          <a:xfrm>
            <a:off x="7682753" y="4100007"/>
            <a:ext cx="9413" cy="149262"/>
          </a:xfrm>
          <a:custGeom>
            <a:avLst/>
            <a:gdLst/>
            <a:ahLst/>
            <a:cxnLst/>
            <a:rect l="l" t="t" r="r" b="b"/>
            <a:pathLst>
              <a:path w="8889" h="140970">
                <a:moveTo>
                  <a:pt x="8890" y="102870"/>
                </a:moveTo>
                <a:lnTo>
                  <a:pt x="0" y="102870"/>
                </a:lnTo>
                <a:lnTo>
                  <a:pt x="0" y="140970"/>
                </a:lnTo>
                <a:lnTo>
                  <a:pt x="8890" y="140970"/>
                </a:lnTo>
                <a:lnTo>
                  <a:pt x="8890" y="102870"/>
                </a:lnTo>
                <a:close/>
              </a:path>
              <a:path w="8889" h="140970">
                <a:moveTo>
                  <a:pt x="8890" y="66040"/>
                </a:moveTo>
                <a:lnTo>
                  <a:pt x="0" y="66040"/>
                </a:lnTo>
                <a:lnTo>
                  <a:pt x="0" y="74930"/>
                </a:lnTo>
                <a:lnTo>
                  <a:pt x="8890" y="74930"/>
                </a:lnTo>
                <a:lnTo>
                  <a:pt x="8890" y="66040"/>
                </a:lnTo>
                <a:close/>
              </a:path>
              <a:path w="8889" h="140970">
                <a:moveTo>
                  <a:pt x="8890" y="0"/>
                </a:moveTo>
                <a:lnTo>
                  <a:pt x="0" y="0"/>
                </a:lnTo>
                <a:lnTo>
                  <a:pt x="0" y="36830"/>
                </a:lnTo>
                <a:lnTo>
                  <a:pt x="8890" y="36830"/>
                </a:lnTo>
                <a:lnTo>
                  <a:pt x="8890" y="0"/>
                </a:lnTo>
                <a:close/>
              </a:path>
            </a:pathLst>
          </a:custGeom>
          <a:solidFill>
            <a:srgbClr val="000000"/>
          </a:solidFill>
        </p:spPr>
        <p:txBody>
          <a:bodyPr wrap="square" lIns="0" tIns="0" rIns="0" bIns="0" rtlCol="0"/>
          <a:lstStyle/>
          <a:p>
            <a:endParaRPr sz="1906"/>
          </a:p>
        </p:txBody>
      </p:sp>
      <p:sp>
        <p:nvSpPr>
          <p:cNvPr id="56" name="object 56"/>
          <p:cNvSpPr/>
          <p:nvPr/>
        </p:nvSpPr>
        <p:spPr>
          <a:xfrm>
            <a:off x="4903246" y="4124212"/>
            <a:ext cx="9413" cy="119679"/>
          </a:xfrm>
          <a:custGeom>
            <a:avLst/>
            <a:gdLst/>
            <a:ahLst/>
            <a:cxnLst/>
            <a:rect l="l" t="t" r="r" b="b"/>
            <a:pathLst>
              <a:path w="8889" h="113029">
                <a:moveTo>
                  <a:pt x="8890" y="102870"/>
                </a:moveTo>
                <a:lnTo>
                  <a:pt x="0" y="102870"/>
                </a:lnTo>
                <a:lnTo>
                  <a:pt x="0" y="113030"/>
                </a:lnTo>
                <a:lnTo>
                  <a:pt x="8890" y="113030"/>
                </a:lnTo>
                <a:lnTo>
                  <a:pt x="8890" y="102870"/>
                </a:lnTo>
                <a:close/>
              </a:path>
              <a:path w="8889" h="113029">
                <a:moveTo>
                  <a:pt x="8890" y="36830"/>
                </a:moveTo>
                <a:lnTo>
                  <a:pt x="0" y="36830"/>
                </a:lnTo>
                <a:lnTo>
                  <a:pt x="0" y="74930"/>
                </a:lnTo>
                <a:lnTo>
                  <a:pt x="8890" y="74930"/>
                </a:lnTo>
                <a:lnTo>
                  <a:pt x="8890" y="36830"/>
                </a:lnTo>
                <a:close/>
              </a:path>
              <a:path w="8889" h="113029">
                <a:moveTo>
                  <a:pt x="8890" y="0"/>
                </a:moveTo>
                <a:lnTo>
                  <a:pt x="0" y="0"/>
                </a:lnTo>
                <a:lnTo>
                  <a:pt x="0" y="8890"/>
                </a:lnTo>
                <a:lnTo>
                  <a:pt x="8890" y="8890"/>
                </a:lnTo>
                <a:lnTo>
                  <a:pt x="8890" y="0"/>
                </a:lnTo>
                <a:close/>
              </a:path>
            </a:pathLst>
          </a:custGeom>
          <a:solidFill>
            <a:srgbClr val="000000"/>
          </a:solidFill>
        </p:spPr>
        <p:txBody>
          <a:bodyPr wrap="square" lIns="0" tIns="0" rIns="0" bIns="0" rtlCol="0"/>
          <a:lstStyle/>
          <a:p>
            <a:endParaRPr sz="1906"/>
          </a:p>
        </p:txBody>
      </p:sp>
      <p:sp>
        <p:nvSpPr>
          <p:cNvPr id="57" name="object 57"/>
          <p:cNvSpPr/>
          <p:nvPr/>
        </p:nvSpPr>
        <p:spPr>
          <a:xfrm>
            <a:off x="4189207" y="4409290"/>
            <a:ext cx="3735593" cy="122368"/>
          </a:xfrm>
          <a:custGeom>
            <a:avLst/>
            <a:gdLst/>
            <a:ahLst/>
            <a:cxnLst/>
            <a:rect l="l" t="t" r="r" b="b"/>
            <a:pathLst>
              <a:path w="3528059" h="115570">
                <a:moveTo>
                  <a:pt x="228600" y="31750"/>
                </a:moveTo>
                <a:lnTo>
                  <a:pt x="75476" y="32918"/>
                </a:lnTo>
                <a:lnTo>
                  <a:pt x="74930" y="0"/>
                </a:lnTo>
                <a:lnTo>
                  <a:pt x="0" y="38100"/>
                </a:lnTo>
                <a:lnTo>
                  <a:pt x="76200" y="74930"/>
                </a:lnTo>
                <a:lnTo>
                  <a:pt x="75628" y="41808"/>
                </a:lnTo>
                <a:lnTo>
                  <a:pt x="228600" y="40640"/>
                </a:lnTo>
                <a:lnTo>
                  <a:pt x="228600" y="31750"/>
                </a:lnTo>
                <a:close/>
              </a:path>
              <a:path w="3528059" h="115570">
                <a:moveTo>
                  <a:pt x="684530" y="77470"/>
                </a:moveTo>
                <a:lnTo>
                  <a:pt x="674370" y="77470"/>
                </a:lnTo>
                <a:lnTo>
                  <a:pt x="675640" y="115570"/>
                </a:lnTo>
                <a:lnTo>
                  <a:pt x="684530" y="115570"/>
                </a:lnTo>
                <a:lnTo>
                  <a:pt x="684530" y="77470"/>
                </a:lnTo>
                <a:close/>
              </a:path>
              <a:path w="3528059" h="115570">
                <a:moveTo>
                  <a:pt x="3528060" y="38100"/>
                </a:moveTo>
                <a:lnTo>
                  <a:pt x="3453130" y="0"/>
                </a:lnTo>
                <a:lnTo>
                  <a:pt x="3452571" y="32905"/>
                </a:lnTo>
                <a:lnTo>
                  <a:pt x="3302000" y="31750"/>
                </a:lnTo>
                <a:lnTo>
                  <a:pt x="3302000" y="40640"/>
                </a:lnTo>
                <a:lnTo>
                  <a:pt x="3452418" y="41795"/>
                </a:lnTo>
                <a:lnTo>
                  <a:pt x="3451860" y="74930"/>
                </a:lnTo>
                <a:lnTo>
                  <a:pt x="3528060" y="38100"/>
                </a:lnTo>
                <a:close/>
              </a:path>
            </a:pathLst>
          </a:custGeom>
          <a:solidFill>
            <a:srgbClr val="000000"/>
          </a:solidFill>
        </p:spPr>
        <p:txBody>
          <a:bodyPr wrap="square" lIns="0" tIns="0" rIns="0" bIns="0" rtlCol="0"/>
          <a:lstStyle/>
          <a:p>
            <a:endParaRPr sz="1906"/>
          </a:p>
        </p:txBody>
      </p:sp>
      <p:sp>
        <p:nvSpPr>
          <p:cNvPr id="58" name="object 58"/>
          <p:cNvSpPr/>
          <p:nvPr/>
        </p:nvSpPr>
        <p:spPr>
          <a:xfrm>
            <a:off x="5379272" y="3552712"/>
            <a:ext cx="9413" cy="149262"/>
          </a:xfrm>
          <a:custGeom>
            <a:avLst/>
            <a:gdLst/>
            <a:ahLst/>
            <a:cxnLst/>
            <a:rect l="l" t="t" r="r" b="b"/>
            <a:pathLst>
              <a:path w="8889" h="140970">
                <a:moveTo>
                  <a:pt x="8890" y="104140"/>
                </a:moveTo>
                <a:lnTo>
                  <a:pt x="0" y="104140"/>
                </a:lnTo>
                <a:lnTo>
                  <a:pt x="0" y="140970"/>
                </a:lnTo>
                <a:lnTo>
                  <a:pt x="8890" y="140970"/>
                </a:lnTo>
                <a:lnTo>
                  <a:pt x="8890" y="104140"/>
                </a:lnTo>
                <a:close/>
              </a:path>
              <a:path w="8889" h="140970">
                <a:moveTo>
                  <a:pt x="8890" y="66040"/>
                </a:moveTo>
                <a:lnTo>
                  <a:pt x="0" y="66040"/>
                </a:lnTo>
                <a:lnTo>
                  <a:pt x="0" y="76200"/>
                </a:lnTo>
                <a:lnTo>
                  <a:pt x="8890" y="76200"/>
                </a:lnTo>
                <a:lnTo>
                  <a:pt x="8890" y="66040"/>
                </a:lnTo>
                <a:close/>
              </a:path>
              <a:path w="8889" h="140970">
                <a:moveTo>
                  <a:pt x="8890" y="0"/>
                </a:moveTo>
                <a:lnTo>
                  <a:pt x="0" y="0"/>
                </a:lnTo>
                <a:lnTo>
                  <a:pt x="0" y="38100"/>
                </a:lnTo>
                <a:lnTo>
                  <a:pt x="8890" y="38100"/>
                </a:lnTo>
                <a:lnTo>
                  <a:pt x="8890" y="0"/>
                </a:lnTo>
                <a:close/>
              </a:path>
            </a:pathLst>
          </a:custGeom>
          <a:solidFill>
            <a:srgbClr val="000000"/>
          </a:solidFill>
        </p:spPr>
        <p:txBody>
          <a:bodyPr wrap="square" lIns="0" tIns="0" rIns="0" bIns="0" rtlCol="0"/>
          <a:lstStyle/>
          <a:p>
            <a:endParaRPr sz="1906"/>
          </a:p>
        </p:txBody>
      </p:sp>
      <p:sp>
        <p:nvSpPr>
          <p:cNvPr id="59" name="object 59"/>
          <p:cNvSpPr/>
          <p:nvPr/>
        </p:nvSpPr>
        <p:spPr>
          <a:xfrm>
            <a:off x="5856642" y="3012140"/>
            <a:ext cx="9413" cy="149262"/>
          </a:xfrm>
          <a:custGeom>
            <a:avLst/>
            <a:gdLst/>
            <a:ahLst/>
            <a:cxnLst/>
            <a:rect l="l" t="t" r="r" b="b"/>
            <a:pathLst>
              <a:path w="8889" h="140969">
                <a:moveTo>
                  <a:pt x="8890" y="102870"/>
                </a:moveTo>
                <a:lnTo>
                  <a:pt x="0" y="102870"/>
                </a:lnTo>
                <a:lnTo>
                  <a:pt x="0" y="140970"/>
                </a:lnTo>
                <a:lnTo>
                  <a:pt x="8890" y="140970"/>
                </a:lnTo>
                <a:lnTo>
                  <a:pt x="8890" y="102870"/>
                </a:lnTo>
                <a:close/>
              </a:path>
              <a:path w="8889" h="140969">
                <a:moveTo>
                  <a:pt x="8890" y="66040"/>
                </a:moveTo>
                <a:lnTo>
                  <a:pt x="0" y="66040"/>
                </a:lnTo>
                <a:lnTo>
                  <a:pt x="0" y="74930"/>
                </a:lnTo>
                <a:lnTo>
                  <a:pt x="8890" y="74930"/>
                </a:lnTo>
                <a:lnTo>
                  <a:pt x="8890" y="66040"/>
                </a:lnTo>
                <a:close/>
              </a:path>
              <a:path w="8889" h="140969">
                <a:moveTo>
                  <a:pt x="8890" y="0"/>
                </a:moveTo>
                <a:lnTo>
                  <a:pt x="0" y="0"/>
                </a:lnTo>
                <a:lnTo>
                  <a:pt x="0" y="36830"/>
                </a:lnTo>
                <a:lnTo>
                  <a:pt x="8890" y="36830"/>
                </a:lnTo>
                <a:lnTo>
                  <a:pt x="8890" y="0"/>
                </a:lnTo>
                <a:close/>
              </a:path>
            </a:pathLst>
          </a:custGeom>
          <a:solidFill>
            <a:srgbClr val="000000"/>
          </a:solidFill>
        </p:spPr>
        <p:txBody>
          <a:bodyPr wrap="square" lIns="0" tIns="0" rIns="0" bIns="0" rtlCol="0"/>
          <a:lstStyle/>
          <a:p>
            <a:endParaRPr sz="1906"/>
          </a:p>
        </p:txBody>
      </p:sp>
      <p:sp>
        <p:nvSpPr>
          <p:cNvPr id="60" name="object 60"/>
          <p:cNvSpPr/>
          <p:nvPr/>
        </p:nvSpPr>
        <p:spPr>
          <a:xfrm>
            <a:off x="5618629" y="2782195"/>
            <a:ext cx="2306171" cy="79338"/>
          </a:xfrm>
          <a:custGeom>
            <a:avLst/>
            <a:gdLst/>
            <a:ahLst/>
            <a:cxnLst/>
            <a:rect l="l" t="t" r="r" b="b"/>
            <a:pathLst>
              <a:path w="2178050" h="74930">
                <a:moveTo>
                  <a:pt x="228600" y="31750"/>
                </a:moveTo>
                <a:lnTo>
                  <a:pt x="74930" y="32905"/>
                </a:lnTo>
                <a:lnTo>
                  <a:pt x="74930" y="0"/>
                </a:lnTo>
                <a:lnTo>
                  <a:pt x="0" y="38100"/>
                </a:lnTo>
                <a:lnTo>
                  <a:pt x="74930" y="74930"/>
                </a:lnTo>
                <a:lnTo>
                  <a:pt x="74930" y="41795"/>
                </a:lnTo>
                <a:lnTo>
                  <a:pt x="228600" y="40640"/>
                </a:lnTo>
                <a:lnTo>
                  <a:pt x="228600" y="31750"/>
                </a:lnTo>
                <a:close/>
              </a:path>
              <a:path w="2178050" h="74930">
                <a:moveTo>
                  <a:pt x="684530" y="52070"/>
                </a:moveTo>
                <a:lnTo>
                  <a:pt x="683260" y="13970"/>
                </a:lnTo>
                <a:lnTo>
                  <a:pt x="674370" y="13970"/>
                </a:lnTo>
                <a:lnTo>
                  <a:pt x="674370" y="52070"/>
                </a:lnTo>
                <a:lnTo>
                  <a:pt x="684530" y="52070"/>
                </a:lnTo>
                <a:close/>
              </a:path>
              <a:path w="2178050" h="74930">
                <a:moveTo>
                  <a:pt x="2178050" y="38100"/>
                </a:moveTo>
                <a:lnTo>
                  <a:pt x="2103120" y="0"/>
                </a:lnTo>
                <a:lnTo>
                  <a:pt x="2102561" y="32905"/>
                </a:lnTo>
                <a:lnTo>
                  <a:pt x="1951990" y="31750"/>
                </a:lnTo>
                <a:lnTo>
                  <a:pt x="1951990" y="40640"/>
                </a:lnTo>
                <a:lnTo>
                  <a:pt x="2102408" y="41795"/>
                </a:lnTo>
                <a:lnTo>
                  <a:pt x="2101850" y="74930"/>
                </a:lnTo>
                <a:lnTo>
                  <a:pt x="2178050" y="38100"/>
                </a:lnTo>
                <a:close/>
              </a:path>
            </a:pathLst>
          </a:custGeom>
          <a:solidFill>
            <a:srgbClr val="000000"/>
          </a:solidFill>
        </p:spPr>
        <p:txBody>
          <a:bodyPr wrap="square" lIns="0" tIns="0" rIns="0" bIns="0" rtlCol="0"/>
          <a:lstStyle/>
          <a:p>
            <a:endParaRPr sz="1906"/>
          </a:p>
        </p:txBody>
      </p:sp>
      <p:sp>
        <p:nvSpPr>
          <p:cNvPr id="61" name="object 61"/>
          <p:cNvSpPr/>
          <p:nvPr/>
        </p:nvSpPr>
        <p:spPr>
          <a:xfrm>
            <a:off x="4666578" y="3866029"/>
            <a:ext cx="3258222" cy="79338"/>
          </a:xfrm>
          <a:custGeom>
            <a:avLst/>
            <a:gdLst/>
            <a:ahLst/>
            <a:cxnLst/>
            <a:rect l="l" t="t" r="r" b="b"/>
            <a:pathLst>
              <a:path w="3077209" h="74929">
                <a:moveTo>
                  <a:pt x="228600" y="31750"/>
                </a:moveTo>
                <a:lnTo>
                  <a:pt x="75476" y="32918"/>
                </a:lnTo>
                <a:lnTo>
                  <a:pt x="74930" y="0"/>
                </a:lnTo>
                <a:lnTo>
                  <a:pt x="0" y="38100"/>
                </a:lnTo>
                <a:lnTo>
                  <a:pt x="76200" y="74930"/>
                </a:lnTo>
                <a:lnTo>
                  <a:pt x="75628" y="41808"/>
                </a:lnTo>
                <a:lnTo>
                  <a:pt x="228600" y="40640"/>
                </a:lnTo>
                <a:lnTo>
                  <a:pt x="228600" y="31750"/>
                </a:lnTo>
                <a:close/>
              </a:path>
              <a:path w="3077209" h="74929">
                <a:moveTo>
                  <a:pt x="3077210" y="38100"/>
                </a:moveTo>
                <a:lnTo>
                  <a:pt x="3002280" y="0"/>
                </a:lnTo>
                <a:lnTo>
                  <a:pt x="3001721" y="32905"/>
                </a:lnTo>
                <a:lnTo>
                  <a:pt x="2851150" y="31750"/>
                </a:lnTo>
                <a:lnTo>
                  <a:pt x="2851150" y="40640"/>
                </a:lnTo>
                <a:lnTo>
                  <a:pt x="3001568" y="41795"/>
                </a:lnTo>
                <a:lnTo>
                  <a:pt x="3001010" y="74930"/>
                </a:lnTo>
                <a:lnTo>
                  <a:pt x="3077210" y="38100"/>
                </a:lnTo>
                <a:close/>
              </a:path>
            </a:pathLst>
          </a:custGeom>
          <a:solidFill>
            <a:srgbClr val="000000"/>
          </a:solidFill>
        </p:spPr>
        <p:txBody>
          <a:bodyPr wrap="square" lIns="0" tIns="0" rIns="0" bIns="0" rtlCol="0"/>
          <a:lstStyle/>
          <a:p>
            <a:endParaRPr sz="1906"/>
          </a:p>
        </p:txBody>
      </p:sp>
      <p:sp>
        <p:nvSpPr>
          <p:cNvPr id="62" name="object 62"/>
          <p:cNvSpPr txBox="1"/>
          <p:nvPr/>
        </p:nvSpPr>
        <p:spPr>
          <a:xfrm>
            <a:off x="6654053" y="1668779"/>
            <a:ext cx="1031389" cy="241654"/>
          </a:xfrm>
          <a:prstGeom prst="rect">
            <a:avLst/>
          </a:prstGeom>
          <a:ln w="9752">
            <a:solidFill>
              <a:srgbClr val="000000"/>
            </a:solidFill>
          </a:ln>
        </p:spPr>
        <p:txBody>
          <a:bodyPr vert="horz" wrap="square" lIns="0" tIns="13447" rIns="0" bIns="0" rtlCol="0">
            <a:spAutoFit/>
          </a:bodyPr>
          <a:lstStyle/>
          <a:p>
            <a:pPr marL="141191">
              <a:spcBef>
                <a:spcPts val="106"/>
              </a:spcBef>
            </a:pPr>
            <a:r>
              <a:rPr sz="1482" b="1" spc="-11" dirty="0">
                <a:latin typeface="Arial"/>
                <a:cs typeface="Arial"/>
              </a:rPr>
              <a:t>Données</a:t>
            </a:r>
            <a:endParaRPr sz="1482">
              <a:latin typeface="Arial"/>
              <a:cs typeface="Arial"/>
            </a:endParaRPr>
          </a:p>
        </p:txBody>
      </p:sp>
      <p:sp>
        <p:nvSpPr>
          <p:cNvPr id="63" name="object 63"/>
          <p:cNvSpPr/>
          <p:nvPr/>
        </p:nvSpPr>
        <p:spPr>
          <a:xfrm>
            <a:off x="6413351" y="1764253"/>
            <a:ext cx="1511449" cy="598394"/>
          </a:xfrm>
          <a:custGeom>
            <a:avLst/>
            <a:gdLst/>
            <a:ahLst/>
            <a:cxnLst/>
            <a:rect l="l" t="t" r="r" b="b"/>
            <a:pathLst>
              <a:path w="1427479" h="565150">
                <a:moveTo>
                  <a:pt x="228600" y="33020"/>
                </a:moveTo>
                <a:lnTo>
                  <a:pt x="75488" y="34188"/>
                </a:lnTo>
                <a:lnTo>
                  <a:pt x="74930" y="0"/>
                </a:lnTo>
                <a:lnTo>
                  <a:pt x="0" y="38100"/>
                </a:lnTo>
                <a:lnTo>
                  <a:pt x="76200" y="76200"/>
                </a:lnTo>
                <a:lnTo>
                  <a:pt x="75641" y="43078"/>
                </a:lnTo>
                <a:lnTo>
                  <a:pt x="228600" y="41910"/>
                </a:lnTo>
                <a:lnTo>
                  <a:pt x="228600" y="33020"/>
                </a:lnTo>
                <a:close/>
              </a:path>
              <a:path w="1427479" h="565150">
                <a:moveTo>
                  <a:pt x="232410" y="283210"/>
                </a:moveTo>
                <a:lnTo>
                  <a:pt x="223520" y="283210"/>
                </a:lnTo>
                <a:lnTo>
                  <a:pt x="223520" y="293370"/>
                </a:lnTo>
                <a:lnTo>
                  <a:pt x="232410" y="293370"/>
                </a:lnTo>
                <a:lnTo>
                  <a:pt x="232410" y="283210"/>
                </a:lnTo>
                <a:close/>
              </a:path>
              <a:path w="1427479" h="565150">
                <a:moveTo>
                  <a:pt x="232410" y="218440"/>
                </a:moveTo>
                <a:lnTo>
                  <a:pt x="223520" y="218440"/>
                </a:lnTo>
                <a:lnTo>
                  <a:pt x="223520" y="255270"/>
                </a:lnTo>
                <a:lnTo>
                  <a:pt x="232410" y="255270"/>
                </a:lnTo>
                <a:lnTo>
                  <a:pt x="232410" y="218440"/>
                </a:lnTo>
                <a:close/>
              </a:path>
              <a:path w="1427479" h="565150">
                <a:moveTo>
                  <a:pt x="233680" y="528320"/>
                </a:moveTo>
                <a:lnTo>
                  <a:pt x="223520" y="528320"/>
                </a:lnTo>
                <a:lnTo>
                  <a:pt x="224790" y="565150"/>
                </a:lnTo>
                <a:lnTo>
                  <a:pt x="233680" y="565150"/>
                </a:lnTo>
                <a:lnTo>
                  <a:pt x="233680" y="528320"/>
                </a:lnTo>
                <a:close/>
              </a:path>
              <a:path w="1427479" h="565150">
                <a:moveTo>
                  <a:pt x="1427480" y="38100"/>
                </a:moveTo>
                <a:lnTo>
                  <a:pt x="1352550" y="0"/>
                </a:lnTo>
                <a:lnTo>
                  <a:pt x="1351978" y="34175"/>
                </a:lnTo>
                <a:lnTo>
                  <a:pt x="1201420" y="33020"/>
                </a:lnTo>
                <a:lnTo>
                  <a:pt x="1201420" y="41910"/>
                </a:lnTo>
                <a:lnTo>
                  <a:pt x="1351826" y="43065"/>
                </a:lnTo>
                <a:lnTo>
                  <a:pt x="1351280" y="76200"/>
                </a:lnTo>
                <a:lnTo>
                  <a:pt x="1427480" y="38100"/>
                </a:lnTo>
                <a:close/>
              </a:path>
            </a:pathLst>
          </a:custGeom>
          <a:solidFill>
            <a:srgbClr val="000000"/>
          </a:solidFill>
        </p:spPr>
        <p:txBody>
          <a:bodyPr wrap="square" lIns="0" tIns="0" rIns="0" bIns="0" rtlCol="0"/>
          <a:lstStyle/>
          <a:p>
            <a:endParaRPr sz="1906"/>
          </a:p>
        </p:txBody>
      </p:sp>
      <p:grpSp>
        <p:nvGrpSpPr>
          <p:cNvPr id="64" name="object 64"/>
          <p:cNvGrpSpPr/>
          <p:nvPr/>
        </p:nvGrpSpPr>
        <p:grpSpPr>
          <a:xfrm>
            <a:off x="8533951" y="2038574"/>
            <a:ext cx="1430767" cy="3771900"/>
            <a:chOff x="7160259" y="1925320"/>
            <a:chExt cx="1351280" cy="3562350"/>
          </a:xfrm>
        </p:grpSpPr>
        <p:sp>
          <p:nvSpPr>
            <p:cNvPr id="65" name="object 65"/>
            <p:cNvSpPr/>
            <p:nvPr/>
          </p:nvSpPr>
          <p:spPr>
            <a:xfrm>
              <a:off x="7160259" y="4974590"/>
              <a:ext cx="1351280" cy="513080"/>
            </a:xfrm>
            <a:custGeom>
              <a:avLst/>
              <a:gdLst/>
              <a:ahLst/>
              <a:cxnLst/>
              <a:rect l="l" t="t" r="r" b="b"/>
              <a:pathLst>
                <a:path w="1351279" h="513079">
                  <a:moveTo>
                    <a:pt x="1351280" y="0"/>
                  </a:moveTo>
                  <a:lnTo>
                    <a:pt x="0" y="0"/>
                  </a:lnTo>
                  <a:lnTo>
                    <a:pt x="0" y="513080"/>
                  </a:lnTo>
                  <a:lnTo>
                    <a:pt x="675640" y="513080"/>
                  </a:lnTo>
                  <a:lnTo>
                    <a:pt x="1351280" y="513080"/>
                  </a:lnTo>
                  <a:lnTo>
                    <a:pt x="1351280" y="0"/>
                  </a:lnTo>
                  <a:close/>
                </a:path>
              </a:pathLst>
            </a:custGeom>
            <a:solidFill>
              <a:srgbClr val="333333"/>
            </a:solidFill>
          </p:spPr>
          <p:txBody>
            <a:bodyPr wrap="square" lIns="0" tIns="0" rIns="0" bIns="0" rtlCol="0"/>
            <a:lstStyle/>
            <a:p>
              <a:endParaRPr sz="1906"/>
            </a:p>
          </p:txBody>
        </p:sp>
        <p:sp>
          <p:nvSpPr>
            <p:cNvPr id="66" name="object 66"/>
            <p:cNvSpPr/>
            <p:nvPr/>
          </p:nvSpPr>
          <p:spPr>
            <a:xfrm>
              <a:off x="7160259" y="4467860"/>
              <a:ext cx="1351280" cy="511809"/>
            </a:xfrm>
            <a:custGeom>
              <a:avLst/>
              <a:gdLst/>
              <a:ahLst/>
              <a:cxnLst/>
              <a:rect l="l" t="t" r="r" b="b"/>
              <a:pathLst>
                <a:path w="1351279" h="511810">
                  <a:moveTo>
                    <a:pt x="1351280" y="0"/>
                  </a:moveTo>
                  <a:lnTo>
                    <a:pt x="0" y="0"/>
                  </a:lnTo>
                  <a:lnTo>
                    <a:pt x="0" y="511809"/>
                  </a:lnTo>
                  <a:lnTo>
                    <a:pt x="675640" y="511809"/>
                  </a:lnTo>
                  <a:lnTo>
                    <a:pt x="1351280" y="511809"/>
                  </a:lnTo>
                  <a:lnTo>
                    <a:pt x="1351280" y="0"/>
                  </a:lnTo>
                  <a:close/>
                </a:path>
              </a:pathLst>
            </a:custGeom>
            <a:solidFill>
              <a:srgbClr val="4B4B4B"/>
            </a:solidFill>
          </p:spPr>
          <p:txBody>
            <a:bodyPr wrap="square" lIns="0" tIns="0" rIns="0" bIns="0" rtlCol="0"/>
            <a:lstStyle/>
            <a:p>
              <a:endParaRPr sz="1906"/>
            </a:p>
          </p:txBody>
        </p:sp>
        <p:sp>
          <p:nvSpPr>
            <p:cNvPr id="67" name="object 67"/>
            <p:cNvSpPr/>
            <p:nvPr/>
          </p:nvSpPr>
          <p:spPr>
            <a:xfrm>
              <a:off x="7160259" y="3963670"/>
              <a:ext cx="1351280" cy="511809"/>
            </a:xfrm>
            <a:custGeom>
              <a:avLst/>
              <a:gdLst/>
              <a:ahLst/>
              <a:cxnLst/>
              <a:rect l="l" t="t" r="r" b="b"/>
              <a:pathLst>
                <a:path w="1351279" h="511810">
                  <a:moveTo>
                    <a:pt x="1351280" y="0"/>
                  </a:moveTo>
                  <a:lnTo>
                    <a:pt x="0" y="0"/>
                  </a:lnTo>
                  <a:lnTo>
                    <a:pt x="0" y="511809"/>
                  </a:lnTo>
                  <a:lnTo>
                    <a:pt x="675640" y="511809"/>
                  </a:lnTo>
                  <a:lnTo>
                    <a:pt x="1351280" y="511809"/>
                  </a:lnTo>
                  <a:lnTo>
                    <a:pt x="1351280" y="0"/>
                  </a:lnTo>
                  <a:close/>
                </a:path>
              </a:pathLst>
            </a:custGeom>
            <a:solidFill>
              <a:srgbClr val="666666"/>
            </a:solidFill>
          </p:spPr>
          <p:txBody>
            <a:bodyPr wrap="square" lIns="0" tIns="0" rIns="0" bIns="0" rtlCol="0"/>
            <a:lstStyle/>
            <a:p>
              <a:endParaRPr sz="1906"/>
            </a:p>
          </p:txBody>
        </p:sp>
        <p:sp>
          <p:nvSpPr>
            <p:cNvPr id="68" name="object 68"/>
            <p:cNvSpPr/>
            <p:nvPr/>
          </p:nvSpPr>
          <p:spPr>
            <a:xfrm>
              <a:off x="7160259" y="3459480"/>
              <a:ext cx="1351280" cy="513080"/>
            </a:xfrm>
            <a:custGeom>
              <a:avLst/>
              <a:gdLst/>
              <a:ahLst/>
              <a:cxnLst/>
              <a:rect l="l" t="t" r="r" b="b"/>
              <a:pathLst>
                <a:path w="1351279" h="513079">
                  <a:moveTo>
                    <a:pt x="1351280" y="0"/>
                  </a:moveTo>
                  <a:lnTo>
                    <a:pt x="0" y="0"/>
                  </a:lnTo>
                  <a:lnTo>
                    <a:pt x="0" y="513080"/>
                  </a:lnTo>
                  <a:lnTo>
                    <a:pt x="675640" y="513080"/>
                  </a:lnTo>
                  <a:lnTo>
                    <a:pt x="1351280" y="513080"/>
                  </a:lnTo>
                  <a:lnTo>
                    <a:pt x="1351280" y="0"/>
                  </a:lnTo>
                  <a:close/>
                </a:path>
              </a:pathLst>
            </a:custGeom>
            <a:solidFill>
              <a:srgbClr val="999999"/>
            </a:solidFill>
          </p:spPr>
          <p:txBody>
            <a:bodyPr wrap="square" lIns="0" tIns="0" rIns="0" bIns="0" rtlCol="0"/>
            <a:lstStyle/>
            <a:p>
              <a:endParaRPr sz="1906"/>
            </a:p>
          </p:txBody>
        </p:sp>
        <p:sp>
          <p:nvSpPr>
            <p:cNvPr id="69" name="object 69"/>
            <p:cNvSpPr/>
            <p:nvPr/>
          </p:nvSpPr>
          <p:spPr>
            <a:xfrm>
              <a:off x="7160259" y="2947670"/>
              <a:ext cx="1351280" cy="510540"/>
            </a:xfrm>
            <a:custGeom>
              <a:avLst/>
              <a:gdLst/>
              <a:ahLst/>
              <a:cxnLst/>
              <a:rect l="l" t="t" r="r" b="b"/>
              <a:pathLst>
                <a:path w="1351279" h="510539">
                  <a:moveTo>
                    <a:pt x="1351280" y="0"/>
                  </a:moveTo>
                  <a:lnTo>
                    <a:pt x="0" y="0"/>
                  </a:lnTo>
                  <a:lnTo>
                    <a:pt x="0" y="510539"/>
                  </a:lnTo>
                  <a:lnTo>
                    <a:pt x="675640" y="510539"/>
                  </a:lnTo>
                  <a:lnTo>
                    <a:pt x="1351280" y="510539"/>
                  </a:lnTo>
                  <a:lnTo>
                    <a:pt x="1351280" y="0"/>
                  </a:lnTo>
                  <a:close/>
                </a:path>
              </a:pathLst>
            </a:custGeom>
            <a:solidFill>
              <a:srgbClr val="B2B2B2"/>
            </a:solidFill>
          </p:spPr>
          <p:txBody>
            <a:bodyPr wrap="square" lIns="0" tIns="0" rIns="0" bIns="0" rtlCol="0"/>
            <a:lstStyle/>
            <a:p>
              <a:endParaRPr sz="1906"/>
            </a:p>
          </p:txBody>
        </p:sp>
        <p:sp>
          <p:nvSpPr>
            <p:cNvPr id="70" name="object 70"/>
            <p:cNvSpPr/>
            <p:nvPr/>
          </p:nvSpPr>
          <p:spPr>
            <a:xfrm>
              <a:off x="7160259" y="2435860"/>
              <a:ext cx="1351280" cy="511809"/>
            </a:xfrm>
            <a:custGeom>
              <a:avLst/>
              <a:gdLst/>
              <a:ahLst/>
              <a:cxnLst/>
              <a:rect l="l" t="t" r="r" b="b"/>
              <a:pathLst>
                <a:path w="1351279" h="511810">
                  <a:moveTo>
                    <a:pt x="1351280" y="0"/>
                  </a:moveTo>
                  <a:lnTo>
                    <a:pt x="0" y="0"/>
                  </a:lnTo>
                  <a:lnTo>
                    <a:pt x="0" y="511810"/>
                  </a:lnTo>
                  <a:lnTo>
                    <a:pt x="675640" y="511810"/>
                  </a:lnTo>
                  <a:lnTo>
                    <a:pt x="1351280" y="511810"/>
                  </a:lnTo>
                  <a:lnTo>
                    <a:pt x="1351280" y="0"/>
                  </a:lnTo>
                  <a:close/>
                </a:path>
              </a:pathLst>
            </a:custGeom>
            <a:solidFill>
              <a:srgbClr val="CCCCCC"/>
            </a:solidFill>
          </p:spPr>
          <p:txBody>
            <a:bodyPr wrap="square" lIns="0" tIns="0" rIns="0" bIns="0" rtlCol="0"/>
            <a:lstStyle/>
            <a:p>
              <a:endParaRPr sz="1906"/>
            </a:p>
          </p:txBody>
        </p:sp>
        <p:sp>
          <p:nvSpPr>
            <p:cNvPr id="71" name="object 71"/>
            <p:cNvSpPr/>
            <p:nvPr/>
          </p:nvSpPr>
          <p:spPr>
            <a:xfrm>
              <a:off x="7160259" y="1925320"/>
              <a:ext cx="1351280" cy="511809"/>
            </a:xfrm>
            <a:custGeom>
              <a:avLst/>
              <a:gdLst/>
              <a:ahLst/>
              <a:cxnLst/>
              <a:rect l="l" t="t" r="r" b="b"/>
              <a:pathLst>
                <a:path w="1351279" h="511810">
                  <a:moveTo>
                    <a:pt x="1351280" y="0"/>
                  </a:moveTo>
                  <a:lnTo>
                    <a:pt x="0" y="0"/>
                  </a:lnTo>
                  <a:lnTo>
                    <a:pt x="0" y="511809"/>
                  </a:lnTo>
                  <a:lnTo>
                    <a:pt x="675640" y="511809"/>
                  </a:lnTo>
                  <a:lnTo>
                    <a:pt x="1351280" y="511809"/>
                  </a:lnTo>
                  <a:lnTo>
                    <a:pt x="1351280" y="0"/>
                  </a:lnTo>
                  <a:close/>
                </a:path>
              </a:pathLst>
            </a:custGeom>
            <a:solidFill>
              <a:srgbClr val="E5E5E5"/>
            </a:solidFill>
          </p:spPr>
          <p:txBody>
            <a:bodyPr wrap="square" lIns="0" tIns="0" rIns="0" bIns="0" rtlCol="0"/>
            <a:lstStyle/>
            <a:p>
              <a:endParaRPr sz="1906"/>
            </a:p>
          </p:txBody>
        </p:sp>
      </p:grpSp>
      <p:graphicFrame>
        <p:nvGraphicFramePr>
          <p:cNvPr id="72" name="object 72"/>
          <p:cNvGraphicFramePr>
            <a:graphicFrameLocks noGrp="1"/>
          </p:cNvGraphicFramePr>
          <p:nvPr/>
        </p:nvGraphicFramePr>
        <p:xfrm>
          <a:off x="8529005" y="2033627"/>
          <a:ext cx="1430767" cy="3769206"/>
        </p:xfrm>
        <a:graphic>
          <a:graphicData uri="http://schemas.openxmlformats.org/drawingml/2006/table">
            <a:tbl>
              <a:tblPr firstRow="1" bandRow="1">
                <a:tableStyleId>{2D5ABB26-0587-4C30-8999-92F81FD0307C}</a:tableStyleId>
              </a:tblPr>
              <a:tblGrid>
                <a:gridCol w="1430767">
                  <a:extLst>
                    <a:ext uri="{9D8B030D-6E8A-4147-A177-3AD203B41FA5}">
                      <a16:colId xmlns:a16="http://schemas.microsoft.com/office/drawing/2014/main" val="20000"/>
                    </a:ext>
                  </a:extLst>
                </a:gridCol>
              </a:tblGrid>
              <a:tr h="539899">
                <a:tc>
                  <a:txBody>
                    <a:bodyPr/>
                    <a:lstStyle/>
                    <a:p>
                      <a:pPr marL="205740" marR="197485" indent="143510">
                        <a:lnSpc>
                          <a:spcPts val="1580"/>
                        </a:lnSpc>
                        <a:spcBef>
                          <a:spcPts val="445"/>
                        </a:spcBef>
                      </a:pPr>
                      <a:r>
                        <a:rPr sz="1500" b="1" spc="-10" dirty="0">
                          <a:latin typeface="Arial"/>
                          <a:cs typeface="Arial"/>
                        </a:rPr>
                        <a:t>Couche application</a:t>
                      </a:r>
                      <a:endParaRPr sz="1500">
                        <a:latin typeface="Arial"/>
                        <a:cs typeface="Arial"/>
                      </a:endParaRPr>
                    </a:p>
                  </a:txBody>
                  <a:tcPr marL="0" marR="0" marT="59839" marB="0">
                    <a:lnL w="952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41915">
                <a:tc>
                  <a:txBody>
                    <a:bodyPr/>
                    <a:lstStyle/>
                    <a:p>
                      <a:pPr marL="142240" marR="133350" indent="207010">
                        <a:lnSpc>
                          <a:spcPts val="1580"/>
                        </a:lnSpc>
                        <a:spcBef>
                          <a:spcPts val="445"/>
                        </a:spcBef>
                      </a:pPr>
                      <a:r>
                        <a:rPr sz="1500" b="1" spc="-10" dirty="0">
                          <a:latin typeface="Arial"/>
                          <a:cs typeface="Arial"/>
                        </a:rPr>
                        <a:t>Couche présentation</a:t>
                      </a:r>
                      <a:endParaRPr sz="1500">
                        <a:latin typeface="Arial"/>
                        <a:cs typeface="Arial"/>
                      </a:endParaRPr>
                    </a:p>
                  </a:txBody>
                  <a:tcPr marL="0" marR="0" marT="59839" marB="0">
                    <a:lnL w="952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tcPr>
                </a:tc>
                <a:extLst>
                  <a:ext uri="{0D108BD9-81ED-4DB2-BD59-A6C34878D82A}">
                    <a16:rowId xmlns:a16="http://schemas.microsoft.com/office/drawing/2014/main" val="10001"/>
                  </a:ext>
                </a:extLst>
              </a:tr>
              <a:tr h="541244">
                <a:tc>
                  <a:txBody>
                    <a:bodyPr/>
                    <a:lstStyle/>
                    <a:p>
                      <a:pPr marL="344170" marR="337185" indent="5080">
                        <a:lnSpc>
                          <a:spcPts val="1570"/>
                        </a:lnSpc>
                        <a:spcBef>
                          <a:spcPts val="455"/>
                        </a:spcBef>
                      </a:pPr>
                      <a:r>
                        <a:rPr sz="1500" b="1" spc="-10" dirty="0">
                          <a:latin typeface="Arial"/>
                          <a:cs typeface="Arial"/>
                        </a:rPr>
                        <a:t>Couche session</a:t>
                      </a:r>
                      <a:endParaRPr sz="1500">
                        <a:latin typeface="Arial"/>
                        <a:cs typeface="Arial"/>
                      </a:endParaRPr>
                    </a:p>
                  </a:txBody>
                  <a:tcPr marL="0" marR="0" marT="61184" marB="0">
                    <a:lnL w="9525">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43261">
                <a:tc>
                  <a:txBody>
                    <a:bodyPr/>
                    <a:lstStyle/>
                    <a:p>
                      <a:pPr marL="285750" marR="276860" indent="63500">
                        <a:lnSpc>
                          <a:spcPts val="1570"/>
                        </a:lnSpc>
                        <a:spcBef>
                          <a:spcPts val="464"/>
                        </a:spcBef>
                      </a:pPr>
                      <a:r>
                        <a:rPr sz="1500" b="1" spc="-10" dirty="0">
                          <a:latin typeface="Arial"/>
                          <a:cs typeface="Arial"/>
                        </a:rPr>
                        <a:t>Couche transport</a:t>
                      </a:r>
                      <a:endParaRPr sz="1500">
                        <a:latin typeface="Arial"/>
                        <a:cs typeface="Arial"/>
                      </a:endParaRPr>
                    </a:p>
                  </a:txBody>
                  <a:tcPr marL="0" marR="0" marT="62528" marB="0">
                    <a:lnL w="9525">
                      <a:solidFill>
                        <a:srgbClr val="000000"/>
                      </a:solidFill>
                      <a:prstDash val="solid"/>
                    </a:lnL>
                    <a:lnR w="9525">
                      <a:solidFill>
                        <a:srgbClr val="000000"/>
                      </a:solidFill>
                      <a:prstDash val="solid"/>
                    </a:lnR>
                    <a:lnT w="12700">
                      <a:solidFill>
                        <a:srgbClr val="000000"/>
                      </a:solidFill>
                      <a:prstDash val="solid"/>
                    </a:lnT>
                    <a:lnB w="9525">
                      <a:solidFill>
                        <a:srgbClr val="000000"/>
                      </a:solidFill>
                      <a:prstDash val="solid"/>
                    </a:lnB>
                  </a:tcPr>
                </a:tc>
                <a:extLst>
                  <a:ext uri="{0D108BD9-81ED-4DB2-BD59-A6C34878D82A}">
                    <a16:rowId xmlns:a16="http://schemas.microsoft.com/office/drawing/2014/main" val="10003"/>
                  </a:ext>
                </a:extLst>
              </a:tr>
              <a:tr h="531830">
                <a:tc>
                  <a:txBody>
                    <a:bodyPr/>
                    <a:lstStyle/>
                    <a:p>
                      <a:pPr marL="388620" marR="340995" indent="-39370">
                        <a:lnSpc>
                          <a:spcPts val="1580"/>
                        </a:lnSpc>
                        <a:spcBef>
                          <a:spcPts val="375"/>
                        </a:spcBef>
                      </a:pPr>
                      <a:r>
                        <a:rPr sz="1500" b="1" spc="-10" dirty="0">
                          <a:solidFill>
                            <a:srgbClr val="FFFFFF"/>
                          </a:solidFill>
                          <a:latin typeface="Arial"/>
                          <a:cs typeface="Arial"/>
                        </a:rPr>
                        <a:t>Couche réseau</a:t>
                      </a:r>
                      <a:endParaRPr sz="1500">
                        <a:latin typeface="Arial"/>
                        <a:cs typeface="Arial"/>
                      </a:endParaRPr>
                    </a:p>
                  </a:txBody>
                  <a:tcPr marL="0" marR="0" marT="50426"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4"/>
                  </a:ext>
                </a:extLst>
              </a:tr>
              <a:tr h="528468">
                <a:tc>
                  <a:txBody>
                    <a:bodyPr/>
                    <a:lstStyle/>
                    <a:p>
                      <a:pPr marL="132080" marR="122555" indent="217170">
                        <a:lnSpc>
                          <a:spcPts val="1580"/>
                        </a:lnSpc>
                        <a:spcBef>
                          <a:spcPts val="385"/>
                        </a:spcBef>
                      </a:pPr>
                      <a:r>
                        <a:rPr sz="1500" b="1" spc="-10" dirty="0">
                          <a:solidFill>
                            <a:srgbClr val="FFFFFF"/>
                          </a:solidFill>
                          <a:latin typeface="Arial"/>
                          <a:cs typeface="Arial"/>
                        </a:rPr>
                        <a:t>Couche </a:t>
                      </a:r>
                      <a:r>
                        <a:rPr sz="1500" b="1" dirty="0">
                          <a:solidFill>
                            <a:srgbClr val="FFFFFF"/>
                          </a:solidFill>
                          <a:latin typeface="Arial"/>
                          <a:cs typeface="Arial"/>
                        </a:rPr>
                        <a:t>des</a:t>
                      </a:r>
                      <a:r>
                        <a:rPr sz="1500" b="1" spc="-5" dirty="0">
                          <a:solidFill>
                            <a:srgbClr val="FFFFFF"/>
                          </a:solidFill>
                          <a:latin typeface="Arial"/>
                          <a:cs typeface="Arial"/>
                        </a:rPr>
                        <a:t> </a:t>
                      </a:r>
                      <a:r>
                        <a:rPr sz="1500" b="1" spc="-10" dirty="0">
                          <a:solidFill>
                            <a:srgbClr val="FFFFFF"/>
                          </a:solidFill>
                          <a:latin typeface="Arial"/>
                          <a:cs typeface="Arial"/>
                        </a:rPr>
                        <a:t>données</a:t>
                      </a:r>
                      <a:endParaRPr sz="1500">
                        <a:latin typeface="Arial"/>
                        <a:cs typeface="Arial"/>
                      </a:endParaRPr>
                    </a:p>
                  </a:txBody>
                  <a:tcPr marL="0" marR="0" marT="51771" marB="0">
                    <a:lnL w="9525">
                      <a:solidFill>
                        <a:srgbClr val="000000"/>
                      </a:solidFill>
                      <a:prstDash val="solid"/>
                    </a:lnL>
                    <a:lnR w="9525">
                      <a:solidFill>
                        <a:srgbClr val="000000"/>
                      </a:solidFill>
                      <a:prstDash val="solid"/>
                    </a:lnR>
                    <a:lnT w="9525">
                      <a:solidFill>
                        <a:srgbClr val="000000"/>
                      </a:solidFill>
                      <a:prstDash val="solid"/>
                    </a:lnT>
                    <a:lnB w="19050">
                      <a:solidFill>
                        <a:srgbClr val="000000"/>
                      </a:solidFill>
                      <a:prstDash val="solid"/>
                    </a:lnB>
                  </a:tcPr>
                </a:tc>
                <a:extLst>
                  <a:ext uri="{0D108BD9-81ED-4DB2-BD59-A6C34878D82A}">
                    <a16:rowId xmlns:a16="http://schemas.microsoft.com/office/drawing/2014/main" val="10005"/>
                  </a:ext>
                </a:extLst>
              </a:tr>
              <a:tr h="542589">
                <a:tc>
                  <a:txBody>
                    <a:bodyPr/>
                    <a:lstStyle/>
                    <a:p>
                      <a:pPr marL="285750" marR="275590" indent="63500">
                        <a:lnSpc>
                          <a:spcPts val="1570"/>
                        </a:lnSpc>
                        <a:spcBef>
                          <a:spcPts val="470"/>
                        </a:spcBef>
                      </a:pPr>
                      <a:r>
                        <a:rPr sz="1500" b="1" spc="-10" dirty="0">
                          <a:solidFill>
                            <a:srgbClr val="FFFFFF"/>
                          </a:solidFill>
                          <a:latin typeface="Arial"/>
                          <a:cs typeface="Arial"/>
                        </a:rPr>
                        <a:t>Couche physique</a:t>
                      </a:r>
                      <a:endParaRPr sz="1500">
                        <a:latin typeface="Arial"/>
                        <a:cs typeface="Arial"/>
                      </a:endParaRPr>
                    </a:p>
                  </a:txBody>
                  <a:tcPr marL="0" marR="0" marT="63201" marB="0">
                    <a:lnL w="9525">
                      <a:solidFill>
                        <a:srgbClr val="000000"/>
                      </a:solidFill>
                      <a:prstDash val="solid"/>
                    </a:lnL>
                    <a:lnR w="9525">
                      <a:solidFill>
                        <a:srgbClr val="000000"/>
                      </a:solidFill>
                      <a:prstDash val="solid"/>
                    </a:lnR>
                    <a:lnT w="19050">
                      <a:solidFill>
                        <a:srgbClr val="000000"/>
                      </a:solidFill>
                      <a:prstDash val="solid"/>
                    </a:lnT>
                    <a:lnB w="9525">
                      <a:solidFill>
                        <a:srgbClr val="000000"/>
                      </a:solidFill>
                      <a:prstDash val="solid"/>
                    </a:lnB>
                  </a:tcPr>
                </a:tc>
                <a:extLst>
                  <a:ext uri="{0D108BD9-81ED-4DB2-BD59-A6C34878D82A}">
                    <a16:rowId xmlns:a16="http://schemas.microsoft.com/office/drawing/2014/main" val="10006"/>
                  </a:ext>
                </a:extLst>
              </a:tr>
            </a:tbl>
          </a:graphicData>
        </a:graphic>
      </p:graphicFrame>
      <p:sp>
        <p:nvSpPr>
          <p:cNvPr id="73" name="object 73"/>
          <p:cNvSpPr txBox="1"/>
          <p:nvPr/>
        </p:nvSpPr>
        <p:spPr>
          <a:xfrm>
            <a:off x="2324100" y="1410596"/>
            <a:ext cx="1075765" cy="306864"/>
          </a:xfrm>
          <a:prstGeom prst="rect">
            <a:avLst/>
          </a:prstGeom>
        </p:spPr>
        <p:txBody>
          <a:bodyPr vert="horz" wrap="square" lIns="0" tIns="13447" rIns="0" bIns="0" rtlCol="0">
            <a:spAutoFit/>
          </a:bodyPr>
          <a:lstStyle/>
          <a:p>
            <a:pPr marL="13447">
              <a:spcBef>
                <a:spcPts val="106"/>
              </a:spcBef>
            </a:pPr>
            <a:r>
              <a:rPr sz="1906" b="1" spc="-11" dirty="0">
                <a:latin typeface="Arial"/>
                <a:cs typeface="Arial"/>
              </a:rPr>
              <a:t>Emetteur</a:t>
            </a:r>
            <a:endParaRPr sz="1906">
              <a:latin typeface="Arial"/>
              <a:cs typeface="Arial"/>
            </a:endParaRPr>
          </a:p>
        </p:txBody>
      </p:sp>
      <p:sp>
        <p:nvSpPr>
          <p:cNvPr id="74" name="object 74"/>
          <p:cNvSpPr txBox="1"/>
          <p:nvPr/>
        </p:nvSpPr>
        <p:spPr>
          <a:xfrm>
            <a:off x="8632115" y="1410596"/>
            <a:ext cx="1210908" cy="306864"/>
          </a:xfrm>
          <a:prstGeom prst="rect">
            <a:avLst/>
          </a:prstGeom>
        </p:spPr>
        <p:txBody>
          <a:bodyPr vert="horz" wrap="square" lIns="0" tIns="13447" rIns="0" bIns="0" rtlCol="0">
            <a:spAutoFit/>
          </a:bodyPr>
          <a:lstStyle/>
          <a:p>
            <a:pPr marL="13447">
              <a:spcBef>
                <a:spcPts val="106"/>
              </a:spcBef>
            </a:pPr>
            <a:r>
              <a:rPr sz="1906" b="1" spc="-11" dirty="0">
                <a:latin typeface="Arial"/>
                <a:cs typeface="Arial"/>
              </a:rPr>
              <a:t>Récepteur</a:t>
            </a:r>
            <a:endParaRPr sz="1906">
              <a:latin typeface="Arial"/>
              <a:cs typeface="Arial"/>
            </a:endParaRPr>
          </a:p>
        </p:txBody>
      </p:sp>
      <p:pic>
        <p:nvPicPr>
          <p:cNvPr id="75" name="object 75"/>
          <p:cNvPicPr/>
          <p:nvPr/>
        </p:nvPicPr>
        <p:blipFill>
          <a:blip r:embed="rId2" cstate="print"/>
          <a:stretch>
            <a:fillRect/>
          </a:stretch>
        </p:blipFill>
        <p:spPr>
          <a:xfrm>
            <a:off x="5068645" y="5925514"/>
            <a:ext cx="1715845" cy="284225"/>
          </a:xfrm>
          <a:prstGeom prst="rect">
            <a:avLst/>
          </a:prstGeom>
        </p:spPr>
      </p:pic>
      <p:sp>
        <p:nvSpPr>
          <p:cNvPr id="76" name="object 76"/>
          <p:cNvSpPr txBox="1">
            <a:spLocks noGrp="1"/>
          </p:cNvSpPr>
          <p:nvPr>
            <p:ph type="title"/>
          </p:nvPr>
        </p:nvSpPr>
        <p:spPr>
          <a:xfrm>
            <a:off x="311074" y="285143"/>
            <a:ext cx="11134165" cy="690687"/>
          </a:xfrm>
          <a:prstGeom prst="rect">
            <a:avLst/>
          </a:prstGeom>
        </p:spPr>
        <p:txBody>
          <a:bodyPr vert="horz" wrap="square" lIns="0" tIns="13447" rIns="0" bIns="0" rtlCol="0" anchor="ctr">
            <a:spAutoFit/>
          </a:bodyPr>
          <a:lstStyle/>
          <a:p>
            <a:pPr marL="1559152">
              <a:lnSpc>
                <a:spcPct val="100000"/>
              </a:lnSpc>
              <a:spcBef>
                <a:spcPts val="106"/>
              </a:spcBef>
            </a:pPr>
            <a:r>
              <a:rPr dirty="0"/>
              <a:t>Modèle</a:t>
            </a:r>
            <a:r>
              <a:rPr spc="-32" dirty="0"/>
              <a:t> </a:t>
            </a:r>
            <a:r>
              <a:rPr dirty="0"/>
              <a:t>de</a:t>
            </a:r>
            <a:r>
              <a:rPr spc="-32" dirty="0"/>
              <a:t> </a:t>
            </a:r>
            <a:r>
              <a:rPr dirty="0"/>
              <a:t>référence</a:t>
            </a:r>
            <a:r>
              <a:rPr spc="-26" dirty="0"/>
              <a:t> OSI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CF86FD-C809-F545-B5C9-E4C17BE0CCC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679BC778-01D1-27C3-DED8-C7E1B0B0CD09}"/>
              </a:ext>
            </a:extLst>
          </p:cNvPr>
          <p:cNvPicPr>
            <a:picLocks noChangeAspect="1"/>
          </p:cNvPicPr>
          <p:nvPr/>
        </p:nvPicPr>
        <p:blipFill>
          <a:blip r:embed="rId2"/>
          <a:stretch>
            <a:fillRect/>
          </a:stretch>
        </p:blipFill>
        <p:spPr>
          <a:xfrm>
            <a:off x="544397" y="1134200"/>
            <a:ext cx="11103206" cy="5495200"/>
          </a:xfrm>
          <a:prstGeom prst="rect">
            <a:avLst/>
          </a:prstGeom>
        </p:spPr>
      </p:pic>
    </p:spTree>
    <p:extLst>
      <p:ext uri="{BB962C8B-B14F-4D97-AF65-F5344CB8AC3E}">
        <p14:creationId xmlns:p14="http://schemas.microsoft.com/office/powerpoint/2010/main" val="848306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73EA95-8E70-5589-2A48-0FE4CE90806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24EA3FF-7953-F852-4DE3-3A827B95F72B}"/>
              </a:ext>
            </a:extLst>
          </p:cNvPr>
          <p:cNvSpPr>
            <a:spLocks noGrp="1"/>
          </p:cNvSpPr>
          <p:nvPr>
            <p:ph idx="1"/>
          </p:nvPr>
        </p:nvSpPr>
        <p:spPr>
          <a:xfrm>
            <a:off x="457200" y="1825625"/>
            <a:ext cx="10896600" cy="917576"/>
          </a:xfrm>
        </p:spPr>
        <p:txBody>
          <a:bodyPr>
            <a:normAutofit/>
          </a:bodyPr>
          <a:lstStyle/>
          <a:p>
            <a:pPr algn="l"/>
            <a:r>
              <a:rPr lang="fr-FR" b="0" i="0" u="none" strike="noStrike" baseline="0" dirty="0">
                <a:latin typeface="Times-Roman"/>
              </a:rPr>
              <a:t>Pour identifier les données lors de leur passage au travers d’une couche, l’appellation PDU (Unité de données de protocole) est utilisée.</a:t>
            </a:r>
            <a:endParaRPr lang="fr-FR" sz="4000" dirty="0"/>
          </a:p>
        </p:txBody>
      </p:sp>
      <p:pic>
        <p:nvPicPr>
          <p:cNvPr id="5" name="Image 4">
            <a:extLst>
              <a:ext uri="{FF2B5EF4-FFF2-40B4-BE49-F238E27FC236}">
                <a16:creationId xmlns:a16="http://schemas.microsoft.com/office/drawing/2014/main" id="{56B4380C-3DD8-7A1A-EB5E-95569E12BA0E}"/>
              </a:ext>
            </a:extLst>
          </p:cNvPr>
          <p:cNvPicPr>
            <a:picLocks noChangeAspect="1"/>
          </p:cNvPicPr>
          <p:nvPr/>
        </p:nvPicPr>
        <p:blipFill>
          <a:blip r:embed="rId2"/>
          <a:stretch>
            <a:fillRect/>
          </a:stretch>
        </p:blipFill>
        <p:spPr>
          <a:xfrm>
            <a:off x="3688080" y="2680739"/>
            <a:ext cx="3053884" cy="4196084"/>
          </a:xfrm>
          <a:prstGeom prst="rect">
            <a:avLst/>
          </a:prstGeom>
        </p:spPr>
      </p:pic>
    </p:spTree>
    <p:extLst>
      <p:ext uri="{BB962C8B-B14F-4D97-AF65-F5344CB8AC3E}">
        <p14:creationId xmlns:p14="http://schemas.microsoft.com/office/powerpoint/2010/main" val="78072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7EB1CB6-E7F7-472B-BD8B-A6E6DB0339F8}"/>
              </a:ext>
            </a:extLst>
          </p:cNvPr>
          <p:cNvSpPr>
            <a:spLocks noGrp="1"/>
          </p:cNvSpPr>
          <p:nvPr>
            <p:ph idx="1"/>
          </p:nvPr>
        </p:nvSpPr>
        <p:spPr>
          <a:xfrm>
            <a:off x="234777" y="1136822"/>
            <a:ext cx="11763633" cy="5474043"/>
          </a:xfrm>
        </p:spPr>
        <p:txBody>
          <a:bodyPr>
            <a:normAutofit lnSpcReduction="10000"/>
          </a:bodyPr>
          <a:lstStyle/>
          <a:p>
            <a:r>
              <a:rPr lang="fr-FR" sz="3200" b="0" i="0" dirty="0">
                <a:solidFill>
                  <a:srgbClr val="393536"/>
                </a:solidFill>
                <a:effectLst/>
                <a:latin typeface="Geneva"/>
              </a:rPr>
              <a:t>Les personnes échangent des idées par de nombreuses méthodes de communication différentes. </a:t>
            </a:r>
          </a:p>
          <a:p>
            <a:r>
              <a:rPr lang="fr-FR" sz="3200" b="0" i="0" dirty="0">
                <a:solidFill>
                  <a:srgbClr val="393536"/>
                </a:solidFill>
                <a:effectLst/>
                <a:latin typeface="Geneva"/>
              </a:rPr>
              <a:t>Cependant, quelle que soit la méthode choisie, tous les modes de communication ont en commun trois éléments. </a:t>
            </a:r>
          </a:p>
          <a:p>
            <a:pPr lvl="1"/>
            <a:r>
              <a:rPr lang="fr-FR" sz="2800" b="0" i="0" dirty="0">
                <a:solidFill>
                  <a:srgbClr val="393536"/>
                </a:solidFill>
                <a:effectLst/>
                <a:latin typeface="Geneva"/>
              </a:rPr>
              <a:t>Le premier de ces éléments est la source du message, ou l'expéditeur. </a:t>
            </a:r>
          </a:p>
          <a:p>
            <a:pPr lvl="2"/>
            <a:r>
              <a:rPr lang="fr-FR" sz="2400" b="0" i="0" dirty="0">
                <a:solidFill>
                  <a:srgbClr val="393536"/>
                </a:solidFill>
                <a:effectLst/>
                <a:latin typeface="Geneva"/>
              </a:rPr>
              <a:t>Les sources d'un message sont les personnes, ou les périphériques électroniques, qui doivent envoyer un message à d'autres personnes ou périphériques. </a:t>
            </a:r>
          </a:p>
          <a:p>
            <a:pPr lvl="1"/>
            <a:r>
              <a:rPr lang="fr-FR" sz="2800" b="0" i="0" dirty="0">
                <a:solidFill>
                  <a:srgbClr val="393536"/>
                </a:solidFill>
                <a:effectLst/>
                <a:latin typeface="Geneva"/>
              </a:rPr>
              <a:t>Le deuxième élément de communication est la destination ou le récepteur du message. </a:t>
            </a:r>
          </a:p>
          <a:p>
            <a:pPr lvl="2"/>
            <a:r>
              <a:rPr lang="fr-FR" sz="2400" b="0" i="0" dirty="0">
                <a:solidFill>
                  <a:srgbClr val="393536"/>
                </a:solidFill>
                <a:effectLst/>
                <a:latin typeface="Geneva"/>
              </a:rPr>
              <a:t>La destination reçoit le message et l'interprète. Le troisième élément, appelé canal, est constitué par le support qui fournit la voie par laquelle le message se déplace depuis la source vers la destination.</a:t>
            </a:r>
          </a:p>
          <a:p>
            <a:endParaRPr lang="fr-FR" sz="3200" dirty="0"/>
          </a:p>
        </p:txBody>
      </p:sp>
      <p:sp>
        <p:nvSpPr>
          <p:cNvPr id="4" name="Titre 1">
            <a:extLst>
              <a:ext uri="{FF2B5EF4-FFF2-40B4-BE49-F238E27FC236}">
                <a16:creationId xmlns:a16="http://schemas.microsoft.com/office/drawing/2014/main" id="{9B07E02C-9C0D-47BB-9243-F6CD17AE39D5}"/>
              </a:ext>
            </a:extLst>
          </p:cNvPr>
          <p:cNvSpPr>
            <a:spLocks noGrp="1"/>
          </p:cNvSpPr>
          <p:nvPr>
            <p:ph type="title"/>
          </p:nvPr>
        </p:nvSpPr>
        <p:spPr>
          <a:xfrm>
            <a:off x="838200" y="365126"/>
            <a:ext cx="10515600" cy="561632"/>
          </a:xfrm>
        </p:spPr>
        <p:txBody>
          <a:bodyPr>
            <a:normAutofit fontScale="90000"/>
          </a:bodyPr>
          <a:lstStyle/>
          <a:p>
            <a:r>
              <a:rPr lang="fr-FR" b="1" i="0" dirty="0">
                <a:solidFill>
                  <a:srgbClr val="A115A1"/>
                </a:solidFill>
                <a:effectLst/>
                <a:latin typeface="Geneva"/>
              </a:rPr>
              <a:t>Règles de communication</a:t>
            </a:r>
            <a:endParaRPr lang="fr-FR" dirty="0"/>
          </a:p>
        </p:txBody>
      </p:sp>
    </p:spTree>
    <p:extLst>
      <p:ext uri="{BB962C8B-B14F-4D97-AF65-F5344CB8AC3E}">
        <p14:creationId xmlns:p14="http://schemas.microsoft.com/office/powerpoint/2010/main" val="41012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F4FC44-BB5E-1CFA-AC43-C6331017A275}"/>
              </a:ext>
            </a:extLst>
          </p:cNvPr>
          <p:cNvSpPr>
            <a:spLocks noGrp="1"/>
          </p:cNvSpPr>
          <p:nvPr>
            <p:ph type="title"/>
          </p:nvPr>
        </p:nvSpPr>
        <p:spPr>
          <a:xfrm>
            <a:off x="838200" y="365125"/>
            <a:ext cx="10515600" cy="793115"/>
          </a:xfrm>
        </p:spPr>
        <p:txBody>
          <a:bodyPr/>
          <a:lstStyle/>
          <a:p>
            <a:pPr algn="ctr"/>
            <a:r>
              <a:rPr lang="fr-FR" dirty="0"/>
              <a:t>Modèle</a:t>
            </a:r>
            <a:r>
              <a:rPr lang="fr-FR" spc="-42" dirty="0"/>
              <a:t> </a:t>
            </a:r>
            <a:r>
              <a:rPr lang="fr-FR" spc="-11" dirty="0"/>
              <a:t>TCP/IP</a:t>
            </a:r>
            <a:endParaRPr lang="fr-FR" dirty="0"/>
          </a:p>
        </p:txBody>
      </p:sp>
      <p:sp>
        <p:nvSpPr>
          <p:cNvPr id="3" name="Espace réservé du contenu 2">
            <a:extLst>
              <a:ext uri="{FF2B5EF4-FFF2-40B4-BE49-F238E27FC236}">
                <a16:creationId xmlns:a16="http://schemas.microsoft.com/office/drawing/2014/main" id="{B324E261-2638-0294-DF1D-E603B5A94116}"/>
              </a:ext>
            </a:extLst>
          </p:cNvPr>
          <p:cNvSpPr>
            <a:spLocks noGrp="1"/>
          </p:cNvSpPr>
          <p:nvPr>
            <p:ph idx="1"/>
          </p:nvPr>
        </p:nvSpPr>
        <p:spPr/>
        <p:txBody>
          <a:bodyPr>
            <a:normAutofit/>
          </a:bodyPr>
          <a:lstStyle/>
          <a:p>
            <a:pPr algn="l"/>
            <a:r>
              <a:rPr lang="fr-FR" sz="3600" b="0" i="0" u="none" strike="noStrike" baseline="0" dirty="0">
                <a:latin typeface="Times-Roman"/>
              </a:rPr>
              <a:t>La forme actuelle de TCP/IP résulte du rôle historique que ce système de protocoles a joué dans le parachèvement de ce qui allait devenir Internet. À l'instar des nombreux développements de ces dernières années, Internet est issu des recherches lancées par le DOD (</a:t>
            </a:r>
            <a:r>
              <a:rPr lang="fr-FR" sz="3600" b="0" i="0" u="none" strike="noStrike" baseline="0" dirty="0" err="1">
                <a:latin typeface="Times-Roman"/>
              </a:rPr>
              <a:t>Department</a:t>
            </a:r>
            <a:r>
              <a:rPr lang="fr-FR" sz="3600" b="0" i="0" u="none" strike="noStrike" baseline="0" dirty="0">
                <a:latin typeface="Times-Roman"/>
              </a:rPr>
              <a:t> Of </a:t>
            </a:r>
            <a:r>
              <a:rPr lang="fr-FR" sz="3600" b="0" i="0" u="none" strike="noStrike" baseline="0" dirty="0" err="1">
                <a:latin typeface="Times-Roman"/>
              </a:rPr>
              <a:t>Defense</a:t>
            </a:r>
            <a:r>
              <a:rPr lang="fr-FR" sz="3600" b="0" i="0" u="none" strike="noStrike" baseline="0" dirty="0">
                <a:latin typeface="Times-Roman"/>
              </a:rPr>
              <a:t>), département de la défense américaine.</a:t>
            </a:r>
            <a:endParaRPr lang="fr-FR" sz="4800" dirty="0"/>
          </a:p>
        </p:txBody>
      </p:sp>
    </p:spTree>
    <p:extLst>
      <p:ext uri="{BB962C8B-B14F-4D97-AF65-F5344CB8AC3E}">
        <p14:creationId xmlns:p14="http://schemas.microsoft.com/office/powerpoint/2010/main" val="1921821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1812" y="206904"/>
            <a:ext cx="11134165" cy="690687"/>
          </a:xfrm>
          <a:prstGeom prst="rect">
            <a:avLst/>
          </a:prstGeom>
        </p:spPr>
        <p:txBody>
          <a:bodyPr vert="horz" wrap="square" lIns="0" tIns="13447" rIns="0" bIns="0" rtlCol="0" anchor="ctr">
            <a:spAutoFit/>
          </a:bodyPr>
          <a:lstStyle/>
          <a:p>
            <a:pPr marL="2871556">
              <a:lnSpc>
                <a:spcPct val="100000"/>
              </a:lnSpc>
              <a:spcBef>
                <a:spcPts val="106"/>
              </a:spcBef>
            </a:pPr>
            <a:r>
              <a:rPr dirty="0"/>
              <a:t>Modèle</a:t>
            </a:r>
            <a:r>
              <a:rPr spc="-42" dirty="0"/>
              <a:t> </a:t>
            </a:r>
            <a:r>
              <a:rPr spc="-11" dirty="0"/>
              <a:t>TCP/IP</a:t>
            </a:r>
          </a:p>
        </p:txBody>
      </p:sp>
      <p:sp>
        <p:nvSpPr>
          <p:cNvPr id="4" name="object 4"/>
          <p:cNvSpPr txBox="1"/>
          <p:nvPr/>
        </p:nvSpPr>
        <p:spPr>
          <a:xfrm>
            <a:off x="8408895" y="2018403"/>
            <a:ext cx="2074209" cy="516771"/>
          </a:xfrm>
          <a:prstGeom prst="rect">
            <a:avLst/>
          </a:prstGeom>
        </p:spPr>
        <p:txBody>
          <a:bodyPr vert="horz" wrap="square" lIns="0" tIns="10758" rIns="0" bIns="0" rtlCol="0">
            <a:spAutoFit/>
          </a:bodyPr>
          <a:lstStyle/>
          <a:p>
            <a:pPr marL="13447" marR="5379">
              <a:lnSpc>
                <a:spcPct val="101000"/>
              </a:lnSpc>
              <a:spcBef>
                <a:spcPts val="85"/>
              </a:spcBef>
            </a:pPr>
            <a:r>
              <a:rPr sz="1694" spc="-32" dirty="0">
                <a:latin typeface="Verdana"/>
                <a:cs typeface="Verdana"/>
              </a:rPr>
              <a:t>TELNET,</a:t>
            </a:r>
            <a:r>
              <a:rPr sz="1694" spc="-101" dirty="0">
                <a:latin typeface="Verdana"/>
                <a:cs typeface="Verdana"/>
              </a:rPr>
              <a:t> </a:t>
            </a:r>
            <a:r>
              <a:rPr sz="1694" spc="-53" dirty="0">
                <a:latin typeface="Verdana"/>
                <a:cs typeface="Verdana"/>
              </a:rPr>
              <a:t>HTTP,</a:t>
            </a:r>
            <a:r>
              <a:rPr sz="1694" spc="-95" dirty="0">
                <a:latin typeface="Verdana"/>
                <a:cs typeface="Verdana"/>
              </a:rPr>
              <a:t> </a:t>
            </a:r>
            <a:r>
              <a:rPr sz="1694" spc="-53" dirty="0">
                <a:latin typeface="Verdana"/>
                <a:cs typeface="Verdana"/>
              </a:rPr>
              <a:t>FTP, </a:t>
            </a:r>
            <a:r>
              <a:rPr sz="1694" dirty="0">
                <a:latin typeface="Verdana"/>
                <a:cs typeface="Verdana"/>
              </a:rPr>
              <a:t>DNS,</a:t>
            </a:r>
            <a:r>
              <a:rPr sz="1694" spc="-79" dirty="0">
                <a:latin typeface="Verdana"/>
                <a:cs typeface="Verdana"/>
              </a:rPr>
              <a:t> </a:t>
            </a:r>
            <a:r>
              <a:rPr sz="1694" spc="-11" dirty="0">
                <a:latin typeface="Verdana"/>
                <a:cs typeface="Verdana"/>
              </a:rPr>
              <a:t>SMTP...</a:t>
            </a:r>
            <a:endParaRPr sz="1694">
              <a:latin typeface="Verdana"/>
              <a:cs typeface="Verdana"/>
            </a:endParaRPr>
          </a:p>
        </p:txBody>
      </p:sp>
      <p:sp>
        <p:nvSpPr>
          <p:cNvPr id="5" name="object 5"/>
          <p:cNvSpPr txBox="1"/>
          <p:nvPr/>
        </p:nvSpPr>
        <p:spPr>
          <a:xfrm>
            <a:off x="8447891" y="3087445"/>
            <a:ext cx="1009202" cy="274291"/>
          </a:xfrm>
          <a:prstGeom prst="rect">
            <a:avLst/>
          </a:prstGeom>
        </p:spPr>
        <p:txBody>
          <a:bodyPr vert="horz" wrap="square" lIns="0" tIns="13447" rIns="0" bIns="0" rtlCol="0">
            <a:spAutoFit/>
          </a:bodyPr>
          <a:lstStyle/>
          <a:p>
            <a:pPr marL="13447">
              <a:spcBef>
                <a:spcPts val="106"/>
              </a:spcBef>
            </a:pPr>
            <a:r>
              <a:rPr sz="1694" spc="-64" dirty="0">
                <a:latin typeface="Verdana"/>
                <a:cs typeface="Verdana"/>
              </a:rPr>
              <a:t>TCP,</a:t>
            </a:r>
            <a:r>
              <a:rPr sz="1694" spc="-74" dirty="0">
                <a:latin typeface="Verdana"/>
                <a:cs typeface="Verdana"/>
              </a:rPr>
              <a:t> </a:t>
            </a:r>
            <a:r>
              <a:rPr sz="1694" spc="-26" dirty="0">
                <a:latin typeface="Verdana"/>
                <a:cs typeface="Verdana"/>
              </a:rPr>
              <a:t>UDP</a:t>
            </a:r>
            <a:endParaRPr sz="1694">
              <a:latin typeface="Verdana"/>
              <a:cs typeface="Verdana"/>
            </a:endParaRPr>
          </a:p>
        </p:txBody>
      </p:sp>
      <p:sp>
        <p:nvSpPr>
          <p:cNvPr id="6" name="object 6"/>
          <p:cNvSpPr txBox="1"/>
          <p:nvPr/>
        </p:nvSpPr>
        <p:spPr>
          <a:xfrm>
            <a:off x="8442512" y="3927887"/>
            <a:ext cx="2139427" cy="274291"/>
          </a:xfrm>
          <a:prstGeom prst="rect">
            <a:avLst/>
          </a:prstGeom>
        </p:spPr>
        <p:txBody>
          <a:bodyPr vert="horz" wrap="square" lIns="0" tIns="13447" rIns="0" bIns="0" rtlCol="0">
            <a:spAutoFit/>
          </a:bodyPr>
          <a:lstStyle/>
          <a:p>
            <a:pPr marL="13447">
              <a:spcBef>
                <a:spcPts val="106"/>
              </a:spcBef>
            </a:pPr>
            <a:r>
              <a:rPr sz="1694" spc="-69" dirty="0">
                <a:latin typeface="Verdana"/>
                <a:cs typeface="Verdana"/>
              </a:rPr>
              <a:t>IP,</a:t>
            </a:r>
            <a:r>
              <a:rPr sz="1694" spc="-85" dirty="0">
                <a:latin typeface="Verdana"/>
                <a:cs typeface="Verdana"/>
              </a:rPr>
              <a:t> </a:t>
            </a:r>
            <a:r>
              <a:rPr sz="1694" spc="-26" dirty="0">
                <a:latin typeface="Verdana"/>
                <a:cs typeface="Verdana"/>
              </a:rPr>
              <a:t>ARP/RARP,</a:t>
            </a:r>
            <a:r>
              <a:rPr sz="1694" spc="-85" dirty="0">
                <a:latin typeface="Verdana"/>
                <a:cs typeface="Verdana"/>
              </a:rPr>
              <a:t> </a:t>
            </a:r>
            <a:r>
              <a:rPr sz="1694" spc="-21" dirty="0">
                <a:latin typeface="Verdana"/>
                <a:cs typeface="Verdana"/>
              </a:rPr>
              <a:t>ICMP</a:t>
            </a:r>
            <a:endParaRPr sz="1694">
              <a:latin typeface="Verdana"/>
              <a:cs typeface="Verdana"/>
            </a:endParaRPr>
          </a:p>
        </p:txBody>
      </p:sp>
      <p:sp>
        <p:nvSpPr>
          <p:cNvPr id="7" name="object 7"/>
          <p:cNvSpPr txBox="1"/>
          <p:nvPr/>
        </p:nvSpPr>
        <p:spPr>
          <a:xfrm>
            <a:off x="8464027" y="4968689"/>
            <a:ext cx="1977390" cy="274291"/>
          </a:xfrm>
          <a:prstGeom prst="rect">
            <a:avLst/>
          </a:prstGeom>
        </p:spPr>
        <p:txBody>
          <a:bodyPr vert="horz" wrap="square" lIns="0" tIns="13447" rIns="0" bIns="0" rtlCol="0">
            <a:spAutoFit/>
          </a:bodyPr>
          <a:lstStyle/>
          <a:p>
            <a:pPr marL="13447">
              <a:spcBef>
                <a:spcPts val="106"/>
              </a:spcBef>
            </a:pPr>
            <a:r>
              <a:rPr sz="1694" spc="-32" dirty="0">
                <a:latin typeface="Verdana"/>
                <a:cs typeface="Verdana"/>
              </a:rPr>
              <a:t>ETHERNET,</a:t>
            </a:r>
            <a:r>
              <a:rPr sz="1694" spc="-69" dirty="0">
                <a:latin typeface="Verdana"/>
                <a:cs typeface="Verdana"/>
              </a:rPr>
              <a:t> </a:t>
            </a:r>
            <a:r>
              <a:rPr sz="1694" spc="-11" dirty="0">
                <a:latin typeface="Verdana"/>
                <a:cs typeface="Verdana"/>
              </a:rPr>
              <a:t>ATM...</a:t>
            </a:r>
            <a:endParaRPr sz="1694">
              <a:latin typeface="Verdana"/>
              <a:cs typeface="Verdana"/>
            </a:endParaRPr>
          </a:p>
        </p:txBody>
      </p:sp>
      <p:sp>
        <p:nvSpPr>
          <p:cNvPr id="8" name="object 8"/>
          <p:cNvSpPr/>
          <p:nvPr/>
        </p:nvSpPr>
        <p:spPr>
          <a:xfrm>
            <a:off x="1463488" y="4764292"/>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9" name="object 9"/>
          <p:cNvSpPr txBox="1"/>
          <p:nvPr/>
        </p:nvSpPr>
        <p:spPr>
          <a:xfrm>
            <a:off x="1463488" y="4764292"/>
            <a:ext cx="1524896" cy="654025"/>
          </a:xfrm>
          <a:prstGeom prst="rect">
            <a:avLst/>
          </a:prstGeom>
          <a:ln w="9344">
            <a:solidFill>
              <a:srgbClr val="000000"/>
            </a:solidFill>
          </a:ln>
        </p:spPr>
        <p:txBody>
          <a:bodyPr vert="horz" wrap="square" lIns="0" tIns="114300" rIns="0" bIns="0" rtlCol="0">
            <a:spAutoFit/>
          </a:bodyPr>
          <a:lstStyle/>
          <a:p>
            <a:pPr marL="264901" marR="256161" indent="20170">
              <a:lnSpc>
                <a:spcPts val="2128"/>
              </a:lnSpc>
              <a:spcBef>
                <a:spcPts val="900"/>
              </a:spcBef>
            </a:pPr>
            <a:r>
              <a:rPr sz="1906" b="1" spc="-11" dirty="0">
                <a:latin typeface="Arial"/>
                <a:cs typeface="Arial"/>
              </a:rPr>
              <a:t>Couche Réseaux</a:t>
            </a:r>
            <a:endParaRPr sz="1906">
              <a:latin typeface="Arial"/>
              <a:cs typeface="Arial"/>
            </a:endParaRPr>
          </a:p>
        </p:txBody>
      </p:sp>
      <p:sp>
        <p:nvSpPr>
          <p:cNvPr id="10" name="object 10"/>
          <p:cNvSpPr/>
          <p:nvPr/>
        </p:nvSpPr>
        <p:spPr>
          <a:xfrm>
            <a:off x="1463488" y="3812241"/>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11" name="object 11"/>
          <p:cNvSpPr txBox="1"/>
          <p:nvPr/>
        </p:nvSpPr>
        <p:spPr>
          <a:xfrm>
            <a:off x="1463488" y="3812241"/>
            <a:ext cx="1524896" cy="652667"/>
          </a:xfrm>
          <a:prstGeom prst="rect">
            <a:avLst/>
          </a:prstGeom>
          <a:ln w="9344">
            <a:solidFill>
              <a:srgbClr val="000000"/>
            </a:solidFill>
          </a:ln>
        </p:spPr>
        <p:txBody>
          <a:bodyPr vert="horz" wrap="square" lIns="0" tIns="112955" rIns="0" bIns="0" rtlCol="0">
            <a:spAutoFit/>
          </a:bodyPr>
          <a:lstStyle/>
          <a:p>
            <a:pPr marL="318688" marR="309948">
              <a:lnSpc>
                <a:spcPts val="2128"/>
              </a:lnSpc>
              <a:spcBef>
                <a:spcPts val="889"/>
              </a:spcBef>
            </a:pPr>
            <a:r>
              <a:rPr sz="1906" b="1" spc="-11" dirty="0">
                <a:latin typeface="Arial"/>
                <a:cs typeface="Arial"/>
              </a:rPr>
              <a:t>Couche Internet</a:t>
            </a:r>
            <a:endParaRPr sz="1906">
              <a:latin typeface="Arial"/>
              <a:cs typeface="Arial"/>
            </a:endParaRPr>
          </a:p>
        </p:txBody>
      </p:sp>
      <p:grpSp>
        <p:nvGrpSpPr>
          <p:cNvPr id="12" name="object 12"/>
          <p:cNvGrpSpPr/>
          <p:nvPr/>
        </p:nvGrpSpPr>
        <p:grpSpPr>
          <a:xfrm>
            <a:off x="3236147" y="5242000"/>
            <a:ext cx="3244103" cy="320712"/>
            <a:chOff x="2156777" y="4950777"/>
            <a:chExt cx="3063875" cy="302895"/>
          </a:xfrm>
        </p:grpSpPr>
        <p:sp>
          <p:nvSpPr>
            <p:cNvPr id="13" name="object 13"/>
            <p:cNvSpPr/>
            <p:nvPr/>
          </p:nvSpPr>
          <p:spPr>
            <a:xfrm>
              <a:off x="2161539" y="4955540"/>
              <a:ext cx="3054350" cy="293370"/>
            </a:xfrm>
            <a:custGeom>
              <a:avLst/>
              <a:gdLst/>
              <a:ahLst/>
              <a:cxnLst/>
              <a:rect l="l" t="t" r="r" b="b"/>
              <a:pathLst>
                <a:path w="3054350" h="293370">
                  <a:moveTo>
                    <a:pt x="3054350" y="0"/>
                  </a:moveTo>
                  <a:lnTo>
                    <a:pt x="0" y="0"/>
                  </a:lnTo>
                  <a:lnTo>
                    <a:pt x="0" y="293370"/>
                  </a:lnTo>
                  <a:lnTo>
                    <a:pt x="1527810" y="293370"/>
                  </a:lnTo>
                  <a:lnTo>
                    <a:pt x="3054350" y="293370"/>
                  </a:lnTo>
                  <a:lnTo>
                    <a:pt x="3054350" y="0"/>
                  </a:lnTo>
                  <a:close/>
                </a:path>
              </a:pathLst>
            </a:custGeom>
            <a:solidFill>
              <a:srgbClr val="7F7F7F"/>
            </a:solidFill>
          </p:spPr>
          <p:txBody>
            <a:bodyPr wrap="square" lIns="0" tIns="0" rIns="0" bIns="0" rtlCol="0"/>
            <a:lstStyle/>
            <a:p>
              <a:endParaRPr sz="1906"/>
            </a:p>
          </p:txBody>
        </p:sp>
        <p:sp>
          <p:nvSpPr>
            <p:cNvPr id="14" name="object 14"/>
            <p:cNvSpPr/>
            <p:nvPr/>
          </p:nvSpPr>
          <p:spPr>
            <a:xfrm>
              <a:off x="2161539" y="4955540"/>
              <a:ext cx="3054350" cy="293370"/>
            </a:xfrm>
            <a:custGeom>
              <a:avLst/>
              <a:gdLst/>
              <a:ahLst/>
              <a:cxnLst/>
              <a:rect l="l" t="t" r="r" b="b"/>
              <a:pathLst>
                <a:path w="3054350" h="293370">
                  <a:moveTo>
                    <a:pt x="1527810" y="293370"/>
                  </a:moveTo>
                  <a:lnTo>
                    <a:pt x="0" y="293370"/>
                  </a:lnTo>
                  <a:lnTo>
                    <a:pt x="0" y="0"/>
                  </a:lnTo>
                  <a:lnTo>
                    <a:pt x="3054350" y="0"/>
                  </a:lnTo>
                  <a:lnTo>
                    <a:pt x="3054350" y="293370"/>
                  </a:lnTo>
                  <a:lnTo>
                    <a:pt x="1527810" y="293370"/>
                  </a:lnTo>
                  <a:close/>
                </a:path>
              </a:pathLst>
            </a:custGeom>
            <a:ln w="9344">
              <a:solidFill>
                <a:srgbClr val="000000"/>
              </a:solidFill>
            </a:ln>
          </p:spPr>
          <p:txBody>
            <a:bodyPr wrap="square" lIns="0" tIns="0" rIns="0" bIns="0" rtlCol="0"/>
            <a:lstStyle/>
            <a:p>
              <a:endParaRPr sz="1906"/>
            </a:p>
          </p:txBody>
        </p:sp>
      </p:grpSp>
      <p:sp>
        <p:nvSpPr>
          <p:cNvPr id="15" name="object 15"/>
          <p:cNvSpPr txBox="1"/>
          <p:nvPr/>
        </p:nvSpPr>
        <p:spPr>
          <a:xfrm>
            <a:off x="3247240" y="5243008"/>
            <a:ext cx="3219898" cy="306864"/>
          </a:xfrm>
          <a:prstGeom prst="rect">
            <a:avLst/>
          </a:prstGeom>
        </p:spPr>
        <p:txBody>
          <a:bodyPr vert="horz" wrap="square" lIns="0" tIns="13447" rIns="0" bIns="0" rtlCol="0">
            <a:spAutoFit/>
          </a:bodyPr>
          <a:lstStyle/>
          <a:p>
            <a:pPr marL="2689" algn="ctr">
              <a:spcBef>
                <a:spcPts val="106"/>
              </a:spcBef>
            </a:pPr>
            <a:r>
              <a:rPr sz="1906" b="1" spc="-21" dirty="0">
                <a:solidFill>
                  <a:srgbClr val="FFFFFF"/>
                </a:solidFill>
                <a:latin typeface="Tahoma"/>
                <a:cs typeface="Tahoma"/>
              </a:rPr>
              <a:t>bits</a:t>
            </a:r>
            <a:endParaRPr sz="1906">
              <a:latin typeface="Tahoma"/>
              <a:cs typeface="Tahoma"/>
            </a:endParaRPr>
          </a:p>
        </p:txBody>
      </p:sp>
      <p:grpSp>
        <p:nvGrpSpPr>
          <p:cNvPr id="16" name="object 16"/>
          <p:cNvGrpSpPr/>
          <p:nvPr/>
        </p:nvGrpSpPr>
        <p:grpSpPr>
          <a:xfrm>
            <a:off x="3615354" y="4731011"/>
            <a:ext cx="2864896" cy="323402"/>
            <a:chOff x="2514917" y="4468177"/>
            <a:chExt cx="2705735" cy="305435"/>
          </a:xfrm>
        </p:grpSpPr>
        <p:sp>
          <p:nvSpPr>
            <p:cNvPr id="17" name="object 17"/>
            <p:cNvSpPr/>
            <p:nvPr/>
          </p:nvSpPr>
          <p:spPr>
            <a:xfrm>
              <a:off x="2519679" y="4472940"/>
              <a:ext cx="2696210" cy="295910"/>
            </a:xfrm>
            <a:custGeom>
              <a:avLst/>
              <a:gdLst/>
              <a:ahLst/>
              <a:cxnLst/>
              <a:rect l="l" t="t" r="r" b="b"/>
              <a:pathLst>
                <a:path w="2696210" h="295910">
                  <a:moveTo>
                    <a:pt x="2696210" y="0"/>
                  </a:moveTo>
                  <a:lnTo>
                    <a:pt x="0" y="0"/>
                  </a:lnTo>
                  <a:lnTo>
                    <a:pt x="0" y="295910"/>
                  </a:lnTo>
                  <a:lnTo>
                    <a:pt x="1348740" y="295910"/>
                  </a:lnTo>
                  <a:lnTo>
                    <a:pt x="2696210" y="295910"/>
                  </a:lnTo>
                  <a:lnTo>
                    <a:pt x="2696210" y="0"/>
                  </a:lnTo>
                  <a:close/>
                </a:path>
              </a:pathLst>
            </a:custGeom>
            <a:solidFill>
              <a:srgbClr val="7F7F7F"/>
            </a:solidFill>
          </p:spPr>
          <p:txBody>
            <a:bodyPr wrap="square" lIns="0" tIns="0" rIns="0" bIns="0" rtlCol="0"/>
            <a:lstStyle/>
            <a:p>
              <a:endParaRPr sz="1906"/>
            </a:p>
          </p:txBody>
        </p:sp>
        <p:sp>
          <p:nvSpPr>
            <p:cNvPr id="18" name="object 18"/>
            <p:cNvSpPr/>
            <p:nvPr/>
          </p:nvSpPr>
          <p:spPr>
            <a:xfrm>
              <a:off x="2519679" y="4472940"/>
              <a:ext cx="2696210" cy="295910"/>
            </a:xfrm>
            <a:custGeom>
              <a:avLst/>
              <a:gdLst/>
              <a:ahLst/>
              <a:cxnLst/>
              <a:rect l="l" t="t" r="r" b="b"/>
              <a:pathLst>
                <a:path w="2696210" h="295910">
                  <a:moveTo>
                    <a:pt x="1348740" y="295910"/>
                  </a:moveTo>
                  <a:lnTo>
                    <a:pt x="0" y="295910"/>
                  </a:lnTo>
                  <a:lnTo>
                    <a:pt x="0" y="0"/>
                  </a:lnTo>
                  <a:lnTo>
                    <a:pt x="2696210" y="0"/>
                  </a:lnTo>
                  <a:lnTo>
                    <a:pt x="2696210" y="295910"/>
                  </a:lnTo>
                  <a:lnTo>
                    <a:pt x="1348740" y="295910"/>
                  </a:lnTo>
                  <a:close/>
                </a:path>
              </a:pathLst>
            </a:custGeom>
            <a:ln w="9344">
              <a:solidFill>
                <a:srgbClr val="000000"/>
              </a:solidFill>
            </a:ln>
          </p:spPr>
          <p:txBody>
            <a:bodyPr wrap="square" lIns="0" tIns="0" rIns="0" bIns="0" rtlCol="0"/>
            <a:lstStyle/>
            <a:p>
              <a:endParaRPr sz="1906"/>
            </a:p>
          </p:txBody>
        </p:sp>
      </p:grpSp>
      <p:sp>
        <p:nvSpPr>
          <p:cNvPr id="19" name="object 19"/>
          <p:cNvSpPr txBox="1"/>
          <p:nvPr/>
        </p:nvSpPr>
        <p:spPr>
          <a:xfrm>
            <a:off x="3618836" y="4721263"/>
            <a:ext cx="2480982" cy="306864"/>
          </a:xfrm>
          <a:prstGeom prst="rect">
            <a:avLst/>
          </a:prstGeom>
        </p:spPr>
        <p:txBody>
          <a:bodyPr vert="horz" wrap="square" lIns="0" tIns="13447" rIns="0" bIns="0" rtlCol="0">
            <a:spAutoFit/>
          </a:bodyPr>
          <a:lstStyle/>
          <a:p>
            <a:pPr marL="930516">
              <a:spcBef>
                <a:spcPts val="106"/>
              </a:spcBef>
            </a:pPr>
            <a:r>
              <a:rPr sz="1906" b="1" spc="-11" dirty="0">
                <a:solidFill>
                  <a:srgbClr val="FFFFFF"/>
                </a:solidFill>
                <a:latin typeface="Arial"/>
                <a:cs typeface="Arial"/>
              </a:rPr>
              <a:t>données</a:t>
            </a:r>
            <a:endParaRPr sz="1906">
              <a:latin typeface="Arial"/>
              <a:cs typeface="Arial"/>
            </a:endParaRPr>
          </a:p>
        </p:txBody>
      </p:sp>
      <p:grpSp>
        <p:nvGrpSpPr>
          <p:cNvPr id="20" name="object 20"/>
          <p:cNvGrpSpPr/>
          <p:nvPr/>
        </p:nvGrpSpPr>
        <p:grpSpPr>
          <a:xfrm>
            <a:off x="3236147" y="4731011"/>
            <a:ext cx="375845" cy="323402"/>
            <a:chOff x="2156777" y="4468177"/>
            <a:chExt cx="354965" cy="305435"/>
          </a:xfrm>
        </p:grpSpPr>
        <p:sp>
          <p:nvSpPr>
            <p:cNvPr id="21" name="object 21"/>
            <p:cNvSpPr/>
            <p:nvPr/>
          </p:nvSpPr>
          <p:spPr>
            <a:xfrm>
              <a:off x="2161539" y="4472940"/>
              <a:ext cx="345440" cy="295910"/>
            </a:xfrm>
            <a:custGeom>
              <a:avLst/>
              <a:gdLst/>
              <a:ahLst/>
              <a:cxnLst/>
              <a:rect l="l" t="t" r="r" b="b"/>
              <a:pathLst>
                <a:path w="345439" h="295910">
                  <a:moveTo>
                    <a:pt x="345440" y="0"/>
                  </a:moveTo>
                  <a:lnTo>
                    <a:pt x="0" y="0"/>
                  </a:lnTo>
                  <a:lnTo>
                    <a:pt x="0" y="295910"/>
                  </a:lnTo>
                  <a:lnTo>
                    <a:pt x="172720" y="295910"/>
                  </a:lnTo>
                  <a:lnTo>
                    <a:pt x="345440" y="295910"/>
                  </a:lnTo>
                  <a:lnTo>
                    <a:pt x="345440" y="0"/>
                  </a:lnTo>
                  <a:close/>
                </a:path>
              </a:pathLst>
            </a:custGeom>
            <a:solidFill>
              <a:srgbClr val="B1B1B1"/>
            </a:solidFill>
          </p:spPr>
          <p:txBody>
            <a:bodyPr wrap="square" lIns="0" tIns="0" rIns="0" bIns="0" rtlCol="0"/>
            <a:lstStyle/>
            <a:p>
              <a:endParaRPr sz="1906"/>
            </a:p>
          </p:txBody>
        </p:sp>
        <p:sp>
          <p:nvSpPr>
            <p:cNvPr id="22" name="object 22"/>
            <p:cNvSpPr/>
            <p:nvPr/>
          </p:nvSpPr>
          <p:spPr>
            <a:xfrm>
              <a:off x="2161539" y="4472940"/>
              <a:ext cx="345440" cy="295910"/>
            </a:xfrm>
            <a:custGeom>
              <a:avLst/>
              <a:gdLst/>
              <a:ahLst/>
              <a:cxnLst/>
              <a:rect l="l" t="t" r="r" b="b"/>
              <a:pathLst>
                <a:path w="345439" h="295910">
                  <a:moveTo>
                    <a:pt x="172720" y="295910"/>
                  </a:moveTo>
                  <a:lnTo>
                    <a:pt x="0" y="295910"/>
                  </a:lnTo>
                  <a:lnTo>
                    <a:pt x="0" y="0"/>
                  </a:lnTo>
                  <a:lnTo>
                    <a:pt x="345440" y="0"/>
                  </a:lnTo>
                  <a:lnTo>
                    <a:pt x="345440" y="295910"/>
                  </a:lnTo>
                  <a:lnTo>
                    <a:pt x="172720" y="295910"/>
                  </a:lnTo>
                  <a:close/>
                </a:path>
              </a:pathLst>
            </a:custGeom>
            <a:ln w="9344">
              <a:solidFill>
                <a:srgbClr val="000000"/>
              </a:solidFill>
            </a:ln>
          </p:spPr>
          <p:txBody>
            <a:bodyPr wrap="square" lIns="0" tIns="0" rIns="0" bIns="0" rtlCol="0"/>
            <a:lstStyle/>
            <a:p>
              <a:endParaRPr sz="1906"/>
            </a:p>
          </p:txBody>
        </p:sp>
      </p:grpSp>
      <p:sp>
        <p:nvSpPr>
          <p:cNvPr id="23" name="object 23"/>
          <p:cNvSpPr txBox="1"/>
          <p:nvPr/>
        </p:nvSpPr>
        <p:spPr>
          <a:xfrm>
            <a:off x="3246809" y="4733365"/>
            <a:ext cx="361726" cy="306864"/>
          </a:xfrm>
          <a:prstGeom prst="rect">
            <a:avLst/>
          </a:prstGeom>
        </p:spPr>
        <p:txBody>
          <a:bodyPr vert="horz" wrap="square" lIns="0" tIns="13447" rIns="0" bIns="0" rtlCol="0">
            <a:spAutoFit/>
          </a:bodyPr>
          <a:lstStyle/>
          <a:p>
            <a:pPr marL="94800">
              <a:spcBef>
                <a:spcPts val="106"/>
              </a:spcBef>
            </a:pPr>
            <a:r>
              <a:rPr sz="1906" spc="-53" dirty="0">
                <a:latin typeface="Tahoma"/>
                <a:cs typeface="Tahoma"/>
              </a:rPr>
              <a:t>H</a:t>
            </a:r>
            <a:endParaRPr sz="1906">
              <a:latin typeface="Tahoma"/>
              <a:cs typeface="Tahoma"/>
            </a:endParaRPr>
          </a:p>
        </p:txBody>
      </p:sp>
      <p:grpSp>
        <p:nvGrpSpPr>
          <p:cNvPr id="24" name="object 24"/>
          <p:cNvGrpSpPr/>
          <p:nvPr/>
        </p:nvGrpSpPr>
        <p:grpSpPr>
          <a:xfrm>
            <a:off x="6101715" y="4731011"/>
            <a:ext cx="375845" cy="323402"/>
            <a:chOff x="4863147" y="4468177"/>
            <a:chExt cx="354965" cy="305435"/>
          </a:xfrm>
        </p:grpSpPr>
        <p:sp>
          <p:nvSpPr>
            <p:cNvPr id="25" name="object 25"/>
            <p:cNvSpPr/>
            <p:nvPr/>
          </p:nvSpPr>
          <p:spPr>
            <a:xfrm>
              <a:off x="4867909" y="4472940"/>
              <a:ext cx="345440" cy="295910"/>
            </a:xfrm>
            <a:custGeom>
              <a:avLst/>
              <a:gdLst/>
              <a:ahLst/>
              <a:cxnLst/>
              <a:rect l="l" t="t" r="r" b="b"/>
              <a:pathLst>
                <a:path w="345439" h="295910">
                  <a:moveTo>
                    <a:pt x="345439" y="0"/>
                  </a:moveTo>
                  <a:lnTo>
                    <a:pt x="0" y="0"/>
                  </a:lnTo>
                  <a:lnTo>
                    <a:pt x="0" y="295910"/>
                  </a:lnTo>
                  <a:lnTo>
                    <a:pt x="172719" y="295910"/>
                  </a:lnTo>
                  <a:lnTo>
                    <a:pt x="345439" y="295910"/>
                  </a:lnTo>
                  <a:lnTo>
                    <a:pt x="345439" y="0"/>
                  </a:lnTo>
                  <a:close/>
                </a:path>
              </a:pathLst>
            </a:custGeom>
            <a:solidFill>
              <a:srgbClr val="B1B1B1"/>
            </a:solidFill>
          </p:spPr>
          <p:txBody>
            <a:bodyPr wrap="square" lIns="0" tIns="0" rIns="0" bIns="0" rtlCol="0"/>
            <a:lstStyle/>
            <a:p>
              <a:endParaRPr sz="1906"/>
            </a:p>
          </p:txBody>
        </p:sp>
        <p:sp>
          <p:nvSpPr>
            <p:cNvPr id="26" name="object 26"/>
            <p:cNvSpPr/>
            <p:nvPr/>
          </p:nvSpPr>
          <p:spPr>
            <a:xfrm>
              <a:off x="4867909" y="4472940"/>
              <a:ext cx="345440" cy="295910"/>
            </a:xfrm>
            <a:custGeom>
              <a:avLst/>
              <a:gdLst/>
              <a:ahLst/>
              <a:cxnLst/>
              <a:rect l="l" t="t" r="r" b="b"/>
              <a:pathLst>
                <a:path w="345439" h="295910">
                  <a:moveTo>
                    <a:pt x="172719" y="295910"/>
                  </a:moveTo>
                  <a:lnTo>
                    <a:pt x="0" y="295910"/>
                  </a:lnTo>
                  <a:lnTo>
                    <a:pt x="0" y="0"/>
                  </a:lnTo>
                  <a:lnTo>
                    <a:pt x="345439" y="0"/>
                  </a:lnTo>
                  <a:lnTo>
                    <a:pt x="345439" y="295910"/>
                  </a:lnTo>
                  <a:lnTo>
                    <a:pt x="172719" y="295910"/>
                  </a:lnTo>
                  <a:close/>
                </a:path>
              </a:pathLst>
            </a:custGeom>
            <a:ln w="9344">
              <a:solidFill>
                <a:srgbClr val="000000"/>
              </a:solidFill>
            </a:ln>
          </p:spPr>
          <p:txBody>
            <a:bodyPr wrap="square" lIns="0" tIns="0" rIns="0" bIns="0" rtlCol="0"/>
            <a:lstStyle/>
            <a:p>
              <a:endParaRPr sz="1906"/>
            </a:p>
          </p:txBody>
        </p:sp>
      </p:grpSp>
      <p:sp>
        <p:nvSpPr>
          <p:cNvPr id="27" name="object 27"/>
          <p:cNvSpPr txBox="1"/>
          <p:nvPr/>
        </p:nvSpPr>
        <p:spPr>
          <a:xfrm>
            <a:off x="6113938" y="4733365"/>
            <a:ext cx="350968" cy="306864"/>
          </a:xfrm>
          <a:prstGeom prst="rect">
            <a:avLst/>
          </a:prstGeom>
        </p:spPr>
        <p:txBody>
          <a:bodyPr vert="horz" wrap="square" lIns="0" tIns="13447" rIns="0" bIns="0" rtlCol="0">
            <a:spAutoFit/>
          </a:bodyPr>
          <a:lstStyle/>
          <a:p>
            <a:pPr marL="104212">
              <a:spcBef>
                <a:spcPts val="106"/>
              </a:spcBef>
            </a:pPr>
            <a:r>
              <a:rPr sz="1906" spc="-53" dirty="0">
                <a:latin typeface="Tahoma"/>
                <a:cs typeface="Tahoma"/>
              </a:rPr>
              <a:t>T</a:t>
            </a:r>
            <a:endParaRPr sz="1906">
              <a:latin typeface="Tahoma"/>
              <a:cs typeface="Tahoma"/>
            </a:endParaRPr>
          </a:p>
        </p:txBody>
      </p:sp>
      <p:grpSp>
        <p:nvGrpSpPr>
          <p:cNvPr id="28" name="object 28"/>
          <p:cNvGrpSpPr/>
          <p:nvPr/>
        </p:nvGrpSpPr>
        <p:grpSpPr>
          <a:xfrm>
            <a:off x="3601571" y="4032772"/>
            <a:ext cx="2514600" cy="813547"/>
            <a:chOff x="2501900" y="3808729"/>
            <a:chExt cx="2374900" cy="768350"/>
          </a:xfrm>
        </p:grpSpPr>
        <p:sp>
          <p:nvSpPr>
            <p:cNvPr id="29" name="object 29"/>
            <p:cNvSpPr/>
            <p:nvPr/>
          </p:nvSpPr>
          <p:spPr>
            <a:xfrm>
              <a:off x="2501900" y="3826509"/>
              <a:ext cx="2374900" cy="750570"/>
            </a:xfrm>
            <a:custGeom>
              <a:avLst/>
              <a:gdLst/>
              <a:ahLst/>
              <a:cxnLst/>
              <a:rect l="l" t="t" r="r" b="b"/>
              <a:pathLst>
                <a:path w="2374900" h="750570">
                  <a:moveTo>
                    <a:pt x="8890" y="207010"/>
                  </a:moveTo>
                  <a:lnTo>
                    <a:pt x="0" y="207010"/>
                  </a:lnTo>
                  <a:lnTo>
                    <a:pt x="0" y="217170"/>
                  </a:lnTo>
                  <a:lnTo>
                    <a:pt x="8890" y="217170"/>
                  </a:lnTo>
                  <a:lnTo>
                    <a:pt x="8890" y="207010"/>
                  </a:lnTo>
                  <a:close/>
                </a:path>
                <a:path w="2374900" h="750570">
                  <a:moveTo>
                    <a:pt x="8890" y="140970"/>
                  </a:moveTo>
                  <a:lnTo>
                    <a:pt x="0" y="140970"/>
                  </a:lnTo>
                  <a:lnTo>
                    <a:pt x="0" y="179070"/>
                  </a:lnTo>
                  <a:lnTo>
                    <a:pt x="8890" y="179070"/>
                  </a:lnTo>
                  <a:lnTo>
                    <a:pt x="8890" y="140970"/>
                  </a:lnTo>
                  <a:close/>
                </a:path>
                <a:path w="2374900" h="750570">
                  <a:moveTo>
                    <a:pt x="8890" y="104140"/>
                  </a:moveTo>
                  <a:lnTo>
                    <a:pt x="0" y="104140"/>
                  </a:lnTo>
                  <a:lnTo>
                    <a:pt x="0" y="113030"/>
                  </a:lnTo>
                  <a:lnTo>
                    <a:pt x="8890" y="113030"/>
                  </a:lnTo>
                  <a:lnTo>
                    <a:pt x="8890" y="104140"/>
                  </a:lnTo>
                  <a:close/>
                </a:path>
                <a:path w="2374900" h="750570">
                  <a:moveTo>
                    <a:pt x="8890" y="38100"/>
                  </a:moveTo>
                  <a:lnTo>
                    <a:pt x="0" y="38100"/>
                  </a:lnTo>
                  <a:lnTo>
                    <a:pt x="0" y="74930"/>
                  </a:lnTo>
                  <a:lnTo>
                    <a:pt x="8890" y="74930"/>
                  </a:lnTo>
                  <a:lnTo>
                    <a:pt x="8890" y="38100"/>
                  </a:lnTo>
                  <a:close/>
                </a:path>
                <a:path w="2374900" h="750570">
                  <a:moveTo>
                    <a:pt x="8890" y="0"/>
                  </a:moveTo>
                  <a:lnTo>
                    <a:pt x="0" y="0"/>
                  </a:lnTo>
                  <a:lnTo>
                    <a:pt x="0" y="10160"/>
                  </a:lnTo>
                  <a:lnTo>
                    <a:pt x="8890" y="10160"/>
                  </a:lnTo>
                  <a:lnTo>
                    <a:pt x="8890" y="0"/>
                  </a:lnTo>
                  <a:close/>
                </a:path>
                <a:path w="2374900" h="750570">
                  <a:moveTo>
                    <a:pt x="10160" y="723900"/>
                  </a:moveTo>
                  <a:lnTo>
                    <a:pt x="1270" y="723900"/>
                  </a:lnTo>
                  <a:lnTo>
                    <a:pt x="1270" y="732790"/>
                  </a:lnTo>
                  <a:lnTo>
                    <a:pt x="10160" y="732790"/>
                  </a:lnTo>
                  <a:lnTo>
                    <a:pt x="10160" y="723900"/>
                  </a:lnTo>
                  <a:close/>
                </a:path>
                <a:path w="2374900" h="750570">
                  <a:moveTo>
                    <a:pt x="10160" y="657860"/>
                  </a:moveTo>
                  <a:lnTo>
                    <a:pt x="1270" y="657860"/>
                  </a:lnTo>
                  <a:lnTo>
                    <a:pt x="1270" y="695960"/>
                  </a:lnTo>
                  <a:lnTo>
                    <a:pt x="10160" y="695960"/>
                  </a:lnTo>
                  <a:lnTo>
                    <a:pt x="10160" y="657860"/>
                  </a:lnTo>
                  <a:close/>
                </a:path>
                <a:path w="2374900" h="750570">
                  <a:moveTo>
                    <a:pt x="10160" y="619760"/>
                  </a:moveTo>
                  <a:lnTo>
                    <a:pt x="1270" y="619760"/>
                  </a:lnTo>
                  <a:lnTo>
                    <a:pt x="1270" y="629920"/>
                  </a:lnTo>
                  <a:lnTo>
                    <a:pt x="10160" y="629920"/>
                  </a:lnTo>
                  <a:lnTo>
                    <a:pt x="10160" y="619760"/>
                  </a:lnTo>
                  <a:close/>
                </a:path>
                <a:path w="2374900" h="750570">
                  <a:moveTo>
                    <a:pt x="10160" y="554990"/>
                  </a:moveTo>
                  <a:lnTo>
                    <a:pt x="1270" y="554990"/>
                  </a:lnTo>
                  <a:lnTo>
                    <a:pt x="1270" y="591820"/>
                  </a:lnTo>
                  <a:lnTo>
                    <a:pt x="10160" y="591820"/>
                  </a:lnTo>
                  <a:lnTo>
                    <a:pt x="10160" y="554990"/>
                  </a:lnTo>
                  <a:close/>
                </a:path>
                <a:path w="2374900" h="750570">
                  <a:moveTo>
                    <a:pt x="10160" y="516890"/>
                  </a:moveTo>
                  <a:lnTo>
                    <a:pt x="1270" y="516890"/>
                  </a:lnTo>
                  <a:lnTo>
                    <a:pt x="1270" y="527050"/>
                  </a:lnTo>
                  <a:lnTo>
                    <a:pt x="10160" y="527050"/>
                  </a:lnTo>
                  <a:lnTo>
                    <a:pt x="10160" y="516890"/>
                  </a:lnTo>
                  <a:close/>
                </a:path>
                <a:path w="2374900" h="750570">
                  <a:moveTo>
                    <a:pt x="10160" y="450850"/>
                  </a:moveTo>
                  <a:lnTo>
                    <a:pt x="0" y="450850"/>
                  </a:lnTo>
                  <a:lnTo>
                    <a:pt x="1270" y="488950"/>
                  </a:lnTo>
                  <a:lnTo>
                    <a:pt x="10160" y="488950"/>
                  </a:lnTo>
                  <a:lnTo>
                    <a:pt x="10160" y="450850"/>
                  </a:lnTo>
                  <a:close/>
                </a:path>
                <a:path w="2374900" h="750570">
                  <a:moveTo>
                    <a:pt x="10160" y="414020"/>
                  </a:moveTo>
                  <a:lnTo>
                    <a:pt x="0" y="414020"/>
                  </a:lnTo>
                  <a:lnTo>
                    <a:pt x="0" y="422910"/>
                  </a:lnTo>
                  <a:lnTo>
                    <a:pt x="10160" y="422910"/>
                  </a:lnTo>
                  <a:lnTo>
                    <a:pt x="10160" y="414020"/>
                  </a:lnTo>
                  <a:close/>
                </a:path>
                <a:path w="2374900" h="750570">
                  <a:moveTo>
                    <a:pt x="10160" y="347980"/>
                  </a:moveTo>
                  <a:lnTo>
                    <a:pt x="0" y="347980"/>
                  </a:lnTo>
                  <a:lnTo>
                    <a:pt x="0" y="386080"/>
                  </a:lnTo>
                  <a:lnTo>
                    <a:pt x="10160" y="386080"/>
                  </a:lnTo>
                  <a:lnTo>
                    <a:pt x="10160" y="347980"/>
                  </a:lnTo>
                  <a:close/>
                </a:path>
                <a:path w="2374900" h="750570">
                  <a:moveTo>
                    <a:pt x="10160" y="309880"/>
                  </a:moveTo>
                  <a:lnTo>
                    <a:pt x="0" y="309880"/>
                  </a:lnTo>
                  <a:lnTo>
                    <a:pt x="0" y="320040"/>
                  </a:lnTo>
                  <a:lnTo>
                    <a:pt x="10160" y="320040"/>
                  </a:lnTo>
                  <a:lnTo>
                    <a:pt x="10160" y="309880"/>
                  </a:lnTo>
                  <a:close/>
                </a:path>
                <a:path w="2374900" h="750570">
                  <a:moveTo>
                    <a:pt x="10160" y="281940"/>
                  </a:moveTo>
                  <a:lnTo>
                    <a:pt x="8890" y="245110"/>
                  </a:lnTo>
                  <a:lnTo>
                    <a:pt x="0" y="245110"/>
                  </a:lnTo>
                  <a:lnTo>
                    <a:pt x="0" y="281940"/>
                  </a:lnTo>
                  <a:lnTo>
                    <a:pt x="10160" y="281940"/>
                  </a:lnTo>
                  <a:close/>
                </a:path>
                <a:path w="2374900" h="750570">
                  <a:moveTo>
                    <a:pt x="355600" y="8890"/>
                  </a:moveTo>
                  <a:lnTo>
                    <a:pt x="346710" y="8890"/>
                  </a:lnTo>
                  <a:lnTo>
                    <a:pt x="346710" y="19050"/>
                  </a:lnTo>
                  <a:lnTo>
                    <a:pt x="355600" y="19050"/>
                  </a:lnTo>
                  <a:lnTo>
                    <a:pt x="355600" y="8890"/>
                  </a:lnTo>
                  <a:close/>
                </a:path>
                <a:path w="2374900" h="750570">
                  <a:moveTo>
                    <a:pt x="2374900" y="712470"/>
                  </a:moveTo>
                  <a:lnTo>
                    <a:pt x="2366010" y="712470"/>
                  </a:lnTo>
                  <a:lnTo>
                    <a:pt x="2366010" y="750570"/>
                  </a:lnTo>
                  <a:lnTo>
                    <a:pt x="2374900" y="750570"/>
                  </a:lnTo>
                  <a:lnTo>
                    <a:pt x="2374900" y="712470"/>
                  </a:lnTo>
                  <a:close/>
                </a:path>
                <a:path w="2374900" h="750570">
                  <a:moveTo>
                    <a:pt x="2374900" y="674370"/>
                  </a:moveTo>
                  <a:lnTo>
                    <a:pt x="2366010" y="674370"/>
                  </a:lnTo>
                  <a:lnTo>
                    <a:pt x="2366010" y="684530"/>
                  </a:lnTo>
                  <a:lnTo>
                    <a:pt x="2374900" y="684530"/>
                  </a:lnTo>
                  <a:lnTo>
                    <a:pt x="2374900" y="674370"/>
                  </a:lnTo>
                  <a:close/>
                </a:path>
                <a:path w="2374900" h="750570">
                  <a:moveTo>
                    <a:pt x="2374900" y="609600"/>
                  </a:moveTo>
                  <a:lnTo>
                    <a:pt x="2364740" y="609600"/>
                  </a:lnTo>
                  <a:lnTo>
                    <a:pt x="2366010" y="646430"/>
                  </a:lnTo>
                  <a:lnTo>
                    <a:pt x="2374900" y="646430"/>
                  </a:lnTo>
                  <a:lnTo>
                    <a:pt x="2374900" y="609600"/>
                  </a:lnTo>
                  <a:close/>
                </a:path>
                <a:path w="2374900" h="750570">
                  <a:moveTo>
                    <a:pt x="2374900" y="571500"/>
                  </a:moveTo>
                  <a:lnTo>
                    <a:pt x="2364740" y="571500"/>
                  </a:lnTo>
                  <a:lnTo>
                    <a:pt x="2364740" y="581660"/>
                  </a:lnTo>
                  <a:lnTo>
                    <a:pt x="2374900" y="581660"/>
                  </a:lnTo>
                  <a:lnTo>
                    <a:pt x="2374900" y="571500"/>
                  </a:lnTo>
                  <a:close/>
                </a:path>
                <a:path w="2374900" h="750570">
                  <a:moveTo>
                    <a:pt x="2374900" y="505460"/>
                  </a:moveTo>
                  <a:lnTo>
                    <a:pt x="2364740" y="505460"/>
                  </a:lnTo>
                  <a:lnTo>
                    <a:pt x="2364740" y="543560"/>
                  </a:lnTo>
                  <a:lnTo>
                    <a:pt x="2374900" y="543560"/>
                  </a:lnTo>
                  <a:lnTo>
                    <a:pt x="2374900" y="505460"/>
                  </a:lnTo>
                  <a:close/>
                </a:path>
                <a:path w="2374900" h="750570">
                  <a:moveTo>
                    <a:pt x="2374900" y="468630"/>
                  </a:moveTo>
                  <a:lnTo>
                    <a:pt x="2364740" y="468630"/>
                  </a:lnTo>
                  <a:lnTo>
                    <a:pt x="2364740" y="477520"/>
                  </a:lnTo>
                  <a:lnTo>
                    <a:pt x="2374900" y="477520"/>
                  </a:lnTo>
                  <a:lnTo>
                    <a:pt x="2374900" y="468630"/>
                  </a:lnTo>
                  <a:close/>
                </a:path>
                <a:path w="2374900" h="750570">
                  <a:moveTo>
                    <a:pt x="2374900" y="402590"/>
                  </a:moveTo>
                  <a:lnTo>
                    <a:pt x="2364740" y="402590"/>
                  </a:lnTo>
                  <a:lnTo>
                    <a:pt x="2364740" y="440690"/>
                  </a:lnTo>
                  <a:lnTo>
                    <a:pt x="2374900" y="440690"/>
                  </a:lnTo>
                  <a:lnTo>
                    <a:pt x="2374900" y="402590"/>
                  </a:lnTo>
                  <a:close/>
                </a:path>
                <a:path w="2374900" h="750570">
                  <a:moveTo>
                    <a:pt x="2374900" y="364490"/>
                  </a:moveTo>
                  <a:lnTo>
                    <a:pt x="2364740" y="364490"/>
                  </a:lnTo>
                  <a:lnTo>
                    <a:pt x="2364740" y="374650"/>
                  </a:lnTo>
                  <a:lnTo>
                    <a:pt x="2374900" y="374650"/>
                  </a:lnTo>
                  <a:lnTo>
                    <a:pt x="2374900" y="364490"/>
                  </a:lnTo>
                  <a:close/>
                </a:path>
                <a:path w="2374900" h="750570">
                  <a:moveTo>
                    <a:pt x="2374900" y="299720"/>
                  </a:moveTo>
                  <a:lnTo>
                    <a:pt x="2364740" y="299720"/>
                  </a:lnTo>
                  <a:lnTo>
                    <a:pt x="2364740" y="336550"/>
                  </a:lnTo>
                  <a:lnTo>
                    <a:pt x="2374900" y="336550"/>
                  </a:lnTo>
                  <a:lnTo>
                    <a:pt x="2374900" y="299720"/>
                  </a:lnTo>
                  <a:close/>
                </a:path>
              </a:pathLst>
            </a:custGeom>
            <a:solidFill>
              <a:srgbClr val="000000"/>
            </a:solidFill>
          </p:spPr>
          <p:txBody>
            <a:bodyPr wrap="square" lIns="0" tIns="0" rIns="0" bIns="0" rtlCol="0"/>
            <a:lstStyle/>
            <a:p>
              <a:endParaRPr sz="1906"/>
            </a:p>
          </p:txBody>
        </p:sp>
        <p:sp>
          <p:nvSpPr>
            <p:cNvPr id="30" name="object 30"/>
            <p:cNvSpPr/>
            <p:nvPr/>
          </p:nvSpPr>
          <p:spPr>
            <a:xfrm>
              <a:off x="2823209" y="3808729"/>
              <a:ext cx="2048510" cy="294640"/>
            </a:xfrm>
            <a:custGeom>
              <a:avLst/>
              <a:gdLst/>
              <a:ahLst/>
              <a:cxnLst/>
              <a:rect l="l" t="t" r="r" b="b"/>
              <a:pathLst>
                <a:path w="2048510" h="294639">
                  <a:moveTo>
                    <a:pt x="2048510" y="0"/>
                  </a:moveTo>
                  <a:lnTo>
                    <a:pt x="0" y="0"/>
                  </a:lnTo>
                  <a:lnTo>
                    <a:pt x="0" y="294640"/>
                  </a:lnTo>
                  <a:lnTo>
                    <a:pt x="1023619" y="294640"/>
                  </a:lnTo>
                  <a:lnTo>
                    <a:pt x="2048510" y="294640"/>
                  </a:lnTo>
                  <a:lnTo>
                    <a:pt x="2048510" y="0"/>
                  </a:lnTo>
                  <a:close/>
                </a:path>
              </a:pathLst>
            </a:custGeom>
            <a:solidFill>
              <a:srgbClr val="7F7F7F"/>
            </a:solidFill>
          </p:spPr>
          <p:txBody>
            <a:bodyPr wrap="square" lIns="0" tIns="0" rIns="0" bIns="0" rtlCol="0"/>
            <a:lstStyle/>
            <a:p>
              <a:endParaRPr sz="1906"/>
            </a:p>
          </p:txBody>
        </p:sp>
      </p:grpSp>
      <p:grpSp>
        <p:nvGrpSpPr>
          <p:cNvPr id="31" name="object 31"/>
          <p:cNvGrpSpPr/>
          <p:nvPr/>
        </p:nvGrpSpPr>
        <p:grpSpPr>
          <a:xfrm>
            <a:off x="3771004" y="2091353"/>
            <a:ext cx="2517289" cy="1879899"/>
            <a:chOff x="2661920" y="1975167"/>
            <a:chExt cx="2377440" cy="1775460"/>
          </a:xfrm>
        </p:grpSpPr>
        <p:sp>
          <p:nvSpPr>
            <p:cNvPr id="32" name="object 32"/>
            <p:cNvSpPr/>
            <p:nvPr/>
          </p:nvSpPr>
          <p:spPr>
            <a:xfrm>
              <a:off x="2661920" y="2021839"/>
              <a:ext cx="2377440" cy="1728470"/>
            </a:xfrm>
            <a:custGeom>
              <a:avLst/>
              <a:gdLst/>
              <a:ahLst/>
              <a:cxnLst/>
              <a:rect l="l" t="t" r="r" b="b"/>
              <a:pathLst>
                <a:path w="2377440" h="1728470">
                  <a:moveTo>
                    <a:pt x="177800" y="1038860"/>
                  </a:moveTo>
                  <a:lnTo>
                    <a:pt x="75476" y="1039977"/>
                  </a:lnTo>
                  <a:lnTo>
                    <a:pt x="74930" y="1007110"/>
                  </a:lnTo>
                  <a:lnTo>
                    <a:pt x="0" y="1046480"/>
                  </a:lnTo>
                  <a:lnTo>
                    <a:pt x="76200" y="1083310"/>
                  </a:lnTo>
                  <a:lnTo>
                    <a:pt x="75641" y="1050137"/>
                  </a:lnTo>
                  <a:lnTo>
                    <a:pt x="177800" y="1049020"/>
                  </a:lnTo>
                  <a:lnTo>
                    <a:pt x="177800" y="1038860"/>
                  </a:lnTo>
                  <a:close/>
                </a:path>
                <a:path w="2377440" h="1728470">
                  <a:moveTo>
                    <a:pt x="194310" y="1127760"/>
                  </a:moveTo>
                  <a:lnTo>
                    <a:pt x="185420" y="1127760"/>
                  </a:lnTo>
                  <a:lnTo>
                    <a:pt x="185420" y="1165860"/>
                  </a:lnTo>
                  <a:lnTo>
                    <a:pt x="194310" y="1165860"/>
                  </a:lnTo>
                  <a:lnTo>
                    <a:pt x="194310" y="1127760"/>
                  </a:lnTo>
                  <a:close/>
                </a:path>
                <a:path w="2377440" h="1728470">
                  <a:moveTo>
                    <a:pt x="194310" y="1090930"/>
                  </a:moveTo>
                  <a:lnTo>
                    <a:pt x="185420" y="1090930"/>
                  </a:lnTo>
                  <a:lnTo>
                    <a:pt x="185420" y="1099820"/>
                  </a:lnTo>
                  <a:lnTo>
                    <a:pt x="194310" y="1099820"/>
                  </a:lnTo>
                  <a:lnTo>
                    <a:pt x="194310" y="1090930"/>
                  </a:lnTo>
                  <a:close/>
                </a:path>
                <a:path w="2377440" h="1728470">
                  <a:moveTo>
                    <a:pt x="195580" y="1710690"/>
                  </a:moveTo>
                  <a:lnTo>
                    <a:pt x="186690" y="1710690"/>
                  </a:lnTo>
                  <a:lnTo>
                    <a:pt x="186690" y="1719580"/>
                  </a:lnTo>
                  <a:lnTo>
                    <a:pt x="195580" y="1719580"/>
                  </a:lnTo>
                  <a:lnTo>
                    <a:pt x="195580" y="1710690"/>
                  </a:lnTo>
                  <a:close/>
                </a:path>
                <a:path w="2377440" h="1728470">
                  <a:moveTo>
                    <a:pt x="195580" y="1644650"/>
                  </a:moveTo>
                  <a:lnTo>
                    <a:pt x="186690" y="1644650"/>
                  </a:lnTo>
                  <a:lnTo>
                    <a:pt x="186690" y="1682750"/>
                  </a:lnTo>
                  <a:lnTo>
                    <a:pt x="195580" y="1682750"/>
                  </a:lnTo>
                  <a:lnTo>
                    <a:pt x="195580" y="1644650"/>
                  </a:lnTo>
                  <a:close/>
                </a:path>
                <a:path w="2377440" h="1728470">
                  <a:moveTo>
                    <a:pt x="195580" y="1606550"/>
                  </a:moveTo>
                  <a:lnTo>
                    <a:pt x="186690" y="1606550"/>
                  </a:lnTo>
                  <a:lnTo>
                    <a:pt x="186690" y="1616710"/>
                  </a:lnTo>
                  <a:lnTo>
                    <a:pt x="195580" y="1616710"/>
                  </a:lnTo>
                  <a:lnTo>
                    <a:pt x="195580" y="1606550"/>
                  </a:lnTo>
                  <a:close/>
                </a:path>
                <a:path w="2377440" h="1728470">
                  <a:moveTo>
                    <a:pt x="195580" y="1541780"/>
                  </a:moveTo>
                  <a:lnTo>
                    <a:pt x="185420" y="1541780"/>
                  </a:lnTo>
                  <a:lnTo>
                    <a:pt x="186690" y="1578610"/>
                  </a:lnTo>
                  <a:lnTo>
                    <a:pt x="195580" y="1578610"/>
                  </a:lnTo>
                  <a:lnTo>
                    <a:pt x="195580" y="1541780"/>
                  </a:lnTo>
                  <a:close/>
                </a:path>
                <a:path w="2377440" h="1728470">
                  <a:moveTo>
                    <a:pt x="195580" y="1503680"/>
                  </a:moveTo>
                  <a:lnTo>
                    <a:pt x="185420" y="1503680"/>
                  </a:lnTo>
                  <a:lnTo>
                    <a:pt x="185420" y="1513840"/>
                  </a:lnTo>
                  <a:lnTo>
                    <a:pt x="195580" y="1513840"/>
                  </a:lnTo>
                  <a:lnTo>
                    <a:pt x="195580" y="1503680"/>
                  </a:lnTo>
                  <a:close/>
                </a:path>
                <a:path w="2377440" h="1728470">
                  <a:moveTo>
                    <a:pt x="195580" y="1437640"/>
                  </a:moveTo>
                  <a:lnTo>
                    <a:pt x="185420" y="1437640"/>
                  </a:lnTo>
                  <a:lnTo>
                    <a:pt x="185420" y="1475740"/>
                  </a:lnTo>
                  <a:lnTo>
                    <a:pt x="195580" y="1475740"/>
                  </a:lnTo>
                  <a:lnTo>
                    <a:pt x="195580" y="1437640"/>
                  </a:lnTo>
                  <a:close/>
                </a:path>
                <a:path w="2377440" h="1728470">
                  <a:moveTo>
                    <a:pt x="195580" y="1400810"/>
                  </a:moveTo>
                  <a:lnTo>
                    <a:pt x="185420" y="1400810"/>
                  </a:lnTo>
                  <a:lnTo>
                    <a:pt x="185420" y="1409700"/>
                  </a:lnTo>
                  <a:lnTo>
                    <a:pt x="195580" y="1409700"/>
                  </a:lnTo>
                  <a:lnTo>
                    <a:pt x="195580" y="1400810"/>
                  </a:lnTo>
                  <a:close/>
                </a:path>
                <a:path w="2377440" h="1728470">
                  <a:moveTo>
                    <a:pt x="195580" y="1334770"/>
                  </a:moveTo>
                  <a:lnTo>
                    <a:pt x="185420" y="1334770"/>
                  </a:lnTo>
                  <a:lnTo>
                    <a:pt x="185420" y="1372870"/>
                  </a:lnTo>
                  <a:lnTo>
                    <a:pt x="195580" y="1372870"/>
                  </a:lnTo>
                  <a:lnTo>
                    <a:pt x="195580" y="1334770"/>
                  </a:lnTo>
                  <a:close/>
                </a:path>
                <a:path w="2377440" h="1728470">
                  <a:moveTo>
                    <a:pt x="195580" y="1296670"/>
                  </a:moveTo>
                  <a:lnTo>
                    <a:pt x="185420" y="1296670"/>
                  </a:lnTo>
                  <a:lnTo>
                    <a:pt x="185420" y="1306830"/>
                  </a:lnTo>
                  <a:lnTo>
                    <a:pt x="195580" y="1306830"/>
                  </a:lnTo>
                  <a:lnTo>
                    <a:pt x="195580" y="1296670"/>
                  </a:lnTo>
                  <a:close/>
                </a:path>
                <a:path w="2377440" h="1728470">
                  <a:moveTo>
                    <a:pt x="195580" y="1231900"/>
                  </a:moveTo>
                  <a:lnTo>
                    <a:pt x="185420" y="1231900"/>
                  </a:lnTo>
                  <a:lnTo>
                    <a:pt x="185420" y="1268730"/>
                  </a:lnTo>
                  <a:lnTo>
                    <a:pt x="195580" y="1268730"/>
                  </a:lnTo>
                  <a:lnTo>
                    <a:pt x="195580" y="1231900"/>
                  </a:lnTo>
                  <a:close/>
                </a:path>
                <a:path w="2377440" h="1728470">
                  <a:moveTo>
                    <a:pt x="195580" y="1193800"/>
                  </a:moveTo>
                  <a:lnTo>
                    <a:pt x="185420" y="1193800"/>
                  </a:lnTo>
                  <a:lnTo>
                    <a:pt x="185420" y="1203960"/>
                  </a:lnTo>
                  <a:lnTo>
                    <a:pt x="195580" y="1203960"/>
                  </a:lnTo>
                  <a:lnTo>
                    <a:pt x="195580" y="1193800"/>
                  </a:lnTo>
                  <a:close/>
                </a:path>
                <a:path w="2377440" h="1728470">
                  <a:moveTo>
                    <a:pt x="538480" y="102870"/>
                  </a:moveTo>
                  <a:lnTo>
                    <a:pt x="435610" y="103987"/>
                  </a:lnTo>
                  <a:lnTo>
                    <a:pt x="435610" y="71120"/>
                  </a:lnTo>
                  <a:lnTo>
                    <a:pt x="360680" y="110490"/>
                  </a:lnTo>
                  <a:lnTo>
                    <a:pt x="435610" y="147320"/>
                  </a:lnTo>
                  <a:lnTo>
                    <a:pt x="435610" y="114147"/>
                  </a:lnTo>
                  <a:lnTo>
                    <a:pt x="538480" y="113030"/>
                  </a:lnTo>
                  <a:lnTo>
                    <a:pt x="538480" y="102870"/>
                  </a:lnTo>
                  <a:close/>
                </a:path>
                <a:path w="2377440" h="1728470">
                  <a:moveTo>
                    <a:pt x="539750" y="382270"/>
                  </a:moveTo>
                  <a:lnTo>
                    <a:pt x="530860" y="382270"/>
                  </a:lnTo>
                  <a:lnTo>
                    <a:pt x="530860" y="392430"/>
                  </a:lnTo>
                  <a:lnTo>
                    <a:pt x="539750" y="392430"/>
                  </a:lnTo>
                  <a:lnTo>
                    <a:pt x="539750" y="382270"/>
                  </a:lnTo>
                  <a:close/>
                </a:path>
                <a:path w="2377440" h="1728470">
                  <a:moveTo>
                    <a:pt x="539750" y="317500"/>
                  </a:moveTo>
                  <a:lnTo>
                    <a:pt x="530860" y="317500"/>
                  </a:lnTo>
                  <a:lnTo>
                    <a:pt x="530860" y="354330"/>
                  </a:lnTo>
                  <a:lnTo>
                    <a:pt x="539750" y="354330"/>
                  </a:lnTo>
                  <a:lnTo>
                    <a:pt x="539750" y="317500"/>
                  </a:lnTo>
                  <a:close/>
                </a:path>
                <a:path w="2377440" h="1728470">
                  <a:moveTo>
                    <a:pt x="539750" y="279400"/>
                  </a:moveTo>
                  <a:lnTo>
                    <a:pt x="530860" y="279400"/>
                  </a:lnTo>
                  <a:lnTo>
                    <a:pt x="530860" y="289560"/>
                  </a:lnTo>
                  <a:lnTo>
                    <a:pt x="539750" y="289560"/>
                  </a:lnTo>
                  <a:lnTo>
                    <a:pt x="539750" y="279400"/>
                  </a:lnTo>
                  <a:close/>
                </a:path>
                <a:path w="2377440" h="1728470">
                  <a:moveTo>
                    <a:pt x="539750" y="213360"/>
                  </a:moveTo>
                  <a:lnTo>
                    <a:pt x="530860" y="213360"/>
                  </a:lnTo>
                  <a:lnTo>
                    <a:pt x="530860" y="251460"/>
                  </a:lnTo>
                  <a:lnTo>
                    <a:pt x="539750" y="251460"/>
                  </a:lnTo>
                  <a:lnTo>
                    <a:pt x="539750" y="213360"/>
                  </a:lnTo>
                  <a:close/>
                </a:path>
                <a:path w="2377440" h="1728470">
                  <a:moveTo>
                    <a:pt x="539750" y="176530"/>
                  </a:moveTo>
                  <a:lnTo>
                    <a:pt x="530860" y="176530"/>
                  </a:lnTo>
                  <a:lnTo>
                    <a:pt x="530860" y="185420"/>
                  </a:lnTo>
                  <a:lnTo>
                    <a:pt x="539750" y="185420"/>
                  </a:lnTo>
                  <a:lnTo>
                    <a:pt x="539750" y="176530"/>
                  </a:lnTo>
                  <a:close/>
                </a:path>
                <a:path w="2377440" h="1728470">
                  <a:moveTo>
                    <a:pt x="541020" y="899160"/>
                  </a:moveTo>
                  <a:lnTo>
                    <a:pt x="532130" y="899160"/>
                  </a:lnTo>
                  <a:lnTo>
                    <a:pt x="532130" y="909320"/>
                  </a:lnTo>
                  <a:lnTo>
                    <a:pt x="541020" y="909320"/>
                  </a:lnTo>
                  <a:lnTo>
                    <a:pt x="541020" y="899160"/>
                  </a:lnTo>
                  <a:close/>
                </a:path>
                <a:path w="2377440" h="1728470">
                  <a:moveTo>
                    <a:pt x="541020" y="833120"/>
                  </a:moveTo>
                  <a:lnTo>
                    <a:pt x="532130" y="833120"/>
                  </a:lnTo>
                  <a:lnTo>
                    <a:pt x="532130" y="871220"/>
                  </a:lnTo>
                  <a:lnTo>
                    <a:pt x="541020" y="871220"/>
                  </a:lnTo>
                  <a:lnTo>
                    <a:pt x="541020" y="833120"/>
                  </a:lnTo>
                  <a:close/>
                </a:path>
                <a:path w="2377440" h="1728470">
                  <a:moveTo>
                    <a:pt x="541020" y="796290"/>
                  </a:moveTo>
                  <a:lnTo>
                    <a:pt x="532130" y="796290"/>
                  </a:lnTo>
                  <a:lnTo>
                    <a:pt x="532130" y="805180"/>
                  </a:lnTo>
                  <a:lnTo>
                    <a:pt x="541020" y="805180"/>
                  </a:lnTo>
                  <a:lnTo>
                    <a:pt x="541020" y="796290"/>
                  </a:lnTo>
                  <a:close/>
                </a:path>
                <a:path w="2377440" h="1728470">
                  <a:moveTo>
                    <a:pt x="541020" y="730250"/>
                  </a:moveTo>
                  <a:lnTo>
                    <a:pt x="532130" y="730250"/>
                  </a:lnTo>
                  <a:lnTo>
                    <a:pt x="532130" y="768350"/>
                  </a:lnTo>
                  <a:lnTo>
                    <a:pt x="541020" y="768350"/>
                  </a:lnTo>
                  <a:lnTo>
                    <a:pt x="541020" y="730250"/>
                  </a:lnTo>
                  <a:close/>
                </a:path>
                <a:path w="2377440" h="1728470">
                  <a:moveTo>
                    <a:pt x="541020" y="692150"/>
                  </a:moveTo>
                  <a:lnTo>
                    <a:pt x="532130" y="692150"/>
                  </a:lnTo>
                  <a:lnTo>
                    <a:pt x="532130" y="702310"/>
                  </a:lnTo>
                  <a:lnTo>
                    <a:pt x="541020" y="702310"/>
                  </a:lnTo>
                  <a:lnTo>
                    <a:pt x="541020" y="692150"/>
                  </a:lnTo>
                  <a:close/>
                </a:path>
                <a:path w="2377440" h="1728470">
                  <a:moveTo>
                    <a:pt x="541020" y="627380"/>
                  </a:moveTo>
                  <a:lnTo>
                    <a:pt x="530860" y="627380"/>
                  </a:lnTo>
                  <a:lnTo>
                    <a:pt x="532130" y="664210"/>
                  </a:lnTo>
                  <a:lnTo>
                    <a:pt x="541020" y="664210"/>
                  </a:lnTo>
                  <a:lnTo>
                    <a:pt x="541020" y="627380"/>
                  </a:lnTo>
                  <a:close/>
                </a:path>
                <a:path w="2377440" h="1728470">
                  <a:moveTo>
                    <a:pt x="541020" y="589280"/>
                  </a:moveTo>
                  <a:lnTo>
                    <a:pt x="530860" y="589280"/>
                  </a:lnTo>
                  <a:lnTo>
                    <a:pt x="530860" y="599440"/>
                  </a:lnTo>
                  <a:lnTo>
                    <a:pt x="541020" y="599440"/>
                  </a:lnTo>
                  <a:lnTo>
                    <a:pt x="541020" y="589280"/>
                  </a:lnTo>
                  <a:close/>
                </a:path>
                <a:path w="2377440" h="1728470">
                  <a:moveTo>
                    <a:pt x="541020" y="523240"/>
                  </a:moveTo>
                  <a:lnTo>
                    <a:pt x="530860" y="523240"/>
                  </a:lnTo>
                  <a:lnTo>
                    <a:pt x="530860" y="561340"/>
                  </a:lnTo>
                  <a:lnTo>
                    <a:pt x="541020" y="561340"/>
                  </a:lnTo>
                  <a:lnTo>
                    <a:pt x="541020" y="523240"/>
                  </a:lnTo>
                  <a:close/>
                </a:path>
                <a:path w="2377440" h="1728470">
                  <a:moveTo>
                    <a:pt x="541020" y="486410"/>
                  </a:moveTo>
                  <a:lnTo>
                    <a:pt x="530860" y="486410"/>
                  </a:lnTo>
                  <a:lnTo>
                    <a:pt x="530860" y="495300"/>
                  </a:lnTo>
                  <a:lnTo>
                    <a:pt x="541020" y="495300"/>
                  </a:lnTo>
                  <a:lnTo>
                    <a:pt x="541020" y="486410"/>
                  </a:lnTo>
                  <a:close/>
                </a:path>
                <a:path w="2377440" h="1728470">
                  <a:moveTo>
                    <a:pt x="541020" y="458470"/>
                  </a:moveTo>
                  <a:lnTo>
                    <a:pt x="539750" y="420370"/>
                  </a:lnTo>
                  <a:lnTo>
                    <a:pt x="530860" y="420370"/>
                  </a:lnTo>
                  <a:lnTo>
                    <a:pt x="530860" y="458470"/>
                  </a:lnTo>
                  <a:lnTo>
                    <a:pt x="541020" y="458470"/>
                  </a:lnTo>
                  <a:close/>
                </a:path>
                <a:path w="2377440" h="1728470">
                  <a:moveTo>
                    <a:pt x="2211070" y="309880"/>
                  </a:moveTo>
                  <a:lnTo>
                    <a:pt x="2202180" y="309880"/>
                  </a:lnTo>
                  <a:lnTo>
                    <a:pt x="2202180" y="320040"/>
                  </a:lnTo>
                  <a:lnTo>
                    <a:pt x="2211070" y="320040"/>
                  </a:lnTo>
                  <a:lnTo>
                    <a:pt x="2211070" y="309880"/>
                  </a:lnTo>
                  <a:close/>
                </a:path>
                <a:path w="2377440" h="1728470">
                  <a:moveTo>
                    <a:pt x="2211070" y="245110"/>
                  </a:moveTo>
                  <a:lnTo>
                    <a:pt x="2202180" y="245110"/>
                  </a:lnTo>
                  <a:lnTo>
                    <a:pt x="2202180" y="281940"/>
                  </a:lnTo>
                  <a:lnTo>
                    <a:pt x="2211070" y="281940"/>
                  </a:lnTo>
                  <a:lnTo>
                    <a:pt x="2211070" y="245110"/>
                  </a:lnTo>
                  <a:close/>
                </a:path>
                <a:path w="2377440" h="1728470">
                  <a:moveTo>
                    <a:pt x="2211070" y="207010"/>
                  </a:moveTo>
                  <a:lnTo>
                    <a:pt x="2202180" y="207010"/>
                  </a:lnTo>
                  <a:lnTo>
                    <a:pt x="2202180" y="217170"/>
                  </a:lnTo>
                  <a:lnTo>
                    <a:pt x="2211070" y="217170"/>
                  </a:lnTo>
                  <a:lnTo>
                    <a:pt x="2211070" y="207010"/>
                  </a:lnTo>
                  <a:close/>
                </a:path>
                <a:path w="2377440" h="1728470">
                  <a:moveTo>
                    <a:pt x="2211070" y="140970"/>
                  </a:moveTo>
                  <a:lnTo>
                    <a:pt x="2202180" y="140970"/>
                  </a:lnTo>
                  <a:lnTo>
                    <a:pt x="2202180" y="179070"/>
                  </a:lnTo>
                  <a:lnTo>
                    <a:pt x="2211070" y="179070"/>
                  </a:lnTo>
                  <a:lnTo>
                    <a:pt x="2211070" y="140970"/>
                  </a:lnTo>
                  <a:close/>
                </a:path>
                <a:path w="2377440" h="1728470">
                  <a:moveTo>
                    <a:pt x="2211070" y="38100"/>
                  </a:moveTo>
                  <a:lnTo>
                    <a:pt x="2202180" y="38100"/>
                  </a:lnTo>
                  <a:lnTo>
                    <a:pt x="2202180" y="74930"/>
                  </a:lnTo>
                  <a:lnTo>
                    <a:pt x="2211070" y="74930"/>
                  </a:lnTo>
                  <a:lnTo>
                    <a:pt x="2211070" y="38100"/>
                  </a:lnTo>
                  <a:close/>
                </a:path>
                <a:path w="2377440" h="1728470">
                  <a:moveTo>
                    <a:pt x="2211070" y="0"/>
                  </a:moveTo>
                  <a:lnTo>
                    <a:pt x="2202180" y="0"/>
                  </a:lnTo>
                  <a:lnTo>
                    <a:pt x="2202180" y="10160"/>
                  </a:lnTo>
                  <a:lnTo>
                    <a:pt x="2211070" y="10160"/>
                  </a:lnTo>
                  <a:lnTo>
                    <a:pt x="2211070" y="0"/>
                  </a:lnTo>
                  <a:close/>
                </a:path>
                <a:path w="2377440" h="1728470">
                  <a:moveTo>
                    <a:pt x="2212340" y="1239520"/>
                  </a:moveTo>
                  <a:lnTo>
                    <a:pt x="2203450" y="1239520"/>
                  </a:lnTo>
                  <a:lnTo>
                    <a:pt x="2203450" y="1249680"/>
                  </a:lnTo>
                  <a:lnTo>
                    <a:pt x="2212340" y="1249680"/>
                  </a:lnTo>
                  <a:lnTo>
                    <a:pt x="2212340" y="1239520"/>
                  </a:lnTo>
                  <a:close/>
                </a:path>
                <a:path w="2377440" h="1728470">
                  <a:moveTo>
                    <a:pt x="2212340" y="1174750"/>
                  </a:moveTo>
                  <a:lnTo>
                    <a:pt x="2203450" y="1174750"/>
                  </a:lnTo>
                  <a:lnTo>
                    <a:pt x="2203450" y="1211580"/>
                  </a:lnTo>
                  <a:lnTo>
                    <a:pt x="2212340" y="1211580"/>
                  </a:lnTo>
                  <a:lnTo>
                    <a:pt x="2212340" y="1174750"/>
                  </a:lnTo>
                  <a:close/>
                </a:path>
                <a:path w="2377440" h="1728470">
                  <a:moveTo>
                    <a:pt x="2212340" y="1136650"/>
                  </a:moveTo>
                  <a:lnTo>
                    <a:pt x="2203450" y="1136650"/>
                  </a:lnTo>
                  <a:lnTo>
                    <a:pt x="2203450" y="1145540"/>
                  </a:lnTo>
                  <a:lnTo>
                    <a:pt x="2212340" y="1145540"/>
                  </a:lnTo>
                  <a:lnTo>
                    <a:pt x="2212340" y="1136650"/>
                  </a:lnTo>
                  <a:close/>
                </a:path>
                <a:path w="2377440" h="1728470">
                  <a:moveTo>
                    <a:pt x="2212340" y="1070610"/>
                  </a:moveTo>
                  <a:lnTo>
                    <a:pt x="2203450" y="1070610"/>
                  </a:lnTo>
                  <a:lnTo>
                    <a:pt x="2203450" y="1108710"/>
                  </a:lnTo>
                  <a:lnTo>
                    <a:pt x="2212340" y="1108710"/>
                  </a:lnTo>
                  <a:lnTo>
                    <a:pt x="2212340" y="1070610"/>
                  </a:lnTo>
                  <a:close/>
                </a:path>
                <a:path w="2377440" h="1728470">
                  <a:moveTo>
                    <a:pt x="2212340" y="967740"/>
                  </a:moveTo>
                  <a:lnTo>
                    <a:pt x="2203450" y="967740"/>
                  </a:lnTo>
                  <a:lnTo>
                    <a:pt x="2203450" y="1005840"/>
                  </a:lnTo>
                  <a:lnTo>
                    <a:pt x="2207260" y="1004570"/>
                  </a:lnTo>
                  <a:lnTo>
                    <a:pt x="2212340" y="1004570"/>
                  </a:lnTo>
                  <a:lnTo>
                    <a:pt x="2212340" y="967740"/>
                  </a:lnTo>
                  <a:close/>
                </a:path>
                <a:path w="2377440" h="1728470">
                  <a:moveTo>
                    <a:pt x="2212340" y="929640"/>
                  </a:moveTo>
                  <a:lnTo>
                    <a:pt x="2203450" y="929640"/>
                  </a:lnTo>
                  <a:lnTo>
                    <a:pt x="2203450" y="939800"/>
                  </a:lnTo>
                  <a:lnTo>
                    <a:pt x="2212340" y="939800"/>
                  </a:lnTo>
                  <a:lnTo>
                    <a:pt x="2212340" y="929640"/>
                  </a:lnTo>
                  <a:close/>
                </a:path>
                <a:path w="2377440" h="1728470">
                  <a:moveTo>
                    <a:pt x="2212340" y="864870"/>
                  </a:moveTo>
                  <a:lnTo>
                    <a:pt x="2203450" y="864870"/>
                  </a:lnTo>
                  <a:lnTo>
                    <a:pt x="2203450" y="901700"/>
                  </a:lnTo>
                  <a:lnTo>
                    <a:pt x="2212340" y="901700"/>
                  </a:lnTo>
                  <a:lnTo>
                    <a:pt x="2212340" y="864870"/>
                  </a:lnTo>
                  <a:close/>
                </a:path>
                <a:path w="2377440" h="1728470">
                  <a:moveTo>
                    <a:pt x="2212340" y="826770"/>
                  </a:moveTo>
                  <a:lnTo>
                    <a:pt x="2203450" y="826770"/>
                  </a:lnTo>
                  <a:lnTo>
                    <a:pt x="2203450" y="836930"/>
                  </a:lnTo>
                  <a:lnTo>
                    <a:pt x="2212340" y="836930"/>
                  </a:lnTo>
                  <a:lnTo>
                    <a:pt x="2212340" y="826770"/>
                  </a:lnTo>
                  <a:close/>
                </a:path>
                <a:path w="2377440" h="1728470">
                  <a:moveTo>
                    <a:pt x="2212340" y="760730"/>
                  </a:moveTo>
                  <a:lnTo>
                    <a:pt x="2202180" y="760730"/>
                  </a:lnTo>
                  <a:lnTo>
                    <a:pt x="2202180" y="798830"/>
                  </a:lnTo>
                  <a:lnTo>
                    <a:pt x="2212340" y="798830"/>
                  </a:lnTo>
                  <a:lnTo>
                    <a:pt x="2212340" y="760730"/>
                  </a:lnTo>
                  <a:close/>
                </a:path>
                <a:path w="2377440" h="1728470">
                  <a:moveTo>
                    <a:pt x="2212340" y="723900"/>
                  </a:moveTo>
                  <a:lnTo>
                    <a:pt x="2202180" y="723900"/>
                  </a:lnTo>
                  <a:lnTo>
                    <a:pt x="2202180" y="732790"/>
                  </a:lnTo>
                  <a:lnTo>
                    <a:pt x="2212340" y="732790"/>
                  </a:lnTo>
                  <a:lnTo>
                    <a:pt x="2212340" y="723900"/>
                  </a:lnTo>
                  <a:close/>
                </a:path>
                <a:path w="2377440" h="1728470">
                  <a:moveTo>
                    <a:pt x="2212340" y="657860"/>
                  </a:moveTo>
                  <a:lnTo>
                    <a:pt x="2202180" y="657860"/>
                  </a:lnTo>
                  <a:lnTo>
                    <a:pt x="2202180" y="695960"/>
                  </a:lnTo>
                  <a:lnTo>
                    <a:pt x="2212340" y="695960"/>
                  </a:lnTo>
                  <a:lnTo>
                    <a:pt x="2212340" y="657860"/>
                  </a:lnTo>
                  <a:close/>
                </a:path>
                <a:path w="2377440" h="1728470">
                  <a:moveTo>
                    <a:pt x="2212340" y="619760"/>
                  </a:moveTo>
                  <a:lnTo>
                    <a:pt x="2202180" y="619760"/>
                  </a:lnTo>
                  <a:lnTo>
                    <a:pt x="2202180" y="629920"/>
                  </a:lnTo>
                  <a:lnTo>
                    <a:pt x="2212340" y="629920"/>
                  </a:lnTo>
                  <a:lnTo>
                    <a:pt x="2212340" y="619760"/>
                  </a:lnTo>
                  <a:close/>
                </a:path>
                <a:path w="2377440" h="1728470">
                  <a:moveTo>
                    <a:pt x="2212340" y="554990"/>
                  </a:moveTo>
                  <a:lnTo>
                    <a:pt x="2202180" y="554990"/>
                  </a:lnTo>
                  <a:lnTo>
                    <a:pt x="2202180" y="591820"/>
                  </a:lnTo>
                  <a:lnTo>
                    <a:pt x="2212340" y="591820"/>
                  </a:lnTo>
                  <a:lnTo>
                    <a:pt x="2212340" y="554990"/>
                  </a:lnTo>
                  <a:close/>
                </a:path>
                <a:path w="2377440" h="1728470">
                  <a:moveTo>
                    <a:pt x="2212340" y="516890"/>
                  </a:moveTo>
                  <a:lnTo>
                    <a:pt x="2202180" y="516890"/>
                  </a:lnTo>
                  <a:lnTo>
                    <a:pt x="2202180" y="527050"/>
                  </a:lnTo>
                  <a:lnTo>
                    <a:pt x="2212340" y="527050"/>
                  </a:lnTo>
                  <a:lnTo>
                    <a:pt x="2212340" y="516890"/>
                  </a:lnTo>
                  <a:close/>
                </a:path>
                <a:path w="2377440" h="1728470">
                  <a:moveTo>
                    <a:pt x="2212340" y="450850"/>
                  </a:moveTo>
                  <a:lnTo>
                    <a:pt x="2202180" y="450850"/>
                  </a:lnTo>
                  <a:lnTo>
                    <a:pt x="2202180" y="488950"/>
                  </a:lnTo>
                  <a:lnTo>
                    <a:pt x="2212340" y="488950"/>
                  </a:lnTo>
                  <a:lnTo>
                    <a:pt x="2212340" y="450850"/>
                  </a:lnTo>
                  <a:close/>
                </a:path>
                <a:path w="2377440" h="1728470">
                  <a:moveTo>
                    <a:pt x="2212340" y="414020"/>
                  </a:moveTo>
                  <a:lnTo>
                    <a:pt x="2202180" y="414020"/>
                  </a:lnTo>
                  <a:lnTo>
                    <a:pt x="2202180" y="422910"/>
                  </a:lnTo>
                  <a:lnTo>
                    <a:pt x="2212340" y="422910"/>
                  </a:lnTo>
                  <a:lnTo>
                    <a:pt x="2212340" y="414020"/>
                  </a:lnTo>
                  <a:close/>
                </a:path>
                <a:path w="2377440" h="1728470">
                  <a:moveTo>
                    <a:pt x="2212340" y="386080"/>
                  </a:moveTo>
                  <a:lnTo>
                    <a:pt x="2211070" y="347980"/>
                  </a:lnTo>
                  <a:lnTo>
                    <a:pt x="2202180" y="347980"/>
                  </a:lnTo>
                  <a:lnTo>
                    <a:pt x="2202180" y="386080"/>
                  </a:lnTo>
                  <a:lnTo>
                    <a:pt x="2212340" y="386080"/>
                  </a:lnTo>
                  <a:close/>
                </a:path>
                <a:path w="2377440" h="1728470">
                  <a:moveTo>
                    <a:pt x="2213610" y="1690370"/>
                  </a:moveTo>
                  <a:lnTo>
                    <a:pt x="2204720" y="1690370"/>
                  </a:lnTo>
                  <a:lnTo>
                    <a:pt x="2204720" y="1728470"/>
                  </a:lnTo>
                  <a:lnTo>
                    <a:pt x="2213610" y="1728470"/>
                  </a:lnTo>
                  <a:lnTo>
                    <a:pt x="2213610" y="1690370"/>
                  </a:lnTo>
                  <a:close/>
                </a:path>
                <a:path w="2377440" h="1728470">
                  <a:moveTo>
                    <a:pt x="2213610" y="1653540"/>
                  </a:moveTo>
                  <a:lnTo>
                    <a:pt x="2204720" y="1653540"/>
                  </a:lnTo>
                  <a:lnTo>
                    <a:pt x="2204720" y="1662430"/>
                  </a:lnTo>
                  <a:lnTo>
                    <a:pt x="2213610" y="1662430"/>
                  </a:lnTo>
                  <a:lnTo>
                    <a:pt x="2213610" y="1653540"/>
                  </a:lnTo>
                  <a:close/>
                </a:path>
                <a:path w="2377440" h="1728470">
                  <a:moveTo>
                    <a:pt x="2213610" y="1587500"/>
                  </a:moveTo>
                  <a:lnTo>
                    <a:pt x="2204720" y="1587500"/>
                  </a:lnTo>
                  <a:lnTo>
                    <a:pt x="2204720" y="1624330"/>
                  </a:lnTo>
                  <a:lnTo>
                    <a:pt x="2213610" y="1624330"/>
                  </a:lnTo>
                  <a:lnTo>
                    <a:pt x="2213610" y="1587500"/>
                  </a:lnTo>
                  <a:close/>
                </a:path>
                <a:path w="2377440" h="1728470">
                  <a:moveTo>
                    <a:pt x="2213610" y="1549400"/>
                  </a:moveTo>
                  <a:lnTo>
                    <a:pt x="2204720" y="1549400"/>
                  </a:lnTo>
                  <a:lnTo>
                    <a:pt x="2204720" y="1559560"/>
                  </a:lnTo>
                  <a:lnTo>
                    <a:pt x="2213610" y="1559560"/>
                  </a:lnTo>
                  <a:lnTo>
                    <a:pt x="2213610" y="1549400"/>
                  </a:lnTo>
                  <a:close/>
                </a:path>
                <a:path w="2377440" h="1728470">
                  <a:moveTo>
                    <a:pt x="2213610" y="1484630"/>
                  </a:moveTo>
                  <a:lnTo>
                    <a:pt x="2203450" y="1484630"/>
                  </a:lnTo>
                  <a:lnTo>
                    <a:pt x="2204720" y="1521460"/>
                  </a:lnTo>
                  <a:lnTo>
                    <a:pt x="2213610" y="1521460"/>
                  </a:lnTo>
                  <a:lnTo>
                    <a:pt x="2213610" y="1484630"/>
                  </a:lnTo>
                  <a:close/>
                </a:path>
                <a:path w="2377440" h="1728470">
                  <a:moveTo>
                    <a:pt x="2213610" y="1446530"/>
                  </a:moveTo>
                  <a:lnTo>
                    <a:pt x="2203450" y="1446530"/>
                  </a:lnTo>
                  <a:lnTo>
                    <a:pt x="2203450" y="1456690"/>
                  </a:lnTo>
                  <a:lnTo>
                    <a:pt x="2213610" y="1456690"/>
                  </a:lnTo>
                  <a:lnTo>
                    <a:pt x="2213610" y="1446530"/>
                  </a:lnTo>
                  <a:close/>
                </a:path>
                <a:path w="2377440" h="1728470">
                  <a:moveTo>
                    <a:pt x="2213610" y="1380490"/>
                  </a:moveTo>
                  <a:lnTo>
                    <a:pt x="2203450" y="1380490"/>
                  </a:lnTo>
                  <a:lnTo>
                    <a:pt x="2203450" y="1418590"/>
                  </a:lnTo>
                  <a:lnTo>
                    <a:pt x="2213610" y="1418590"/>
                  </a:lnTo>
                  <a:lnTo>
                    <a:pt x="2213610" y="1380490"/>
                  </a:lnTo>
                  <a:close/>
                </a:path>
                <a:path w="2377440" h="1728470">
                  <a:moveTo>
                    <a:pt x="2213610" y="1343660"/>
                  </a:moveTo>
                  <a:lnTo>
                    <a:pt x="2203450" y="1343660"/>
                  </a:lnTo>
                  <a:lnTo>
                    <a:pt x="2203450" y="1352550"/>
                  </a:lnTo>
                  <a:lnTo>
                    <a:pt x="2213610" y="1352550"/>
                  </a:lnTo>
                  <a:lnTo>
                    <a:pt x="2213610" y="1343660"/>
                  </a:lnTo>
                  <a:close/>
                </a:path>
                <a:path w="2377440" h="1728470">
                  <a:moveTo>
                    <a:pt x="2213610" y="1314450"/>
                  </a:moveTo>
                  <a:lnTo>
                    <a:pt x="2212340" y="1277620"/>
                  </a:lnTo>
                  <a:lnTo>
                    <a:pt x="2203450" y="1277620"/>
                  </a:lnTo>
                  <a:lnTo>
                    <a:pt x="2203450" y="1314450"/>
                  </a:lnTo>
                  <a:lnTo>
                    <a:pt x="2213610" y="1314450"/>
                  </a:lnTo>
                  <a:close/>
                </a:path>
                <a:path w="2377440" h="1728470">
                  <a:moveTo>
                    <a:pt x="2377440" y="1040130"/>
                  </a:moveTo>
                  <a:lnTo>
                    <a:pt x="2302510" y="1002030"/>
                  </a:lnTo>
                  <a:lnTo>
                    <a:pt x="2301951" y="1034872"/>
                  </a:lnTo>
                  <a:lnTo>
                    <a:pt x="2212340" y="1033856"/>
                  </a:lnTo>
                  <a:lnTo>
                    <a:pt x="2212340" y="1032510"/>
                  </a:lnTo>
                  <a:lnTo>
                    <a:pt x="2207260" y="1032510"/>
                  </a:lnTo>
                  <a:lnTo>
                    <a:pt x="2203450" y="1033780"/>
                  </a:lnTo>
                  <a:lnTo>
                    <a:pt x="2203450" y="1042670"/>
                  </a:lnTo>
                  <a:lnTo>
                    <a:pt x="2205990" y="1042670"/>
                  </a:lnTo>
                  <a:lnTo>
                    <a:pt x="2301798" y="1043762"/>
                  </a:lnTo>
                  <a:lnTo>
                    <a:pt x="2301240" y="1076960"/>
                  </a:lnTo>
                  <a:lnTo>
                    <a:pt x="2377440" y="1040130"/>
                  </a:lnTo>
                  <a:close/>
                </a:path>
                <a:path w="2377440" h="1728470">
                  <a:moveTo>
                    <a:pt x="2377440" y="110490"/>
                  </a:moveTo>
                  <a:lnTo>
                    <a:pt x="2302510" y="71120"/>
                  </a:lnTo>
                  <a:lnTo>
                    <a:pt x="2301951" y="103962"/>
                  </a:lnTo>
                  <a:lnTo>
                    <a:pt x="2205990" y="102870"/>
                  </a:lnTo>
                  <a:lnTo>
                    <a:pt x="2205990" y="104140"/>
                  </a:lnTo>
                  <a:lnTo>
                    <a:pt x="2202180" y="104140"/>
                  </a:lnTo>
                  <a:lnTo>
                    <a:pt x="2202180" y="113030"/>
                  </a:lnTo>
                  <a:lnTo>
                    <a:pt x="2205990" y="113030"/>
                  </a:lnTo>
                  <a:lnTo>
                    <a:pt x="2301786" y="114122"/>
                  </a:lnTo>
                  <a:lnTo>
                    <a:pt x="2301240" y="147320"/>
                  </a:lnTo>
                  <a:lnTo>
                    <a:pt x="2377440" y="110490"/>
                  </a:lnTo>
                  <a:close/>
                </a:path>
              </a:pathLst>
            </a:custGeom>
            <a:solidFill>
              <a:srgbClr val="000000"/>
            </a:solidFill>
          </p:spPr>
          <p:txBody>
            <a:bodyPr wrap="square" lIns="0" tIns="0" rIns="0" bIns="0" rtlCol="0"/>
            <a:lstStyle/>
            <a:p>
              <a:endParaRPr sz="1906"/>
            </a:p>
          </p:txBody>
        </p:sp>
        <p:sp>
          <p:nvSpPr>
            <p:cNvPr id="33" name="object 33"/>
            <p:cNvSpPr/>
            <p:nvPr/>
          </p:nvSpPr>
          <p:spPr>
            <a:xfrm>
              <a:off x="3182620" y="1979929"/>
              <a:ext cx="1692910" cy="294640"/>
            </a:xfrm>
            <a:custGeom>
              <a:avLst/>
              <a:gdLst/>
              <a:ahLst/>
              <a:cxnLst/>
              <a:rect l="l" t="t" r="r" b="b"/>
              <a:pathLst>
                <a:path w="1692910" h="294639">
                  <a:moveTo>
                    <a:pt x="1692909" y="0"/>
                  </a:moveTo>
                  <a:lnTo>
                    <a:pt x="0" y="0"/>
                  </a:lnTo>
                  <a:lnTo>
                    <a:pt x="0" y="294640"/>
                  </a:lnTo>
                  <a:lnTo>
                    <a:pt x="847090" y="294640"/>
                  </a:lnTo>
                  <a:lnTo>
                    <a:pt x="1692909" y="294640"/>
                  </a:lnTo>
                  <a:lnTo>
                    <a:pt x="1692909" y="0"/>
                  </a:lnTo>
                  <a:close/>
                </a:path>
              </a:pathLst>
            </a:custGeom>
            <a:solidFill>
              <a:srgbClr val="7F7F7F"/>
            </a:solidFill>
          </p:spPr>
          <p:txBody>
            <a:bodyPr wrap="square" lIns="0" tIns="0" rIns="0" bIns="0" rtlCol="0"/>
            <a:lstStyle/>
            <a:p>
              <a:endParaRPr sz="1906"/>
            </a:p>
          </p:txBody>
        </p:sp>
        <p:sp>
          <p:nvSpPr>
            <p:cNvPr id="34" name="object 34"/>
            <p:cNvSpPr/>
            <p:nvPr/>
          </p:nvSpPr>
          <p:spPr>
            <a:xfrm>
              <a:off x="3182620" y="1979929"/>
              <a:ext cx="1692910" cy="294640"/>
            </a:xfrm>
            <a:custGeom>
              <a:avLst/>
              <a:gdLst/>
              <a:ahLst/>
              <a:cxnLst/>
              <a:rect l="l" t="t" r="r" b="b"/>
              <a:pathLst>
                <a:path w="1692910" h="294639">
                  <a:moveTo>
                    <a:pt x="847090" y="294640"/>
                  </a:moveTo>
                  <a:lnTo>
                    <a:pt x="0" y="294640"/>
                  </a:lnTo>
                  <a:lnTo>
                    <a:pt x="0" y="0"/>
                  </a:lnTo>
                  <a:lnTo>
                    <a:pt x="1692909" y="0"/>
                  </a:lnTo>
                  <a:lnTo>
                    <a:pt x="1692909" y="294640"/>
                  </a:lnTo>
                  <a:lnTo>
                    <a:pt x="847090" y="294640"/>
                  </a:lnTo>
                  <a:close/>
                </a:path>
              </a:pathLst>
            </a:custGeom>
            <a:ln w="9344">
              <a:solidFill>
                <a:srgbClr val="000000"/>
              </a:solidFill>
            </a:ln>
          </p:spPr>
          <p:txBody>
            <a:bodyPr wrap="square" lIns="0" tIns="0" rIns="0" bIns="0" rtlCol="0"/>
            <a:lstStyle/>
            <a:p>
              <a:endParaRPr sz="1906"/>
            </a:p>
          </p:txBody>
        </p:sp>
        <p:sp>
          <p:nvSpPr>
            <p:cNvPr id="35" name="object 35"/>
            <p:cNvSpPr/>
            <p:nvPr/>
          </p:nvSpPr>
          <p:spPr>
            <a:xfrm>
              <a:off x="3182620" y="2933699"/>
              <a:ext cx="1691639" cy="295910"/>
            </a:xfrm>
            <a:custGeom>
              <a:avLst/>
              <a:gdLst/>
              <a:ahLst/>
              <a:cxnLst/>
              <a:rect l="l" t="t" r="r" b="b"/>
              <a:pathLst>
                <a:path w="1691639" h="295910">
                  <a:moveTo>
                    <a:pt x="1691640" y="0"/>
                  </a:moveTo>
                  <a:lnTo>
                    <a:pt x="0" y="0"/>
                  </a:lnTo>
                  <a:lnTo>
                    <a:pt x="0" y="295910"/>
                  </a:lnTo>
                  <a:lnTo>
                    <a:pt x="845819" y="295910"/>
                  </a:lnTo>
                  <a:lnTo>
                    <a:pt x="1691640" y="295910"/>
                  </a:lnTo>
                  <a:lnTo>
                    <a:pt x="1691640" y="0"/>
                  </a:lnTo>
                  <a:close/>
                </a:path>
              </a:pathLst>
            </a:custGeom>
            <a:solidFill>
              <a:srgbClr val="7F7F7F"/>
            </a:solidFill>
          </p:spPr>
          <p:txBody>
            <a:bodyPr wrap="square" lIns="0" tIns="0" rIns="0" bIns="0" rtlCol="0"/>
            <a:lstStyle/>
            <a:p>
              <a:endParaRPr sz="1906"/>
            </a:p>
          </p:txBody>
        </p:sp>
        <p:sp>
          <p:nvSpPr>
            <p:cNvPr id="36" name="object 36"/>
            <p:cNvSpPr/>
            <p:nvPr/>
          </p:nvSpPr>
          <p:spPr>
            <a:xfrm>
              <a:off x="3182620" y="2933699"/>
              <a:ext cx="1691639" cy="295910"/>
            </a:xfrm>
            <a:custGeom>
              <a:avLst/>
              <a:gdLst/>
              <a:ahLst/>
              <a:cxnLst/>
              <a:rect l="l" t="t" r="r" b="b"/>
              <a:pathLst>
                <a:path w="1691639" h="295910">
                  <a:moveTo>
                    <a:pt x="845819" y="295910"/>
                  </a:moveTo>
                  <a:lnTo>
                    <a:pt x="0" y="295910"/>
                  </a:lnTo>
                  <a:lnTo>
                    <a:pt x="0" y="0"/>
                  </a:lnTo>
                  <a:lnTo>
                    <a:pt x="1691640" y="0"/>
                  </a:lnTo>
                  <a:lnTo>
                    <a:pt x="1691640" y="295910"/>
                  </a:lnTo>
                  <a:lnTo>
                    <a:pt x="845819" y="295910"/>
                  </a:lnTo>
                  <a:close/>
                </a:path>
              </a:pathLst>
            </a:custGeom>
            <a:ln w="9344">
              <a:solidFill>
                <a:srgbClr val="000000"/>
              </a:solidFill>
            </a:ln>
          </p:spPr>
          <p:txBody>
            <a:bodyPr wrap="square" lIns="0" tIns="0" rIns="0" bIns="0" rtlCol="0"/>
            <a:lstStyle/>
            <a:p>
              <a:endParaRPr sz="1906"/>
            </a:p>
          </p:txBody>
        </p:sp>
        <p:sp>
          <p:nvSpPr>
            <p:cNvPr id="37" name="object 37"/>
            <p:cNvSpPr/>
            <p:nvPr/>
          </p:nvSpPr>
          <p:spPr>
            <a:xfrm>
              <a:off x="2851150" y="2932429"/>
              <a:ext cx="345440" cy="293370"/>
            </a:xfrm>
            <a:custGeom>
              <a:avLst/>
              <a:gdLst/>
              <a:ahLst/>
              <a:cxnLst/>
              <a:rect l="l" t="t" r="r" b="b"/>
              <a:pathLst>
                <a:path w="345439" h="293369">
                  <a:moveTo>
                    <a:pt x="345439" y="0"/>
                  </a:moveTo>
                  <a:lnTo>
                    <a:pt x="0" y="0"/>
                  </a:lnTo>
                  <a:lnTo>
                    <a:pt x="0" y="293370"/>
                  </a:lnTo>
                  <a:lnTo>
                    <a:pt x="172719" y="293370"/>
                  </a:lnTo>
                  <a:lnTo>
                    <a:pt x="345439" y="293370"/>
                  </a:lnTo>
                  <a:lnTo>
                    <a:pt x="345439" y="0"/>
                  </a:lnTo>
                  <a:close/>
                </a:path>
              </a:pathLst>
            </a:custGeom>
            <a:solidFill>
              <a:srgbClr val="B1B1B1"/>
            </a:solidFill>
          </p:spPr>
          <p:txBody>
            <a:bodyPr wrap="square" lIns="0" tIns="0" rIns="0" bIns="0" rtlCol="0"/>
            <a:lstStyle/>
            <a:p>
              <a:endParaRPr sz="1906"/>
            </a:p>
          </p:txBody>
        </p:sp>
        <p:sp>
          <p:nvSpPr>
            <p:cNvPr id="38" name="object 38"/>
            <p:cNvSpPr/>
            <p:nvPr/>
          </p:nvSpPr>
          <p:spPr>
            <a:xfrm>
              <a:off x="2851150" y="2932429"/>
              <a:ext cx="345440" cy="293370"/>
            </a:xfrm>
            <a:custGeom>
              <a:avLst/>
              <a:gdLst/>
              <a:ahLst/>
              <a:cxnLst/>
              <a:rect l="l" t="t" r="r" b="b"/>
              <a:pathLst>
                <a:path w="345439" h="293369">
                  <a:moveTo>
                    <a:pt x="172719" y="293370"/>
                  </a:moveTo>
                  <a:lnTo>
                    <a:pt x="0" y="293370"/>
                  </a:lnTo>
                  <a:lnTo>
                    <a:pt x="0" y="0"/>
                  </a:lnTo>
                  <a:lnTo>
                    <a:pt x="345439" y="0"/>
                  </a:lnTo>
                  <a:lnTo>
                    <a:pt x="345439" y="293370"/>
                  </a:lnTo>
                  <a:lnTo>
                    <a:pt x="172719" y="293370"/>
                  </a:lnTo>
                  <a:close/>
                </a:path>
              </a:pathLst>
            </a:custGeom>
            <a:ln w="9344">
              <a:solidFill>
                <a:srgbClr val="000000"/>
              </a:solidFill>
            </a:ln>
          </p:spPr>
          <p:txBody>
            <a:bodyPr wrap="square" lIns="0" tIns="0" rIns="0" bIns="0" rtlCol="0"/>
            <a:lstStyle/>
            <a:p>
              <a:endParaRPr sz="1906"/>
            </a:p>
          </p:txBody>
        </p:sp>
      </p:grpSp>
      <p:pic>
        <p:nvPicPr>
          <p:cNvPr id="39" name="object 39"/>
          <p:cNvPicPr/>
          <p:nvPr/>
        </p:nvPicPr>
        <p:blipFill>
          <a:blip r:embed="rId2" cstate="print"/>
          <a:stretch>
            <a:fillRect/>
          </a:stretch>
        </p:blipFill>
        <p:spPr>
          <a:xfrm>
            <a:off x="4002293" y="5772217"/>
            <a:ext cx="1715844" cy="284225"/>
          </a:xfrm>
          <a:prstGeom prst="rect">
            <a:avLst/>
          </a:prstGeom>
        </p:spPr>
      </p:pic>
      <p:sp>
        <p:nvSpPr>
          <p:cNvPr id="40" name="object 40"/>
          <p:cNvSpPr/>
          <p:nvPr/>
        </p:nvSpPr>
        <p:spPr>
          <a:xfrm>
            <a:off x="1463488" y="2858845"/>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41" name="object 41"/>
          <p:cNvSpPr txBox="1"/>
          <p:nvPr/>
        </p:nvSpPr>
        <p:spPr>
          <a:xfrm>
            <a:off x="1463488" y="2858845"/>
            <a:ext cx="1524896" cy="651988"/>
          </a:xfrm>
          <a:prstGeom prst="rect">
            <a:avLst/>
          </a:prstGeom>
          <a:ln w="9344">
            <a:solidFill>
              <a:srgbClr val="000000"/>
            </a:solidFill>
          </a:ln>
        </p:spPr>
        <p:txBody>
          <a:bodyPr vert="horz" wrap="square" lIns="0" tIns="112283" rIns="0" bIns="0" rtlCol="0">
            <a:spAutoFit/>
          </a:bodyPr>
          <a:lstStyle/>
          <a:p>
            <a:pPr marL="204391" marR="195650" indent="114297">
              <a:lnSpc>
                <a:spcPts val="2139"/>
              </a:lnSpc>
              <a:spcBef>
                <a:spcPts val="884"/>
              </a:spcBef>
            </a:pPr>
            <a:r>
              <a:rPr sz="1906" b="1" spc="-11" dirty="0">
                <a:latin typeface="Arial"/>
                <a:cs typeface="Arial"/>
              </a:rPr>
              <a:t>Couche </a:t>
            </a:r>
            <a:r>
              <a:rPr sz="1906" b="1" spc="-16" dirty="0">
                <a:latin typeface="Arial"/>
                <a:cs typeface="Arial"/>
              </a:rPr>
              <a:t>Transport</a:t>
            </a:r>
            <a:endParaRPr sz="1906">
              <a:latin typeface="Arial"/>
              <a:cs typeface="Arial"/>
            </a:endParaRPr>
          </a:p>
        </p:txBody>
      </p:sp>
      <p:sp>
        <p:nvSpPr>
          <p:cNvPr id="42" name="object 42"/>
          <p:cNvSpPr/>
          <p:nvPr/>
        </p:nvSpPr>
        <p:spPr>
          <a:xfrm>
            <a:off x="1463488" y="1905447"/>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43" name="object 43"/>
          <p:cNvSpPr txBox="1"/>
          <p:nvPr/>
        </p:nvSpPr>
        <p:spPr>
          <a:xfrm>
            <a:off x="1463488" y="1905447"/>
            <a:ext cx="1524896" cy="654025"/>
          </a:xfrm>
          <a:prstGeom prst="rect">
            <a:avLst/>
          </a:prstGeom>
          <a:ln w="9344">
            <a:solidFill>
              <a:srgbClr val="000000"/>
            </a:solidFill>
          </a:ln>
        </p:spPr>
        <p:txBody>
          <a:bodyPr vert="horz" wrap="square" lIns="0" tIns="114300" rIns="0" bIns="0" rtlCol="0">
            <a:spAutoFit/>
          </a:bodyPr>
          <a:lstStyle/>
          <a:p>
            <a:pPr marL="103540" marR="97489" indent="215148">
              <a:lnSpc>
                <a:spcPts val="2128"/>
              </a:lnSpc>
              <a:spcBef>
                <a:spcPts val="900"/>
              </a:spcBef>
            </a:pPr>
            <a:r>
              <a:rPr sz="1906" b="1" spc="-11" dirty="0">
                <a:latin typeface="Arial"/>
                <a:cs typeface="Arial"/>
              </a:rPr>
              <a:t>Couche Application</a:t>
            </a:r>
            <a:endParaRPr sz="1906">
              <a:latin typeface="Arial"/>
              <a:cs typeface="Arial"/>
            </a:endParaRPr>
          </a:p>
        </p:txBody>
      </p:sp>
      <p:sp>
        <p:nvSpPr>
          <p:cNvPr id="44" name="object 44"/>
          <p:cNvSpPr/>
          <p:nvPr/>
        </p:nvSpPr>
        <p:spPr>
          <a:xfrm>
            <a:off x="6762974" y="4764292"/>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45" name="object 45"/>
          <p:cNvSpPr txBox="1"/>
          <p:nvPr/>
        </p:nvSpPr>
        <p:spPr>
          <a:xfrm>
            <a:off x="6762974" y="4764292"/>
            <a:ext cx="1524896" cy="654025"/>
          </a:xfrm>
          <a:prstGeom prst="rect">
            <a:avLst/>
          </a:prstGeom>
          <a:ln w="9344">
            <a:solidFill>
              <a:srgbClr val="000000"/>
            </a:solidFill>
          </a:ln>
        </p:spPr>
        <p:txBody>
          <a:bodyPr vert="horz" wrap="square" lIns="0" tIns="114300" rIns="0" bIns="0" rtlCol="0">
            <a:spAutoFit/>
          </a:bodyPr>
          <a:lstStyle/>
          <a:p>
            <a:pPr marL="264228" marR="256161" indent="20170">
              <a:lnSpc>
                <a:spcPts val="2128"/>
              </a:lnSpc>
              <a:spcBef>
                <a:spcPts val="900"/>
              </a:spcBef>
            </a:pPr>
            <a:r>
              <a:rPr sz="1906" b="1" spc="-11" dirty="0">
                <a:latin typeface="Arial"/>
                <a:cs typeface="Arial"/>
              </a:rPr>
              <a:t>Couche Réseaux</a:t>
            </a:r>
            <a:endParaRPr sz="1906">
              <a:latin typeface="Arial"/>
              <a:cs typeface="Arial"/>
            </a:endParaRPr>
          </a:p>
        </p:txBody>
      </p:sp>
      <p:sp>
        <p:nvSpPr>
          <p:cNvPr id="46" name="object 46"/>
          <p:cNvSpPr/>
          <p:nvPr/>
        </p:nvSpPr>
        <p:spPr>
          <a:xfrm>
            <a:off x="6762974" y="3812241"/>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47" name="object 47"/>
          <p:cNvSpPr txBox="1"/>
          <p:nvPr/>
        </p:nvSpPr>
        <p:spPr>
          <a:xfrm>
            <a:off x="6762974" y="3812241"/>
            <a:ext cx="1524896" cy="652667"/>
          </a:xfrm>
          <a:prstGeom prst="rect">
            <a:avLst/>
          </a:prstGeom>
          <a:ln w="9344">
            <a:solidFill>
              <a:srgbClr val="000000"/>
            </a:solidFill>
          </a:ln>
        </p:spPr>
        <p:txBody>
          <a:bodyPr vert="horz" wrap="square" lIns="0" tIns="112955" rIns="0" bIns="0" rtlCol="0">
            <a:spAutoFit/>
          </a:bodyPr>
          <a:lstStyle/>
          <a:p>
            <a:pPr marL="318016" marR="309948">
              <a:lnSpc>
                <a:spcPts val="2128"/>
              </a:lnSpc>
              <a:spcBef>
                <a:spcPts val="889"/>
              </a:spcBef>
            </a:pPr>
            <a:r>
              <a:rPr sz="1906" b="1" spc="-11" dirty="0">
                <a:latin typeface="Arial"/>
                <a:cs typeface="Arial"/>
              </a:rPr>
              <a:t>Couche Internet</a:t>
            </a:r>
            <a:endParaRPr sz="1906">
              <a:latin typeface="Arial"/>
              <a:cs typeface="Arial"/>
            </a:endParaRPr>
          </a:p>
        </p:txBody>
      </p:sp>
      <p:sp>
        <p:nvSpPr>
          <p:cNvPr id="48" name="object 48"/>
          <p:cNvSpPr/>
          <p:nvPr/>
        </p:nvSpPr>
        <p:spPr>
          <a:xfrm>
            <a:off x="6762974" y="2858845"/>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49" name="object 49"/>
          <p:cNvSpPr txBox="1"/>
          <p:nvPr/>
        </p:nvSpPr>
        <p:spPr>
          <a:xfrm>
            <a:off x="6762974" y="2858845"/>
            <a:ext cx="1524896" cy="651988"/>
          </a:xfrm>
          <a:prstGeom prst="rect">
            <a:avLst/>
          </a:prstGeom>
          <a:ln w="9344">
            <a:solidFill>
              <a:srgbClr val="000000"/>
            </a:solidFill>
          </a:ln>
        </p:spPr>
        <p:txBody>
          <a:bodyPr vert="horz" wrap="square" lIns="0" tIns="112283" rIns="0" bIns="0" rtlCol="0">
            <a:spAutoFit/>
          </a:bodyPr>
          <a:lstStyle/>
          <a:p>
            <a:pPr marL="203718" marR="195650" indent="114297">
              <a:lnSpc>
                <a:spcPts val="2139"/>
              </a:lnSpc>
              <a:spcBef>
                <a:spcPts val="884"/>
              </a:spcBef>
            </a:pPr>
            <a:r>
              <a:rPr sz="1906" b="1" spc="-11" dirty="0">
                <a:latin typeface="Arial"/>
                <a:cs typeface="Arial"/>
              </a:rPr>
              <a:t>Couche </a:t>
            </a:r>
            <a:r>
              <a:rPr sz="1906" b="1" spc="-21" dirty="0">
                <a:latin typeface="Arial"/>
                <a:cs typeface="Arial"/>
              </a:rPr>
              <a:t>Transport</a:t>
            </a:r>
            <a:endParaRPr sz="1906">
              <a:latin typeface="Arial"/>
              <a:cs typeface="Arial"/>
            </a:endParaRPr>
          </a:p>
        </p:txBody>
      </p:sp>
      <p:sp>
        <p:nvSpPr>
          <p:cNvPr id="50" name="object 50"/>
          <p:cNvSpPr/>
          <p:nvPr/>
        </p:nvSpPr>
        <p:spPr>
          <a:xfrm>
            <a:off x="6762974" y="1905447"/>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51" name="object 51"/>
          <p:cNvSpPr txBox="1"/>
          <p:nvPr/>
        </p:nvSpPr>
        <p:spPr>
          <a:xfrm>
            <a:off x="6762974" y="1905447"/>
            <a:ext cx="1524896" cy="654025"/>
          </a:xfrm>
          <a:prstGeom prst="rect">
            <a:avLst/>
          </a:prstGeom>
          <a:ln w="9344">
            <a:solidFill>
              <a:srgbClr val="000000"/>
            </a:solidFill>
          </a:ln>
        </p:spPr>
        <p:txBody>
          <a:bodyPr vert="horz" wrap="square" lIns="0" tIns="114300" rIns="0" bIns="0" rtlCol="0">
            <a:spAutoFit/>
          </a:bodyPr>
          <a:lstStyle/>
          <a:p>
            <a:pPr marL="102868" marR="97489" indent="215148">
              <a:lnSpc>
                <a:spcPts val="2128"/>
              </a:lnSpc>
              <a:spcBef>
                <a:spcPts val="900"/>
              </a:spcBef>
            </a:pPr>
            <a:r>
              <a:rPr sz="1906" b="1" spc="-11" dirty="0">
                <a:latin typeface="Arial"/>
                <a:cs typeface="Arial"/>
              </a:rPr>
              <a:t>Couche Application</a:t>
            </a:r>
            <a:endParaRPr sz="1906">
              <a:latin typeface="Arial"/>
              <a:cs typeface="Arial"/>
            </a:endParaRPr>
          </a:p>
        </p:txBody>
      </p:sp>
      <p:sp>
        <p:nvSpPr>
          <p:cNvPr id="52" name="object 52"/>
          <p:cNvSpPr txBox="1"/>
          <p:nvPr/>
        </p:nvSpPr>
        <p:spPr>
          <a:xfrm>
            <a:off x="3972710" y="4032772"/>
            <a:ext cx="2138082" cy="276871"/>
          </a:xfrm>
          <a:prstGeom prst="rect">
            <a:avLst/>
          </a:prstGeom>
          <a:ln w="10160">
            <a:solidFill>
              <a:srgbClr val="000000"/>
            </a:solidFill>
          </a:ln>
        </p:spPr>
        <p:txBody>
          <a:bodyPr vert="horz" wrap="square" lIns="0" tIns="0" rIns="0" bIns="0" rtlCol="0">
            <a:spAutoFit/>
          </a:bodyPr>
          <a:lstStyle/>
          <a:p>
            <a:pPr marL="554679">
              <a:lnSpc>
                <a:spcPts val="2276"/>
              </a:lnSpc>
            </a:pPr>
            <a:r>
              <a:rPr sz="1906" b="1" spc="-11" dirty="0">
                <a:solidFill>
                  <a:srgbClr val="FFFFFF"/>
                </a:solidFill>
                <a:latin typeface="Arial"/>
                <a:cs typeface="Arial"/>
              </a:rPr>
              <a:t>données</a:t>
            </a:r>
            <a:endParaRPr sz="1906">
              <a:latin typeface="Arial"/>
              <a:cs typeface="Arial"/>
            </a:endParaRPr>
          </a:p>
        </p:txBody>
      </p:sp>
      <p:grpSp>
        <p:nvGrpSpPr>
          <p:cNvPr id="53" name="object 53"/>
          <p:cNvGrpSpPr/>
          <p:nvPr/>
        </p:nvGrpSpPr>
        <p:grpSpPr>
          <a:xfrm>
            <a:off x="3601907" y="4027730"/>
            <a:ext cx="375845" cy="320712"/>
            <a:chOff x="2502217" y="3803967"/>
            <a:chExt cx="354965" cy="302895"/>
          </a:xfrm>
        </p:grpSpPr>
        <p:sp>
          <p:nvSpPr>
            <p:cNvPr id="54" name="object 54"/>
            <p:cNvSpPr/>
            <p:nvPr/>
          </p:nvSpPr>
          <p:spPr>
            <a:xfrm>
              <a:off x="2506979" y="3808729"/>
              <a:ext cx="345440" cy="293370"/>
            </a:xfrm>
            <a:custGeom>
              <a:avLst/>
              <a:gdLst/>
              <a:ahLst/>
              <a:cxnLst/>
              <a:rect l="l" t="t" r="r" b="b"/>
              <a:pathLst>
                <a:path w="345439" h="293370">
                  <a:moveTo>
                    <a:pt x="345439" y="0"/>
                  </a:moveTo>
                  <a:lnTo>
                    <a:pt x="0" y="0"/>
                  </a:lnTo>
                  <a:lnTo>
                    <a:pt x="0" y="293370"/>
                  </a:lnTo>
                  <a:lnTo>
                    <a:pt x="172719" y="293370"/>
                  </a:lnTo>
                  <a:lnTo>
                    <a:pt x="345439" y="293370"/>
                  </a:lnTo>
                  <a:lnTo>
                    <a:pt x="345439" y="0"/>
                  </a:lnTo>
                  <a:close/>
                </a:path>
              </a:pathLst>
            </a:custGeom>
            <a:solidFill>
              <a:srgbClr val="B1B1B1"/>
            </a:solidFill>
          </p:spPr>
          <p:txBody>
            <a:bodyPr wrap="square" lIns="0" tIns="0" rIns="0" bIns="0" rtlCol="0"/>
            <a:lstStyle/>
            <a:p>
              <a:endParaRPr sz="1906"/>
            </a:p>
          </p:txBody>
        </p:sp>
        <p:sp>
          <p:nvSpPr>
            <p:cNvPr id="55" name="object 55"/>
            <p:cNvSpPr/>
            <p:nvPr/>
          </p:nvSpPr>
          <p:spPr>
            <a:xfrm>
              <a:off x="2506979" y="3808729"/>
              <a:ext cx="345440" cy="293370"/>
            </a:xfrm>
            <a:custGeom>
              <a:avLst/>
              <a:gdLst/>
              <a:ahLst/>
              <a:cxnLst/>
              <a:rect l="l" t="t" r="r" b="b"/>
              <a:pathLst>
                <a:path w="345439" h="293370">
                  <a:moveTo>
                    <a:pt x="172719" y="293370"/>
                  </a:moveTo>
                  <a:lnTo>
                    <a:pt x="0" y="293370"/>
                  </a:lnTo>
                  <a:lnTo>
                    <a:pt x="0" y="0"/>
                  </a:lnTo>
                  <a:lnTo>
                    <a:pt x="345439" y="0"/>
                  </a:lnTo>
                  <a:lnTo>
                    <a:pt x="345439" y="293370"/>
                  </a:lnTo>
                  <a:lnTo>
                    <a:pt x="172719" y="293370"/>
                  </a:lnTo>
                  <a:close/>
                </a:path>
              </a:pathLst>
            </a:custGeom>
            <a:ln w="9344">
              <a:solidFill>
                <a:srgbClr val="000000"/>
              </a:solidFill>
            </a:ln>
          </p:spPr>
          <p:txBody>
            <a:bodyPr wrap="square" lIns="0" tIns="0" rIns="0" bIns="0" rtlCol="0"/>
            <a:lstStyle/>
            <a:p>
              <a:endParaRPr sz="1906"/>
            </a:p>
          </p:txBody>
        </p:sp>
      </p:grpSp>
      <p:sp>
        <p:nvSpPr>
          <p:cNvPr id="56" name="object 56"/>
          <p:cNvSpPr txBox="1"/>
          <p:nvPr/>
        </p:nvSpPr>
        <p:spPr>
          <a:xfrm>
            <a:off x="3612113" y="4028740"/>
            <a:ext cx="355675" cy="306864"/>
          </a:xfrm>
          <a:prstGeom prst="rect">
            <a:avLst/>
          </a:prstGeom>
        </p:spPr>
        <p:txBody>
          <a:bodyPr vert="horz" wrap="square" lIns="0" tIns="13447" rIns="0" bIns="0" rtlCol="0">
            <a:spAutoFit/>
          </a:bodyPr>
          <a:lstStyle/>
          <a:p>
            <a:pPr marL="95472">
              <a:spcBef>
                <a:spcPts val="106"/>
              </a:spcBef>
            </a:pPr>
            <a:r>
              <a:rPr sz="1906" spc="-53" dirty="0">
                <a:latin typeface="Tahoma"/>
                <a:cs typeface="Tahoma"/>
              </a:rPr>
              <a:t>H</a:t>
            </a:r>
            <a:endParaRPr sz="1906">
              <a:latin typeface="Tahoma"/>
              <a:cs typeface="Tahoma"/>
            </a:endParaRPr>
          </a:p>
        </p:txBody>
      </p:sp>
      <p:grpSp>
        <p:nvGrpSpPr>
          <p:cNvPr id="57" name="object 57"/>
          <p:cNvGrpSpPr/>
          <p:nvPr/>
        </p:nvGrpSpPr>
        <p:grpSpPr>
          <a:xfrm>
            <a:off x="3047552" y="4153796"/>
            <a:ext cx="3622637" cy="771861"/>
            <a:chOff x="1978660" y="3923029"/>
            <a:chExt cx="3421379" cy="728980"/>
          </a:xfrm>
        </p:grpSpPr>
        <p:pic>
          <p:nvPicPr>
            <p:cNvPr id="58" name="object 58"/>
            <p:cNvPicPr/>
            <p:nvPr/>
          </p:nvPicPr>
          <p:blipFill>
            <a:blip r:embed="rId3" cstate="print"/>
            <a:stretch>
              <a:fillRect/>
            </a:stretch>
          </p:blipFill>
          <p:spPr>
            <a:xfrm>
              <a:off x="4867910" y="3923029"/>
              <a:ext cx="171450" cy="76200"/>
            </a:xfrm>
            <a:prstGeom prst="rect">
              <a:avLst/>
            </a:prstGeom>
          </p:spPr>
        </p:pic>
        <p:sp>
          <p:nvSpPr>
            <p:cNvPr id="59" name="object 59"/>
            <p:cNvSpPr/>
            <p:nvPr/>
          </p:nvSpPr>
          <p:spPr>
            <a:xfrm>
              <a:off x="1978660" y="3929379"/>
              <a:ext cx="3421379" cy="722630"/>
            </a:xfrm>
            <a:custGeom>
              <a:avLst/>
              <a:gdLst/>
              <a:ahLst/>
              <a:cxnLst/>
              <a:rect l="l" t="t" r="r" b="b"/>
              <a:pathLst>
                <a:path w="3421379" h="722629">
                  <a:moveTo>
                    <a:pt x="177800" y="679450"/>
                  </a:moveTo>
                  <a:lnTo>
                    <a:pt x="74930" y="680567"/>
                  </a:lnTo>
                  <a:lnTo>
                    <a:pt x="74930" y="647700"/>
                  </a:lnTo>
                  <a:lnTo>
                    <a:pt x="0" y="687070"/>
                  </a:lnTo>
                  <a:lnTo>
                    <a:pt x="74930" y="722630"/>
                  </a:lnTo>
                  <a:lnTo>
                    <a:pt x="74930" y="690727"/>
                  </a:lnTo>
                  <a:lnTo>
                    <a:pt x="177800" y="689610"/>
                  </a:lnTo>
                  <a:lnTo>
                    <a:pt x="177800" y="679450"/>
                  </a:lnTo>
                  <a:close/>
                </a:path>
                <a:path w="3421379" h="722629">
                  <a:moveTo>
                    <a:pt x="537210" y="31750"/>
                  </a:moveTo>
                  <a:lnTo>
                    <a:pt x="434886" y="32867"/>
                  </a:lnTo>
                  <a:lnTo>
                    <a:pt x="434340" y="0"/>
                  </a:lnTo>
                  <a:lnTo>
                    <a:pt x="359410" y="38100"/>
                  </a:lnTo>
                  <a:lnTo>
                    <a:pt x="435610" y="74930"/>
                  </a:lnTo>
                  <a:lnTo>
                    <a:pt x="435038" y="41757"/>
                  </a:lnTo>
                  <a:lnTo>
                    <a:pt x="537210" y="40640"/>
                  </a:lnTo>
                  <a:lnTo>
                    <a:pt x="537210" y="31750"/>
                  </a:lnTo>
                  <a:close/>
                </a:path>
                <a:path w="3421379" h="722629">
                  <a:moveTo>
                    <a:pt x="3421380" y="680720"/>
                  </a:moveTo>
                  <a:lnTo>
                    <a:pt x="3345180" y="641350"/>
                  </a:lnTo>
                  <a:lnTo>
                    <a:pt x="3345180" y="675474"/>
                  </a:lnTo>
                  <a:lnTo>
                    <a:pt x="3248660" y="674370"/>
                  </a:lnTo>
                  <a:lnTo>
                    <a:pt x="3248660" y="683260"/>
                  </a:lnTo>
                  <a:lnTo>
                    <a:pt x="3345180" y="684364"/>
                  </a:lnTo>
                  <a:lnTo>
                    <a:pt x="3345180" y="717550"/>
                  </a:lnTo>
                  <a:lnTo>
                    <a:pt x="3421380" y="680720"/>
                  </a:lnTo>
                  <a:close/>
                </a:path>
              </a:pathLst>
            </a:custGeom>
            <a:solidFill>
              <a:srgbClr val="000000"/>
            </a:solidFill>
          </p:spPr>
          <p:txBody>
            <a:bodyPr wrap="square" lIns="0" tIns="0" rIns="0" bIns="0" rtlCol="0"/>
            <a:lstStyle/>
            <a:p>
              <a:endParaRPr sz="1906"/>
            </a:p>
          </p:txBody>
        </p:sp>
      </p:grpSp>
      <p:sp>
        <p:nvSpPr>
          <p:cNvPr id="60" name="object 60"/>
          <p:cNvSpPr txBox="1"/>
          <p:nvPr/>
        </p:nvSpPr>
        <p:spPr>
          <a:xfrm>
            <a:off x="8696661" y="1379669"/>
            <a:ext cx="1277471" cy="306864"/>
          </a:xfrm>
          <a:prstGeom prst="rect">
            <a:avLst/>
          </a:prstGeom>
        </p:spPr>
        <p:txBody>
          <a:bodyPr vert="horz" wrap="square" lIns="0" tIns="13447" rIns="0" bIns="0" rtlCol="0">
            <a:spAutoFit/>
          </a:bodyPr>
          <a:lstStyle/>
          <a:p>
            <a:pPr marL="13447">
              <a:spcBef>
                <a:spcPts val="106"/>
              </a:spcBef>
            </a:pPr>
            <a:r>
              <a:rPr sz="1906" b="1" spc="-11" dirty="0">
                <a:solidFill>
                  <a:srgbClr val="FF0000"/>
                </a:solidFill>
                <a:latin typeface="Arial"/>
                <a:cs typeface="Arial"/>
              </a:rPr>
              <a:t>Protocoles</a:t>
            </a:r>
            <a:endParaRPr sz="1906">
              <a:latin typeface="Arial"/>
              <a:cs typeface="Arial"/>
            </a:endParaRPr>
          </a:p>
        </p:txBody>
      </p:sp>
      <p:sp>
        <p:nvSpPr>
          <p:cNvPr id="61" name="object 61"/>
          <p:cNvSpPr txBox="1"/>
          <p:nvPr/>
        </p:nvSpPr>
        <p:spPr>
          <a:xfrm>
            <a:off x="4060115" y="3100893"/>
            <a:ext cx="190948" cy="306864"/>
          </a:xfrm>
          <a:prstGeom prst="rect">
            <a:avLst/>
          </a:prstGeom>
        </p:spPr>
        <p:txBody>
          <a:bodyPr vert="horz" wrap="square" lIns="0" tIns="13447" rIns="0" bIns="0" rtlCol="0">
            <a:spAutoFit/>
          </a:bodyPr>
          <a:lstStyle/>
          <a:p>
            <a:pPr marL="13447">
              <a:spcBef>
                <a:spcPts val="106"/>
              </a:spcBef>
            </a:pPr>
            <a:r>
              <a:rPr sz="1906" spc="-53" dirty="0">
                <a:latin typeface="Tahoma"/>
                <a:cs typeface="Tahoma"/>
              </a:rPr>
              <a:t>H</a:t>
            </a:r>
            <a:endParaRPr sz="1906">
              <a:latin typeface="Tahoma"/>
              <a:cs typeface="Tahoma"/>
            </a:endParaRPr>
          </a:p>
        </p:txBody>
      </p:sp>
      <p:sp>
        <p:nvSpPr>
          <p:cNvPr id="62" name="object 62"/>
          <p:cNvSpPr txBox="1"/>
          <p:nvPr/>
        </p:nvSpPr>
        <p:spPr>
          <a:xfrm>
            <a:off x="4706919" y="2081604"/>
            <a:ext cx="1021976" cy="526539"/>
          </a:xfrm>
          <a:prstGeom prst="rect">
            <a:avLst/>
          </a:prstGeom>
        </p:spPr>
        <p:txBody>
          <a:bodyPr vert="horz" wrap="square" lIns="0" tIns="13447" rIns="0" bIns="0" rtlCol="0">
            <a:spAutoFit/>
          </a:bodyPr>
          <a:lstStyle/>
          <a:p>
            <a:pPr algn="ctr">
              <a:lnSpc>
                <a:spcPts val="2250"/>
              </a:lnSpc>
              <a:spcBef>
                <a:spcPts val="106"/>
              </a:spcBef>
            </a:pPr>
            <a:r>
              <a:rPr sz="1906" b="1" spc="-11" dirty="0">
                <a:solidFill>
                  <a:srgbClr val="FFFFFF"/>
                </a:solidFill>
                <a:latin typeface="Arial"/>
                <a:cs typeface="Arial"/>
              </a:rPr>
              <a:t>données</a:t>
            </a:r>
            <a:endParaRPr sz="1906">
              <a:latin typeface="Arial"/>
              <a:cs typeface="Arial"/>
            </a:endParaRPr>
          </a:p>
          <a:p>
            <a:pPr marL="26221" algn="ctr">
              <a:lnSpc>
                <a:spcPts val="1742"/>
              </a:lnSpc>
            </a:pPr>
            <a:r>
              <a:rPr sz="1482" b="1" spc="-11" dirty="0">
                <a:latin typeface="Arial"/>
                <a:cs typeface="Arial"/>
              </a:rPr>
              <a:t>message</a:t>
            </a:r>
            <a:endParaRPr sz="1482">
              <a:latin typeface="Arial"/>
              <a:cs typeface="Arial"/>
            </a:endParaRPr>
          </a:p>
        </p:txBody>
      </p:sp>
      <p:sp>
        <p:nvSpPr>
          <p:cNvPr id="63" name="object 63"/>
          <p:cNvSpPr txBox="1"/>
          <p:nvPr/>
        </p:nvSpPr>
        <p:spPr>
          <a:xfrm>
            <a:off x="4706919" y="3091478"/>
            <a:ext cx="1021976" cy="513715"/>
          </a:xfrm>
          <a:prstGeom prst="rect">
            <a:avLst/>
          </a:prstGeom>
        </p:spPr>
        <p:txBody>
          <a:bodyPr vert="horz" wrap="square" lIns="0" tIns="13447" rIns="0" bIns="0" rtlCol="0">
            <a:spAutoFit/>
          </a:bodyPr>
          <a:lstStyle/>
          <a:p>
            <a:pPr marL="13447">
              <a:lnSpc>
                <a:spcPts val="2245"/>
              </a:lnSpc>
              <a:spcBef>
                <a:spcPts val="106"/>
              </a:spcBef>
            </a:pPr>
            <a:r>
              <a:rPr sz="1906" b="1" spc="-11" dirty="0">
                <a:solidFill>
                  <a:srgbClr val="FFFFFF"/>
                </a:solidFill>
                <a:latin typeface="Arial"/>
                <a:cs typeface="Arial"/>
              </a:rPr>
              <a:t>données</a:t>
            </a:r>
            <a:endParaRPr sz="1906">
              <a:latin typeface="Arial"/>
              <a:cs typeface="Arial"/>
            </a:endParaRPr>
          </a:p>
          <a:p>
            <a:pPr marL="37651">
              <a:lnSpc>
                <a:spcPts val="1735"/>
              </a:lnSpc>
            </a:pPr>
            <a:r>
              <a:rPr sz="1482" b="1" spc="-11" dirty="0">
                <a:latin typeface="Arial"/>
                <a:cs typeface="Arial"/>
              </a:rPr>
              <a:t>segment</a:t>
            </a:r>
            <a:endParaRPr sz="1482">
              <a:latin typeface="Arial"/>
              <a:cs typeface="Arial"/>
            </a:endParaRPr>
          </a:p>
        </p:txBody>
      </p:sp>
      <p:sp>
        <p:nvSpPr>
          <p:cNvPr id="64" name="object 64"/>
          <p:cNvSpPr txBox="1"/>
          <p:nvPr/>
        </p:nvSpPr>
        <p:spPr>
          <a:xfrm>
            <a:off x="4471595" y="4307092"/>
            <a:ext cx="1148379"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datagramme</a:t>
            </a:r>
            <a:endParaRPr sz="1482">
              <a:latin typeface="Arial"/>
              <a:cs typeface="Arial"/>
            </a:endParaRPr>
          </a:p>
        </p:txBody>
      </p:sp>
      <p:sp>
        <p:nvSpPr>
          <p:cNvPr id="65" name="object 65"/>
          <p:cNvSpPr txBox="1"/>
          <p:nvPr/>
        </p:nvSpPr>
        <p:spPr>
          <a:xfrm>
            <a:off x="4700195" y="4992892"/>
            <a:ext cx="540572"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trame</a:t>
            </a:r>
            <a:endParaRPr sz="1482">
              <a:latin typeface="Arial"/>
              <a:cs typeface="Arial"/>
            </a:endParaRPr>
          </a:p>
        </p:txBody>
      </p:sp>
      <p:grpSp>
        <p:nvGrpSpPr>
          <p:cNvPr id="66" name="object 66"/>
          <p:cNvGrpSpPr/>
          <p:nvPr/>
        </p:nvGrpSpPr>
        <p:grpSpPr>
          <a:xfrm>
            <a:off x="3234465" y="4500730"/>
            <a:ext cx="3254188" cy="1007185"/>
            <a:chOff x="2155189" y="4250690"/>
            <a:chExt cx="3073400" cy="951230"/>
          </a:xfrm>
        </p:grpSpPr>
        <p:sp>
          <p:nvSpPr>
            <p:cNvPr id="67" name="object 67"/>
            <p:cNvSpPr/>
            <p:nvPr/>
          </p:nvSpPr>
          <p:spPr>
            <a:xfrm>
              <a:off x="2581909" y="4286250"/>
              <a:ext cx="2232660" cy="0"/>
            </a:xfrm>
            <a:custGeom>
              <a:avLst/>
              <a:gdLst/>
              <a:ahLst/>
              <a:cxnLst/>
              <a:rect l="l" t="t" r="r" b="b"/>
              <a:pathLst>
                <a:path w="2232660">
                  <a:moveTo>
                    <a:pt x="0" y="0"/>
                  </a:moveTo>
                  <a:lnTo>
                    <a:pt x="2232660" y="0"/>
                  </a:lnTo>
                </a:path>
              </a:pathLst>
            </a:custGeom>
            <a:ln w="3175">
              <a:solidFill>
                <a:srgbClr val="000000"/>
              </a:solidFill>
              <a:prstDash val="lgDash"/>
            </a:ln>
          </p:spPr>
          <p:txBody>
            <a:bodyPr wrap="square" lIns="0" tIns="0" rIns="0" bIns="0" rtlCol="0"/>
            <a:lstStyle/>
            <a:p>
              <a:endParaRPr sz="1906"/>
            </a:p>
          </p:txBody>
        </p:sp>
        <p:pic>
          <p:nvPicPr>
            <p:cNvPr id="68" name="object 68"/>
            <p:cNvPicPr/>
            <p:nvPr/>
          </p:nvPicPr>
          <p:blipFill>
            <a:blip r:embed="rId4" cstate="print"/>
            <a:stretch>
              <a:fillRect/>
            </a:stretch>
          </p:blipFill>
          <p:spPr>
            <a:xfrm>
              <a:off x="2501899" y="4250690"/>
              <a:ext cx="100330" cy="71120"/>
            </a:xfrm>
            <a:prstGeom prst="rect">
              <a:avLst/>
            </a:prstGeom>
          </p:spPr>
        </p:pic>
        <p:pic>
          <p:nvPicPr>
            <p:cNvPr id="69" name="object 69"/>
            <p:cNvPicPr/>
            <p:nvPr/>
          </p:nvPicPr>
          <p:blipFill>
            <a:blip r:embed="rId5" cstate="print"/>
            <a:stretch>
              <a:fillRect/>
            </a:stretch>
          </p:blipFill>
          <p:spPr>
            <a:xfrm>
              <a:off x="4794250" y="4250690"/>
              <a:ext cx="101600" cy="71120"/>
            </a:xfrm>
            <a:prstGeom prst="rect">
              <a:avLst/>
            </a:prstGeom>
          </p:spPr>
        </p:pic>
        <p:sp>
          <p:nvSpPr>
            <p:cNvPr id="70" name="object 70"/>
            <p:cNvSpPr/>
            <p:nvPr/>
          </p:nvSpPr>
          <p:spPr>
            <a:xfrm>
              <a:off x="2155190" y="4507230"/>
              <a:ext cx="3073400" cy="694690"/>
            </a:xfrm>
            <a:custGeom>
              <a:avLst/>
              <a:gdLst/>
              <a:ahLst/>
              <a:cxnLst/>
              <a:rect l="l" t="t" r="r" b="b"/>
              <a:pathLst>
                <a:path w="3073400" h="694689">
                  <a:moveTo>
                    <a:pt x="8890" y="0"/>
                  </a:moveTo>
                  <a:lnTo>
                    <a:pt x="0" y="0"/>
                  </a:lnTo>
                  <a:lnTo>
                    <a:pt x="0" y="10160"/>
                  </a:lnTo>
                  <a:lnTo>
                    <a:pt x="8890" y="10160"/>
                  </a:lnTo>
                  <a:lnTo>
                    <a:pt x="8890" y="0"/>
                  </a:lnTo>
                  <a:close/>
                </a:path>
                <a:path w="3073400" h="694689">
                  <a:moveTo>
                    <a:pt x="10160" y="207010"/>
                  </a:moveTo>
                  <a:lnTo>
                    <a:pt x="1270" y="207010"/>
                  </a:lnTo>
                  <a:lnTo>
                    <a:pt x="1270" y="215900"/>
                  </a:lnTo>
                  <a:lnTo>
                    <a:pt x="10160" y="215900"/>
                  </a:lnTo>
                  <a:lnTo>
                    <a:pt x="10160" y="207010"/>
                  </a:lnTo>
                  <a:close/>
                </a:path>
                <a:path w="3073400" h="694689">
                  <a:moveTo>
                    <a:pt x="10160" y="140970"/>
                  </a:moveTo>
                  <a:lnTo>
                    <a:pt x="1270" y="140970"/>
                  </a:lnTo>
                  <a:lnTo>
                    <a:pt x="1270" y="179070"/>
                  </a:lnTo>
                  <a:lnTo>
                    <a:pt x="10160" y="179070"/>
                  </a:lnTo>
                  <a:lnTo>
                    <a:pt x="10160" y="140970"/>
                  </a:lnTo>
                  <a:close/>
                </a:path>
                <a:path w="3073400" h="694689">
                  <a:moveTo>
                    <a:pt x="10160" y="102870"/>
                  </a:moveTo>
                  <a:lnTo>
                    <a:pt x="0" y="102870"/>
                  </a:lnTo>
                  <a:lnTo>
                    <a:pt x="1270" y="113030"/>
                  </a:lnTo>
                  <a:lnTo>
                    <a:pt x="10160" y="113030"/>
                  </a:lnTo>
                  <a:lnTo>
                    <a:pt x="10160" y="102870"/>
                  </a:lnTo>
                  <a:close/>
                </a:path>
                <a:path w="3073400" h="694689">
                  <a:moveTo>
                    <a:pt x="10160" y="38100"/>
                  </a:moveTo>
                  <a:lnTo>
                    <a:pt x="0" y="38100"/>
                  </a:lnTo>
                  <a:lnTo>
                    <a:pt x="0" y="74930"/>
                  </a:lnTo>
                  <a:lnTo>
                    <a:pt x="10160" y="74930"/>
                  </a:lnTo>
                  <a:lnTo>
                    <a:pt x="10160" y="38100"/>
                  </a:lnTo>
                  <a:close/>
                </a:path>
                <a:path w="3073400" h="694689">
                  <a:moveTo>
                    <a:pt x="11430" y="516890"/>
                  </a:moveTo>
                  <a:lnTo>
                    <a:pt x="2540" y="516890"/>
                  </a:lnTo>
                  <a:lnTo>
                    <a:pt x="2540" y="525780"/>
                  </a:lnTo>
                  <a:lnTo>
                    <a:pt x="11430" y="525780"/>
                  </a:lnTo>
                  <a:lnTo>
                    <a:pt x="11430" y="516890"/>
                  </a:lnTo>
                  <a:close/>
                </a:path>
                <a:path w="3073400" h="694689">
                  <a:moveTo>
                    <a:pt x="11430" y="450850"/>
                  </a:moveTo>
                  <a:lnTo>
                    <a:pt x="2540" y="450850"/>
                  </a:lnTo>
                  <a:lnTo>
                    <a:pt x="2540" y="488950"/>
                  </a:lnTo>
                  <a:lnTo>
                    <a:pt x="11430" y="488950"/>
                  </a:lnTo>
                  <a:lnTo>
                    <a:pt x="11430" y="450850"/>
                  </a:lnTo>
                  <a:close/>
                </a:path>
                <a:path w="3073400" h="694689">
                  <a:moveTo>
                    <a:pt x="11430" y="412750"/>
                  </a:moveTo>
                  <a:lnTo>
                    <a:pt x="2540" y="412750"/>
                  </a:lnTo>
                  <a:lnTo>
                    <a:pt x="2540" y="422910"/>
                  </a:lnTo>
                  <a:lnTo>
                    <a:pt x="11430" y="422910"/>
                  </a:lnTo>
                  <a:lnTo>
                    <a:pt x="11430" y="412750"/>
                  </a:lnTo>
                  <a:close/>
                </a:path>
                <a:path w="3073400" h="694689">
                  <a:moveTo>
                    <a:pt x="11430" y="347980"/>
                  </a:moveTo>
                  <a:lnTo>
                    <a:pt x="2540" y="347980"/>
                  </a:lnTo>
                  <a:lnTo>
                    <a:pt x="2540" y="384810"/>
                  </a:lnTo>
                  <a:lnTo>
                    <a:pt x="11430" y="384810"/>
                  </a:lnTo>
                  <a:lnTo>
                    <a:pt x="11430" y="347980"/>
                  </a:lnTo>
                  <a:close/>
                </a:path>
                <a:path w="3073400" h="694689">
                  <a:moveTo>
                    <a:pt x="11430" y="309892"/>
                  </a:moveTo>
                  <a:lnTo>
                    <a:pt x="1270" y="309892"/>
                  </a:lnTo>
                  <a:lnTo>
                    <a:pt x="1270" y="320040"/>
                  </a:lnTo>
                  <a:lnTo>
                    <a:pt x="11430" y="320040"/>
                  </a:lnTo>
                  <a:lnTo>
                    <a:pt x="11430" y="309892"/>
                  </a:lnTo>
                  <a:close/>
                </a:path>
                <a:path w="3073400" h="694689">
                  <a:moveTo>
                    <a:pt x="11430" y="281940"/>
                  </a:moveTo>
                  <a:lnTo>
                    <a:pt x="10160" y="243840"/>
                  </a:lnTo>
                  <a:lnTo>
                    <a:pt x="1270" y="243840"/>
                  </a:lnTo>
                  <a:lnTo>
                    <a:pt x="1270" y="281940"/>
                  </a:lnTo>
                  <a:lnTo>
                    <a:pt x="11430" y="281940"/>
                  </a:lnTo>
                  <a:close/>
                </a:path>
                <a:path w="3073400" h="694689">
                  <a:moveTo>
                    <a:pt x="12700" y="657860"/>
                  </a:moveTo>
                  <a:lnTo>
                    <a:pt x="3810" y="657860"/>
                  </a:lnTo>
                  <a:lnTo>
                    <a:pt x="3810" y="694690"/>
                  </a:lnTo>
                  <a:lnTo>
                    <a:pt x="12700" y="694690"/>
                  </a:lnTo>
                  <a:lnTo>
                    <a:pt x="12700" y="657860"/>
                  </a:lnTo>
                  <a:close/>
                </a:path>
                <a:path w="3073400" h="694689">
                  <a:moveTo>
                    <a:pt x="12700" y="619760"/>
                  </a:moveTo>
                  <a:lnTo>
                    <a:pt x="3810" y="619760"/>
                  </a:lnTo>
                  <a:lnTo>
                    <a:pt x="3810" y="629920"/>
                  </a:lnTo>
                  <a:lnTo>
                    <a:pt x="12700" y="629920"/>
                  </a:lnTo>
                  <a:lnTo>
                    <a:pt x="12700" y="619760"/>
                  </a:lnTo>
                  <a:close/>
                </a:path>
                <a:path w="3073400" h="694689">
                  <a:moveTo>
                    <a:pt x="12700" y="554990"/>
                  </a:moveTo>
                  <a:lnTo>
                    <a:pt x="2540" y="554990"/>
                  </a:lnTo>
                  <a:lnTo>
                    <a:pt x="2540" y="591820"/>
                  </a:lnTo>
                  <a:lnTo>
                    <a:pt x="12700" y="591820"/>
                  </a:lnTo>
                  <a:lnTo>
                    <a:pt x="12700" y="554990"/>
                  </a:lnTo>
                  <a:close/>
                </a:path>
                <a:path w="3073400" h="694689">
                  <a:moveTo>
                    <a:pt x="3069590" y="140970"/>
                  </a:moveTo>
                  <a:lnTo>
                    <a:pt x="3060700" y="140970"/>
                  </a:lnTo>
                  <a:lnTo>
                    <a:pt x="3060700" y="179070"/>
                  </a:lnTo>
                  <a:lnTo>
                    <a:pt x="3069590" y="179070"/>
                  </a:lnTo>
                  <a:lnTo>
                    <a:pt x="3069590" y="140970"/>
                  </a:lnTo>
                  <a:close/>
                </a:path>
                <a:path w="3073400" h="694689">
                  <a:moveTo>
                    <a:pt x="3069590" y="102870"/>
                  </a:moveTo>
                  <a:lnTo>
                    <a:pt x="3060700" y="102870"/>
                  </a:lnTo>
                  <a:lnTo>
                    <a:pt x="3060700" y="113030"/>
                  </a:lnTo>
                  <a:lnTo>
                    <a:pt x="3069590" y="113030"/>
                  </a:lnTo>
                  <a:lnTo>
                    <a:pt x="3069590" y="102870"/>
                  </a:lnTo>
                  <a:close/>
                </a:path>
                <a:path w="3073400" h="694689">
                  <a:moveTo>
                    <a:pt x="3069590" y="38100"/>
                  </a:moveTo>
                  <a:lnTo>
                    <a:pt x="3060700" y="38100"/>
                  </a:lnTo>
                  <a:lnTo>
                    <a:pt x="3060700" y="74930"/>
                  </a:lnTo>
                  <a:lnTo>
                    <a:pt x="3069590" y="74930"/>
                  </a:lnTo>
                  <a:lnTo>
                    <a:pt x="3069590" y="38100"/>
                  </a:lnTo>
                  <a:close/>
                </a:path>
                <a:path w="3073400" h="694689">
                  <a:moveTo>
                    <a:pt x="3069590" y="0"/>
                  </a:moveTo>
                  <a:lnTo>
                    <a:pt x="3060700" y="0"/>
                  </a:lnTo>
                  <a:lnTo>
                    <a:pt x="3060700" y="10160"/>
                  </a:lnTo>
                  <a:lnTo>
                    <a:pt x="3069590" y="10160"/>
                  </a:lnTo>
                  <a:lnTo>
                    <a:pt x="3069590" y="0"/>
                  </a:lnTo>
                  <a:close/>
                </a:path>
                <a:path w="3073400" h="694689">
                  <a:moveTo>
                    <a:pt x="3070860" y="347980"/>
                  </a:moveTo>
                  <a:lnTo>
                    <a:pt x="3061970" y="347980"/>
                  </a:lnTo>
                  <a:lnTo>
                    <a:pt x="3061970" y="384810"/>
                  </a:lnTo>
                  <a:lnTo>
                    <a:pt x="3070860" y="384810"/>
                  </a:lnTo>
                  <a:lnTo>
                    <a:pt x="3070860" y="347980"/>
                  </a:lnTo>
                  <a:close/>
                </a:path>
                <a:path w="3073400" h="694689">
                  <a:moveTo>
                    <a:pt x="3070860" y="309892"/>
                  </a:moveTo>
                  <a:lnTo>
                    <a:pt x="3061970" y="309892"/>
                  </a:lnTo>
                  <a:lnTo>
                    <a:pt x="3061970" y="320040"/>
                  </a:lnTo>
                  <a:lnTo>
                    <a:pt x="3070860" y="320040"/>
                  </a:lnTo>
                  <a:lnTo>
                    <a:pt x="3070860" y="309892"/>
                  </a:lnTo>
                  <a:close/>
                </a:path>
                <a:path w="3073400" h="694689">
                  <a:moveTo>
                    <a:pt x="3070860" y="243840"/>
                  </a:moveTo>
                  <a:lnTo>
                    <a:pt x="3060700" y="243840"/>
                  </a:lnTo>
                  <a:lnTo>
                    <a:pt x="3061970" y="281940"/>
                  </a:lnTo>
                  <a:lnTo>
                    <a:pt x="3070860" y="281940"/>
                  </a:lnTo>
                  <a:lnTo>
                    <a:pt x="3070860" y="243840"/>
                  </a:lnTo>
                  <a:close/>
                </a:path>
                <a:path w="3073400" h="694689">
                  <a:moveTo>
                    <a:pt x="3070860" y="207010"/>
                  </a:moveTo>
                  <a:lnTo>
                    <a:pt x="3060700" y="207010"/>
                  </a:lnTo>
                  <a:lnTo>
                    <a:pt x="3060700" y="215900"/>
                  </a:lnTo>
                  <a:lnTo>
                    <a:pt x="3070860" y="215900"/>
                  </a:lnTo>
                  <a:lnTo>
                    <a:pt x="3070860" y="207010"/>
                  </a:lnTo>
                  <a:close/>
                </a:path>
                <a:path w="3073400" h="694689">
                  <a:moveTo>
                    <a:pt x="3072130" y="619760"/>
                  </a:moveTo>
                  <a:lnTo>
                    <a:pt x="3063240" y="619760"/>
                  </a:lnTo>
                  <a:lnTo>
                    <a:pt x="3063240" y="629920"/>
                  </a:lnTo>
                  <a:lnTo>
                    <a:pt x="3072130" y="629920"/>
                  </a:lnTo>
                  <a:lnTo>
                    <a:pt x="3072130" y="619760"/>
                  </a:lnTo>
                  <a:close/>
                </a:path>
                <a:path w="3073400" h="694689">
                  <a:moveTo>
                    <a:pt x="3072130" y="554990"/>
                  </a:moveTo>
                  <a:lnTo>
                    <a:pt x="3063240" y="554990"/>
                  </a:lnTo>
                  <a:lnTo>
                    <a:pt x="3063240" y="591820"/>
                  </a:lnTo>
                  <a:lnTo>
                    <a:pt x="3072130" y="591820"/>
                  </a:lnTo>
                  <a:lnTo>
                    <a:pt x="3072130" y="554990"/>
                  </a:lnTo>
                  <a:close/>
                </a:path>
                <a:path w="3073400" h="694689">
                  <a:moveTo>
                    <a:pt x="3072130" y="516890"/>
                  </a:moveTo>
                  <a:lnTo>
                    <a:pt x="3063240" y="516890"/>
                  </a:lnTo>
                  <a:lnTo>
                    <a:pt x="3063240" y="525780"/>
                  </a:lnTo>
                  <a:lnTo>
                    <a:pt x="3072130" y="525780"/>
                  </a:lnTo>
                  <a:lnTo>
                    <a:pt x="3072130" y="516890"/>
                  </a:lnTo>
                  <a:close/>
                </a:path>
                <a:path w="3073400" h="694689">
                  <a:moveTo>
                    <a:pt x="3072130" y="450850"/>
                  </a:moveTo>
                  <a:lnTo>
                    <a:pt x="3061970" y="450850"/>
                  </a:lnTo>
                  <a:lnTo>
                    <a:pt x="3063240" y="488950"/>
                  </a:lnTo>
                  <a:lnTo>
                    <a:pt x="3072130" y="488950"/>
                  </a:lnTo>
                  <a:lnTo>
                    <a:pt x="3072130" y="450850"/>
                  </a:lnTo>
                  <a:close/>
                </a:path>
                <a:path w="3073400" h="694689">
                  <a:moveTo>
                    <a:pt x="3072130" y="412750"/>
                  </a:moveTo>
                  <a:lnTo>
                    <a:pt x="3061970" y="412750"/>
                  </a:lnTo>
                  <a:lnTo>
                    <a:pt x="3061970" y="422910"/>
                  </a:lnTo>
                  <a:lnTo>
                    <a:pt x="3072130" y="422910"/>
                  </a:lnTo>
                  <a:lnTo>
                    <a:pt x="3072130" y="412750"/>
                  </a:lnTo>
                  <a:close/>
                </a:path>
                <a:path w="3073400" h="694689">
                  <a:moveTo>
                    <a:pt x="3073400" y="694690"/>
                  </a:moveTo>
                  <a:lnTo>
                    <a:pt x="3072130" y="657860"/>
                  </a:lnTo>
                  <a:lnTo>
                    <a:pt x="3063240" y="657860"/>
                  </a:lnTo>
                  <a:lnTo>
                    <a:pt x="3063240" y="694690"/>
                  </a:lnTo>
                  <a:lnTo>
                    <a:pt x="3073400" y="694690"/>
                  </a:lnTo>
                  <a:close/>
                </a:path>
              </a:pathLst>
            </a:custGeom>
            <a:solidFill>
              <a:srgbClr val="000000"/>
            </a:solidFill>
          </p:spPr>
          <p:txBody>
            <a:bodyPr wrap="square" lIns="0" tIns="0" rIns="0" bIns="0" rtlCol="0"/>
            <a:lstStyle/>
            <a:p>
              <a:endParaRPr sz="1906"/>
            </a:p>
          </p:txBody>
        </p:sp>
        <p:sp>
          <p:nvSpPr>
            <p:cNvPr id="71" name="object 71"/>
            <p:cNvSpPr/>
            <p:nvPr/>
          </p:nvSpPr>
          <p:spPr>
            <a:xfrm>
              <a:off x="2258059" y="4898390"/>
              <a:ext cx="2885440" cy="0"/>
            </a:xfrm>
            <a:custGeom>
              <a:avLst/>
              <a:gdLst/>
              <a:ahLst/>
              <a:cxnLst/>
              <a:rect l="l" t="t" r="r" b="b"/>
              <a:pathLst>
                <a:path w="2885440">
                  <a:moveTo>
                    <a:pt x="0" y="0"/>
                  </a:moveTo>
                  <a:lnTo>
                    <a:pt x="2885440" y="0"/>
                  </a:lnTo>
                </a:path>
              </a:pathLst>
            </a:custGeom>
            <a:ln w="3175">
              <a:solidFill>
                <a:srgbClr val="000000"/>
              </a:solidFill>
              <a:prstDash val="lgDash"/>
            </a:ln>
          </p:spPr>
          <p:txBody>
            <a:bodyPr wrap="square" lIns="0" tIns="0" rIns="0" bIns="0" rtlCol="0"/>
            <a:lstStyle/>
            <a:p>
              <a:endParaRPr sz="1906"/>
            </a:p>
          </p:txBody>
        </p:sp>
        <p:sp>
          <p:nvSpPr>
            <p:cNvPr id="72" name="object 72"/>
            <p:cNvSpPr/>
            <p:nvPr/>
          </p:nvSpPr>
          <p:spPr>
            <a:xfrm>
              <a:off x="2176780" y="4861560"/>
              <a:ext cx="3049270" cy="72390"/>
            </a:xfrm>
            <a:custGeom>
              <a:avLst/>
              <a:gdLst/>
              <a:ahLst/>
              <a:cxnLst/>
              <a:rect l="l" t="t" r="r" b="b"/>
              <a:pathLst>
                <a:path w="3049270" h="72389">
                  <a:moveTo>
                    <a:pt x="100330" y="0"/>
                  </a:moveTo>
                  <a:lnTo>
                    <a:pt x="0" y="36830"/>
                  </a:lnTo>
                  <a:lnTo>
                    <a:pt x="100330" y="72390"/>
                  </a:lnTo>
                  <a:lnTo>
                    <a:pt x="95250" y="64770"/>
                  </a:lnTo>
                  <a:lnTo>
                    <a:pt x="91440" y="57150"/>
                  </a:lnTo>
                  <a:lnTo>
                    <a:pt x="88900" y="46990"/>
                  </a:lnTo>
                  <a:lnTo>
                    <a:pt x="87630" y="36830"/>
                  </a:lnTo>
                  <a:lnTo>
                    <a:pt x="88900" y="26670"/>
                  </a:lnTo>
                  <a:lnTo>
                    <a:pt x="91440" y="17780"/>
                  </a:lnTo>
                  <a:lnTo>
                    <a:pt x="95250" y="7620"/>
                  </a:lnTo>
                  <a:lnTo>
                    <a:pt x="100330" y="0"/>
                  </a:lnTo>
                  <a:close/>
                </a:path>
                <a:path w="3049270" h="72389">
                  <a:moveTo>
                    <a:pt x="3049270" y="36830"/>
                  </a:moveTo>
                  <a:lnTo>
                    <a:pt x="2948940" y="0"/>
                  </a:lnTo>
                  <a:lnTo>
                    <a:pt x="2955290" y="7620"/>
                  </a:lnTo>
                  <a:lnTo>
                    <a:pt x="2959100" y="16510"/>
                  </a:lnTo>
                  <a:lnTo>
                    <a:pt x="2961640" y="25400"/>
                  </a:lnTo>
                  <a:lnTo>
                    <a:pt x="2962910" y="36830"/>
                  </a:lnTo>
                  <a:lnTo>
                    <a:pt x="2961640" y="45720"/>
                  </a:lnTo>
                  <a:lnTo>
                    <a:pt x="2959100" y="55880"/>
                  </a:lnTo>
                  <a:lnTo>
                    <a:pt x="2955290" y="64770"/>
                  </a:lnTo>
                  <a:lnTo>
                    <a:pt x="2948940" y="72390"/>
                  </a:lnTo>
                  <a:lnTo>
                    <a:pt x="3049270" y="36830"/>
                  </a:lnTo>
                  <a:close/>
                </a:path>
              </a:pathLst>
            </a:custGeom>
            <a:solidFill>
              <a:srgbClr val="000000"/>
            </a:solidFill>
          </p:spPr>
          <p:txBody>
            <a:bodyPr wrap="square" lIns="0" tIns="0" rIns="0" bIns="0" rtlCol="0"/>
            <a:lstStyle/>
            <a:p>
              <a:endParaRPr sz="1906"/>
            </a:p>
          </p:txBody>
        </p:sp>
      </p:grpSp>
      <p:grpSp>
        <p:nvGrpSpPr>
          <p:cNvPr id="73" name="object 73"/>
          <p:cNvGrpSpPr/>
          <p:nvPr/>
        </p:nvGrpSpPr>
        <p:grpSpPr>
          <a:xfrm>
            <a:off x="3982123" y="2556286"/>
            <a:ext cx="2134047" cy="1105348"/>
            <a:chOff x="2861310" y="2414270"/>
            <a:chExt cx="2015489" cy="1043940"/>
          </a:xfrm>
        </p:grpSpPr>
        <p:sp>
          <p:nvSpPr>
            <p:cNvPr id="74" name="object 74"/>
            <p:cNvSpPr/>
            <p:nvPr/>
          </p:nvSpPr>
          <p:spPr>
            <a:xfrm>
              <a:off x="2941320" y="3422650"/>
              <a:ext cx="19050" cy="0"/>
            </a:xfrm>
            <a:custGeom>
              <a:avLst/>
              <a:gdLst/>
              <a:ahLst/>
              <a:cxnLst/>
              <a:rect l="l" t="t" r="r" b="b"/>
              <a:pathLst>
                <a:path w="19050">
                  <a:moveTo>
                    <a:pt x="0" y="0"/>
                  </a:moveTo>
                  <a:lnTo>
                    <a:pt x="19050" y="0"/>
                  </a:lnTo>
                </a:path>
              </a:pathLst>
            </a:custGeom>
            <a:ln w="3175">
              <a:solidFill>
                <a:srgbClr val="000000"/>
              </a:solidFill>
            </a:ln>
          </p:spPr>
          <p:txBody>
            <a:bodyPr wrap="square" lIns="0" tIns="0" rIns="0" bIns="0" rtlCol="0"/>
            <a:lstStyle/>
            <a:p>
              <a:endParaRPr sz="1906"/>
            </a:p>
          </p:txBody>
        </p:sp>
        <p:sp>
          <p:nvSpPr>
            <p:cNvPr id="75" name="object 75"/>
            <p:cNvSpPr/>
            <p:nvPr/>
          </p:nvSpPr>
          <p:spPr>
            <a:xfrm>
              <a:off x="2980690" y="3422650"/>
              <a:ext cx="1814830" cy="0"/>
            </a:xfrm>
            <a:custGeom>
              <a:avLst/>
              <a:gdLst/>
              <a:ahLst/>
              <a:cxnLst/>
              <a:rect l="l" t="t" r="r" b="b"/>
              <a:pathLst>
                <a:path w="1814829">
                  <a:moveTo>
                    <a:pt x="0" y="0"/>
                  </a:moveTo>
                  <a:lnTo>
                    <a:pt x="1814830" y="0"/>
                  </a:lnTo>
                </a:path>
              </a:pathLst>
            </a:custGeom>
            <a:ln w="3175">
              <a:solidFill>
                <a:srgbClr val="000000"/>
              </a:solidFill>
              <a:prstDash val="lgDash"/>
            </a:ln>
          </p:spPr>
          <p:txBody>
            <a:bodyPr wrap="square" lIns="0" tIns="0" rIns="0" bIns="0" rtlCol="0"/>
            <a:lstStyle/>
            <a:p>
              <a:endParaRPr sz="1906"/>
            </a:p>
          </p:txBody>
        </p:sp>
        <p:sp>
          <p:nvSpPr>
            <p:cNvPr id="76" name="object 76"/>
            <p:cNvSpPr/>
            <p:nvPr/>
          </p:nvSpPr>
          <p:spPr>
            <a:xfrm>
              <a:off x="2861310" y="3385820"/>
              <a:ext cx="100330" cy="72390"/>
            </a:xfrm>
            <a:custGeom>
              <a:avLst/>
              <a:gdLst/>
              <a:ahLst/>
              <a:cxnLst/>
              <a:rect l="l" t="t" r="r" b="b"/>
              <a:pathLst>
                <a:path w="100330" h="72389">
                  <a:moveTo>
                    <a:pt x="100329" y="0"/>
                  </a:moveTo>
                  <a:lnTo>
                    <a:pt x="0" y="36829"/>
                  </a:lnTo>
                  <a:lnTo>
                    <a:pt x="100329" y="72389"/>
                  </a:lnTo>
                  <a:lnTo>
                    <a:pt x="95250" y="64769"/>
                  </a:lnTo>
                  <a:lnTo>
                    <a:pt x="90169" y="55879"/>
                  </a:lnTo>
                  <a:lnTo>
                    <a:pt x="87629" y="46989"/>
                  </a:lnTo>
                  <a:lnTo>
                    <a:pt x="86359" y="36829"/>
                  </a:lnTo>
                  <a:lnTo>
                    <a:pt x="87629" y="26669"/>
                  </a:lnTo>
                  <a:lnTo>
                    <a:pt x="90169" y="16509"/>
                  </a:lnTo>
                  <a:lnTo>
                    <a:pt x="95250" y="7619"/>
                  </a:lnTo>
                  <a:lnTo>
                    <a:pt x="100329" y="0"/>
                  </a:lnTo>
                  <a:close/>
                </a:path>
              </a:pathLst>
            </a:custGeom>
            <a:solidFill>
              <a:srgbClr val="000000"/>
            </a:solidFill>
          </p:spPr>
          <p:txBody>
            <a:bodyPr wrap="square" lIns="0" tIns="0" rIns="0" bIns="0" rtlCol="0"/>
            <a:lstStyle/>
            <a:p>
              <a:endParaRPr sz="1906"/>
            </a:p>
          </p:txBody>
        </p:sp>
        <p:pic>
          <p:nvPicPr>
            <p:cNvPr id="77" name="object 77"/>
            <p:cNvPicPr/>
            <p:nvPr/>
          </p:nvPicPr>
          <p:blipFill>
            <a:blip r:embed="rId6" cstate="print"/>
            <a:stretch>
              <a:fillRect/>
            </a:stretch>
          </p:blipFill>
          <p:spPr>
            <a:xfrm>
              <a:off x="4776470" y="3385820"/>
              <a:ext cx="100329" cy="72390"/>
            </a:xfrm>
            <a:prstGeom prst="rect">
              <a:avLst/>
            </a:prstGeom>
          </p:spPr>
        </p:pic>
        <p:sp>
          <p:nvSpPr>
            <p:cNvPr id="78" name="object 78"/>
            <p:cNvSpPr/>
            <p:nvPr/>
          </p:nvSpPr>
          <p:spPr>
            <a:xfrm>
              <a:off x="3266440" y="2449830"/>
              <a:ext cx="1508760" cy="0"/>
            </a:xfrm>
            <a:custGeom>
              <a:avLst/>
              <a:gdLst/>
              <a:ahLst/>
              <a:cxnLst/>
              <a:rect l="l" t="t" r="r" b="b"/>
              <a:pathLst>
                <a:path w="1508760">
                  <a:moveTo>
                    <a:pt x="0" y="0"/>
                  </a:moveTo>
                  <a:lnTo>
                    <a:pt x="1508760" y="0"/>
                  </a:lnTo>
                </a:path>
              </a:pathLst>
            </a:custGeom>
            <a:ln w="3175">
              <a:solidFill>
                <a:srgbClr val="000000"/>
              </a:solidFill>
              <a:prstDash val="lgDash"/>
            </a:ln>
          </p:spPr>
          <p:txBody>
            <a:bodyPr wrap="square" lIns="0" tIns="0" rIns="0" bIns="0" rtlCol="0"/>
            <a:lstStyle/>
            <a:p>
              <a:endParaRPr sz="1906"/>
            </a:p>
          </p:txBody>
        </p:sp>
        <p:pic>
          <p:nvPicPr>
            <p:cNvPr id="79" name="object 79"/>
            <p:cNvPicPr/>
            <p:nvPr/>
          </p:nvPicPr>
          <p:blipFill>
            <a:blip r:embed="rId7" cstate="print"/>
            <a:stretch>
              <a:fillRect/>
            </a:stretch>
          </p:blipFill>
          <p:spPr>
            <a:xfrm>
              <a:off x="3185160" y="2414270"/>
              <a:ext cx="100329" cy="72389"/>
            </a:xfrm>
            <a:prstGeom prst="rect">
              <a:avLst/>
            </a:prstGeom>
          </p:spPr>
        </p:pic>
        <p:pic>
          <p:nvPicPr>
            <p:cNvPr id="80" name="object 80"/>
            <p:cNvPicPr/>
            <p:nvPr/>
          </p:nvPicPr>
          <p:blipFill>
            <a:blip r:embed="rId8" cstate="print"/>
            <a:stretch>
              <a:fillRect/>
            </a:stretch>
          </p:blipFill>
          <p:spPr>
            <a:xfrm>
              <a:off x="4758689" y="2414270"/>
              <a:ext cx="100330" cy="72389"/>
            </a:xfrm>
            <a:prstGeom prst="rect">
              <a:avLst/>
            </a:prstGeom>
          </p:spPr>
        </p:pic>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FC3C0-E905-4D68-88F0-A9A01CA68411}"/>
              </a:ext>
            </a:extLst>
          </p:cNvPr>
          <p:cNvSpPr>
            <a:spLocks noGrp="1"/>
          </p:cNvSpPr>
          <p:nvPr>
            <p:ph type="title"/>
          </p:nvPr>
        </p:nvSpPr>
        <p:spPr/>
        <p:txBody>
          <a:bodyPr/>
          <a:lstStyle/>
          <a:p>
            <a:r>
              <a:rPr lang="fr-FR" b="0" i="0" dirty="0">
                <a:solidFill>
                  <a:srgbClr val="404040"/>
                </a:solidFill>
                <a:effectLst/>
                <a:latin typeface="Helvetica Neue"/>
              </a:rPr>
              <a:t>Le modèle de référence TCP/IP</a:t>
            </a:r>
            <a:endParaRPr lang="fr-FR" dirty="0"/>
          </a:p>
        </p:txBody>
      </p:sp>
      <p:sp>
        <p:nvSpPr>
          <p:cNvPr id="3" name="Espace réservé du contenu 2">
            <a:extLst>
              <a:ext uri="{FF2B5EF4-FFF2-40B4-BE49-F238E27FC236}">
                <a16:creationId xmlns:a16="http://schemas.microsoft.com/office/drawing/2014/main" id="{FE4CA18E-CDB0-4135-ACA4-7D8A815309AB}"/>
              </a:ext>
            </a:extLst>
          </p:cNvPr>
          <p:cNvSpPr>
            <a:spLocks noGrp="1"/>
          </p:cNvSpPr>
          <p:nvPr>
            <p:ph idx="1"/>
          </p:nvPr>
        </p:nvSpPr>
        <p:spPr/>
        <p:txBody>
          <a:bodyPr>
            <a:normAutofit fontScale="77500" lnSpcReduction="20000"/>
          </a:bodyPr>
          <a:lstStyle/>
          <a:p>
            <a:pPr algn="l"/>
            <a:r>
              <a:rPr lang="fr-FR" b="0" i="0" dirty="0">
                <a:solidFill>
                  <a:srgbClr val="393536"/>
                </a:solidFill>
                <a:effectLst/>
                <a:latin typeface="Geneva"/>
              </a:rPr>
              <a:t>Le modèle de protocole TCP/IP pour les communications inter réseau fut créé au début des années 1970 et est appelé modèle Internet. Comme l'illustre la figure, il définit quatre catégories de fonctions qui doivent intervenir pour que les communications aboutissent. L'architecture de la suite de protocoles TCP/IP suit la structure de ce modèle. Pour cette raison, le modèle Internet est généralement appelé modèle TCP/IP.</a:t>
            </a:r>
          </a:p>
          <a:p>
            <a:pPr algn="l"/>
            <a:r>
              <a:rPr lang="fr-FR" b="0" i="0" dirty="0">
                <a:solidFill>
                  <a:srgbClr val="393536"/>
                </a:solidFill>
                <a:effectLst/>
                <a:latin typeface="Geneva"/>
              </a:rPr>
              <a:t>La plupart des modèles de protocole décrivent une pile de protocoles spécifique au fournisseur. Cependant, comme le modèle TCP/IP est une norme ouverte, aucune entreprise ne contrôle la définition du modèle. Les définitions de la norme et des protocoles TCP/IP sont traitées dans un forum public et définies dans un ensemble de documents RFC disponible au public. Les documents RFC contiennent les spécifications formelles des protocoles de communication de données ainsi que des ressources qui décrivent l'utilisation des protocoles.</a:t>
            </a:r>
          </a:p>
          <a:p>
            <a:pPr algn="l"/>
            <a:r>
              <a:rPr lang="fr-FR" b="0" i="0" dirty="0">
                <a:solidFill>
                  <a:srgbClr val="393536"/>
                </a:solidFill>
                <a:effectLst/>
                <a:latin typeface="Geneva"/>
              </a:rPr>
              <a:t>Ils contiennent également des documents techniques et organisationnels concernant Internet, y compris les spécifications techniques et les documents relatifs aux politiques élaborés par l'IETF.</a:t>
            </a:r>
          </a:p>
          <a:p>
            <a:endParaRPr lang="fr-FR" dirty="0"/>
          </a:p>
        </p:txBody>
      </p:sp>
    </p:spTree>
    <p:extLst>
      <p:ext uri="{BB962C8B-B14F-4D97-AF65-F5344CB8AC3E}">
        <p14:creationId xmlns:p14="http://schemas.microsoft.com/office/powerpoint/2010/main" val="4259805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A0283-FD56-47FE-A61D-ACF82939745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E8C327F-2298-43BA-AED9-476DF36DBAA1}"/>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7AE5DD02-C492-4FD6-8941-0497485FCBA4}"/>
              </a:ext>
            </a:extLst>
          </p:cNvPr>
          <p:cNvPicPr>
            <a:picLocks noChangeAspect="1"/>
          </p:cNvPicPr>
          <p:nvPr/>
        </p:nvPicPr>
        <p:blipFill>
          <a:blip r:embed="rId2"/>
          <a:stretch>
            <a:fillRect/>
          </a:stretch>
        </p:blipFill>
        <p:spPr>
          <a:xfrm>
            <a:off x="3829050" y="1876425"/>
            <a:ext cx="4533900" cy="3105150"/>
          </a:xfrm>
          <a:prstGeom prst="rect">
            <a:avLst/>
          </a:prstGeom>
        </p:spPr>
      </p:pic>
    </p:spTree>
    <p:extLst>
      <p:ext uri="{BB962C8B-B14F-4D97-AF65-F5344CB8AC3E}">
        <p14:creationId xmlns:p14="http://schemas.microsoft.com/office/powerpoint/2010/main" val="1859853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8AD218-6088-E23B-4D74-AFE7AAB0DD0B}"/>
              </a:ext>
            </a:extLst>
          </p:cNvPr>
          <p:cNvSpPr>
            <a:spLocks noGrp="1"/>
          </p:cNvSpPr>
          <p:nvPr>
            <p:ph type="title"/>
          </p:nvPr>
        </p:nvSpPr>
        <p:spPr/>
        <p:txBody>
          <a:bodyPr/>
          <a:lstStyle/>
          <a:p>
            <a:endParaRPr lang="fr-FR"/>
          </a:p>
        </p:txBody>
      </p:sp>
      <p:pic>
        <p:nvPicPr>
          <p:cNvPr id="5" name="Image 4">
            <a:extLst>
              <a:ext uri="{FF2B5EF4-FFF2-40B4-BE49-F238E27FC236}">
                <a16:creationId xmlns:a16="http://schemas.microsoft.com/office/drawing/2014/main" id="{850F9951-4826-4372-623D-ABF7FCEB8F19}"/>
              </a:ext>
            </a:extLst>
          </p:cNvPr>
          <p:cNvPicPr>
            <a:picLocks noChangeAspect="1"/>
          </p:cNvPicPr>
          <p:nvPr/>
        </p:nvPicPr>
        <p:blipFill>
          <a:blip r:embed="rId2"/>
          <a:stretch>
            <a:fillRect/>
          </a:stretch>
        </p:blipFill>
        <p:spPr>
          <a:xfrm>
            <a:off x="1972598" y="2162412"/>
            <a:ext cx="9583550" cy="3677763"/>
          </a:xfrm>
          <a:prstGeom prst="rect">
            <a:avLst/>
          </a:prstGeom>
        </p:spPr>
      </p:pic>
    </p:spTree>
    <p:extLst>
      <p:ext uri="{BB962C8B-B14F-4D97-AF65-F5344CB8AC3E}">
        <p14:creationId xmlns:p14="http://schemas.microsoft.com/office/powerpoint/2010/main" val="2232099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38922" y="938156"/>
            <a:ext cx="7077186" cy="3715841"/>
          </a:xfrm>
          <a:prstGeom prst="rect">
            <a:avLst/>
          </a:prstGeom>
        </p:spPr>
        <p:txBody>
          <a:bodyPr vert="horz" wrap="square" lIns="0" tIns="192293" rIns="0" bIns="0" rtlCol="0">
            <a:spAutoFit/>
          </a:bodyPr>
          <a:lstStyle/>
          <a:p>
            <a:pPr marL="53787">
              <a:spcBef>
                <a:spcPts val="1514"/>
              </a:spcBef>
            </a:pPr>
            <a:r>
              <a:rPr sz="2541" b="1" dirty="0">
                <a:solidFill>
                  <a:srgbClr val="7F0000"/>
                </a:solidFill>
                <a:latin typeface="Verdana"/>
                <a:cs typeface="Verdana"/>
              </a:rPr>
              <a:t>Les</a:t>
            </a:r>
            <a:r>
              <a:rPr sz="2541" b="1" spc="-106" dirty="0">
                <a:solidFill>
                  <a:srgbClr val="7F0000"/>
                </a:solidFill>
                <a:latin typeface="Verdana"/>
                <a:cs typeface="Verdana"/>
              </a:rPr>
              <a:t> </a:t>
            </a:r>
            <a:r>
              <a:rPr sz="2541" b="1" dirty="0">
                <a:solidFill>
                  <a:srgbClr val="7F0000"/>
                </a:solidFill>
                <a:latin typeface="Verdana"/>
                <a:cs typeface="Verdana"/>
              </a:rPr>
              <a:t>couches</a:t>
            </a:r>
            <a:r>
              <a:rPr sz="2541" b="1" spc="-106" dirty="0">
                <a:solidFill>
                  <a:srgbClr val="7F0000"/>
                </a:solidFill>
                <a:latin typeface="Verdana"/>
                <a:cs typeface="Verdana"/>
              </a:rPr>
              <a:t> </a:t>
            </a:r>
            <a:r>
              <a:rPr sz="2541" b="1" spc="-11" dirty="0">
                <a:solidFill>
                  <a:srgbClr val="7F0000"/>
                </a:solidFill>
                <a:latin typeface="Verdana"/>
                <a:cs typeface="Verdana"/>
              </a:rPr>
              <a:t>TCP/IP</a:t>
            </a:r>
            <a:endParaRPr sz="2541">
              <a:latin typeface="Verdana"/>
              <a:cs typeface="Verdana"/>
            </a:endParaRPr>
          </a:p>
          <a:p>
            <a:pPr marL="265574" indent="-190944">
              <a:spcBef>
                <a:spcPts val="1059"/>
              </a:spcBef>
              <a:buSzPct val="80555"/>
              <a:buFont typeface="Segoe UI Symbol"/>
              <a:buChar char="■"/>
              <a:tabLst>
                <a:tab pos="265574" algn="l"/>
              </a:tabLst>
            </a:pPr>
            <a:r>
              <a:rPr sz="1906" b="1" spc="-11" dirty="0">
                <a:solidFill>
                  <a:srgbClr val="00007F"/>
                </a:solidFill>
                <a:latin typeface="Verdana"/>
                <a:cs typeface="Verdana"/>
              </a:rPr>
              <a:t>Réseau</a:t>
            </a:r>
            <a:endParaRPr sz="1906">
              <a:latin typeface="Verdana"/>
              <a:cs typeface="Verdana"/>
            </a:endParaRPr>
          </a:p>
          <a:p>
            <a:pPr marL="748312" lvl="1" indent="-189599">
              <a:spcBef>
                <a:spcPts val="561"/>
              </a:spcBef>
              <a:buSzPct val="80000"/>
              <a:buFont typeface="Segoe UI Symbol"/>
              <a:buChar char="■"/>
              <a:tabLst>
                <a:tab pos="748312" algn="l"/>
              </a:tabLst>
            </a:pPr>
            <a:r>
              <a:rPr sz="1588" dirty="0">
                <a:solidFill>
                  <a:srgbClr val="00007F"/>
                </a:solidFill>
                <a:latin typeface="Verdana"/>
                <a:cs typeface="Verdana"/>
              </a:rPr>
              <a:t>Acheminement</a:t>
            </a:r>
            <a:r>
              <a:rPr sz="1588" spc="-53" dirty="0">
                <a:solidFill>
                  <a:srgbClr val="00007F"/>
                </a:solidFill>
                <a:latin typeface="Verdana"/>
                <a:cs typeface="Verdana"/>
              </a:rPr>
              <a:t> </a:t>
            </a:r>
            <a:r>
              <a:rPr sz="1588" dirty="0">
                <a:solidFill>
                  <a:srgbClr val="00007F"/>
                </a:solidFill>
                <a:latin typeface="Verdana"/>
                <a:cs typeface="Verdana"/>
              </a:rPr>
              <a:t>des</a:t>
            </a:r>
            <a:r>
              <a:rPr sz="1588" spc="-48" dirty="0">
                <a:solidFill>
                  <a:srgbClr val="00007F"/>
                </a:solidFill>
                <a:latin typeface="Verdana"/>
                <a:cs typeface="Verdana"/>
              </a:rPr>
              <a:t> </a:t>
            </a:r>
            <a:r>
              <a:rPr sz="1588" dirty="0">
                <a:solidFill>
                  <a:srgbClr val="00007F"/>
                </a:solidFill>
                <a:latin typeface="Verdana"/>
                <a:cs typeface="Verdana"/>
              </a:rPr>
              <a:t>données</a:t>
            </a:r>
            <a:r>
              <a:rPr sz="1588" spc="-53" dirty="0">
                <a:solidFill>
                  <a:srgbClr val="00007F"/>
                </a:solidFill>
                <a:latin typeface="Verdana"/>
                <a:cs typeface="Verdana"/>
              </a:rPr>
              <a:t> </a:t>
            </a:r>
            <a:r>
              <a:rPr sz="1588" dirty="0">
                <a:solidFill>
                  <a:srgbClr val="00007F"/>
                </a:solidFill>
                <a:latin typeface="Verdana"/>
                <a:cs typeface="Verdana"/>
              </a:rPr>
              <a:t>sur</a:t>
            </a:r>
            <a:r>
              <a:rPr sz="1588" spc="-48" dirty="0">
                <a:solidFill>
                  <a:srgbClr val="00007F"/>
                </a:solidFill>
                <a:latin typeface="Verdana"/>
                <a:cs typeface="Verdana"/>
              </a:rPr>
              <a:t> </a:t>
            </a:r>
            <a:r>
              <a:rPr sz="1588" dirty="0">
                <a:solidFill>
                  <a:srgbClr val="00007F"/>
                </a:solidFill>
                <a:latin typeface="Verdana"/>
                <a:cs typeface="Verdana"/>
              </a:rPr>
              <a:t>la</a:t>
            </a:r>
            <a:r>
              <a:rPr sz="1588" spc="-53" dirty="0">
                <a:solidFill>
                  <a:srgbClr val="00007F"/>
                </a:solidFill>
                <a:latin typeface="Verdana"/>
                <a:cs typeface="Verdana"/>
              </a:rPr>
              <a:t> </a:t>
            </a:r>
            <a:r>
              <a:rPr sz="1588" spc="-11" dirty="0">
                <a:solidFill>
                  <a:srgbClr val="00007F"/>
                </a:solidFill>
                <a:latin typeface="Verdana"/>
                <a:cs typeface="Verdana"/>
              </a:rPr>
              <a:t>liaison</a:t>
            </a:r>
            <a:endParaRPr sz="1588">
              <a:latin typeface="Verdana"/>
              <a:cs typeface="Verdana"/>
            </a:endParaRPr>
          </a:p>
          <a:p>
            <a:pPr marL="748312" lvl="1" indent="-189599">
              <a:spcBef>
                <a:spcPts val="572"/>
              </a:spcBef>
              <a:buSzPct val="80000"/>
              <a:buFont typeface="Segoe UI Symbol"/>
              <a:buChar char="■"/>
              <a:tabLst>
                <a:tab pos="748312" algn="l"/>
              </a:tabLst>
            </a:pPr>
            <a:r>
              <a:rPr sz="1588" dirty="0">
                <a:solidFill>
                  <a:srgbClr val="00007F"/>
                </a:solidFill>
                <a:latin typeface="Verdana"/>
                <a:cs typeface="Verdana"/>
              </a:rPr>
              <a:t>Coordination</a:t>
            </a:r>
            <a:r>
              <a:rPr sz="1588" spc="-53" dirty="0">
                <a:solidFill>
                  <a:srgbClr val="00007F"/>
                </a:solidFill>
                <a:latin typeface="Verdana"/>
                <a:cs typeface="Verdana"/>
              </a:rPr>
              <a:t> </a:t>
            </a:r>
            <a:r>
              <a:rPr sz="1588" dirty="0">
                <a:solidFill>
                  <a:srgbClr val="00007F"/>
                </a:solidFill>
                <a:latin typeface="Verdana"/>
                <a:cs typeface="Verdana"/>
              </a:rPr>
              <a:t>de</a:t>
            </a:r>
            <a:r>
              <a:rPr sz="1588" spc="-48" dirty="0">
                <a:solidFill>
                  <a:srgbClr val="00007F"/>
                </a:solidFill>
                <a:latin typeface="Verdana"/>
                <a:cs typeface="Verdana"/>
              </a:rPr>
              <a:t> </a:t>
            </a:r>
            <a:r>
              <a:rPr sz="1588" dirty="0">
                <a:solidFill>
                  <a:srgbClr val="00007F"/>
                </a:solidFill>
                <a:latin typeface="Verdana"/>
                <a:cs typeface="Verdana"/>
              </a:rPr>
              <a:t>la</a:t>
            </a:r>
            <a:r>
              <a:rPr sz="1588" spc="-53" dirty="0">
                <a:solidFill>
                  <a:srgbClr val="00007F"/>
                </a:solidFill>
                <a:latin typeface="Verdana"/>
                <a:cs typeface="Verdana"/>
              </a:rPr>
              <a:t> </a:t>
            </a:r>
            <a:r>
              <a:rPr sz="1588" spc="-11" dirty="0">
                <a:solidFill>
                  <a:srgbClr val="00007F"/>
                </a:solidFill>
                <a:latin typeface="Verdana"/>
                <a:cs typeface="Verdana"/>
              </a:rPr>
              <a:t>transmission</a:t>
            </a:r>
            <a:r>
              <a:rPr sz="1588" spc="-48" dirty="0">
                <a:solidFill>
                  <a:srgbClr val="00007F"/>
                </a:solidFill>
                <a:latin typeface="Verdana"/>
                <a:cs typeface="Verdana"/>
              </a:rPr>
              <a:t> </a:t>
            </a:r>
            <a:r>
              <a:rPr sz="1588" dirty="0">
                <a:solidFill>
                  <a:srgbClr val="00007F"/>
                </a:solidFill>
                <a:latin typeface="Verdana"/>
                <a:cs typeface="Verdana"/>
              </a:rPr>
              <a:t>de</a:t>
            </a:r>
            <a:r>
              <a:rPr sz="1588" spc="-48" dirty="0">
                <a:solidFill>
                  <a:srgbClr val="00007F"/>
                </a:solidFill>
                <a:latin typeface="Verdana"/>
                <a:cs typeface="Verdana"/>
              </a:rPr>
              <a:t> </a:t>
            </a:r>
            <a:r>
              <a:rPr sz="1588" dirty="0">
                <a:solidFill>
                  <a:srgbClr val="00007F"/>
                </a:solidFill>
                <a:latin typeface="Verdana"/>
                <a:cs typeface="Verdana"/>
              </a:rPr>
              <a:t>données</a:t>
            </a:r>
            <a:r>
              <a:rPr sz="1588" spc="-53" dirty="0">
                <a:solidFill>
                  <a:srgbClr val="00007F"/>
                </a:solidFill>
                <a:latin typeface="Verdana"/>
                <a:cs typeface="Verdana"/>
              </a:rPr>
              <a:t> </a:t>
            </a:r>
            <a:r>
              <a:rPr sz="1588" spc="-11" dirty="0">
                <a:solidFill>
                  <a:srgbClr val="00007F"/>
                </a:solidFill>
                <a:latin typeface="Verdana"/>
                <a:cs typeface="Verdana"/>
              </a:rPr>
              <a:t>(synchronisation)</a:t>
            </a:r>
            <a:endParaRPr sz="1588">
              <a:latin typeface="Verdana"/>
              <a:cs typeface="Verdana"/>
            </a:endParaRPr>
          </a:p>
          <a:p>
            <a:pPr marL="748312" lvl="1" indent="-189599">
              <a:spcBef>
                <a:spcPts val="561"/>
              </a:spcBef>
              <a:buSzPct val="80000"/>
              <a:buFont typeface="Segoe UI Symbol"/>
              <a:buChar char="■"/>
              <a:tabLst>
                <a:tab pos="748312" algn="l"/>
              </a:tabLst>
            </a:pPr>
            <a:r>
              <a:rPr sz="1588" spc="-11" dirty="0">
                <a:solidFill>
                  <a:srgbClr val="00007F"/>
                </a:solidFill>
                <a:latin typeface="Verdana"/>
                <a:cs typeface="Verdana"/>
              </a:rPr>
              <a:t>Conversion</a:t>
            </a:r>
            <a:r>
              <a:rPr sz="1588" spc="-64" dirty="0">
                <a:solidFill>
                  <a:srgbClr val="00007F"/>
                </a:solidFill>
                <a:latin typeface="Verdana"/>
                <a:cs typeface="Verdana"/>
              </a:rPr>
              <a:t> </a:t>
            </a:r>
            <a:r>
              <a:rPr sz="1588" dirty="0">
                <a:solidFill>
                  <a:srgbClr val="00007F"/>
                </a:solidFill>
                <a:latin typeface="Verdana"/>
                <a:cs typeface="Verdana"/>
              </a:rPr>
              <a:t>des</a:t>
            </a:r>
            <a:r>
              <a:rPr sz="1588" spc="-58" dirty="0">
                <a:solidFill>
                  <a:srgbClr val="00007F"/>
                </a:solidFill>
                <a:latin typeface="Verdana"/>
                <a:cs typeface="Verdana"/>
              </a:rPr>
              <a:t> </a:t>
            </a:r>
            <a:r>
              <a:rPr sz="1588" dirty="0">
                <a:solidFill>
                  <a:srgbClr val="00007F"/>
                </a:solidFill>
                <a:latin typeface="Verdana"/>
                <a:cs typeface="Verdana"/>
              </a:rPr>
              <a:t>signaux</a:t>
            </a:r>
            <a:r>
              <a:rPr sz="1588" spc="-53" dirty="0">
                <a:solidFill>
                  <a:srgbClr val="00007F"/>
                </a:solidFill>
                <a:latin typeface="Verdana"/>
                <a:cs typeface="Verdana"/>
              </a:rPr>
              <a:t> </a:t>
            </a:r>
            <a:r>
              <a:rPr sz="1588" spc="-11" dirty="0">
                <a:solidFill>
                  <a:srgbClr val="00007F"/>
                </a:solidFill>
                <a:latin typeface="Verdana"/>
                <a:cs typeface="Verdana"/>
              </a:rPr>
              <a:t>(analogique/numérique)</a:t>
            </a:r>
            <a:endParaRPr sz="1588">
              <a:latin typeface="Verdana"/>
              <a:cs typeface="Verdana"/>
            </a:endParaRPr>
          </a:p>
          <a:p>
            <a:pPr marL="347599" indent="-272969">
              <a:spcBef>
                <a:spcPts val="1249"/>
              </a:spcBef>
              <a:buSzPct val="80555"/>
              <a:buFont typeface="Segoe UI Symbol"/>
              <a:buChar char="■"/>
              <a:tabLst>
                <a:tab pos="347599" algn="l"/>
              </a:tabLst>
            </a:pPr>
            <a:r>
              <a:rPr sz="1906" b="1" dirty="0">
                <a:solidFill>
                  <a:srgbClr val="00007F"/>
                </a:solidFill>
                <a:latin typeface="Verdana"/>
                <a:cs typeface="Verdana"/>
              </a:rPr>
              <a:t>Internet</a:t>
            </a:r>
            <a:r>
              <a:rPr sz="1906" b="1" spc="-58" dirty="0">
                <a:solidFill>
                  <a:srgbClr val="00007F"/>
                </a:solidFill>
                <a:latin typeface="Verdana"/>
                <a:cs typeface="Verdana"/>
              </a:rPr>
              <a:t> </a:t>
            </a:r>
            <a:r>
              <a:rPr sz="1906" b="1" dirty="0">
                <a:solidFill>
                  <a:srgbClr val="00007F"/>
                </a:solidFill>
                <a:latin typeface="Verdana"/>
                <a:cs typeface="Verdana"/>
              </a:rPr>
              <a:t>:</a:t>
            </a:r>
            <a:r>
              <a:rPr sz="1906" b="1" spc="-64" dirty="0">
                <a:solidFill>
                  <a:srgbClr val="00007F"/>
                </a:solidFill>
                <a:latin typeface="Verdana"/>
                <a:cs typeface="Verdana"/>
              </a:rPr>
              <a:t> </a:t>
            </a:r>
            <a:r>
              <a:rPr sz="1906" b="1" spc="-11" dirty="0">
                <a:solidFill>
                  <a:srgbClr val="00007F"/>
                </a:solidFill>
                <a:latin typeface="Verdana"/>
                <a:cs typeface="Verdana"/>
              </a:rPr>
              <a:t>communication</a:t>
            </a:r>
            <a:r>
              <a:rPr sz="1906" b="1" spc="-64" dirty="0">
                <a:solidFill>
                  <a:srgbClr val="00007F"/>
                </a:solidFill>
                <a:latin typeface="Verdana"/>
                <a:cs typeface="Verdana"/>
              </a:rPr>
              <a:t> </a:t>
            </a:r>
            <a:r>
              <a:rPr sz="1906" b="1" dirty="0">
                <a:solidFill>
                  <a:srgbClr val="00007F"/>
                </a:solidFill>
                <a:latin typeface="Verdana"/>
                <a:cs typeface="Verdana"/>
              </a:rPr>
              <a:t>entre</a:t>
            </a:r>
            <a:r>
              <a:rPr sz="1906" b="1" spc="-53" dirty="0">
                <a:solidFill>
                  <a:srgbClr val="00007F"/>
                </a:solidFill>
                <a:latin typeface="Verdana"/>
                <a:cs typeface="Verdana"/>
              </a:rPr>
              <a:t> </a:t>
            </a:r>
            <a:r>
              <a:rPr sz="1906" b="1" spc="-11" dirty="0">
                <a:solidFill>
                  <a:srgbClr val="00007F"/>
                </a:solidFill>
                <a:latin typeface="Verdana"/>
                <a:cs typeface="Verdana"/>
              </a:rPr>
              <a:t>machine</a:t>
            </a:r>
            <a:endParaRPr sz="1906">
              <a:latin typeface="Verdana"/>
              <a:cs typeface="Verdana"/>
            </a:endParaRPr>
          </a:p>
          <a:p>
            <a:pPr marL="748312" lvl="1" indent="-189599">
              <a:spcBef>
                <a:spcPts val="561"/>
              </a:spcBef>
              <a:buSzPct val="80000"/>
              <a:buFont typeface="Segoe UI Symbol"/>
              <a:buChar char="■"/>
              <a:tabLst>
                <a:tab pos="748312" algn="l"/>
              </a:tabLst>
            </a:pPr>
            <a:r>
              <a:rPr sz="1588" dirty="0">
                <a:solidFill>
                  <a:srgbClr val="00007F"/>
                </a:solidFill>
                <a:latin typeface="Verdana"/>
                <a:cs typeface="Verdana"/>
              </a:rPr>
              <a:t>Adressage</a:t>
            </a:r>
            <a:r>
              <a:rPr sz="1588" spc="-90" dirty="0">
                <a:solidFill>
                  <a:srgbClr val="00007F"/>
                </a:solidFill>
                <a:latin typeface="Verdana"/>
                <a:cs typeface="Verdana"/>
              </a:rPr>
              <a:t> </a:t>
            </a:r>
            <a:r>
              <a:rPr sz="1588" spc="-26" dirty="0">
                <a:solidFill>
                  <a:srgbClr val="00007F"/>
                </a:solidFill>
                <a:latin typeface="Verdana"/>
                <a:cs typeface="Verdana"/>
              </a:rPr>
              <a:t>IP</a:t>
            </a:r>
            <a:endParaRPr sz="1588">
              <a:latin typeface="Verdana"/>
              <a:cs typeface="Verdana"/>
            </a:endParaRPr>
          </a:p>
          <a:p>
            <a:pPr marL="748312" lvl="1" indent="-189599">
              <a:spcBef>
                <a:spcPts val="572"/>
              </a:spcBef>
              <a:buSzPct val="80000"/>
              <a:buFont typeface="Segoe UI Symbol"/>
              <a:buChar char="■"/>
              <a:tabLst>
                <a:tab pos="748312" algn="l"/>
              </a:tabLst>
            </a:pPr>
            <a:r>
              <a:rPr sz="1588" dirty="0">
                <a:solidFill>
                  <a:srgbClr val="00007F"/>
                </a:solidFill>
                <a:latin typeface="Verdana"/>
                <a:cs typeface="Verdana"/>
              </a:rPr>
              <a:t>Acheminement</a:t>
            </a:r>
            <a:r>
              <a:rPr sz="1588" spc="-64" dirty="0">
                <a:solidFill>
                  <a:srgbClr val="00007F"/>
                </a:solidFill>
                <a:latin typeface="Verdana"/>
                <a:cs typeface="Verdana"/>
              </a:rPr>
              <a:t> </a:t>
            </a:r>
            <a:r>
              <a:rPr sz="1588" dirty="0">
                <a:solidFill>
                  <a:srgbClr val="00007F"/>
                </a:solidFill>
                <a:latin typeface="Verdana"/>
                <a:cs typeface="Verdana"/>
              </a:rPr>
              <a:t>de</a:t>
            </a:r>
            <a:r>
              <a:rPr sz="1588" spc="-64" dirty="0">
                <a:solidFill>
                  <a:srgbClr val="00007F"/>
                </a:solidFill>
                <a:latin typeface="Verdana"/>
                <a:cs typeface="Verdana"/>
              </a:rPr>
              <a:t> </a:t>
            </a:r>
            <a:r>
              <a:rPr sz="1588" spc="-11" dirty="0">
                <a:solidFill>
                  <a:srgbClr val="00007F"/>
                </a:solidFill>
                <a:latin typeface="Verdana"/>
                <a:cs typeface="Verdana"/>
              </a:rPr>
              <a:t>datagrammes</a:t>
            </a:r>
            <a:endParaRPr sz="1588">
              <a:latin typeface="Verdana"/>
              <a:cs typeface="Verdana"/>
            </a:endParaRPr>
          </a:p>
          <a:p>
            <a:pPr marL="748312" lvl="1" indent="-189599">
              <a:spcBef>
                <a:spcPts val="572"/>
              </a:spcBef>
              <a:buSzPct val="80000"/>
              <a:buFont typeface="Segoe UI Symbol"/>
              <a:buChar char="■"/>
              <a:tabLst>
                <a:tab pos="748312" algn="l"/>
              </a:tabLst>
            </a:pPr>
            <a:r>
              <a:rPr sz="1588" dirty="0">
                <a:solidFill>
                  <a:srgbClr val="00007F"/>
                </a:solidFill>
                <a:latin typeface="Verdana"/>
                <a:cs typeface="Verdana"/>
              </a:rPr>
              <a:t>Peu</a:t>
            </a:r>
            <a:r>
              <a:rPr sz="1588" spc="-32" dirty="0">
                <a:solidFill>
                  <a:srgbClr val="00007F"/>
                </a:solidFill>
                <a:latin typeface="Verdana"/>
                <a:cs typeface="Verdana"/>
              </a:rPr>
              <a:t> </a:t>
            </a:r>
            <a:r>
              <a:rPr sz="1588" dirty="0">
                <a:solidFill>
                  <a:srgbClr val="00007F"/>
                </a:solidFill>
                <a:latin typeface="Verdana"/>
                <a:cs typeface="Verdana"/>
              </a:rPr>
              <a:t>de</a:t>
            </a:r>
            <a:r>
              <a:rPr sz="1588" spc="-32" dirty="0">
                <a:solidFill>
                  <a:srgbClr val="00007F"/>
                </a:solidFill>
                <a:latin typeface="Verdana"/>
                <a:cs typeface="Verdana"/>
              </a:rPr>
              <a:t> </a:t>
            </a:r>
            <a:r>
              <a:rPr sz="1588" spc="-11" dirty="0">
                <a:solidFill>
                  <a:srgbClr val="00007F"/>
                </a:solidFill>
                <a:latin typeface="Verdana"/>
                <a:cs typeface="Verdana"/>
              </a:rPr>
              <a:t>fonctionnalité,</a:t>
            </a:r>
            <a:r>
              <a:rPr sz="1588" spc="-26" dirty="0">
                <a:solidFill>
                  <a:srgbClr val="00007F"/>
                </a:solidFill>
                <a:latin typeface="Verdana"/>
                <a:cs typeface="Verdana"/>
              </a:rPr>
              <a:t> </a:t>
            </a:r>
            <a:r>
              <a:rPr sz="1588" dirty="0">
                <a:solidFill>
                  <a:srgbClr val="00007F"/>
                </a:solidFill>
                <a:latin typeface="Verdana"/>
                <a:cs typeface="Verdana"/>
              </a:rPr>
              <a:t>pas</a:t>
            </a:r>
            <a:r>
              <a:rPr sz="1588" spc="-26" dirty="0">
                <a:solidFill>
                  <a:srgbClr val="00007F"/>
                </a:solidFill>
                <a:latin typeface="Verdana"/>
                <a:cs typeface="Verdana"/>
              </a:rPr>
              <a:t> </a:t>
            </a:r>
            <a:r>
              <a:rPr sz="1588" dirty="0">
                <a:solidFill>
                  <a:srgbClr val="00007F"/>
                </a:solidFill>
                <a:latin typeface="Verdana"/>
                <a:cs typeface="Verdana"/>
              </a:rPr>
              <a:t>de</a:t>
            </a:r>
            <a:r>
              <a:rPr sz="1588" spc="-32" dirty="0">
                <a:solidFill>
                  <a:srgbClr val="00007F"/>
                </a:solidFill>
                <a:latin typeface="Verdana"/>
                <a:cs typeface="Verdana"/>
              </a:rPr>
              <a:t> </a:t>
            </a:r>
            <a:r>
              <a:rPr sz="1588" spc="-11" dirty="0">
                <a:solidFill>
                  <a:srgbClr val="00007F"/>
                </a:solidFill>
                <a:latin typeface="Verdana"/>
                <a:cs typeface="Verdana"/>
              </a:rPr>
              <a:t>garanties</a:t>
            </a:r>
            <a:endParaRPr sz="1588">
              <a:latin typeface="Verdana"/>
              <a:cs typeface="Verdana"/>
            </a:endParaRPr>
          </a:p>
          <a:p>
            <a:pPr marL="748312" lvl="1" indent="-189599">
              <a:spcBef>
                <a:spcPts val="561"/>
              </a:spcBef>
              <a:buSzPct val="80000"/>
              <a:buFont typeface="Segoe UI Symbol"/>
              <a:buChar char="■"/>
              <a:tabLst>
                <a:tab pos="748312" algn="l"/>
              </a:tabLst>
            </a:pPr>
            <a:r>
              <a:rPr sz="1588" dirty="0">
                <a:solidFill>
                  <a:srgbClr val="00007F"/>
                </a:solidFill>
                <a:latin typeface="Verdana"/>
                <a:cs typeface="Verdana"/>
              </a:rPr>
              <a:t>Gestion</a:t>
            </a:r>
            <a:r>
              <a:rPr sz="1588" spc="-53" dirty="0">
                <a:solidFill>
                  <a:srgbClr val="00007F"/>
                </a:solidFill>
                <a:latin typeface="Verdana"/>
                <a:cs typeface="Verdana"/>
              </a:rPr>
              <a:t> </a:t>
            </a:r>
            <a:r>
              <a:rPr sz="1588" dirty="0">
                <a:solidFill>
                  <a:srgbClr val="00007F"/>
                </a:solidFill>
                <a:latin typeface="Verdana"/>
                <a:cs typeface="Verdana"/>
              </a:rPr>
              <a:t>de</a:t>
            </a:r>
            <a:r>
              <a:rPr sz="1588" spc="-53" dirty="0">
                <a:solidFill>
                  <a:srgbClr val="00007F"/>
                </a:solidFill>
                <a:latin typeface="Verdana"/>
                <a:cs typeface="Verdana"/>
              </a:rPr>
              <a:t> </a:t>
            </a:r>
            <a:r>
              <a:rPr sz="1588" dirty="0">
                <a:solidFill>
                  <a:srgbClr val="00007F"/>
                </a:solidFill>
                <a:latin typeface="Verdana"/>
                <a:cs typeface="Verdana"/>
              </a:rPr>
              <a:t>la</a:t>
            </a:r>
            <a:r>
              <a:rPr sz="1588" spc="-48" dirty="0">
                <a:solidFill>
                  <a:srgbClr val="00007F"/>
                </a:solidFill>
                <a:latin typeface="Verdana"/>
                <a:cs typeface="Verdana"/>
              </a:rPr>
              <a:t> </a:t>
            </a:r>
            <a:r>
              <a:rPr sz="1588" dirty="0">
                <a:solidFill>
                  <a:srgbClr val="00007F"/>
                </a:solidFill>
                <a:latin typeface="Verdana"/>
                <a:cs typeface="Verdana"/>
              </a:rPr>
              <a:t>fragmentation</a:t>
            </a:r>
            <a:r>
              <a:rPr sz="1588" spc="-53" dirty="0">
                <a:solidFill>
                  <a:srgbClr val="00007F"/>
                </a:solidFill>
                <a:latin typeface="Verdana"/>
                <a:cs typeface="Verdana"/>
              </a:rPr>
              <a:t> </a:t>
            </a:r>
            <a:r>
              <a:rPr sz="1588" dirty="0">
                <a:solidFill>
                  <a:srgbClr val="00007F"/>
                </a:solidFill>
                <a:latin typeface="Verdana"/>
                <a:cs typeface="Verdana"/>
              </a:rPr>
              <a:t>et</a:t>
            </a:r>
            <a:r>
              <a:rPr sz="1588" spc="-53" dirty="0">
                <a:solidFill>
                  <a:srgbClr val="00007F"/>
                </a:solidFill>
                <a:latin typeface="Verdana"/>
                <a:cs typeface="Verdana"/>
              </a:rPr>
              <a:t> </a:t>
            </a:r>
            <a:r>
              <a:rPr sz="1588" spc="-11" dirty="0">
                <a:solidFill>
                  <a:srgbClr val="00007F"/>
                </a:solidFill>
                <a:latin typeface="Verdana"/>
                <a:cs typeface="Verdana"/>
              </a:rPr>
              <a:t>assemblage</a:t>
            </a:r>
            <a:endParaRPr sz="1588">
              <a:latin typeface="Verdana"/>
              <a:cs typeface="Verdana"/>
            </a:endParaRPr>
          </a:p>
        </p:txBody>
      </p:sp>
      <p:grpSp>
        <p:nvGrpSpPr>
          <p:cNvPr id="4" name="object 4"/>
          <p:cNvGrpSpPr/>
          <p:nvPr/>
        </p:nvGrpSpPr>
        <p:grpSpPr>
          <a:xfrm>
            <a:off x="4646407" y="5225527"/>
            <a:ext cx="384586" cy="192293"/>
            <a:chOff x="3488690" y="4935220"/>
            <a:chExt cx="363220" cy="181610"/>
          </a:xfrm>
        </p:grpSpPr>
        <p:sp>
          <p:nvSpPr>
            <p:cNvPr id="5" name="object 5"/>
            <p:cNvSpPr/>
            <p:nvPr/>
          </p:nvSpPr>
          <p:spPr>
            <a:xfrm>
              <a:off x="3488690" y="4935220"/>
              <a:ext cx="363220" cy="181610"/>
            </a:xfrm>
            <a:custGeom>
              <a:avLst/>
              <a:gdLst/>
              <a:ahLst/>
              <a:cxnLst/>
              <a:rect l="l" t="t" r="r" b="b"/>
              <a:pathLst>
                <a:path w="363220" h="181610">
                  <a:moveTo>
                    <a:pt x="363220" y="0"/>
                  </a:moveTo>
                  <a:lnTo>
                    <a:pt x="0" y="0"/>
                  </a:lnTo>
                  <a:lnTo>
                    <a:pt x="0" y="181609"/>
                  </a:lnTo>
                  <a:lnTo>
                    <a:pt x="181610" y="181609"/>
                  </a:lnTo>
                  <a:lnTo>
                    <a:pt x="363220" y="181609"/>
                  </a:lnTo>
                  <a:lnTo>
                    <a:pt x="363220" y="0"/>
                  </a:lnTo>
                  <a:close/>
                </a:path>
              </a:pathLst>
            </a:custGeom>
            <a:solidFill>
              <a:srgbClr val="999999"/>
            </a:solidFill>
          </p:spPr>
          <p:txBody>
            <a:bodyPr wrap="square" lIns="0" tIns="0" rIns="0" bIns="0" rtlCol="0"/>
            <a:lstStyle/>
            <a:p>
              <a:endParaRPr sz="1906"/>
            </a:p>
          </p:txBody>
        </p:sp>
        <p:sp>
          <p:nvSpPr>
            <p:cNvPr id="6" name="object 6"/>
            <p:cNvSpPr/>
            <p:nvPr/>
          </p:nvSpPr>
          <p:spPr>
            <a:xfrm>
              <a:off x="3488690" y="4935220"/>
              <a:ext cx="363220" cy="181610"/>
            </a:xfrm>
            <a:custGeom>
              <a:avLst/>
              <a:gdLst/>
              <a:ahLst/>
              <a:cxnLst/>
              <a:rect l="l" t="t" r="r" b="b"/>
              <a:pathLst>
                <a:path w="363220" h="181610">
                  <a:moveTo>
                    <a:pt x="181610" y="181609"/>
                  </a:moveTo>
                  <a:lnTo>
                    <a:pt x="0" y="181609"/>
                  </a:lnTo>
                  <a:lnTo>
                    <a:pt x="0" y="0"/>
                  </a:lnTo>
                  <a:lnTo>
                    <a:pt x="363220" y="0"/>
                  </a:lnTo>
                  <a:lnTo>
                    <a:pt x="363220" y="181609"/>
                  </a:lnTo>
                  <a:lnTo>
                    <a:pt x="181610" y="181609"/>
                  </a:lnTo>
                  <a:close/>
                </a:path>
              </a:pathLst>
            </a:custGeom>
            <a:ln w="3175">
              <a:solidFill>
                <a:srgbClr val="000000"/>
              </a:solidFill>
            </a:ln>
          </p:spPr>
          <p:txBody>
            <a:bodyPr wrap="square" lIns="0" tIns="0" rIns="0" bIns="0" rtlCol="0"/>
            <a:lstStyle/>
            <a:p>
              <a:endParaRPr sz="1906"/>
            </a:p>
          </p:txBody>
        </p:sp>
      </p:grpSp>
      <p:sp>
        <p:nvSpPr>
          <p:cNvPr id="7" name="object 7"/>
          <p:cNvSpPr txBox="1"/>
          <p:nvPr/>
        </p:nvSpPr>
        <p:spPr>
          <a:xfrm>
            <a:off x="4721710" y="5210736"/>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grpSp>
        <p:nvGrpSpPr>
          <p:cNvPr id="8" name="object 8"/>
          <p:cNvGrpSpPr/>
          <p:nvPr/>
        </p:nvGrpSpPr>
        <p:grpSpPr>
          <a:xfrm>
            <a:off x="5607872" y="5225527"/>
            <a:ext cx="384586" cy="192293"/>
            <a:chOff x="4396740" y="4935220"/>
            <a:chExt cx="363220" cy="181610"/>
          </a:xfrm>
        </p:grpSpPr>
        <p:sp>
          <p:nvSpPr>
            <p:cNvPr id="9" name="object 9"/>
            <p:cNvSpPr/>
            <p:nvPr/>
          </p:nvSpPr>
          <p:spPr>
            <a:xfrm>
              <a:off x="4396740" y="4935220"/>
              <a:ext cx="363220" cy="181610"/>
            </a:xfrm>
            <a:custGeom>
              <a:avLst/>
              <a:gdLst/>
              <a:ahLst/>
              <a:cxnLst/>
              <a:rect l="l" t="t" r="r" b="b"/>
              <a:pathLst>
                <a:path w="363220" h="181610">
                  <a:moveTo>
                    <a:pt x="363220" y="0"/>
                  </a:moveTo>
                  <a:lnTo>
                    <a:pt x="0" y="0"/>
                  </a:lnTo>
                  <a:lnTo>
                    <a:pt x="0" y="181609"/>
                  </a:lnTo>
                  <a:lnTo>
                    <a:pt x="181610" y="181609"/>
                  </a:lnTo>
                  <a:lnTo>
                    <a:pt x="363220" y="181609"/>
                  </a:lnTo>
                  <a:lnTo>
                    <a:pt x="363220" y="0"/>
                  </a:lnTo>
                  <a:close/>
                </a:path>
              </a:pathLst>
            </a:custGeom>
            <a:solidFill>
              <a:srgbClr val="999999"/>
            </a:solidFill>
          </p:spPr>
          <p:txBody>
            <a:bodyPr wrap="square" lIns="0" tIns="0" rIns="0" bIns="0" rtlCol="0"/>
            <a:lstStyle/>
            <a:p>
              <a:endParaRPr sz="1906"/>
            </a:p>
          </p:txBody>
        </p:sp>
        <p:sp>
          <p:nvSpPr>
            <p:cNvPr id="10" name="object 10"/>
            <p:cNvSpPr/>
            <p:nvPr/>
          </p:nvSpPr>
          <p:spPr>
            <a:xfrm>
              <a:off x="4396740" y="4935220"/>
              <a:ext cx="363220" cy="181610"/>
            </a:xfrm>
            <a:custGeom>
              <a:avLst/>
              <a:gdLst/>
              <a:ahLst/>
              <a:cxnLst/>
              <a:rect l="l" t="t" r="r" b="b"/>
              <a:pathLst>
                <a:path w="363220" h="181610">
                  <a:moveTo>
                    <a:pt x="181610" y="181609"/>
                  </a:moveTo>
                  <a:lnTo>
                    <a:pt x="0" y="181609"/>
                  </a:lnTo>
                  <a:lnTo>
                    <a:pt x="0" y="0"/>
                  </a:lnTo>
                  <a:lnTo>
                    <a:pt x="363220" y="0"/>
                  </a:lnTo>
                  <a:lnTo>
                    <a:pt x="363220" y="181609"/>
                  </a:lnTo>
                  <a:lnTo>
                    <a:pt x="181610" y="181609"/>
                  </a:lnTo>
                  <a:close/>
                </a:path>
              </a:pathLst>
            </a:custGeom>
            <a:ln w="3175">
              <a:solidFill>
                <a:srgbClr val="000000"/>
              </a:solidFill>
            </a:ln>
          </p:spPr>
          <p:txBody>
            <a:bodyPr wrap="square" lIns="0" tIns="0" rIns="0" bIns="0" rtlCol="0"/>
            <a:lstStyle/>
            <a:p>
              <a:endParaRPr sz="1906"/>
            </a:p>
          </p:txBody>
        </p:sp>
      </p:grpSp>
      <p:sp>
        <p:nvSpPr>
          <p:cNvPr id="11" name="object 11"/>
          <p:cNvSpPr txBox="1"/>
          <p:nvPr/>
        </p:nvSpPr>
        <p:spPr>
          <a:xfrm>
            <a:off x="5683174" y="5210736"/>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sp>
        <p:nvSpPr>
          <p:cNvPr id="12" name="object 12"/>
          <p:cNvSpPr/>
          <p:nvPr/>
        </p:nvSpPr>
        <p:spPr>
          <a:xfrm>
            <a:off x="4261821" y="6071347"/>
            <a:ext cx="384586" cy="192293"/>
          </a:xfrm>
          <a:custGeom>
            <a:avLst/>
            <a:gdLst/>
            <a:ahLst/>
            <a:cxnLst/>
            <a:rect l="l" t="t" r="r" b="b"/>
            <a:pathLst>
              <a:path w="363220" h="181610">
                <a:moveTo>
                  <a:pt x="363219" y="0"/>
                </a:moveTo>
                <a:lnTo>
                  <a:pt x="0" y="0"/>
                </a:lnTo>
                <a:lnTo>
                  <a:pt x="0" y="181609"/>
                </a:lnTo>
                <a:lnTo>
                  <a:pt x="181609" y="181609"/>
                </a:lnTo>
                <a:lnTo>
                  <a:pt x="363219" y="181609"/>
                </a:lnTo>
                <a:lnTo>
                  <a:pt x="363219" y="0"/>
                </a:lnTo>
                <a:close/>
              </a:path>
            </a:pathLst>
          </a:custGeom>
          <a:solidFill>
            <a:srgbClr val="999999"/>
          </a:solidFill>
        </p:spPr>
        <p:txBody>
          <a:bodyPr wrap="square" lIns="0" tIns="0" rIns="0" bIns="0" rtlCol="0"/>
          <a:lstStyle/>
          <a:p>
            <a:endParaRPr sz="1906"/>
          </a:p>
        </p:txBody>
      </p:sp>
      <p:sp>
        <p:nvSpPr>
          <p:cNvPr id="13" name="object 13"/>
          <p:cNvSpPr txBox="1"/>
          <p:nvPr/>
        </p:nvSpPr>
        <p:spPr>
          <a:xfrm>
            <a:off x="4261821" y="6071347"/>
            <a:ext cx="384586" cy="192360"/>
          </a:xfrm>
          <a:prstGeom prst="rect">
            <a:avLst/>
          </a:prstGeom>
          <a:ln w="3175">
            <a:solidFill>
              <a:srgbClr val="000000"/>
            </a:solidFill>
          </a:ln>
        </p:spPr>
        <p:txBody>
          <a:bodyPr vert="horz" wrap="square" lIns="0" tIns="0" rIns="0" bIns="0" rtlCol="0">
            <a:spAutoFit/>
          </a:bodyPr>
          <a:lstStyle/>
          <a:p>
            <a:pPr marL="88076">
              <a:lnSpc>
                <a:spcPts val="1514"/>
              </a:lnSpc>
            </a:pPr>
            <a:r>
              <a:rPr sz="1271" b="1" spc="-26" dirty="0">
                <a:latin typeface="Verdana"/>
                <a:cs typeface="Verdana"/>
              </a:rPr>
              <a:t>IP</a:t>
            </a:r>
            <a:endParaRPr sz="1271">
              <a:latin typeface="Verdana"/>
              <a:cs typeface="Verdana"/>
            </a:endParaRPr>
          </a:p>
        </p:txBody>
      </p:sp>
      <p:grpSp>
        <p:nvGrpSpPr>
          <p:cNvPr id="14" name="object 14"/>
          <p:cNvGrpSpPr/>
          <p:nvPr/>
        </p:nvGrpSpPr>
        <p:grpSpPr>
          <a:xfrm>
            <a:off x="3684941" y="5225527"/>
            <a:ext cx="384586" cy="192293"/>
            <a:chOff x="2580639" y="4935220"/>
            <a:chExt cx="363220" cy="181610"/>
          </a:xfrm>
        </p:grpSpPr>
        <p:sp>
          <p:nvSpPr>
            <p:cNvPr id="15" name="object 15"/>
            <p:cNvSpPr/>
            <p:nvPr/>
          </p:nvSpPr>
          <p:spPr>
            <a:xfrm>
              <a:off x="2580639" y="4935220"/>
              <a:ext cx="363220" cy="181610"/>
            </a:xfrm>
            <a:custGeom>
              <a:avLst/>
              <a:gdLst/>
              <a:ahLst/>
              <a:cxnLst/>
              <a:rect l="l" t="t" r="r" b="b"/>
              <a:pathLst>
                <a:path w="363219" h="181610">
                  <a:moveTo>
                    <a:pt x="363220" y="0"/>
                  </a:moveTo>
                  <a:lnTo>
                    <a:pt x="0" y="0"/>
                  </a:lnTo>
                  <a:lnTo>
                    <a:pt x="0" y="181609"/>
                  </a:lnTo>
                  <a:lnTo>
                    <a:pt x="181610" y="181609"/>
                  </a:lnTo>
                  <a:lnTo>
                    <a:pt x="363220" y="181609"/>
                  </a:lnTo>
                  <a:lnTo>
                    <a:pt x="363220" y="0"/>
                  </a:lnTo>
                  <a:close/>
                </a:path>
              </a:pathLst>
            </a:custGeom>
            <a:solidFill>
              <a:srgbClr val="999999"/>
            </a:solidFill>
          </p:spPr>
          <p:txBody>
            <a:bodyPr wrap="square" lIns="0" tIns="0" rIns="0" bIns="0" rtlCol="0"/>
            <a:lstStyle/>
            <a:p>
              <a:endParaRPr sz="1906"/>
            </a:p>
          </p:txBody>
        </p:sp>
        <p:sp>
          <p:nvSpPr>
            <p:cNvPr id="16" name="object 16"/>
            <p:cNvSpPr/>
            <p:nvPr/>
          </p:nvSpPr>
          <p:spPr>
            <a:xfrm>
              <a:off x="2580639" y="4935220"/>
              <a:ext cx="363220" cy="181610"/>
            </a:xfrm>
            <a:custGeom>
              <a:avLst/>
              <a:gdLst/>
              <a:ahLst/>
              <a:cxnLst/>
              <a:rect l="l" t="t" r="r" b="b"/>
              <a:pathLst>
                <a:path w="363219" h="181610">
                  <a:moveTo>
                    <a:pt x="181610" y="181609"/>
                  </a:moveTo>
                  <a:lnTo>
                    <a:pt x="0" y="181609"/>
                  </a:lnTo>
                  <a:lnTo>
                    <a:pt x="0" y="0"/>
                  </a:lnTo>
                  <a:lnTo>
                    <a:pt x="363220" y="0"/>
                  </a:lnTo>
                  <a:lnTo>
                    <a:pt x="363220" y="181609"/>
                  </a:lnTo>
                  <a:lnTo>
                    <a:pt x="181610" y="181609"/>
                  </a:lnTo>
                  <a:close/>
                </a:path>
              </a:pathLst>
            </a:custGeom>
            <a:ln w="3175">
              <a:solidFill>
                <a:srgbClr val="000000"/>
              </a:solidFill>
            </a:ln>
          </p:spPr>
          <p:txBody>
            <a:bodyPr wrap="square" lIns="0" tIns="0" rIns="0" bIns="0" rtlCol="0"/>
            <a:lstStyle/>
            <a:p>
              <a:endParaRPr sz="1906"/>
            </a:p>
          </p:txBody>
        </p:sp>
      </p:grpSp>
      <p:sp>
        <p:nvSpPr>
          <p:cNvPr id="17" name="object 17"/>
          <p:cNvSpPr txBox="1"/>
          <p:nvPr/>
        </p:nvSpPr>
        <p:spPr>
          <a:xfrm>
            <a:off x="3760246" y="5210736"/>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sp>
        <p:nvSpPr>
          <p:cNvPr id="18" name="object 18"/>
          <p:cNvSpPr/>
          <p:nvPr/>
        </p:nvSpPr>
        <p:spPr>
          <a:xfrm>
            <a:off x="6022041" y="4878592"/>
            <a:ext cx="384586" cy="192293"/>
          </a:xfrm>
          <a:custGeom>
            <a:avLst/>
            <a:gdLst/>
            <a:ahLst/>
            <a:cxnLst/>
            <a:rect l="l" t="t" r="r" b="b"/>
            <a:pathLst>
              <a:path w="363220" h="181610">
                <a:moveTo>
                  <a:pt x="363220" y="0"/>
                </a:moveTo>
                <a:lnTo>
                  <a:pt x="0" y="0"/>
                </a:lnTo>
                <a:lnTo>
                  <a:pt x="0" y="181609"/>
                </a:lnTo>
                <a:lnTo>
                  <a:pt x="181610" y="181609"/>
                </a:lnTo>
                <a:lnTo>
                  <a:pt x="363220" y="181609"/>
                </a:lnTo>
                <a:lnTo>
                  <a:pt x="363220" y="0"/>
                </a:lnTo>
                <a:close/>
              </a:path>
            </a:pathLst>
          </a:custGeom>
          <a:solidFill>
            <a:srgbClr val="999999"/>
          </a:solidFill>
        </p:spPr>
        <p:txBody>
          <a:bodyPr wrap="square" lIns="0" tIns="0" rIns="0" bIns="0" rtlCol="0"/>
          <a:lstStyle/>
          <a:p>
            <a:endParaRPr sz="1906"/>
          </a:p>
        </p:txBody>
      </p:sp>
      <p:sp>
        <p:nvSpPr>
          <p:cNvPr id="19" name="object 19"/>
          <p:cNvSpPr/>
          <p:nvPr/>
        </p:nvSpPr>
        <p:spPr>
          <a:xfrm>
            <a:off x="5252870" y="4878592"/>
            <a:ext cx="1922929" cy="192293"/>
          </a:xfrm>
          <a:custGeom>
            <a:avLst/>
            <a:gdLst/>
            <a:ahLst/>
            <a:cxnLst/>
            <a:rect l="l" t="t" r="r" b="b"/>
            <a:pathLst>
              <a:path w="1816100" h="181610">
                <a:moveTo>
                  <a:pt x="363220" y="0"/>
                </a:moveTo>
                <a:lnTo>
                  <a:pt x="0" y="0"/>
                </a:lnTo>
                <a:lnTo>
                  <a:pt x="0" y="181610"/>
                </a:lnTo>
                <a:lnTo>
                  <a:pt x="181610" y="181610"/>
                </a:lnTo>
                <a:lnTo>
                  <a:pt x="363220" y="181610"/>
                </a:lnTo>
                <a:lnTo>
                  <a:pt x="363220" y="0"/>
                </a:lnTo>
                <a:close/>
              </a:path>
              <a:path w="1816100" h="181610">
                <a:moveTo>
                  <a:pt x="1816100" y="0"/>
                </a:moveTo>
                <a:lnTo>
                  <a:pt x="1452880" y="0"/>
                </a:lnTo>
                <a:lnTo>
                  <a:pt x="1452880" y="181610"/>
                </a:lnTo>
                <a:lnTo>
                  <a:pt x="1634490" y="181610"/>
                </a:lnTo>
                <a:lnTo>
                  <a:pt x="1816100" y="181610"/>
                </a:lnTo>
                <a:lnTo>
                  <a:pt x="1816100" y="0"/>
                </a:lnTo>
                <a:close/>
              </a:path>
            </a:pathLst>
          </a:custGeom>
          <a:solidFill>
            <a:srgbClr val="999999"/>
          </a:solidFill>
        </p:spPr>
        <p:txBody>
          <a:bodyPr wrap="square" lIns="0" tIns="0" rIns="0" bIns="0" rtlCol="0"/>
          <a:lstStyle/>
          <a:p>
            <a:endParaRPr sz="1906"/>
          </a:p>
        </p:txBody>
      </p:sp>
      <p:graphicFrame>
        <p:nvGraphicFramePr>
          <p:cNvPr id="20" name="object 20"/>
          <p:cNvGraphicFramePr>
            <a:graphicFrameLocks noGrp="1"/>
          </p:cNvGraphicFramePr>
          <p:nvPr/>
        </p:nvGraphicFramePr>
        <p:xfrm>
          <a:off x="5252869" y="4878592"/>
          <a:ext cx="1922928" cy="191621"/>
        </p:xfrm>
        <a:graphic>
          <a:graphicData uri="http://schemas.openxmlformats.org/drawingml/2006/table">
            <a:tbl>
              <a:tblPr firstRow="1" bandRow="1">
                <a:tableStyleId>{2D5ABB26-0587-4C30-8999-92F81FD0307C}</a:tableStyleId>
              </a:tblPr>
              <a:tblGrid>
                <a:gridCol w="384586">
                  <a:extLst>
                    <a:ext uri="{9D8B030D-6E8A-4147-A177-3AD203B41FA5}">
                      <a16:colId xmlns:a16="http://schemas.microsoft.com/office/drawing/2014/main" val="20000"/>
                    </a:ext>
                  </a:extLst>
                </a:gridCol>
                <a:gridCol w="384586">
                  <a:extLst>
                    <a:ext uri="{9D8B030D-6E8A-4147-A177-3AD203B41FA5}">
                      <a16:colId xmlns:a16="http://schemas.microsoft.com/office/drawing/2014/main" val="20001"/>
                    </a:ext>
                  </a:extLst>
                </a:gridCol>
                <a:gridCol w="384586">
                  <a:extLst>
                    <a:ext uri="{9D8B030D-6E8A-4147-A177-3AD203B41FA5}">
                      <a16:colId xmlns:a16="http://schemas.microsoft.com/office/drawing/2014/main" val="20002"/>
                    </a:ext>
                  </a:extLst>
                </a:gridCol>
                <a:gridCol w="384585">
                  <a:extLst>
                    <a:ext uri="{9D8B030D-6E8A-4147-A177-3AD203B41FA5}">
                      <a16:colId xmlns:a16="http://schemas.microsoft.com/office/drawing/2014/main" val="20003"/>
                    </a:ext>
                  </a:extLst>
                </a:gridCol>
                <a:gridCol w="384585">
                  <a:extLst>
                    <a:ext uri="{9D8B030D-6E8A-4147-A177-3AD203B41FA5}">
                      <a16:colId xmlns:a16="http://schemas.microsoft.com/office/drawing/2014/main" val="20004"/>
                    </a:ext>
                  </a:extLst>
                </a:gridCol>
              </a:tblGrid>
              <a:tr h="77321">
                <a:tc rowSpan="2">
                  <a:txBody>
                    <a:bodyPr/>
                    <a:lstStyle/>
                    <a:p>
                      <a:pPr marL="83185">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B w="3175">
                      <a:solidFill>
                        <a:srgbClr val="000000"/>
                      </a:solidFill>
                      <a:prstDash val="solid"/>
                    </a:lnB>
                  </a:tcPr>
                </a:tc>
                <a:tc rowSpan="2">
                  <a:txBody>
                    <a:bodyPr/>
                    <a:lstStyle/>
                    <a:p>
                      <a:pPr marL="83820">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B w="3175">
                      <a:solidFill>
                        <a:srgbClr val="000000"/>
                      </a:solidFill>
                      <a:prstDash val="solid"/>
                    </a:lnB>
                  </a:tcPr>
                </a:tc>
                <a:tc rowSpan="2">
                  <a:txBody>
                    <a:bodyPr/>
                    <a:lstStyle/>
                    <a:p>
                      <a:pPr marL="83820">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114300">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bl>
          </a:graphicData>
        </a:graphic>
      </p:graphicFrame>
      <p:sp>
        <p:nvSpPr>
          <p:cNvPr id="21" name="object 21"/>
          <p:cNvSpPr/>
          <p:nvPr/>
        </p:nvSpPr>
        <p:spPr>
          <a:xfrm>
            <a:off x="5262282" y="5610113"/>
            <a:ext cx="384586" cy="192293"/>
          </a:xfrm>
          <a:custGeom>
            <a:avLst/>
            <a:gdLst/>
            <a:ahLst/>
            <a:cxnLst/>
            <a:rect l="l" t="t" r="r" b="b"/>
            <a:pathLst>
              <a:path w="363220" h="181610">
                <a:moveTo>
                  <a:pt x="363220" y="0"/>
                </a:moveTo>
                <a:lnTo>
                  <a:pt x="0" y="0"/>
                </a:lnTo>
                <a:lnTo>
                  <a:pt x="0" y="181610"/>
                </a:lnTo>
                <a:lnTo>
                  <a:pt x="181610" y="181610"/>
                </a:lnTo>
                <a:lnTo>
                  <a:pt x="363220" y="181610"/>
                </a:lnTo>
                <a:lnTo>
                  <a:pt x="363220" y="0"/>
                </a:lnTo>
                <a:close/>
              </a:path>
            </a:pathLst>
          </a:custGeom>
          <a:solidFill>
            <a:srgbClr val="999999"/>
          </a:solidFill>
        </p:spPr>
        <p:txBody>
          <a:bodyPr wrap="square" lIns="0" tIns="0" rIns="0" bIns="0" rtlCol="0"/>
          <a:lstStyle/>
          <a:p>
            <a:endParaRPr sz="1906"/>
          </a:p>
        </p:txBody>
      </p:sp>
      <p:sp>
        <p:nvSpPr>
          <p:cNvPr id="22" name="object 22"/>
          <p:cNvSpPr txBox="1"/>
          <p:nvPr/>
        </p:nvSpPr>
        <p:spPr>
          <a:xfrm>
            <a:off x="5262282" y="5610113"/>
            <a:ext cx="384586" cy="192360"/>
          </a:xfrm>
          <a:prstGeom prst="rect">
            <a:avLst/>
          </a:prstGeom>
          <a:ln w="3175">
            <a:solidFill>
              <a:srgbClr val="000000"/>
            </a:solidFill>
          </a:ln>
        </p:spPr>
        <p:txBody>
          <a:bodyPr vert="horz" wrap="square" lIns="0" tIns="0" rIns="0" bIns="0" rtlCol="0">
            <a:spAutoFit/>
          </a:bodyPr>
          <a:lstStyle/>
          <a:p>
            <a:pPr marL="88749">
              <a:lnSpc>
                <a:spcPts val="1514"/>
              </a:lnSpc>
            </a:pPr>
            <a:r>
              <a:rPr sz="1271" b="1" spc="-26" dirty="0">
                <a:latin typeface="Verdana"/>
                <a:cs typeface="Verdana"/>
              </a:rPr>
              <a:t>IP</a:t>
            </a:r>
            <a:endParaRPr sz="1271">
              <a:latin typeface="Verdana"/>
              <a:cs typeface="Verdana"/>
            </a:endParaRPr>
          </a:p>
        </p:txBody>
      </p:sp>
      <p:sp>
        <p:nvSpPr>
          <p:cNvPr id="23" name="object 23"/>
          <p:cNvSpPr/>
          <p:nvPr/>
        </p:nvSpPr>
        <p:spPr>
          <a:xfrm>
            <a:off x="5992457" y="5879054"/>
            <a:ext cx="384586" cy="192293"/>
          </a:xfrm>
          <a:custGeom>
            <a:avLst/>
            <a:gdLst/>
            <a:ahLst/>
            <a:cxnLst/>
            <a:rect l="l" t="t" r="r" b="b"/>
            <a:pathLst>
              <a:path w="363220" h="181610">
                <a:moveTo>
                  <a:pt x="363219" y="0"/>
                </a:moveTo>
                <a:lnTo>
                  <a:pt x="0" y="0"/>
                </a:lnTo>
                <a:lnTo>
                  <a:pt x="0" y="181610"/>
                </a:lnTo>
                <a:lnTo>
                  <a:pt x="181610" y="181610"/>
                </a:lnTo>
                <a:lnTo>
                  <a:pt x="363219" y="181610"/>
                </a:lnTo>
                <a:lnTo>
                  <a:pt x="363219" y="0"/>
                </a:lnTo>
                <a:close/>
              </a:path>
            </a:pathLst>
          </a:custGeom>
          <a:solidFill>
            <a:srgbClr val="999999"/>
          </a:solidFill>
        </p:spPr>
        <p:txBody>
          <a:bodyPr wrap="square" lIns="0" tIns="0" rIns="0" bIns="0" rtlCol="0"/>
          <a:lstStyle/>
          <a:p>
            <a:endParaRPr sz="1906"/>
          </a:p>
        </p:txBody>
      </p:sp>
      <p:sp>
        <p:nvSpPr>
          <p:cNvPr id="24" name="object 24"/>
          <p:cNvSpPr txBox="1"/>
          <p:nvPr/>
        </p:nvSpPr>
        <p:spPr>
          <a:xfrm>
            <a:off x="5992457" y="5879054"/>
            <a:ext cx="384586" cy="192360"/>
          </a:xfrm>
          <a:prstGeom prst="rect">
            <a:avLst/>
          </a:prstGeom>
          <a:ln w="3175">
            <a:solidFill>
              <a:srgbClr val="000000"/>
            </a:solidFill>
          </a:ln>
        </p:spPr>
        <p:txBody>
          <a:bodyPr vert="horz" wrap="square" lIns="0" tIns="0" rIns="0" bIns="0" rtlCol="0">
            <a:spAutoFit/>
          </a:bodyPr>
          <a:lstStyle/>
          <a:p>
            <a:pPr marL="88076">
              <a:lnSpc>
                <a:spcPts val="1514"/>
              </a:lnSpc>
            </a:pPr>
            <a:r>
              <a:rPr sz="1271" b="1" spc="-26" dirty="0">
                <a:latin typeface="Verdana"/>
                <a:cs typeface="Verdana"/>
              </a:rPr>
              <a:t>IP</a:t>
            </a:r>
            <a:endParaRPr sz="1271">
              <a:latin typeface="Verdana"/>
              <a:cs typeface="Verdana"/>
            </a:endParaRPr>
          </a:p>
        </p:txBody>
      </p:sp>
      <p:sp>
        <p:nvSpPr>
          <p:cNvPr id="25" name="object 25"/>
          <p:cNvSpPr/>
          <p:nvPr/>
        </p:nvSpPr>
        <p:spPr>
          <a:xfrm>
            <a:off x="3877235" y="5725757"/>
            <a:ext cx="384586" cy="192293"/>
          </a:xfrm>
          <a:custGeom>
            <a:avLst/>
            <a:gdLst/>
            <a:ahLst/>
            <a:cxnLst/>
            <a:rect l="l" t="t" r="r" b="b"/>
            <a:pathLst>
              <a:path w="363219" h="181610">
                <a:moveTo>
                  <a:pt x="363219" y="0"/>
                </a:moveTo>
                <a:lnTo>
                  <a:pt x="0" y="0"/>
                </a:lnTo>
                <a:lnTo>
                  <a:pt x="0" y="181609"/>
                </a:lnTo>
                <a:lnTo>
                  <a:pt x="181610" y="181609"/>
                </a:lnTo>
                <a:lnTo>
                  <a:pt x="363219" y="181609"/>
                </a:lnTo>
                <a:lnTo>
                  <a:pt x="363219" y="0"/>
                </a:lnTo>
                <a:close/>
              </a:path>
            </a:pathLst>
          </a:custGeom>
          <a:solidFill>
            <a:srgbClr val="999999"/>
          </a:solidFill>
        </p:spPr>
        <p:txBody>
          <a:bodyPr wrap="square" lIns="0" tIns="0" rIns="0" bIns="0" rtlCol="0"/>
          <a:lstStyle/>
          <a:p>
            <a:endParaRPr sz="1906"/>
          </a:p>
        </p:txBody>
      </p:sp>
      <p:sp>
        <p:nvSpPr>
          <p:cNvPr id="26" name="object 26"/>
          <p:cNvSpPr txBox="1"/>
          <p:nvPr/>
        </p:nvSpPr>
        <p:spPr>
          <a:xfrm>
            <a:off x="3877235" y="5725757"/>
            <a:ext cx="384586" cy="192360"/>
          </a:xfrm>
          <a:prstGeom prst="rect">
            <a:avLst/>
          </a:prstGeom>
          <a:ln w="3175">
            <a:solidFill>
              <a:srgbClr val="000000"/>
            </a:solidFill>
          </a:ln>
        </p:spPr>
        <p:txBody>
          <a:bodyPr vert="horz" wrap="square" lIns="0" tIns="0" rIns="0" bIns="0" rtlCol="0">
            <a:spAutoFit/>
          </a:bodyPr>
          <a:lstStyle/>
          <a:p>
            <a:pPr marL="88076">
              <a:lnSpc>
                <a:spcPts val="1514"/>
              </a:lnSpc>
            </a:pPr>
            <a:r>
              <a:rPr sz="1271" b="1" spc="-26" dirty="0">
                <a:latin typeface="Verdana"/>
                <a:cs typeface="Verdana"/>
              </a:rPr>
              <a:t>IP</a:t>
            </a:r>
            <a:endParaRPr sz="1271">
              <a:latin typeface="Verdana"/>
              <a:cs typeface="Verdana"/>
            </a:endParaRPr>
          </a:p>
        </p:txBody>
      </p:sp>
      <p:sp>
        <p:nvSpPr>
          <p:cNvPr id="27" name="object 27"/>
          <p:cNvSpPr/>
          <p:nvPr/>
        </p:nvSpPr>
        <p:spPr>
          <a:xfrm>
            <a:off x="4069528" y="5033233"/>
            <a:ext cx="1922929" cy="1153758"/>
          </a:xfrm>
          <a:custGeom>
            <a:avLst/>
            <a:gdLst/>
            <a:ahLst/>
            <a:cxnLst/>
            <a:rect l="l" t="t" r="r" b="b"/>
            <a:pathLst>
              <a:path w="1816100" h="1089660">
                <a:moveTo>
                  <a:pt x="0" y="253999"/>
                </a:moveTo>
                <a:lnTo>
                  <a:pt x="544829" y="253999"/>
                </a:lnTo>
              </a:path>
              <a:path w="1816100" h="1089660">
                <a:moveTo>
                  <a:pt x="908050" y="181609"/>
                </a:moveTo>
                <a:lnTo>
                  <a:pt x="1089660" y="0"/>
                </a:lnTo>
              </a:path>
              <a:path w="1816100" h="1089660">
                <a:moveTo>
                  <a:pt x="908050" y="290829"/>
                </a:moveTo>
                <a:lnTo>
                  <a:pt x="1452879" y="290829"/>
                </a:lnTo>
              </a:path>
              <a:path w="1816100" h="1089660">
                <a:moveTo>
                  <a:pt x="908050" y="363219"/>
                </a:moveTo>
                <a:lnTo>
                  <a:pt x="1271269" y="544829"/>
                </a:lnTo>
              </a:path>
              <a:path w="1816100" h="1089660">
                <a:moveTo>
                  <a:pt x="1452879" y="726439"/>
                </a:moveTo>
                <a:lnTo>
                  <a:pt x="1816100" y="908049"/>
                </a:lnTo>
              </a:path>
              <a:path w="1816100" h="1089660">
                <a:moveTo>
                  <a:pt x="181609" y="726439"/>
                </a:moveTo>
                <a:lnTo>
                  <a:pt x="544829" y="363219"/>
                </a:lnTo>
              </a:path>
              <a:path w="1816100" h="1089660">
                <a:moveTo>
                  <a:pt x="544829" y="1089659"/>
                </a:moveTo>
                <a:lnTo>
                  <a:pt x="1271269" y="726439"/>
                </a:lnTo>
              </a:path>
            </a:pathLst>
          </a:custGeom>
          <a:ln w="3175">
            <a:solidFill>
              <a:srgbClr val="000000"/>
            </a:solidFill>
          </a:ln>
        </p:spPr>
        <p:txBody>
          <a:bodyPr wrap="square" lIns="0" tIns="0" rIns="0" bIns="0" rtlCol="0"/>
          <a:lstStyle/>
          <a:p>
            <a:endParaRPr sz="1906"/>
          </a:p>
        </p:txBody>
      </p:sp>
      <p:sp>
        <p:nvSpPr>
          <p:cNvPr id="28" name="object 28"/>
          <p:cNvSpPr txBox="1"/>
          <p:nvPr/>
        </p:nvSpPr>
        <p:spPr>
          <a:xfrm rot="19860000">
            <a:off x="4651650" y="6020189"/>
            <a:ext cx="972820" cy="141064"/>
          </a:xfrm>
          <a:prstGeom prst="rect">
            <a:avLst/>
          </a:prstGeom>
        </p:spPr>
        <p:txBody>
          <a:bodyPr vert="horz" wrap="square" lIns="0" tIns="0" rIns="0" bIns="0" rtlCol="0">
            <a:spAutoFit/>
          </a:bodyPr>
          <a:lstStyle/>
          <a:p>
            <a:pPr>
              <a:lnSpc>
                <a:spcPts val="1059"/>
              </a:lnSpc>
            </a:pPr>
            <a:r>
              <a:rPr sz="1059" b="1" spc="-11" dirty="0">
                <a:latin typeface="Verdana"/>
                <a:cs typeface="Verdana"/>
              </a:rPr>
              <a:t>dat</a:t>
            </a:r>
            <a:r>
              <a:rPr sz="1588" b="1" spc="-16" baseline="2777" dirty="0">
                <a:latin typeface="Verdana"/>
                <a:cs typeface="Verdana"/>
              </a:rPr>
              <a:t>agra</a:t>
            </a:r>
            <a:r>
              <a:rPr sz="1588" b="1" spc="-16" baseline="5555" dirty="0">
                <a:latin typeface="Verdana"/>
                <a:cs typeface="Verdana"/>
              </a:rPr>
              <a:t>mme</a:t>
            </a:r>
            <a:endParaRPr sz="1588" baseline="5555">
              <a:latin typeface="Verdana"/>
              <a:cs typeface="Verdana"/>
            </a:endParaRPr>
          </a:p>
        </p:txBody>
      </p:sp>
      <p:grpSp>
        <p:nvGrpSpPr>
          <p:cNvPr id="29" name="object 29"/>
          <p:cNvGrpSpPr/>
          <p:nvPr/>
        </p:nvGrpSpPr>
        <p:grpSpPr>
          <a:xfrm>
            <a:off x="6364941" y="5381513"/>
            <a:ext cx="426272" cy="527125"/>
            <a:chOff x="5111750" y="5082540"/>
            <a:chExt cx="402590" cy="497840"/>
          </a:xfrm>
        </p:grpSpPr>
        <p:sp>
          <p:nvSpPr>
            <p:cNvPr id="30" name="object 30"/>
            <p:cNvSpPr/>
            <p:nvPr/>
          </p:nvSpPr>
          <p:spPr>
            <a:xfrm>
              <a:off x="5111750" y="5219700"/>
              <a:ext cx="288290" cy="360680"/>
            </a:xfrm>
            <a:custGeom>
              <a:avLst/>
              <a:gdLst/>
              <a:ahLst/>
              <a:cxnLst/>
              <a:rect l="l" t="t" r="r" b="b"/>
              <a:pathLst>
                <a:path w="288289" h="360679">
                  <a:moveTo>
                    <a:pt x="0" y="360680"/>
                  </a:moveTo>
                  <a:lnTo>
                    <a:pt x="288289" y="0"/>
                  </a:lnTo>
                </a:path>
              </a:pathLst>
            </a:custGeom>
            <a:ln w="3175">
              <a:solidFill>
                <a:srgbClr val="000000"/>
              </a:solidFill>
            </a:ln>
          </p:spPr>
          <p:txBody>
            <a:bodyPr wrap="square" lIns="0" tIns="0" rIns="0" bIns="0" rtlCol="0"/>
            <a:lstStyle/>
            <a:p>
              <a:endParaRPr sz="1906"/>
            </a:p>
          </p:txBody>
        </p:sp>
        <p:sp>
          <p:nvSpPr>
            <p:cNvPr id="31" name="object 31"/>
            <p:cNvSpPr/>
            <p:nvPr/>
          </p:nvSpPr>
          <p:spPr>
            <a:xfrm>
              <a:off x="5149850" y="5082540"/>
              <a:ext cx="364490" cy="181610"/>
            </a:xfrm>
            <a:custGeom>
              <a:avLst/>
              <a:gdLst/>
              <a:ahLst/>
              <a:cxnLst/>
              <a:rect l="l" t="t" r="r" b="b"/>
              <a:pathLst>
                <a:path w="364489" h="181610">
                  <a:moveTo>
                    <a:pt x="364489" y="0"/>
                  </a:moveTo>
                  <a:lnTo>
                    <a:pt x="0" y="0"/>
                  </a:lnTo>
                  <a:lnTo>
                    <a:pt x="0" y="181610"/>
                  </a:lnTo>
                  <a:lnTo>
                    <a:pt x="181610" y="181610"/>
                  </a:lnTo>
                  <a:lnTo>
                    <a:pt x="364489" y="181610"/>
                  </a:lnTo>
                  <a:lnTo>
                    <a:pt x="364489" y="0"/>
                  </a:lnTo>
                  <a:close/>
                </a:path>
              </a:pathLst>
            </a:custGeom>
            <a:solidFill>
              <a:srgbClr val="999999"/>
            </a:solidFill>
          </p:spPr>
          <p:txBody>
            <a:bodyPr wrap="square" lIns="0" tIns="0" rIns="0" bIns="0" rtlCol="0"/>
            <a:lstStyle/>
            <a:p>
              <a:endParaRPr sz="1906"/>
            </a:p>
          </p:txBody>
        </p:sp>
      </p:grpSp>
      <p:sp>
        <p:nvSpPr>
          <p:cNvPr id="32" name="object 32"/>
          <p:cNvSpPr txBox="1"/>
          <p:nvPr/>
        </p:nvSpPr>
        <p:spPr>
          <a:xfrm>
            <a:off x="6405282" y="5381513"/>
            <a:ext cx="385931" cy="192360"/>
          </a:xfrm>
          <a:prstGeom prst="rect">
            <a:avLst/>
          </a:prstGeom>
          <a:ln w="3175">
            <a:solidFill>
              <a:srgbClr val="000000"/>
            </a:solidFill>
          </a:ln>
        </p:spPr>
        <p:txBody>
          <a:bodyPr vert="horz" wrap="square" lIns="0" tIns="0" rIns="0" bIns="0" rtlCol="0">
            <a:spAutoFit/>
          </a:bodyPr>
          <a:lstStyle/>
          <a:p>
            <a:pPr marL="89421">
              <a:lnSpc>
                <a:spcPts val="1514"/>
              </a:lnSpc>
            </a:pPr>
            <a:r>
              <a:rPr sz="1271" b="1" spc="-26" dirty="0">
                <a:latin typeface="Verdana"/>
                <a:cs typeface="Verdana"/>
              </a:rPr>
              <a:t>IP</a:t>
            </a:r>
            <a:endParaRPr sz="1271">
              <a:latin typeface="Verdana"/>
              <a:cs typeface="Verdana"/>
            </a:endParaRPr>
          </a:p>
        </p:txBody>
      </p:sp>
      <p:sp>
        <p:nvSpPr>
          <p:cNvPr id="33" name="object 33"/>
          <p:cNvSpPr/>
          <p:nvPr/>
        </p:nvSpPr>
        <p:spPr>
          <a:xfrm>
            <a:off x="7136801" y="5651798"/>
            <a:ext cx="384586" cy="192293"/>
          </a:xfrm>
          <a:custGeom>
            <a:avLst/>
            <a:gdLst/>
            <a:ahLst/>
            <a:cxnLst/>
            <a:rect l="l" t="t" r="r" b="b"/>
            <a:pathLst>
              <a:path w="363220" h="181610">
                <a:moveTo>
                  <a:pt x="363220" y="0"/>
                </a:moveTo>
                <a:lnTo>
                  <a:pt x="0" y="0"/>
                </a:lnTo>
                <a:lnTo>
                  <a:pt x="0" y="181609"/>
                </a:lnTo>
                <a:lnTo>
                  <a:pt x="181610" y="181609"/>
                </a:lnTo>
                <a:lnTo>
                  <a:pt x="363220" y="181609"/>
                </a:lnTo>
                <a:lnTo>
                  <a:pt x="363220" y="0"/>
                </a:lnTo>
                <a:close/>
              </a:path>
            </a:pathLst>
          </a:custGeom>
          <a:solidFill>
            <a:srgbClr val="999999"/>
          </a:solidFill>
        </p:spPr>
        <p:txBody>
          <a:bodyPr wrap="square" lIns="0" tIns="0" rIns="0" bIns="0" rtlCol="0"/>
          <a:lstStyle/>
          <a:p>
            <a:endParaRPr sz="1906"/>
          </a:p>
        </p:txBody>
      </p:sp>
      <p:sp>
        <p:nvSpPr>
          <p:cNvPr id="34" name="object 34"/>
          <p:cNvSpPr txBox="1"/>
          <p:nvPr/>
        </p:nvSpPr>
        <p:spPr>
          <a:xfrm>
            <a:off x="7136801" y="5651798"/>
            <a:ext cx="384586" cy="192360"/>
          </a:xfrm>
          <a:prstGeom prst="rect">
            <a:avLst/>
          </a:prstGeom>
          <a:ln w="3175">
            <a:solidFill>
              <a:srgbClr val="000000"/>
            </a:solidFill>
          </a:ln>
        </p:spPr>
        <p:txBody>
          <a:bodyPr vert="horz" wrap="square" lIns="0" tIns="0" rIns="0" bIns="0" rtlCol="0">
            <a:spAutoFit/>
          </a:bodyPr>
          <a:lstStyle/>
          <a:p>
            <a:pPr marL="88749">
              <a:lnSpc>
                <a:spcPts val="1503"/>
              </a:lnSpc>
            </a:pPr>
            <a:r>
              <a:rPr sz="1271" b="1" spc="-26" dirty="0">
                <a:latin typeface="Verdana"/>
                <a:cs typeface="Verdana"/>
              </a:rPr>
              <a:t>IP</a:t>
            </a:r>
            <a:endParaRPr sz="1271">
              <a:latin typeface="Verdana"/>
              <a:cs typeface="Verdana"/>
            </a:endParaRPr>
          </a:p>
        </p:txBody>
      </p:sp>
      <p:grpSp>
        <p:nvGrpSpPr>
          <p:cNvPr id="35" name="object 35"/>
          <p:cNvGrpSpPr/>
          <p:nvPr/>
        </p:nvGrpSpPr>
        <p:grpSpPr>
          <a:xfrm>
            <a:off x="6752215" y="5573806"/>
            <a:ext cx="607807" cy="718073"/>
            <a:chOff x="5477509" y="5264150"/>
            <a:chExt cx="574040" cy="678180"/>
          </a:xfrm>
        </p:grpSpPr>
        <p:sp>
          <p:nvSpPr>
            <p:cNvPr id="36" name="object 36"/>
            <p:cNvSpPr/>
            <p:nvPr/>
          </p:nvSpPr>
          <p:spPr>
            <a:xfrm>
              <a:off x="5477509" y="5264150"/>
              <a:ext cx="363220" cy="182880"/>
            </a:xfrm>
            <a:custGeom>
              <a:avLst/>
              <a:gdLst/>
              <a:ahLst/>
              <a:cxnLst/>
              <a:rect l="l" t="t" r="r" b="b"/>
              <a:pathLst>
                <a:path w="363220" h="182879">
                  <a:moveTo>
                    <a:pt x="0" y="0"/>
                  </a:moveTo>
                  <a:lnTo>
                    <a:pt x="363219" y="182880"/>
                  </a:lnTo>
                </a:path>
              </a:pathLst>
            </a:custGeom>
            <a:ln w="3175">
              <a:solidFill>
                <a:srgbClr val="000000"/>
              </a:solidFill>
            </a:ln>
          </p:spPr>
          <p:txBody>
            <a:bodyPr wrap="square" lIns="0" tIns="0" rIns="0" bIns="0" rtlCol="0"/>
            <a:lstStyle/>
            <a:p>
              <a:endParaRPr sz="1906"/>
            </a:p>
          </p:txBody>
        </p:sp>
        <p:sp>
          <p:nvSpPr>
            <p:cNvPr id="37" name="object 37"/>
            <p:cNvSpPr/>
            <p:nvPr/>
          </p:nvSpPr>
          <p:spPr>
            <a:xfrm>
              <a:off x="5688329" y="5760719"/>
              <a:ext cx="363220" cy="181610"/>
            </a:xfrm>
            <a:custGeom>
              <a:avLst/>
              <a:gdLst/>
              <a:ahLst/>
              <a:cxnLst/>
              <a:rect l="l" t="t" r="r" b="b"/>
              <a:pathLst>
                <a:path w="363220" h="181610">
                  <a:moveTo>
                    <a:pt x="363220" y="0"/>
                  </a:moveTo>
                  <a:lnTo>
                    <a:pt x="0" y="0"/>
                  </a:lnTo>
                  <a:lnTo>
                    <a:pt x="0" y="181609"/>
                  </a:lnTo>
                  <a:lnTo>
                    <a:pt x="181610" y="181609"/>
                  </a:lnTo>
                  <a:lnTo>
                    <a:pt x="363220" y="181609"/>
                  </a:lnTo>
                  <a:lnTo>
                    <a:pt x="363220" y="0"/>
                  </a:lnTo>
                  <a:close/>
                </a:path>
              </a:pathLst>
            </a:custGeom>
            <a:solidFill>
              <a:srgbClr val="999999"/>
            </a:solidFill>
          </p:spPr>
          <p:txBody>
            <a:bodyPr wrap="square" lIns="0" tIns="0" rIns="0" bIns="0" rtlCol="0"/>
            <a:lstStyle/>
            <a:p>
              <a:endParaRPr sz="1906"/>
            </a:p>
          </p:txBody>
        </p:sp>
      </p:grpSp>
      <p:sp>
        <p:nvSpPr>
          <p:cNvPr id="38" name="object 38"/>
          <p:cNvSpPr/>
          <p:nvPr/>
        </p:nvSpPr>
        <p:spPr>
          <a:xfrm>
            <a:off x="7744609" y="6099586"/>
            <a:ext cx="384586" cy="192293"/>
          </a:xfrm>
          <a:custGeom>
            <a:avLst/>
            <a:gdLst/>
            <a:ahLst/>
            <a:cxnLst/>
            <a:rect l="l" t="t" r="r" b="b"/>
            <a:pathLst>
              <a:path w="363220" h="181610">
                <a:moveTo>
                  <a:pt x="363220" y="0"/>
                </a:moveTo>
                <a:lnTo>
                  <a:pt x="0" y="0"/>
                </a:lnTo>
                <a:lnTo>
                  <a:pt x="0" y="181609"/>
                </a:lnTo>
                <a:lnTo>
                  <a:pt x="181609" y="181609"/>
                </a:lnTo>
                <a:lnTo>
                  <a:pt x="363220" y="181609"/>
                </a:lnTo>
                <a:lnTo>
                  <a:pt x="363220" y="0"/>
                </a:lnTo>
                <a:close/>
              </a:path>
            </a:pathLst>
          </a:custGeom>
          <a:solidFill>
            <a:srgbClr val="999999"/>
          </a:solidFill>
        </p:spPr>
        <p:txBody>
          <a:bodyPr wrap="square" lIns="0" tIns="0" rIns="0" bIns="0" rtlCol="0"/>
          <a:lstStyle/>
          <a:p>
            <a:endParaRPr sz="1906"/>
          </a:p>
        </p:txBody>
      </p:sp>
      <p:graphicFrame>
        <p:nvGraphicFramePr>
          <p:cNvPr id="39" name="object 39"/>
          <p:cNvGraphicFramePr>
            <a:graphicFrameLocks noGrp="1"/>
          </p:cNvGraphicFramePr>
          <p:nvPr/>
        </p:nvGraphicFramePr>
        <p:xfrm>
          <a:off x="6975436" y="6099586"/>
          <a:ext cx="1153758" cy="191621"/>
        </p:xfrm>
        <a:graphic>
          <a:graphicData uri="http://schemas.openxmlformats.org/drawingml/2006/table">
            <a:tbl>
              <a:tblPr firstRow="1" bandRow="1">
                <a:tableStyleId>{2D5ABB26-0587-4C30-8999-92F81FD0307C}</a:tableStyleId>
              </a:tblPr>
              <a:tblGrid>
                <a:gridCol w="384586">
                  <a:extLst>
                    <a:ext uri="{9D8B030D-6E8A-4147-A177-3AD203B41FA5}">
                      <a16:colId xmlns:a16="http://schemas.microsoft.com/office/drawing/2014/main" val="20000"/>
                    </a:ext>
                  </a:extLst>
                </a:gridCol>
                <a:gridCol w="384586">
                  <a:extLst>
                    <a:ext uri="{9D8B030D-6E8A-4147-A177-3AD203B41FA5}">
                      <a16:colId xmlns:a16="http://schemas.microsoft.com/office/drawing/2014/main" val="20001"/>
                    </a:ext>
                  </a:extLst>
                </a:gridCol>
                <a:gridCol w="384586">
                  <a:extLst>
                    <a:ext uri="{9D8B030D-6E8A-4147-A177-3AD203B41FA5}">
                      <a16:colId xmlns:a16="http://schemas.microsoft.com/office/drawing/2014/main" val="20002"/>
                    </a:ext>
                  </a:extLst>
                </a:gridCol>
              </a:tblGrid>
              <a:tr h="75976">
                <a:tc rowSpan="2">
                  <a:txBody>
                    <a:bodyPr/>
                    <a:lstStyle/>
                    <a:p>
                      <a:pPr marL="83820">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B w="3175">
                      <a:solidFill>
                        <a:srgbClr val="000000"/>
                      </a:solidFill>
                      <a:prstDash val="solid"/>
                    </a:lnB>
                  </a:tcPr>
                </a:tc>
                <a:tc rowSpan="2">
                  <a:txBody>
                    <a:bodyPr/>
                    <a:lstStyle/>
                    <a:p>
                      <a:pPr marL="83185">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115645">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bl>
          </a:graphicData>
        </a:graphic>
      </p:graphicFrame>
      <p:sp>
        <p:nvSpPr>
          <p:cNvPr id="40" name="object 40"/>
          <p:cNvSpPr/>
          <p:nvPr/>
        </p:nvSpPr>
        <p:spPr>
          <a:xfrm>
            <a:off x="6022041" y="5069541"/>
            <a:ext cx="991048" cy="1067696"/>
          </a:xfrm>
          <a:custGeom>
            <a:avLst/>
            <a:gdLst/>
            <a:ahLst/>
            <a:cxnLst/>
            <a:rect l="l" t="t" r="r" b="b"/>
            <a:pathLst>
              <a:path w="935989" h="1008379">
                <a:moveTo>
                  <a:pt x="0" y="215900"/>
                </a:moveTo>
                <a:lnTo>
                  <a:pt x="360679" y="396240"/>
                </a:lnTo>
              </a:path>
              <a:path w="935989" h="1008379">
                <a:moveTo>
                  <a:pt x="360679" y="828040"/>
                </a:moveTo>
                <a:lnTo>
                  <a:pt x="900429" y="1008380"/>
                </a:lnTo>
              </a:path>
              <a:path w="935989" h="1008379">
                <a:moveTo>
                  <a:pt x="755650" y="360680"/>
                </a:moveTo>
                <a:lnTo>
                  <a:pt x="935989" y="0"/>
                </a:lnTo>
              </a:path>
            </a:pathLst>
          </a:custGeom>
          <a:ln w="3175">
            <a:solidFill>
              <a:srgbClr val="000000"/>
            </a:solidFill>
          </a:ln>
        </p:spPr>
        <p:txBody>
          <a:bodyPr wrap="square" lIns="0" tIns="0" rIns="0" bIns="0" rtlCol="0"/>
          <a:lstStyle/>
          <a:p>
            <a:endParaRPr sz="1906"/>
          </a:p>
        </p:txBody>
      </p:sp>
      <p:sp>
        <p:nvSpPr>
          <p:cNvPr id="41" name="object 41"/>
          <p:cNvSpPr txBox="1">
            <a:spLocks noGrp="1"/>
          </p:cNvSpPr>
          <p:nvPr>
            <p:ph type="title"/>
          </p:nvPr>
        </p:nvSpPr>
        <p:spPr>
          <a:xfrm>
            <a:off x="617667" y="208451"/>
            <a:ext cx="11134165" cy="690687"/>
          </a:xfrm>
          <a:prstGeom prst="rect">
            <a:avLst/>
          </a:prstGeom>
        </p:spPr>
        <p:txBody>
          <a:bodyPr vert="horz" wrap="square" lIns="0" tIns="13447" rIns="0" bIns="0" rtlCol="0" anchor="ctr">
            <a:spAutoFit/>
          </a:bodyPr>
          <a:lstStyle/>
          <a:p>
            <a:pPr marL="2871556">
              <a:lnSpc>
                <a:spcPct val="100000"/>
              </a:lnSpc>
              <a:spcBef>
                <a:spcPts val="106"/>
              </a:spcBef>
            </a:pPr>
            <a:r>
              <a:rPr dirty="0"/>
              <a:t>Modèle</a:t>
            </a:r>
            <a:r>
              <a:rPr spc="-42" dirty="0"/>
              <a:t> </a:t>
            </a:r>
            <a:r>
              <a:rPr spc="-11" dirty="0"/>
              <a:t>TCP/IP</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506557" y="3777278"/>
            <a:ext cx="384586" cy="192293"/>
            <a:chOff x="3356609" y="3567429"/>
            <a:chExt cx="363220" cy="181610"/>
          </a:xfrm>
        </p:grpSpPr>
        <p:sp>
          <p:nvSpPr>
            <p:cNvPr id="4" name="object 4"/>
            <p:cNvSpPr/>
            <p:nvPr/>
          </p:nvSpPr>
          <p:spPr>
            <a:xfrm>
              <a:off x="3356609" y="3567429"/>
              <a:ext cx="363220" cy="181610"/>
            </a:xfrm>
            <a:custGeom>
              <a:avLst/>
              <a:gdLst/>
              <a:ahLst/>
              <a:cxnLst/>
              <a:rect l="l" t="t" r="r" b="b"/>
              <a:pathLst>
                <a:path w="363220" h="181610">
                  <a:moveTo>
                    <a:pt x="363219" y="0"/>
                  </a:moveTo>
                  <a:lnTo>
                    <a:pt x="0" y="0"/>
                  </a:lnTo>
                  <a:lnTo>
                    <a:pt x="0" y="181610"/>
                  </a:lnTo>
                  <a:lnTo>
                    <a:pt x="181610" y="181610"/>
                  </a:lnTo>
                  <a:lnTo>
                    <a:pt x="363219" y="181610"/>
                  </a:lnTo>
                  <a:lnTo>
                    <a:pt x="363219" y="0"/>
                  </a:lnTo>
                  <a:close/>
                </a:path>
              </a:pathLst>
            </a:custGeom>
            <a:solidFill>
              <a:srgbClr val="999999"/>
            </a:solidFill>
          </p:spPr>
          <p:txBody>
            <a:bodyPr wrap="square" lIns="0" tIns="0" rIns="0" bIns="0" rtlCol="0"/>
            <a:lstStyle/>
            <a:p>
              <a:endParaRPr sz="1906"/>
            </a:p>
          </p:txBody>
        </p:sp>
        <p:sp>
          <p:nvSpPr>
            <p:cNvPr id="5" name="object 5"/>
            <p:cNvSpPr/>
            <p:nvPr/>
          </p:nvSpPr>
          <p:spPr>
            <a:xfrm>
              <a:off x="3356609" y="3567429"/>
              <a:ext cx="363220" cy="181610"/>
            </a:xfrm>
            <a:custGeom>
              <a:avLst/>
              <a:gdLst/>
              <a:ahLst/>
              <a:cxnLst/>
              <a:rect l="l" t="t" r="r" b="b"/>
              <a:pathLst>
                <a:path w="363220" h="181610">
                  <a:moveTo>
                    <a:pt x="181610" y="181610"/>
                  </a:moveTo>
                  <a:lnTo>
                    <a:pt x="0" y="181610"/>
                  </a:lnTo>
                  <a:lnTo>
                    <a:pt x="0" y="0"/>
                  </a:lnTo>
                  <a:lnTo>
                    <a:pt x="363219" y="0"/>
                  </a:lnTo>
                  <a:lnTo>
                    <a:pt x="363219" y="181610"/>
                  </a:lnTo>
                  <a:lnTo>
                    <a:pt x="181610" y="181610"/>
                  </a:lnTo>
                  <a:close/>
                </a:path>
              </a:pathLst>
            </a:custGeom>
            <a:ln w="3175">
              <a:solidFill>
                <a:srgbClr val="000000"/>
              </a:solidFill>
            </a:ln>
          </p:spPr>
          <p:txBody>
            <a:bodyPr wrap="square" lIns="0" tIns="0" rIns="0" bIns="0" rtlCol="0"/>
            <a:lstStyle/>
            <a:p>
              <a:endParaRPr sz="1906"/>
            </a:p>
          </p:txBody>
        </p:sp>
      </p:grpSp>
      <p:sp>
        <p:nvSpPr>
          <p:cNvPr id="6" name="object 6"/>
          <p:cNvSpPr txBox="1"/>
          <p:nvPr/>
        </p:nvSpPr>
        <p:spPr>
          <a:xfrm>
            <a:off x="4581860" y="3762486"/>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grpSp>
        <p:nvGrpSpPr>
          <p:cNvPr id="7" name="object 7"/>
          <p:cNvGrpSpPr/>
          <p:nvPr/>
        </p:nvGrpSpPr>
        <p:grpSpPr>
          <a:xfrm>
            <a:off x="4121971" y="4623098"/>
            <a:ext cx="384586" cy="192293"/>
            <a:chOff x="2993389" y="4366259"/>
            <a:chExt cx="363220" cy="181610"/>
          </a:xfrm>
        </p:grpSpPr>
        <p:sp>
          <p:nvSpPr>
            <p:cNvPr id="8" name="object 8"/>
            <p:cNvSpPr/>
            <p:nvPr/>
          </p:nvSpPr>
          <p:spPr>
            <a:xfrm>
              <a:off x="2993389" y="4366259"/>
              <a:ext cx="363220" cy="181610"/>
            </a:xfrm>
            <a:custGeom>
              <a:avLst/>
              <a:gdLst/>
              <a:ahLst/>
              <a:cxnLst/>
              <a:rect l="l" t="t" r="r" b="b"/>
              <a:pathLst>
                <a:path w="363220" h="181610">
                  <a:moveTo>
                    <a:pt x="363220" y="0"/>
                  </a:moveTo>
                  <a:lnTo>
                    <a:pt x="0" y="0"/>
                  </a:lnTo>
                  <a:lnTo>
                    <a:pt x="0" y="181609"/>
                  </a:lnTo>
                  <a:lnTo>
                    <a:pt x="181610" y="181609"/>
                  </a:lnTo>
                  <a:lnTo>
                    <a:pt x="363220" y="181609"/>
                  </a:lnTo>
                  <a:lnTo>
                    <a:pt x="363220" y="0"/>
                  </a:lnTo>
                  <a:close/>
                </a:path>
              </a:pathLst>
            </a:custGeom>
            <a:solidFill>
              <a:srgbClr val="999999"/>
            </a:solidFill>
          </p:spPr>
          <p:txBody>
            <a:bodyPr wrap="square" lIns="0" tIns="0" rIns="0" bIns="0" rtlCol="0"/>
            <a:lstStyle/>
            <a:p>
              <a:endParaRPr sz="1906"/>
            </a:p>
          </p:txBody>
        </p:sp>
        <p:sp>
          <p:nvSpPr>
            <p:cNvPr id="9" name="object 9"/>
            <p:cNvSpPr/>
            <p:nvPr/>
          </p:nvSpPr>
          <p:spPr>
            <a:xfrm>
              <a:off x="2993389" y="4366259"/>
              <a:ext cx="363220" cy="181610"/>
            </a:xfrm>
            <a:custGeom>
              <a:avLst/>
              <a:gdLst/>
              <a:ahLst/>
              <a:cxnLst/>
              <a:rect l="l" t="t" r="r" b="b"/>
              <a:pathLst>
                <a:path w="363220" h="181610">
                  <a:moveTo>
                    <a:pt x="181610" y="181609"/>
                  </a:moveTo>
                  <a:lnTo>
                    <a:pt x="0" y="181609"/>
                  </a:lnTo>
                  <a:lnTo>
                    <a:pt x="0" y="0"/>
                  </a:lnTo>
                  <a:lnTo>
                    <a:pt x="363220" y="0"/>
                  </a:lnTo>
                  <a:lnTo>
                    <a:pt x="363220" y="181609"/>
                  </a:lnTo>
                  <a:lnTo>
                    <a:pt x="181610" y="181609"/>
                  </a:lnTo>
                  <a:close/>
                </a:path>
              </a:pathLst>
            </a:custGeom>
            <a:ln w="3175">
              <a:solidFill>
                <a:srgbClr val="000000"/>
              </a:solidFill>
            </a:ln>
          </p:spPr>
          <p:txBody>
            <a:bodyPr wrap="square" lIns="0" tIns="0" rIns="0" bIns="0" rtlCol="0"/>
            <a:lstStyle/>
            <a:p>
              <a:endParaRPr sz="1906"/>
            </a:p>
          </p:txBody>
        </p:sp>
      </p:grpSp>
      <p:sp>
        <p:nvSpPr>
          <p:cNvPr id="10" name="object 10"/>
          <p:cNvSpPr txBox="1"/>
          <p:nvPr/>
        </p:nvSpPr>
        <p:spPr>
          <a:xfrm>
            <a:off x="1294055" y="4608307"/>
            <a:ext cx="6463329" cy="1877422"/>
          </a:xfrm>
          <a:prstGeom prst="rect">
            <a:avLst/>
          </a:prstGeom>
        </p:spPr>
        <p:txBody>
          <a:bodyPr vert="horz" wrap="square" lIns="0" tIns="13447" rIns="0" bIns="0" rtlCol="0">
            <a:spAutoFit/>
          </a:bodyPr>
          <a:lstStyle/>
          <a:p>
            <a:pPr marR="415505" algn="ctr">
              <a:spcBef>
                <a:spcPts val="106"/>
              </a:spcBef>
            </a:pPr>
            <a:r>
              <a:rPr sz="1271" b="1" spc="-26" dirty="0">
                <a:latin typeface="Verdana"/>
                <a:cs typeface="Verdana"/>
              </a:rPr>
              <a:t>IP</a:t>
            </a:r>
            <a:endParaRPr sz="1271">
              <a:latin typeface="Verdana"/>
              <a:cs typeface="Verdana"/>
            </a:endParaRPr>
          </a:p>
          <a:p>
            <a:pPr marL="243386" indent="-189599">
              <a:spcBef>
                <a:spcPts val="1493"/>
              </a:spcBef>
              <a:buSzPct val="80555"/>
              <a:buFont typeface="Segoe UI Symbol"/>
              <a:buChar char="■"/>
              <a:tabLst>
                <a:tab pos="243386" algn="l"/>
              </a:tabLst>
            </a:pPr>
            <a:r>
              <a:rPr sz="1906" b="1" spc="-11" dirty="0">
                <a:solidFill>
                  <a:srgbClr val="00007F"/>
                </a:solidFill>
                <a:latin typeface="Verdana"/>
                <a:cs typeface="Verdana"/>
              </a:rPr>
              <a:t>Application</a:t>
            </a:r>
            <a:endParaRPr sz="1906">
              <a:latin typeface="Verdana"/>
              <a:cs typeface="Verdana"/>
            </a:endParaRPr>
          </a:p>
          <a:p>
            <a:pPr marL="726125" lvl="1" indent="-188255">
              <a:spcBef>
                <a:spcPts val="424"/>
              </a:spcBef>
              <a:buSzPct val="80000"/>
              <a:buFont typeface="Segoe UI Symbol"/>
              <a:buChar char="■"/>
              <a:tabLst>
                <a:tab pos="726125" algn="l"/>
              </a:tabLst>
            </a:pPr>
            <a:r>
              <a:rPr sz="1588" dirty="0">
                <a:solidFill>
                  <a:srgbClr val="00007F"/>
                </a:solidFill>
                <a:latin typeface="Verdana"/>
                <a:cs typeface="Verdana"/>
              </a:rPr>
              <a:t>services</a:t>
            </a:r>
            <a:r>
              <a:rPr sz="1588" spc="-53" dirty="0">
                <a:solidFill>
                  <a:srgbClr val="00007F"/>
                </a:solidFill>
                <a:latin typeface="Verdana"/>
                <a:cs typeface="Verdana"/>
              </a:rPr>
              <a:t> </a:t>
            </a:r>
            <a:r>
              <a:rPr sz="1588" dirty="0">
                <a:solidFill>
                  <a:srgbClr val="00007F"/>
                </a:solidFill>
                <a:latin typeface="Verdana"/>
                <a:cs typeface="Verdana"/>
              </a:rPr>
              <a:t>de</a:t>
            </a:r>
            <a:r>
              <a:rPr sz="1588" spc="-53" dirty="0">
                <a:solidFill>
                  <a:srgbClr val="00007F"/>
                </a:solidFill>
                <a:latin typeface="Verdana"/>
                <a:cs typeface="Verdana"/>
              </a:rPr>
              <a:t> </a:t>
            </a:r>
            <a:r>
              <a:rPr sz="1588" dirty="0">
                <a:solidFill>
                  <a:srgbClr val="00007F"/>
                </a:solidFill>
                <a:latin typeface="Verdana"/>
                <a:cs typeface="Verdana"/>
              </a:rPr>
              <a:t>gestion</a:t>
            </a:r>
            <a:r>
              <a:rPr sz="1588" spc="-53" dirty="0">
                <a:solidFill>
                  <a:srgbClr val="00007F"/>
                </a:solidFill>
                <a:latin typeface="Verdana"/>
                <a:cs typeface="Verdana"/>
              </a:rPr>
              <a:t> </a:t>
            </a:r>
            <a:r>
              <a:rPr sz="1588" dirty="0">
                <a:solidFill>
                  <a:srgbClr val="00007F"/>
                </a:solidFill>
                <a:latin typeface="Verdana"/>
                <a:cs typeface="Verdana"/>
              </a:rPr>
              <a:t>(transfert)</a:t>
            </a:r>
            <a:r>
              <a:rPr sz="1588" spc="-48" dirty="0">
                <a:solidFill>
                  <a:srgbClr val="00007F"/>
                </a:solidFill>
                <a:latin typeface="Verdana"/>
                <a:cs typeface="Verdana"/>
              </a:rPr>
              <a:t> </a:t>
            </a:r>
            <a:r>
              <a:rPr sz="1588" dirty="0">
                <a:solidFill>
                  <a:srgbClr val="00007F"/>
                </a:solidFill>
                <a:latin typeface="Verdana"/>
                <a:cs typeface="Verdana"/>
              </a:rPr>
              <a:t>de</a:t>
            </a:r>
            <a:r>
              <a:rPr sz="1588" spc="-53" dirty="0">
                <a:solidFill>
                  <a:srgbClr val="00007F"/>
                </a:solidFill>
                <a:latin typeface="Verdana"/>
                <a:cs typeface="Verdana"/>
              </a:rPr>
              <a:t> </a:t>
            </a:r>
            <a:r>
              <a:rPr sz="1588" dirty="0">
                <a:solidFill>
                  <a:srgbClr val="00007F"/>
                </a:solidFill>
                <a:latin typeface="Verdana"/>
                <a:cs typeface="Verdana"/>
              </a:rPr>
              <a:t>fichier</a:t>
            </a:r>
            <a:r>
              <a:rPr sz="1588" spc="-53" dirty="0">
                <a:solidFill>
                  <a:srgbClr val="00007F"/>
                </a:solidFill>
                <a:latin typeface="Verdana"/>
                <a:cs typeface="Verdana"/>
              </a:rPr>
              <a:t> </a:t>
            </a:r>
            <a:r>
              <a:rPr sz="1588" dirty="0">
                <a:solidFill>
                  <a:srgbClr val="00007F"/>
                </a:solidFill>
                <a:latin typeface="Verdana"/>
                <a:cs typeface="Verdana"/>
              </a:rPr>
              <a:t>et</a:t>
            </a:r>
            <a:r>
              <a:rPr sz="1588" spc="-48" dirty="0">
                <a:solidFill>
                  <a:srgbClr val="00007F"/>
                </a:solidFill>
                <a:latin typeface="Verdana"/>
                <a:cs typeface="Verdana"/>
              </a:rPr>
              <a:t> </a:t>
            </a:r>
            <a:r>
              <a:rPr sz="1588" spc="-11" dirty="0">
                <a:solidFill>
                  <a:srgbClr val="00007F"/>
                </a:solidFill>
                <a:latin typeface="Verdana"/>
                <a:cs typeface="Verdana"/>
              </a:rPr>
              <a:t>d'impression</a:t>
            </a:r>
            <a:endParaRPr sz="1588">
              <a:latin typeface="Verdana"/>
              <a:cs typeface="Verdana"/>
            </a:endParaRPr>
          </a:p>
          <a:p>
            <a:pPr marL="726125" lvl="1" indent="-188255">
              <a:spcBef>
                <a:spcPts val="433"/>
              </a:spcBef>
              <a:buSzPct val="80000"/>
              <a:buFont typeface="Segoe UI Symbol"/>
              <a:buChar char="■"/>
              <a:tabLst>
                <a:tab pos="726125" algn="l"/>
              </a:tabLst>
            </a:pPr>
            <a:r>
              <a:rPr sz="1588" dirty="0">
                <a:solidFill>
                  <a:srgbClr val="00007F"/>
                </a:solidFill>
                <a:latin typeface="Verdana"/>
                <a:cs typeface="Verdana"/>
              </a:rPr>
              <a:t>services</a:t>
            </a:r>
            <a:r>
              <a:rPr sz="1588" spc="-53" dirty="0">
                <a:solidFill>
                  <a:srgbClr val="00007F"/>
                </a:solidFill>
                <a:latin typeface="Verdana"/>
                <a:cs typeface="Verdana"/>
              </a:rPr>
              <a:t> </a:t>
            </a:r>
            <a:r>
              <a:rPr sz="1588" dirty="0">
                <a:solidFill>
                  <a:srgbClr val="00007F"/>
                </a:solidFill>
                <a:latin typeface="Verdana"/>
                <a:cs typeface="Verdana"/>
              </a:rPr>
              <a:t>de</a:t>
            </a:r>
            <a:r>
              <a:rPr sz="1588" spc="-48" dirty="0">
                <a:solidFill>
                  <a:srgbClr val="00007F"/>
                </a:solidFill>
                <a:latin typeface="Verdana"/>
                <a:cs typeface="Verdana"/>
              </a:rPr>
              <a:t> </a:t>
            </a:r>
            <a:r>
              <a:rPr sz="1588" dirty="0">
                <a:solidFill>
                  <a:srgbClr val="00007F"/>
                </a:solidFill>
                <a:latin typeface="Verdana"/>
                <a:cs typeface="Verdana"/>
              </a:rPr>
              <a:t>connexion</a:t>
            </a:r>
            <a:r>
              <a:rPr sz="1588" spc="-48" dirty="0">
                <a:solidFill>
                  <a:srgbClr val="00007F"/>
                </a:solidFill>
                <a:latin typeface="Verdana"/>
                <a:cs typeface="Verdana"/>
              </a:rPr>
              <a:t> </a:t>
            </a:r>
            <a:r>
              <a:rPr sz="1588" dirty="0">
                <a:solidFill>
                  <a:srgbClr val="00007F"/>
                </a:solidFill>
                <a:latin typeface="Verdana"/>
                <a:cs typeface="Verdana"/>
              </a:rPr>
              <a:t>au</a:t>
            </a:r>
            <a:r>
              <a:rPr sz="1588" spc="-48" dirty="0">
                <a:solidFill>
                  <a:srgbClr val="00007F"/>
                </a:solidFill>
                <a:latin typeface="Verdana"/>
                <a:cs typeface="Verdana"/>
              </a:rPr>
              <a:t> </a:t>
            </a:r>
            <a:r>
              <a:rPr sz="1588" spc="-11" dirty="0">
                <a:solidFill>
                  <a:srgbClr val="00007F"/>
                </a:solidFill>
                <a:latin typeface="Verdana"/>
                <a:cs typeface="Verdana"/>
              </a:rPr>
              <a:t>réseau</a:t>
            </a:r>
            <a:endParaRPr sz="1588">
              <a:latin typeface="Verdana"/>
              <a:cs typeface="Verdana"/>
            </a:endParaRPr>
          </a:p>
          <a:p>
            <a:pPr marL="726125" lvl="1" indent="-188255">
              <a:spcBef>
                <a:spcPts val="424"/>
              </a:spcBef>
              <a:buSzPct val="80000"/>
              <a:buFont typeface="Segoe UI Symbol"/>
              <a:buChar char="■"/>
              <a:tabLst>
                <a:tab pos="726125" algn="l"/>
              </a:tabLst>
            </a:pPr>
            <a:r>
              <a:rPr sz="1588" dirty="0">
                <a:solidFill>
                  <a:srgbClr val="00007F"/>
                </a:solidFill>
                <a:latin typeface="Verdana"/>
                <a:cs typeface="Verdana"/>
              </a:rPr>
              <a:t>services</a:t>
            </a:r>
            <a:r>
              <a:rPr sz="1588" spc="-48" dirty="0">
                <a:solidFill>
                  <a:srgbClr val="00007F"/>
                </a:solidFill>
                <a:latin typeface="Verdana"/>
                <a:cs typeface="Verdana"/>
              </a:rPr>
              <a:t> </a:t>
            </a:r>
            <a:r>
              <a:rPr sz="1588" dirty="0">
                <a:solidFill>
                  <a:srgbClr val="00007F"/>
                </a:solidFill>
                <a:latin typeface="Verdana"/>
                <a:cs typeface="Verdana"/>
              </a:rPr>
              <a:t>de</a:t>
            </a:r>
            <a:r>
              <a:rPr sz="1588" spc="-48" dirty="0">
                <a:solidFill>
                  <a:srgbClr val="00007F"/>
                </a:solidFill>
                <a:latin typeface="Verdana"/>
                <a:cs typeface="Verdana"/>
              </a:rPr>
              <a:t> </a:t>
            </a:r>
            <a:r>
              <a:rPr sz="1588" dirty="0">
                <a:solidFill>
                  <a:srgbClr val="00007F"/>
                </a:solidFill>
                <a:latin typeface="Verdana"/>
                <a:cs typeface="Verdana"/>
              </a:rPr>
              <a:t>connexion</a:t>
            </a:r>
            <a:r>
              <a:rPr sz="1588" spc="-48" dirty="0">
                <a:solidFill>
                  <a:srgbClr val="00007F"/>
                </a:solidFill>
                <a:latin typeface="Verdana"/>
                <a:cs typeface="Verdana"/>
              </a:rPr>
              <a:t> </a:t>
            </a:r>
            <a:r>
              <a:rPr sz="1588" dirty="0">
                <a:solidFill>
                  <a:srgbClr val="00007F"/>
                </a:solidFill>
                <a:latin typeface="Verdana"/>
                <a:cs typeface="Verdana"/>
              </a:rPr>
              <a:t>à</a:t>
            </a:r>
            <a:r>
              <a:rPr sz="1588" spc="-48" dirty="0">
                <a:solidFill>
                  <a:srgbClr val="00007F"/>
                </a:solidFill>
                <a:latin typeface="Verdana"/>
                <a:cs typeface="Verdana"/>
              </a:rPr>
              <a:t> </a:t>
            </a:r>
            <a:r>
              <a:rPr sz="1588" spc="-11" dirty="0">
                <a:solidFill>
                  <a:srgbClr val="00007F"/>
                </a:solidFill>
                <a:latin typeface="Verdana"/>
                <a:cs typeface="Verdana"/>
              </a:rPr>
              <a:t>distance</a:t>
            </a:r>
            <a:endParaRPr sz="1588">
              <a:latin typeface="Verdana"/>
              <a:cs typeface="Verdana"/>
            </a:endParaRPr>
          </a:p>
          <a:p>
            <a:pPr marL="726125" lvl="1" indent="-188255">
              <a:spcBef>
                <a:spcPts val="433"/>
              </a:spcBef>
              <a:buSzPct val="80000"/>
              <a:buFont typeface="Segoe UI Symbol"/>
              <a:buChar char="■"/>
              <a:tabLst>
                <a:tab pos="726125" algn="l"/>
              </a:tabLst>
            </a:pPr>
            <a:r>
              <a:rPr sz="1588" dirty="0">
                <a:solidFill>
                  <a:srgbClr val="00007F"/>
                </a:solidFill>
                <a:latin typeface="Verdana"/>
                <a:cs typeface="Verdana"/>
              </a:rPr>
              <a:t>utilitaires</a:t>
            </a:r>
            <a:r>
              <a:rPr sz="1588" spc="-74" dirty="0">
                <a:solidFill>
                  <a:srgbClr val="00007F"/>
                </a:solidFill>
                <a:latin typeface="Verdana"/>
                <a:cs typeface="Verdana"/>
              </a:rPr>
              <a:t> </a:t>
            </a:r>
            <a:r>
              <a:rPr sz="1588" dirty="0">
                <a:solidFill>
                  <a:srgbClr val="00007F"/>
                </a:solidFill>
                <a:latin typeface="Verdana"/>
                <a:cs typeface="Verdana"/>
              </a:rPr>
              <a:t>Internet</a:t>
            </a:r>
            <a:r>
              <a:rPr sz="1588" spc="-74" dirty="0">
                <a:solidFill>
                  <a:srgbClr val="00007F"/>
                </a:solidFill>
                <a:latin typeface="Verdana"/>
                <a:cs typeface="Verdana"/>
              </a:rPr>
              <a:t> </a:t>
            </a:r>
            <a:r>
              <a:rPr sz="1588" spc="-11" dirty="0">
                <a:solidFill>
                  <a:srgbClr val="00007F"/>
                </a:solidFill>
                <a:latin typeface="Verdana"/>
                <a:cs typeface="Verdana"/>
              </a:rPr>
              <a:t>divers</a:t>
            </a:r>
            <a:endParaRPr sz="1588">
              <a:latin typeface="Verdana"/>
              <a:cs typeface="Verdana"/>
            </a:endParaRPr>
          </a:p>
        </p:txBody>
      </p:sp>
      <p:grpSp>
        <p:nvGrpSpPr>
          <p:cNvPr id="11" name="object 11"/>
          <p:cNvGrpSpPr/>
          <p:nvPr/>
        </p:nvGrpSpPr>
        <p:grpSpPr>
          <a:xfrm>
            <a:off x="3545093" y="3777278"/>
            <a:ext cx="384586" cy="192293"/>
            <a:chOff x="2448560" y="3567429"/>
            <a:chExt cx="363220" cy="181610"/>
          </a:xfrm>
        </p:grpSpPr>
        <p:sp>
          <p:nvSpPr>
            <p:cNvPr id="12" name="object 12"/>
            <p:cNvSpPr/>
            <p:nvPr/>
          </p:nvSpPr>
          <p:spPr>
            <a:xfrm>
              <a:off x="2448560" y="3567429"/>
              <a:ext cx="363220" cy="181610"/>
            </a:xfrm>
            <a:custGeom>
              <a:avLst/>
              <a:gdLst/>
              <a:ahLst/>
              <a:cxnLst/>
              <a:rect l="l" t="t" r="r" b="b"/>
              <a:pathLst>
                <a:path w="363219" h="181610">
                  <a:moveTo>
                    <a:pt x="363219" y="0"/>
                  </a:moveTo>
                  <a:lnTo>
                    <a:pt x="0" y="0"/>
                  </a:lnTo>
                  <a:lnTo>
                    <a:pt x="0" y="181610"/>
                  </a:lnTo>
                  <a:lnTo>
                    <a:pt x="181609" y="181610"/>
                  </a:lnTo>
                  <a:lnTo>
                    <a:pt x="363219" y="181610"/>
                  </a:lnTo>
                  <a:lnTo>
                    <a:pt x="363219" y="0"/>
                  </a:lnTo>
                  <a:close/>
                </a:path>
              </a:pathLst>
            </a:custGeom>
            <a:solidFill>
              <a:srgbClr val="999999"/>
            </a:solidFill>
          </p:spPr>
          <p:txBody>
            <a:bodyPr wrap="square" lIns="0" tIns="0" rIns="0" bIns="0" rtlCol="0"/>
            <a:lstStyle/>
            <a:p>
              <a:endParaRPr sz="1906"/>
            </a:p>
          </p:txBody>
        </p:sp>
        <p:sp>
          <p:nvSpPr>
            <p:cNvPr id="13" name="object 13"/>
            <p:cNvSpPr/>
            <p:nvPr/>
          </p:nvSpPr>
          <p:spPr>
            <a:xfrm>
              <a:off x="2448560" y="3567429"/>
              <a:ext cx="363220" cy="181610"/>
            </a:xfrm>
            <a:custGeom>
              <a:avLst/>
              <a:gdLst/>
              <a:ahLst/>
              <a:cxnLst/>
              <a:rect l="l" t="t" r="r" b="b"/>
              <a:pathLst>
                <a:path w="363219" h="181610">
                  <a:moveTo>
                    <a:pt x="181609" y="181610"/>
                  </a:moveTo>
                  <a:lnTo>
                    <a:pt x="0" y="181610"/>
                  </a:lnTo>
                  <a:lnTo>
                    <a:pt x="0" y="0"/>
                  </a:lnTo>
                  <a:lnTo>
                    <a:pt x="363219" y="0"/>
                  </a:lnTo>
                  <a:lnTo>
                    <a:pt x="363219" y="181610"/>
                  </a:lnTo>
                  <a:lnTo>
                    <a:pt x="181609" y="181610"/>
                  </a:lnTo>
                  <a:close/>
                </a:path>
              </a:pathLst>
            </a:custGeom>
            <a:ln w="3175">
              <a:solidFill>
                <a:srgbClr val="000000"/>
              </a:solidFill>
            </a:ln>
          </p:spPr>
          <p:txBody>
            <a:bodyPr wrap="square" lIns="0" tIns="0" rIns="0" bIns="0" rtlCol="0"/>
            <a:lstStyle/>
            <a:p>
              <a:endParaRPr sz="1906"/>
            </a:p>
          </p:txBody>
        </p:sp>
      </p:grpSp>
      <p:sp>
        <p:nvSpPr>
          <p:cNvPr id="14" name="object 14"/>
          <p:cNvSpPr txBox="1"/>
          <p:nvPr/>
        </p:nvSpPr>
        <p:spPr>
          <a:xfrm>
            <a:off x="3620395" y="3762486"/>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sp>
        <p:nvSpPr>
          <p:cNvPr id="15" name="object 15"/>
          <p:cNvSpPr/>
          <p:nvPr/>
        </p:nvSpPr>
        <p:spPr>
          <a:xfrm>
            <a:off x="5882192" y="3430345"/>
            <a:ext cx="384586" cy="192293"/>
          </a:xfrm>
          <a:custGeom>
            <a:avLst/>
            <a:gdLst/>
            <a:ahLst/>
            <a:cxnLst/>
            <a:rect l="l" t="t" r="r" b="b"/>
            <a:pathLst>
              <a:path w="363220" h="181610">
                <a:moveTo>
                  <a:pt x="363219" y="0"/>
                </a:moveTo>
                <a:lnTo>
                  <a:pt x="0" y="0"/>
                </a:lnTo>
                <a:lnTo>
                  <a:pt x="0" y="181610"/>
                </a:lnTo>
                <a:lnTo>
                  <a:pt x="181609" y="181610"/>
                </a:lnTo>
                <a:lnTo>
                  <a:pt x="363219" y="181610"/>
                </a:lnTo>
                <a:lnTo>
                  <a:pt x="363219" y="0"/>
                </a:lnTo>
                <a:close/>
              </a:path>
            </a:pathLst>
          </a:custGeom>
          <a:solidFill>
            <a:srgbClr val="999999"/>
          </a:solidFill>
        </p:spPr>
        <p:txBody>
          <a:bodyPr wrap="square" lIns="0" tIns="0" rIns="0" bIns="0" rtlCol="0"/>
          <a:lstStyle/>
          <a:p>
            <a:endParaRPr sz="1906"/>
          </a:p>
        </p:txBody>
      </p:sp>
      <p:sp>
        <p:nvSpPr>
          <p:cNvPr id="16" name="object 16"/>
          <p:cNvSpPr/>
          <p:nvPr/>
        </p:nvSpPr>
        <p:spPr>
          <a:xfrm>
            <a:off x="5113020" y="3430344"/>
            <a:ext cx="1922929" cy="192293"/>
          </a:xfrm>
          <a:custGeom>
            <a:avLst/>
            <a:gdLst/>
            <a:ahLst/>
            <a:cxnLst/>
            <a:rect l="l" t="t" r="r" b="b"/>
            <a:pathLst>
              <a:path w="1816100" h="181610">
                <a:moveTo>
                  <a:pt x="363220" y="0"/>
                </a:moveTo>
                <a:lnTo>
                  <a:pt x="0" y="0"/>
                </a:lnTo>
                <a:lnTo>
                  <a:pt x="0" y="181610"/>
                </a:lnTo>
                <a:lnTo>
                  <a:pt x="181610" y="181610"/>
                </a:lnTo>
                <a:lnTo>
                  <a:pt x="363220" y="181610"/>
                </a:lnTo>
                <a:lnTo>
                  <a:pt x="363220" y="0"/>
                </a:lnTo>
                <a:close/>
              </a:path>
              <a:path w="1816100" h="181610">
                <a:moveTo>
                  <a:pt x="1816100" y="0"/>
                </a:moveTo>
                <a:lnTo>
                  <a:pt x="1452880" y="0"/>
                </a:lnTo>
                <a:lnTo>
                  <a:pt x="1452880" y="181610"/>
                </a:lnTo>
                <a:lnTo>
                  <a:pt x="1634490" y="181610"/>
                </a:lnTo>
                <a:lnTo>
                  <a:pt x="1816100" y="181610"/>
                </a:lnTo>
                <a:lnTo>
                  <a:pt x="1816100" y="0"/>
                </a:lnTo>
                <a:close/>
              </a:path>
            </a:pathLst>
          </a:custGeom>
          <a:solidFill>
            <a:srgbClr val="999999"/>
          </a:solidFill>
        </p:spPr>
        <p:txBody>
          <a:bodyPr wrap="square" lIns="0" tIns="0" rIns="0" bIns="0" rtlCol="0"/>
          <a:lstStyle/>
          <a:p>
            <a:endParaRPr sz="1906"/>
          </a:p>
        </p:txBody>
      </p:sp>
      <p:graphicFrame>
        <p:nvGraphicFramePr>
          <p:cNvPr id="17" name="object 17"/>
          <p:cNvGraphicFramePr>
            <a:graphicFrameLocks noGrp="1"/>
          </p:cNvGraphicFramePr>
          <p:nvPr/>
        </p:nvGraphicFramePr>
        <p:xfrm>
          <a:off x="5113019" y="3430345"/>
          <a:ext cx="1922928" cy="191620"/>
        </p:xfrm>
        <a:graphic>
          <a:graphicData uri="http://schemas.openxmlformats.org/drawingml/2006/table">
            <a:tbl>
              <a:tblPr firstRow="1" bandRow="1">
                <a:tableStyleId>{2D5ABB26-0587-4C30-8999-92F81FD0307C}</a:tableStyleId>
              </a:tblPr>
              <a:tblGrid>
                <a:gridCol w="384586">
                  <a:extLst>
                    <a:ext uri="{9D8B030D-6E8A-4147-A177-3AD203B41FA5}">
                      <a16:colId xmlns:a16="http://schemas.microsoft.com/office/drawing/2014/main" val="20000"/>
                    </a:ext>
                  </a:extLst>
                </a:gridCol>
                <a:gridCol w="384586">
                  <a:extLst>
                    <a:ext uri="{9D8B030D-6E8A-4147-A177-3AD203B41FA5}">
                      <a16:colId xmlns:a16="http://schemas.microsoft.com/office/drawing/2014/main" val="20001"/>
                    </a:ext>
                  </a:extLst>
                </a:gridCol>
                <a:gridCol w="384586">
                  <a:extLst>
                    <a:ext uri="{9D8B030D-6E8A-4147-A177-3AD203B41FA5}">
                      <a16:colId xmlns:a16="http://schemas.microsoft.com/office/drawing/2014/main" val="20002"/>
                    </a:ext>
                  </a:extLst>
                </a:gridCol>
                <a:gridCol w="384585">
                  <a:extLst>
                    <a:ext uri="{9D8B030D-6E8A-4147-A177-3AD203B41FA5}">
                      <a16:colId xmlns:a16="http://schemas.microsoft.com/office/drawing/2014/main" val="20003"/>
                    </a:ext>
                  </a:extLst>
                </a:gridCol>
                <a:gridCol w="384585">
                  <a:extLst>
                    <a:ext uri="{9D8B030D-6E8A-4147-A177-3AD203B41FA5}">
                      <a16:colId xmlns:a16="http://schemas.microsoft.com/office/drawing/2014/main" val="20004"/>
                    </a:ext>
                  </a:extLst>
                </a:gridCol>
              </a:tblGrid>
              <a:tr h="76648">
                <a:tc rowSpan="2">
                  <a:txBody>
                    <a:bodyPr/>
                    <a:lstStyle/>
                    <a:p>
                      <a:pPr marL="83820">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B w="3175">
                      <a:solidFill>
                        <a:srgbClr val="000000"/>
                      </a:solidFill>
                      <a:prstDash val="solid"/>
                    </a:lnB>
                  </a:tcPr>
                </a:tc>
                <a:tc rowSpan="2">
                  <a:txBody>
                    <a:bodyPr/>
                    <a:lstStyle/>
                    <a:p>
                      <a:pPr marL="83185">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B w="3175">
                      <a:solidFill>
                        <a:srgbClr val="000000"/>
                      </a:solidFill>
                      <a:prstDash val="solid"/>
                    </a:lnB>
                  </a:tcPr>
                </a:tc>
                <a:tc rowSpan="2">
                  <a:txBody>
                    <a:bodyPr/>
                    <a:lstStyle/>
                    <a:p>
                      <a:pPr marL="83185">
                        <a:lnSpc>
                          <a:spcPts val="133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114972">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bl>
          </a:graphicData>
        </a:graphic>
      </p:graphicFrame>
      <p:sp>
        <p:nvSpPr>
          <p:cNvPr id="18" name="object 18"/>
          <p:cNvSpPr/>
          <p:nvPr/>
        </p:nvSpPr>
        <p:spPr>
          <a:xfrm>
            <a:off x="3929678" y="3547333"/>
            <a:ext cx="1922929" cy="1191409"/>
          </a:xfrm>
          <a:custGeom>
            <a:avLst/>
            <a:gdLst/>
            <a:ahLst/>
            <a:cxnLst/>
            <a:rect l="l" t="t" r="r" b="b"/>
            <a:pathLst>
              <a:path w="1816100" h="1125220">
                <a:moveTo>
                  <a:pt x="0" y="289559"/>
                </a:moveTo>
                <a:lnTo>
                  <a:pt x="544830" y="289559"/>
                </a:lnTo>
              </a:path>
              <a:path w="1816100" h="1125220">
                <a:moveTo>
                  <a:pt x="788669" y="213359"/>
                </a:moveTo>
                <a:lnTo>
                  <a:pt x="1125220" y="0"/>
                </a:lnTo>
              </a:path>
              <a:path w="1816100" h="1125220">
                <a:moveTo>
                  <a:pt x="908049" y="326389"/>
                </a:moveTo>
                <a:lnTo>
                  <a:pt x="1452880" y="326389"/>
                </a:lnTo>
              </a:path>
              <a:path w="1816100" h="1125220">
                <a:moveTo>
                  <a:pt x="908049" y="398779"/>
                </a:moveTo>
                <a:lnTo>
                  <a:pt x="1271270" y="580389"/>
                </a:lnTo>
              </a:path>
              <a:path w="1816100" h="1125220">
                <a:moveTo>
                  <a:pt x="1452880" y="762000"/>
                </a:moveTo>
                <a:lnTo>
                  <a:pt x="1816099" y="943609"/>
                </a:lnTo>
              </a:path>
              <a:path w="1816100" h="1125220">
                <a:moveTo>
                  <a:pt x="68580" y="753109"/>
                </a:moveTo>
                <a:lnTo>
                  <a:pt x="544830" y="398779"/>
                </a:lnTo>
              </a:path>
              <a:path w="1816100" h="1125220">
                <a:moveTo>
                  <a:pt x="544830" y="1125220"/>
                </a:moveTo>
                <a:lnTo>
                  <a:pt x="1271270" y="762000"/>
                </a:lnTo>
              </a:path>
            </a:pathLst>
          </a:custGeom>
          <a:ln w="3175">
            <a:solidFill>
              <a:srgbClr val="000000"/>
            </a:solidFill>
          </a:ln>
        </p:spPr>
        <p:txBody>
          <a:bodyPr wrap="square" lIns="0" tIns="0" rIns="0" bIns="0" rtlCol="0"/>
          <a:lstStyle/>
          <a:p>
            <a:endParaRPr sz="1906"/>
          </a:p>
        </p:txBody>
      </p:sp>
      <p:sp>
        <p:nvSpPr>
          <p:cNvPr id="19" name="object 19"/>
          <p:cNvSpPr txBox="1"/>
          <p:nvPr/>
        </p:nvSpPr>
        <p:spPr>
          <a:xfrm rot="19860000">
            <a:off x="4511801" y="4571941"/>
            <a:ext cx="972820" cy="141064"/>
          </a:xfrm>
          <a:prstGeom prst="rect">
            <a:avLst/>
          </a:prstGeom>
        </p:spPr>
        <p:txBody>
          <a:bodyPr vert="horz" wrap="square" lIns="0" tIns="0" rIns="0" bIns="0" rtlCol="0">
            <a:spAutoFit/>
          </a:bodyPr>
          <a:lstStyle/>
          <a:p>
            <a:pPr>
              <a:lnSpc>
                <a:spcPts val="1059"/>
              </a:lnSpc>
            </a:pPr>
            <a:r>
              <a:rPr sz="1059" b="1" spc="-11" dirty="0">
                <a:latin typeface="Verdana"/>
                <a:cs typeface="Verdana"/>
              </a:rPr>
              <a:t>dat</a:t>
            </a:r>
            <a:r>
              <a:rPr sz="1588" b="1" spc="-16" baseline="2777" dirty="0">
                <a:latin typeface="Verdana"/>
                <a:cs typeface="Verdana"/>
              </a:rPr>
              <a:t>agra</a:t>
            </a:r>
            <a:r>
              <a:rPr sz="1588" b="1" spc="-16" baseline="5555" dirty="0">
                <a:latin typeface="Verdana"/>
                <a:cs typeface="Verdana"/>
              </a:rPr>
              <a:t>mme</a:t>
            </a:r>
            <a:endParaRPr sz="1588" baseline="5555">
              <a:latin typeface="Verdana"/>
              <a:cs typeface="Verdana"/>
            </a:endParaRPr>
          </a:p>
        </p:txBody>
      </p:sp>
      <p:grpSp>
        <p:nvGrpSpPr>
          <p:cNvPr id="20" name="object 20"/>
          <p:cNvGrpSpPr/>
          <p:nvPr/>
        </p:nvGrpSpPr>
        <p:grpSpPr>
          <a:xfrm>
            <a:off x="6225092" y="4078492"/>
            <a:ext cx="1156447" cy="381896"/>
            <a:chOff x="4979670" y="3851909"/>
            <a:chExt cx="1092200" cy="360680"/>
          </a:xfrm>
        </p:grpSpPr>
        <p:sp>
          <p:nvSpPr>
            <p:cNvPr id="21" name="object 21"/>
            <p:cNvSpPr/>
            <p:nvPr/>
          </p:nvSpPr>
          <p:spPr>
            <a:xfrm>
              <a:off x="4979670" y="3851909"/>
              <a:ext cx="288290" cy="360680"/>
            </a:xfrm>
            <a:custGeom>
              <a:avLst/>
              <a:gdLst/>
              <a:ahLst/>
              <a:cxnLst/>
              <a:rect l="l" t="t" r="r" b="b"/>
              <a:pathLst>
                <a:path w="288289" h="360679">
                  <a:moveTo>
                    <a:pt x="0" y="360679"/>
                  </a:moveTo>
                  <a:lnTo>
                    <a:pt x="288289" y="0"/>
                  </a:lnTo>
                </a:path>
              </a:pathLst>
            </a:custGeom>
            <a:ln w="3175">
              <a:solidFill>
                <a:srgbClr val="000000"/>
              </a:solidFill>
            </a:ln>
          </p:spPr>
          <p:txBody>
            <a:bodyPr wrap="square" lIns="0" tIns="0" rIns="0" bIns="0" rtlCol="0"/>
            <a:lstStyle/>
            <a:p>
              <a:endParaRPr sz="1906"/>
            </a:p>
          </p:txBody>
        </p:sp>
        <p:sp>
          <p:nvSpPr>
            <p:cNvPr id="22" name="object 22"/>
            <p:cNvSpPr/>
            <p:nvPr/>
          </p:nvSpPr>
          <p:spPr>
            <a:xfrm>
              <a:off x="5708650" y="3968749"/>
              <a:ext cx="363220" cy="181610"/>
            </a:xfrm>
            <a:custGeom>
              <a:avLst/>
              <a:gdLst/>
              <a:ahLst/>
              <a:cxnLst/>
              <a:rect l="l" t="t" r="r" b="b"/>
              <a:pathLst>
                <a:path w="363220" h="181610">
                  <a:moveTo>
                    <a:pt x="363220" y="0"/>
                  </a:moveTo>
                  <a:lnTo>
                    <a:pt x="0" y="0"/>
                  </a:lnTo>
                  <a:lnTo>
                    <a:pt x="0" y="181610"/>
                  </a:lnTo>
                  <a:lnTo>
                    <a:pt x="181610" y="181610"/>
                  </a:lnTo>
                  <a:lnTo>
                    <a:pt x="363220" y="181610"/>
                  </a:lnTo>
                  <a:lnTo>
                    <a:pt x="363220" y="0"/>
                  </a:lnTo>
                  <a:close/>
                </a:path>
              </a:pathLst>
            </a:custGeom>
            <a:solidFill>
              <a:srgbClr val="999999"/>
            </a:solidFill>
          </p:spPr>
          <p:txBody>
            <a:bodyPr wrap="square" lIns="0" tIns="0" rIns="0" bIns="0" rtlCol="0"/>
            <a:lstStyle/>
            <a:p>
              <a:endParaRPr sz="1906"/>
            </a:p>
          </p:txBody>
        </p:sp>
        <p:sp>
          <p:nvSpPr>
            <p:cNvPr id="23" name="object 23"/>
            <p:cNvSpPr/>
            <p:nvPr/>
          </p:nvSpPr>
          <p:spPr>
            <a:xfrm>
              <a:off x="5708650" y="3968749"/>
              <a:ext cx="363220" cy="181610"/>
            </a:xfrm>
            <a:custGeom>
              <a:avLst/>
              <a:gdLst/>
              <a:ahLst/>
              <a:cxnLst/>
              <a:rect l="l" t="t" r="r" b="b"/>
              <a:pathLst>
                <a:path w="363220" h="181610">
                  <a:moveTo>
                    <a:pt x="181610" y="181610"/>
                  </a:moveTo>
                  <a:lnTo>
                    <a:pt x="0" y="181610"/>
                  </a:lnTo>
                  <a:lnTo>
                    <a:pt x="0" y="0"/>
                  </a:lnTo>
                  <a:lnTo>
                    <a:pt x="363220" y="0"/>
                  </a:lnTo>
                  <a:lnTo>
                    <a:pt x="363220" y="181610"/>
                  </a:lnTo>
                  <a:lnTo>
                    <a:pt x="181610" y="181610"/>
                  </a:lnTo>
                  <a:close/>
                </a:path>
              </a:pathLst>
            </a:custGeom>
            <a:ln w="3175">
              <a:solidFill>
                <a:srgbClr val="000000"/>
              </a:solidFill>
            </a:ln>
          </p:spPr>
          <p:txBody>
            <a:bodyPr wrap="square" lIns="0" tIns="0" rIns="0" bIns="0" rtlCol="0"/>
            <a:lstStyle/>
            <a:p>
              <a:endParaRPr sz="1906"/>
            </a:p>
          </p:txBody>
        </p:sp>
      </p:grpSp>
      <p:sp>
        <p:nvSpPr>
          <p:cNvPr id="24" name="object 24"/>
          <p:cNvSpPr txBox="1"/>
          <p:nvPr/>
        </p:nvSpPr>
        <p:spPr>
          <a:xfrm>
            <a:off x="7072257" y="4187413"/>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grpSp>
        <p:nvGrpSpPr>
          <p:cNvPr id="25" name="object 25"/>
          <p:cNvGrpSpPr/>
          <p:nvPr/>
        </p:nvGrpSpPr>
        <p:grpSpPr>
          <a:xfrm>
            <a:off x="3545093" y="3586331"/>
            <a:ext cx="3837790" cy="1257300"/>
            <a:chOff x="2448560" y="3387090"/>
            <a:chExt cx="3624579" cy="1187450"/>
          </a:xfrm>
        </p:grpSpPr>
        <p:sp>
          <p:nvSpPr>
            <p:cNvPr id="26" name="object 26"/>
            <p:cNvSpPr/>
            <p:nvPr/>
          </p:nvSpPr>
          <p:spPr>
            <a:xfrm>
              <a:off x="5345430" y="3896360"/>
              <a:ext cx="363220" cy="181610"/>
            </a:xfrm>
            <a:custGeom>
              <a:avLst/>
              <a:gdLst/>
              <a:ahLst/>
              <a:cxnLst/>
              <a:rect l="l" t="t" r="r" b="b"/>
              <a:pathLst>
                <a:path w="363220" h="181610">
                  <a:moveTo>
                    <a:pt x="0" y="0"/>
                  </a:moveTo>
                  <a:lnTo>
                    <a:pt x="363220" y="181609"/>
                  </a:lnTo>
                </a:path>
              </a:pathLst>
            </a:custGeom>
            <a:ln w="3175">
              <a:solidFill>
                <a:srgbClr val="000000"/>
              </a:solidFill>
            </a:ln>
          </p:spPr>
          <p:txBody>
            <a:bodyPr wrap="square" lIns="0" tIns="0" rIns="0" bIns="0" rtlCol="0"/>
            <a:lstStyle/>
            <a:p>
              <a:endParaRPr sz="1906"/>
            </a:p>
          </p:txBody>
        </p:sp>
        <p:sp>
          <p:nvSpPr>
            <p:cNvPr id="27" name="object 27"/>
            <p:cNvSpPr/>
            <p:nvPr/>
          </p:nvSpPr>
          <p:spPr>
            <a:xfrm>
              <a:off x="5556250" y="4392930"/>
              <a:ext cx="363220" cy="181610"/>
            </a:xfrm>
            <a:custGeom>
              <a:avLst/>
              <a:gdLst/>
              <a:ahLst/>
              <a:cxnLst/>
              <a:rect l="l" t="t" r="r" b="b"/>
              <a:pathLst>
                <a:path w="363220" h="181610">
                  <a:moveTo>
                    <a:pt x="363220" y="0"/>
                  </a:moveTo>
                  <a:lnTo>
                    <a:pt x="0" y="0"/>
                  </a:lnTo>
                  <a:lnTo>
                    <a:pt x="0" y="181610"/>
                  </a:lnTo>
                  <a:lnTo>
                    <a:pt x="181610" y="181610"/>
                  </a:lnTo>
                  <a:lnTo>
                    <a:pt x="363220" y="181610"/>
                  </a:lnTo>
                  <a:lnTo>
                    <a:pt x="363220" y="0"/>
                  </a:lnTo>
                  <a:close/>
                </a:path>
              </a:pathLst>
            </a:custGeom>
            <a:solidFill>
              <a:srgbClr val="999999"/>
            </a:solidFill>
          </p:spPr>
          <p:txBody>
            <a:bodyPr wrap="square" lIns="0" tIns="0" rIns="0" bIns="0" rtlCol="0"/>
            <a:lstStyle/>
            <a:p>
              <a:endParaRPr sz="1906"/>
            </a:p>
          </p:txBody>
        </p:sp>
        <p:sp>
          <p:nvSpPr>
            <p:cNvPr id="28" name="object 28"/>
            <p:cNvSpPr/>
            <p:nvPr/>
          </p:nvSpPr>
          <p:spPr>
            <a:xfrm>
              <a:off x="4499610" y="3420110"/>
              <a:ext cx="1092200" cy="1008380"/>
            </a:xfrm>
            <a:custGeom>
              <a:avLst/>
              <a:gdLst/>
              <a:ahLst/>
              <a:cxnLst/>
              <a:rect l="l" t="t" r="r" b="b"/>
              <a:pathLst>
                <a:path w="1092200" h="1008379">
                  <a:moveTo>
                    <a:pt x="0" y="143509"/>
                  </a:moveTo>
                  <a:lnTo>
                    <a:pt x="515619" y="396239"/>
                  </a:lnTo>
                </a:path>
                <a:path w="1092200" h="1008379">
                  <a:moveTo>
                    <a:pt x="360679" y="863600"/>
                  </a:moveTo>
                  <a:lnTo>
                    <a:pt x="1055369" y="1008379"/>
                  </a:lnTo>
                </a:path>
                <a:path w="1092200" h="1008379">
                  <a:moveTo>
                    <a:pt x="720089" y="323850"/>
                  </a:moveTo>
                  <a:lnTo>
                    <a:pt x="1092200" y="0"/>
                  </a:lnTo>
                </a:path>
              </a:pathLst>
            </a:custGeom>
            <a:ln w="3175">
              <a:solidFill>
                <a:srgbClr val="000000"/>
              </a:solidFill>
            </a:ln>
          </p:spPr>
          <p:txBody>
            <a:bodyPr wrap="square" lIns="0" tIns="0" rIns="0" bIns="0" rtlCol="0"/>
            <a:lstStyle/>
            <a:p>
              <a:endParaRPr sz="1906"/>
            </a:p>
          </p:txBody>
        </p:sp>
        <p:sp>
          <p:nvSpPr>
            <p:cNvPr id="29" name="object 29"/>
            <p:cNvSpPr/>
            <p:nvPr/>
          </p:nvSpPr>
          <p:spPr>
            <a:xfrm>
              <a:off x="2448560" y="3387090"/>
              <a:ext cx="363220" cy="182880"/>
            </a:xfrm>
            <a:custGeom>
              <a:avLst/>
              <a:gdLst/>
              <a:ahLst/>
              <a:cxnLst/>
              <a:rect l="l" t="t" r="r" b="b"/>
              <a:pathLst>
                <a:path w="363219" h="182879">
                  <a:moveTo>
                    <a:pt x="363219" y="0"/>
                  </a:moveTo>
                  <a:lnTo>
                    <a:pt x="0" y="0"/>
                  </a:lnTo>
                  <a:lnTo>
                    <a:pt x="0" y="182880"/>
                  </a:lnTo>
                  <a:lnTo>
                    <a:pt x="181609" y="182880"/>
                  </a:lnTo>
                  <a:lnTo>
                    <a:pt x="363219" y="182880"/>
                  </a:lnTo>
                  <a:lnTo>
                    <a:pt x="363219" y="0"/>
                  </a:lnTo>
                  <a:close/>
                </a:path>
              </a:pathLst>
            </a:custGeom>
            <a:solidFill>
              <a:srgbClr val="CCCCCC"/>
            </a:solidFill>
          </p:spPr>
          <p:txBody>
            <a:bodyPr wrap="square" lIns="0" tIns="0" rIns="0" bIns="0" rtlCol="0"/>
            <a:lstStyle/>
            <a:p>
              <a:endParaRPr sz="1906"/>
            </a:p>
          </p:txBody>
        </p:sp>
        <p:sp>
          <p:nvSpPr>
            <p:cNvPr id="30" name="object 30"/>
            <p:cNvSpPr/>
            <p:nvPr/>
          </p:nvSpPr>
          <p:spPr>
            <a:xfrm>
              <a:off x="2448560" y="3387090"/>
              <a:ext cx="363220" cy="182880"/>
            </a:xfrm>
            <a:custGeom>
              <a:avLst/>
              <a:gdLst/>
              <a:ahLst/>
              <a:cxnLst/>
              <a:rect l="l" t="t" r="r" b="b"/>
              <a:pathLst>
                <a:path w="363219" h="182879">
                  <a:moveTo>
                    <a:pt x="181609" y="182880"/>
                  </a:moveTo>
                  <a:lnTo>
                    <a:pt x="0" y="182880"/>
                  </a:lnTo>
                  <a:lnTo>
                    <a:pt x="0" y="0"/>
                  </a:lnTo>
                  <a:lnTo>
                    <a:pt x="363219" y="0"/>
                  </a:lnTo>
                  <a:lnTo>
                    <a:pt x="363219" y="182880"/>
                  </a:lnTo>
                  <a:lnTo>
                    <a:pt x="181609" y="182880"/>
                  </a:lnTo>
                  <a:close/>
                </a:path>
              </a:pathLst>
            </a:custGeom>
            <a:ln w="3175">
              <a:solidFill>
                <a:srgbClr val="000000"/>
              </a:solidFill>
            </a:ln>
          </p:spPr>
          <p:txBody>
            <a:bodyPr wrap="square" lIns="0" tIns="0" rIns="0" bIns="0" rtlCol="0"/>
            <a:lstStyle/>
            <a:p>
              <a:endParaRPr sz="1906"/>
            </a:p>
          </p:txBody>
        </p:sp>
        <p:sp>
          <p:nvSpPr>
            <p:cNvPr id="31" name="object 31"/>
            <p:cNvSpPr/>
            <p:nvPr/>
          </p:nvSpPr>
          <p:spPr>
            <a:xfrm>
              <a:off x="5709919" y="3798570"/>
              <a:ext cx="363220" cy="181610"/>
            </a:xfrm>
            <a:custGeom>
              <a:avLst/>
              <a:gdLst/>
              <a:ahLst/>
              <a:cxnLst/>
              <a:rect l="l" t="t" r="r" b="b"/>
              <a:pathLst>
                <a:path w="363220" h="181610">
                  <a:moveTo>
                    <a:pt x="363219" y="0"/>
                  </a:moveTo>
                  <a:lnTo>
                    <a:pt x="0" y="0"/>
                  </a:lnTo>
                  <a:lnTo>
                    <a:pt x="0" y="181609"/>
                  </a:lnTo>
                  <a:lnTo>
                    <a:pt x="181609" y="181609"/>
                  </a:lnTo>
                  <a:lnTo>
                    <a:pt x="363219" y="181609"/>
                  </a:lnTo>
                  <a:lnTo>
                    <a:pt x="363219" y="0"/>
                  </a:lnTo>
                  <a:close/>
                </a:path>
              </a:pathLst>
            </a:custGeom>
            <a:solidFill>
              <a:srgbClr val="CCCCCC"/>
            </a:solidFill>
          </p:spPr>
          <p:txBody>
            <a:bodyPr wrap="square" lIns="0" tIns="0" rIns="0" bIns="0" rtlCol="0"/>
            <a:lstStyle/>
            <a:p>
              <a:endParaRPr sz="1906"/>
            </a:p>
          </p:txBody>
        </p:sp>
        <p:sp>
          <p:nvSpPr>
            <p:cNvPr id="32" name="object 32"/>
            <p:cNvSpPr/>
            <p:nvPr/>
          </p:nvSpPr>
          <p:spPr>
            <a:xfrm>
              <a:off x="5709919" y="3798570"/>
              <a:ext cx="363220" cy="181610"/>
            </a:xfrm>
            <a:custGeom>
              <a:avLst/>
              <a:gdLst/>
              <a:ahLst/>
              <a:cxnLst/>
              <a:rect l="l" t="t" r="r" b="b"/>
              <a:pathLst>
                <a:path w="363220" h="181610">
                  <a:moveTo>
                    <a:pt x="181609" y="181609"/>
                  </a:moveTo>
                  <a:lnTo>
                    <a:pt x="0" y="181609"/>
                  </a:lnTo>
                  <a:lnTo>
                    <a:pt x="0" y="0"/>
                  </a:lnTo>
                  <a:lnTo>
                    <a:pt x="363219" y="0"/>
                  </a:lnTo>
                  <a:lnTo>
                    <a:pt x="363219" y="181609"/>
                  </a:lnTo>
                  <a:lnTo>
                    <a:pt x="181609" y="181609"/>
                  </a:lnTo>
                  <a:close/>
                </a:path>
              </a:pathLst>
            </a:custGeom>
            <a:ln w="3175">
              <a:solidFill>
                <a:srgbClr val="000000"/>
              </a:solidFill>
            </a:ln>
          </p:spPr>
          <p:txBody>
            <a:bodyPr wrap="square" lIns="0" tIns="0" rIns="0" bIns="0" rtlCol="0"/>
            <a:lstStyle/>
            <a:p>
              <a:endParaRPr sz="1906"/>
            </a:p>
          </p:txBody>
        </p:sp>
      </p:grpSp>
      <p:grpSp>
        <p:nvGrpSpPr>
          <p:cNvPr id="33" name="object 33"/>
          <p:cNvGrpSpPr/>
          <p:nvPr/>
        </p:nvGrpSpPr>
        <p:grpSpPr>
          <a:xfrm>
            <a:off x="7603415" y="4456354"/>
            <a:ext cx="385931" cy="387275"/>
            <a:chOff x="6281420" y="4208779"/>
            <a:chExt cx="364490" cy="365760"/>
          </a:xfrm>
        </p:grpSpPr>
        <p:sp>
          <p:nvSpPr>
            <p:cNvPr id="34" name="object 34"/>
            <p:cNvSpPr/>
            <p:nvPr/>
          </p:nvSpPr>
          <p:spPr>
            <a:xfrm>
              <a:off x="6282690" y="4392929"/>
              <a:ext cx="363220" cy="181610"/>
            </a:xfrm>
            <a:custGeom>
              <a:avLst/>
              <a:gdLst/>
              <a:ahLst/>
              <a:cxnLst/>
              <a:rect l="l" t="t" r="r" b="b"/>
              <a:pathLst>
                <a:path w="363220" h="181610">
                  <a:moveTo>
                    <a:pt x="363219" y="0"/>
                  </a:moveTo>
                  <a:lnTo>
                    <a:pt x="0" y="0"/>
                  </a:lnTo>
                  <a:lnTo>
                    <a:pt x="0" y="181610"/>
                  </a:lnTo>
                  <a:lnTo>
                    <a:pt x="181610" y="181610"/>
                  </a:lnTo>
                  <a:lnTo>
                    <a:pt x="363219" y="181610"/>
                  </a:lnTo>
                  <a:lnTo>
                    <a:pt x="363219" y="0"/>
                  </a:lnTo>
                  <a:close/>
                </a:path>
              </a:pathLst>
            </a:custGeom>
            <a:solidFill>
              <a:srgbClr val="999999"/>
            </a:solidFill>
          </p:spPr>
          <p:txBody>
            <a:bodyPr wrap="square" lIns="0" tIns="0" rIns="0" bIns="0" rtlCol="0"/>
            <a:lstStyle/>
            <a:p>
              <a:endParaRPr sz="1906"/>
            </a:p>
          </p:txBody>
        </p:sp>
        <p:sp>
          <p:nvSpPr>
            <p:cNvPr id="35" name="object 35"/>
            <p:cNvSpPr/>
            <p:nvPr/>
          </p:nvSpPr>
          <p:spPr>
            <a:xfrm>
              <a:off x="6281420" y="4208779"/>
              <a:ext cx="363220" cy="181610"/>
            </a:xfrm>
            <a:custGeom>
              <a:avLst/>
              <a:gdLst/>
              <a:ahLst/>
              <a:cxnLst/>
              <a:rect l="l" t="t" r="r" b="b"/>
              <a:pathLst>
                <a:path w="363220" h="181610">
                  <a:moveTo>
                    <a:pt x="363220" y="0"/>
                  </a:moveTo>
                  <a:lnTo>
                    <a:pt x="0" y="0"/>
                  </a:lnTo>
                  <a:lnTo>
                    <a:pt x="0" y="181610"/>
                  </a:lnTo>
                  <a:lnTo>
                    <a:pt x="182879" y="181610"/>
                  </a:lnTo>
                  <a:lnTo>
                    <a:pt x="363220" y="181610"/>
                  </a:lnTo>
                  <a:lnTo>
                    <a:pt x="363220" y="0"/>
                  </a:lnTo>
                  <a:close/>
                </a:path>
              </a:pathLst>
            </a:custGeom>
            <a:solidFill>
              <a:srgbClr val="CCCCCC"/>
            </a:solidFill>
          </p:spPr>
          <p:txBody>
            <a:bodyPr wrap="square" lIns="0" tIns="0" rIns="0" bIns="0" rtlCol="0"/>
            <a:lstStyle/>
            <a:p>
              <a:endParaRPr sz="1906"/>
            </a:p>
          </p:txBody>
        </p:sp>
      </p:grpSp>
      <p:sp>
        <p:nvSpPr>
          <p:cNvPr id="36" name="object 36"/>
          <p:cNvSpPr txBox="1"/>
          <p:nvPr/>
        </p:nvSpPr>
        <p:spPr>
          <a:xfrm>
            <a:off x="7003676" y="4007224"/>
            <a:ext cx="37248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TCP</a:t>
            </a:r>
            <a:endParaRPr sz="1271">
              <a:latin typeface="Verdana"/>
              <a:cs typeface="Verdana"/>
            </a:endParaRPr>
          </a:p>
        </p:txBody>
      </p:sp>
      <p:grpSp>
        <p:nvGrpSpPr>
          <p:cNvPr id="37" name="object 37"/>
          <p:cNvGrpSpPr/>
          <p:nvPr/>
        </p:nvGrpSpPr>
        <p:grpSpPr>
          <a:xfrm>
            <a:off x="4116593" y="4425427"/>
            <a:ext cx="384586" cy="192293"/>
            <a:chOff x="2988310" y="4179570"/>
            <a:chExt cx="363220" cy="181610"/>
          </a:xfrm>
        </p:grpSpPr>
        <p:sp>
          <p:nvSpPr>
            <p:cNvPr id="38" name="object 38"/>
            <p:cNvSpPr/>
            <p:nvPr/>
          </p:nvSpPr>
          <p:spPr>
            <a:xfrm>
              <a:off x="2988310" y="4179570"/>
              <a:ext cx="363220" cy="181610"/>
            </a:xfrm>
            <a:custGeom>
              <a:avLst/>
              <a:gdLst/>
              <a:ahLst/>
              <a:cxnLst/>
              <a:rect l="l" t="t" r="r" b="b"/>
              <a:pathLst>
                <a:path w="363220" h="181610">
                  <a:moveTo>
                    <a:pt x="363219" y="0"/>
                  </a:moveTo>
                  <a:lnTo>
                    <a:pt x="0" y="0"/>
                  </a:lnTo>
                  <a:lnTo>
                    <a:pt x="0" y="181609"/>
                  </a:lnTo>
                  <a:lnTo>
                    <a:pt x="181609" y="181609"/>
                  </a:lnTo>
                  <a:lnTo>
                    <a:pt x="363219" y="181609"/>
                  </a:lnTo>
                  <a:lnTo>
                    <a:pt x="363219" y="0"/>
                  </a:lnTo>
                  <a:close/>
                </a:path>
              </a:pathLst>
            </a:custGeom>
            <a:solidFill>
              <a:srgbClr val="CCCCCC"/>
            </a:solidFill>
          </p:spPr>
          <p:txBody>
            <a:bodyPr wrap="square" lIns="0" tIns="0" rIns="0" bIns="0" rtlCol="0"/>
            <a:lstStyle/>
            <a:p>
              <a:endParaRPr sz="1906"/>
            </a:p>
          </p:txBody>
        </p:sp>
        <p:sp>
          <p:nvSpPr>
            <p:cNvPr id="39" name="object 39"/>
            <p:cNvSpPr/>
            <p:nvPr/>
          </p:nvSpPr>
          <p:spPr>
            <a:xfrm>
              <a:off x="2988310" y="4179570"/>
              <a:ext cx="363220" cy="181610"/>
            </a:xfrm>
            <a:custGeom>
              <a:avLst/>
              <a:gdLst/>
              <a:ahLst/>
              <a:cxnLst/>
              <a:rect l="l" t="t" r="r" b="b"/>
              <a:pathLst>
                <a:path w="363220" h="181610">
                  <a:moveTo>
                    <a:pt x="181609" y="181609"/>
                  </a:moveTo>
                  <a:lnTo>
                    <a:pt x="0" y="181609"/>
                  </a:lnTo>
                  <a:lnTo>
                    <a:pt x="0" y="0"/>
                  </a:lnTo>
                  <a:lnTo>
                    <a:pt x="363219" y="0"/>
                  </a:lnTo>
                  <a:lnTo>
                    <a:pt x="363219" y="181609"/>
                  </a:lnTo>
                  <a:lnTo>
                    <a:pt x="181609" y="181609"/>
                  </a:lnTo>
                  <a:close/>
                </a:path>
              </a:pathLst>
            </a:custGeom>
            <a:ln w="3175">
              <a:solidFill>
                <a:srgbClr val="000000"/>
              </a:solidFill>
            </a:ln>
          </p:spPr>
          <p:txBody>
            <a:bodyPr wrap="square" lIns="0" tIns="0" rIns="0" bIns="0" rtlCol="0"/>
            <a:lstStyle/>
            <a:p>
              <a:endParaRPr sz="1906"/>
            </a:p>
          </p:txBody>
        </p:sp>
      </p:grpSp>
      <p:sp>
        <p:nvSpPr>
          <p:cNvPr id="40" name="object 40"/>
          <p:cNvSpPr txBox="1"/>
          <p:nvPr/>
        </p:nvSpPr>
        <p:spPr>
          <a:xfrm>
            <a:off x="4123316" y="4410636"/>
            <a:ext cx="37248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TCP</a:t>
            </a:r>
            <a:endParaRPr sz="1271">
              <a:latin typeface="Verdana"/>
              <a:cs typeface="Verdana"/>
            </a:endParaRPr>
          </a:p>
        </p:txBody>
      </p:sp>
      <p:sp>
        <p:nvSpPr>
          <p:cNvPr id="41" name="object 41"/>
          <p:cNvSpPr/>
          <p:nvPr/>
        </p:nvSpPr>
        <p:spPr>
          <a:xfrm>
            <a:off x="6803315" y="4762948"/>
            <a:ext cx="33618" cy="41686"/>
          </a:xfrm>
          <a:custGeom>
            <a:avLst/>
            <a:gdLst/>
            <a:ahLst/>
            <a:cxnLst/>
            <a:rect l="l" t="t" r="r" b="b"/>
            <a:pathLst>
              <a:path w="31750" h="39370">
                <a:moveTo>
                  <a:pt x="16509" y="0"/>
                </a:moveTo>
                <a:lnTo>
                  <a:pt x="8889" y="15240"/>
                </a:lnTo>
                <a:lnTo>
                  <a:pt x="0" y="31750"/>
                </a:lnTo>
                <a:lnTo>
                  <a:pt x="12700" y="36830"/>
                </a:lnTo>
                <a:lnTo>
                  <a:pt x="17779" y="39370"/>
                </a:lnTo>
                <a:lnTo>
                  <a:pt x="25400" y="22860"/>
                </a:lnTo>
                <a:lnTo>
                  <a:pt x="31750" y="7620"/>
                </a:lnTo>
                <a:lnTo>
                  <a:pt x="16509" y="0"/>
                </a:lnTo>
                <a:close/>
              </a:path>
            </a:pathLst>
          </a:custGeom>
          <a:solidFill>
            <a:srgbClr val="FF0000"/>
          </a:solidFill>
        </p:spPr>
        <p:txBody>
          <a:bodyPr wrap="square" lIns="0" tIns="0" rIns="0" bIns="0" rtlCol="0"/>
          <a:lstStyle/>
          <a:p>
            <a:endParaRPr sz="1906"/>
          </a:p>
        </p:txBody>
      </p:sp>
      <p:graphicFrame>
        <p:nvGraphicFramePr>
          <p:cNvPr id="42" name="object 42"/>
          <p:cNvGraphicFramePr>
            <a:graphicFrameLocks noGrp="1"/>
          </p:cNvGraphicFramePr>
          <p:nvPr/>
        </p:nvGraphicFramePr>
        <p:xfrm>
          <a:off x="6835588" y="4437530"/>
          <a:ext cx="1153085" cy="371811"/>
        </p:xfrm>
        <a:graphic>
          <a:graphicData uri="http://schemas.openxmlformats.org/drawingml/2006/table">
            <a:tbl>
              <a:tblPr firstRow="1" bandRow="1">
                <a:tableStyleId>{2D5ABB26-0587-4C30-8999-92F81FD0307C}</a:tableStyleId>
              </a:tblPr>
              <a:tblGrid>
                <a:gridCol w="384586">
                  <a:extLst>
                    <a:ext uri="{9D8B030D-6E8A-4147-A177-3AD203B41FA5}">
                      <a16:colId xmlns:a16="http://schemas.microsoft.com/office/drawing/2014/main" val="20000"/>
                    </a:ext>
                  </a:extLst>
                </a:gridCol>
                <a:gridCol w="383914">
                  <a:extLst>
                    <a:ext uri="{9D8B030D-6E8A-4147-A177-3AD203B41FA5}">
                      <a16:colId xmlns:a16="http://schemas.microsoft.com/office/drawing/2014/main" val="20001"/>
                    </a:ext>
                  </a:extLst>
                </a:gridCol>
                <a:gridCol w="384585">
                  <a:extLst>
                    <a:ext uri="{9D8B030D-6E8A-4147-A177-3AD203B41FA5}">
                      <a16:colId xmlns:a16="http://schemas.microsoft.com/office/drawing/2014/main" val="20002"/>
                    </a:ext>
                  </a:extLst>
                </a:gridCol>
              </a:tblGrid>
              <a:tr h="194982">
                <a:tc gridSpan="2">
                  <a:txBody>
                    <a:bodyPr/>
                    <a:lstStyle/>
                    <a:p>
                      <a:pPr>
                        <a:lnSpc>
                          <a:spcPct val="100000"/>
                        </a:lnSpc>
                      </a:pPr>
                      <a:endParaRPr sz="1100">
                        <a:latin typeface="Times New Roman"/>
                        <a:cs typeface="Times New Roman"/>
                      </a:endParaRPr>
                    </a:p>
                  </a:txBody>
                  <a:tcPr marL="0" marR="0" marT="0" marB="0">
                    <a:lnR w="3175">
                      <a:solidFill>
                        <a:srgbClr val="000000"/>
                      </a:solidFill>
                      <a:prstDash val="solid"/>
                    </a:lnR>
                  </a:tcPr>
                </a:tc>
                <a:tc hMerge="1">
                  <a:txBody>
                    <a:bodyPr/>
                    <a:lstStyle/>
                    <a:p>
                      <a:endParaRPr/>
                    </a:p>
                  </a:txBody>
                  <a:tcPr marL="0" marR="0" marT="0" marB="0"/>
                </a:tc>
                <a:tc>
                  <a:txBody>
                    <a:bodyPr/>
                    <a:lstStyle/>
                    <a:p>
                      <a:pPr marL="18415">
                        <a:lnSpc>
                          <a:spcPts val="1350"/>
                        </a:lnSpc>
                      </a:pPr>
                      <a:r>
                        <a:rPr sz="1300" b="1" spc="-25" dirty="0">
                          <a:latin typeface="Verdana"/>
                          <a:cs typeface="Verdana"/>
                        </a:rPr>
                        <a:t>TCP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0"/>
                  </a:ext>
                </a:extLst>
              </a:tr>
              <a:tr h="75976">
                <a:tc rowSpan="2">
                  <a:txBody>
                    <a:bodyPr/>
                    <a:lstStyle/>
                    <a:p>
                      <a:pPr marL="83820">
                        <a:lnSpc>
                          <a:spcPts val="122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B w="38100">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B w="3175">
                      <a:solidFill>
                        <a:srgbClr val="000000"/>
                      </a:solidFill>
                      <a:prstDash val="solid"/>
                    </a:lnB>
                  </a:tcPr>
                </a:tc>
                <a:tc rowSpan="2">
                  <a:txBody>
                    <a:bodyPr/>
                    <a:lstStyle/>
                    <a:p>
                      <a:pPr marL="84455">
                        <a:lnSpc>
                          <a:spcPts val="1220"/>
                        </a:lnSpc>
                      </a:pPr>
                      <a:r>
                        <a:rPr sz="1300" b="1" spc="-25" dirty="0">
                          <a:latin typeface="Verdana"/>
                          <a:cs typeface="Verdana"/>
                        </a:rPr>
                        <a:t>IP</a:t>
                      </a:r>
                      <a:endParaRPr sz="1300">
                        <a:latin typeface="Verdana"/>
                        <a:cs typeface="Verdana"/>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1"/>
                  </a:ext>
                </a:extLst>
              </a:tr>
              <a:tr h="100853">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8100">
                      <a:solidFill>
                        <a:srgbClr val="000000"/>
                      </a:solidFill>
                      <a:prstDash val="solid"/>
                    </a:lnB>
                  </a:tcPr>
                </a:tc>
                <a:tc>
                  <a:txBody>
                    <a:bodyPr/>
                    <a:lstStyle/>
                    <a:p>
                      <a:pPr>
                        <a:lnSpc>
                          <a:spcPct val="100000"/>
                        </a:lnSpc>
                      </a:pPr>
                      <a:endParaRPr sz="5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tcPr>
                </a:tc>
                <a:tc vMerge="1">
                  <a:txBody>
                    <a:bodyPr/>
                    <a:lstStyle/>
                    <a:p>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extLst>
                  <a:ext uri="{0D108BD9-81ED-4DB2-BD59-A6C34878D82A}">
                    <a16:rowId xmlns:a16="http://schemas.microsoft.com/office/drawing/2014/main" val="10002"/>
                  </a:ext>
                </a:extLst>
              </a:tr>
            </a:tbl>
          </a:graphicData>
        </a:graphic>
      </p:graphicFrame>
      <p:sp>
        <p:nvSpPr>
          <p:cNvPr id="43" name="object 43"/>
          <p:cNvSpPr/>
          <p:nvPr/>
        </p:nvSpPr>
        <p:spPr>
          <a:xfrm>
            <a:off x="3698388" y="4238513"/>
            <a:ext cx="384586" cy="193638"/>
          </a:xfrm>
          <a:custGeom>
            <a:avLst/>
            <a:gdLst/>
            <a:ahLst/>
            <a:cxnLst/>
            <a:rect l="l" t="t" r="r" b="b"/>
            <a:pathLst>
              <a:path w="363219" h="182879">
                <a:moveTo>
                  <a:pt x="363220" y="0"/>
                </a:moveTo>
                <a:lnTo>
                  <a:pt x="0" y="0"/>
                </a:lnTo>
                <a:lnTo>
                  <a:pt x="0" y="182880"/>
                </a:lnTo>
                <a:lnTo>
                  <a:pt x="182880" y="182880"/>
                </a:lnTo>
                <a:lnTo>
                  <a:pt x="363220" y="182880"/>
                </a:lnTo>
                <a:lnTo>
                  <a:pt x="363220" y="0"/>
                </a:lnTo>
                <a:close/>
              </a:path>
            </a:pathLst>
          </a:custGeom>
          <a:solidFill>
            <a:srgbClr val="999999"/>
          </a:solidFill>
        </p:spPr>
        <p:txBody>
          <a:bodyPr wrap="square" lIns="0" tIns="0" rIns="0" bIns="0" rtlCol="0"/>
          <a:lstStyle/>
          <a:p>
            <a:endParaRPr sz="1906"/>
          </a:p>
        </p:txBody>
      </p:sp>
      <p:sp>
        <p:nvSpPr>
          <p:cNvPr id="44" name="object 44"/>
          <p:cNvSpPr txBox="1"/>
          <p:nvPr/>
        </p:nvSpPr>
        <p:spPr>
          <a:xfrm>
            <a:off x="3698388" y="4238513"/>
            <a:ext cx="384586" cy="192360"/>
          </a:xfrm>
          <a:prstGeom prst="rect">
            <a:avLst/>
          </a:prstGeom>
          <a:ln w="3175">
            <a:solidFill>
              <a:srgbClr val="000000"/>
            </a:solidFill>
          </a:ln>
        </p:spPr>
        <p:txBody>
          <a:bodyPr vert="horz" wrap="square" lIns="0" tIns="0" rIns="0" bIns="0" rtlCol="0">
            <a:spAutoFit/>
          </a:bodyPr>
          <a:lstStyle/>
          <a:p>
            <a:pPr marL="88749">
              <a:lnSpc>
                <a:spcPts val="1514"/>
              </a:lnSpc>
            </a:pPr>
            <a:r>
              <a:rPr sz="1271" b="1" spc="-26" dirty="0">
                <a:latin typeface="Verdana"/>
                <a:cs typeface="Verdana"/>
              </a:rPr>
              <a:t>IP</a:t>
            </a:r>
            <a:endParaRPr sz="1271">
              <a:latin typeface="Verdana"/>
              <a:cs typeface="Verdana"/>
            </a:endParaRPr>
          </a:p>
        </p:txBody>
      </p:sp>
      <p:grpSp>
        <p:nvGrpSpPr>
          <p:cNvPr id="45" name="object 45"/>
          <p:cNvGrpSpPr/>
          <p:nvPr/>
        </p:nvGrpSpPr>
        <p:grpSpPr>
          <a:xfrm>
            <a:off x="5121088" y="4161865"/>
            <a:ext cx="385931" cy="192293"/>
            <a:chOff x="3937000" y="3930650"/>
            <a:chExt cx="364490" cy="181610"/>
          </a:xfrm>
        </p:grpSpPr>
        <p:sp>
          <p:nvSpPr>
            <p:cNvPr id="46" name="object 46"/>
            <p:cNvSpPr/>
            <p:nvPr/>
          </p:nvSpPr>
          <p:spPr>
            <a:xfrm>
              <a:off x="3937000" y="3930650"/>
              <a:ext cx="364490" cy="181610"/>
            </a:xfrm>
            <a:custGeom>
              <a:avLst/>
              <a:gdLst/>
              <a:ahLst/>
              <a:cxnLst/>
              <a:rect l="l" t="t" r="r" b="b"/>
              <a:pathLst>
                <a:path w="364489" h="181610">
                  <a:moveTo>
                    <a:pt x="364489" y="0"/>
                  </a:moveTo>
                  <a:lnTo>
                    <a:pt x="0" y="0"/>
                  </a:lnTo>
                  <a:lnTo>
                    <a:pt x="0" y="181610"/>
                  </a:lnTo>
                  <a:lnTo>
                    <a:pt x="181610" y="181610"/>
                  </a:lnTo>
                  <a:lnTo>
                    <a:pt x="364489" y="181610"/>
                  </a:lnTo>
                  <a:lnTo>
                    <a:pt x="364489" y="0"/>
                  </a:lnTo>
                  <a:close/>
                </a:path>
              </a:pathLst>
            </a:custGeom>
            <a:solidFill>
              <a:srgbClr val="999999"/>
            </a:solidFill>
          </p:spPr>
          <p:txBody>
            <a:bodyPr wrap="square" lIns="0" tIns="0" rIns="0" bIns="0" rtlCol="0"/>
            <a:lstStyle/>
            <a:p>
              <a:endParaRPr sz="1906"/>
            </a:p>
          </p:txBody>
        </p:sp>
        <p:sp>
          <p:nvSpPr>
            <p:cNvPr id="47" name="object 47"/>
            <p:cNvSpPr/>
            <p:nvPr/>
          </p:nvSpPr>
          <p:spPr>
            <a:xfrm>
              <a:off x="3937000" y="3930650"/>
              <a:ext cx="364490" cy="181610"/>
            </a:xfrm>
            <a:custGeom>
              <a:avLst/>
              <a:gdLst/>
              <a:ahLst/>
              <a:cxnLst/>
              <a:rect l="l" t="t" r="r" b="b"/>
              <a:pathLst>
                <a:path w="364489" h="181610">
                  <a:moveTo>
                    <a:pt x="181610" y="181610"/>
                  </a:moveTo>
                  <a:lnTo>
                    <a:pt x="0" y="181610"/>
                  </a:lnTo>
                  <a:lnTo>
                    <a:pt x="0" y="0"/>
                  </a:lnTo>
                  <a:lnTo>
                    <a:pt x="364489" y="0"/>
                  </a:lnTo>
                  <a:lnTo>
                    <a:pt x="364489" y="181610"/>
                  </a:lnTo>
                  <a:lnTo>
                    <a:pt x="181610" y="181610"/>
                  </a:lnTo>
                  <a:close/>
                </a:path>
              </a:pathLst>
            </a:custGeom>
            <a:ln w="3175">
              <a:solidFill>
                <a:srgbClr val="000000"/>
              </a:solidFill>
            </a:ln>
          </p:spPr>
          <p:txBody>
            <a:bodyPr wrap="square" lIns="0" tIns="0" rIns="0" bIns="0" rtlCol="0"/>
            <a:lstStyle/>
            <a:p>
              <a:endParaRPr sz="1906"/>
            </a:p>
          </p:txBody>
        </p:sp>
      </p:grpSp>
      <p:sp>
        <p:nvSpPr>
          <p:cNvPr id="48" name="object 48"/>
          <p:cNvSpPr txBox="1"/>
          <p:nvPr/>
        </p:nvSpPr>
        <p:spPr>
          <a:xfrm>
            <a:off x="5197737" y="4147072"/>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grpSp>
        <p:nvGrpSpPr>
          <p:cNvPr id="49" name="object 49"/>
          <p:cNvGrpSpPr/>
          <p:nvPr/>
        </p:nvGrpSpPr>
        <p:grpSpPr>
          <a:xfrm>
            <a:off x="5468021" y="3777278"/>
            <a:ext cx="384586" cy="192293"/>
            <a:chOff x="4264659" y="3567429"/>
            <a:chExt cx="363220" cy="181610"/>
          </a:xfrm>
        </p:grpSpPr>
        <p:sp>
          <p:nvSpPr>
            <p:cNvPr id="50" name="object 50"/>
            <p:cNvSpPr/>
            <p:nvPr/>
          </p:nvSpPr>
          <p:spPr>
            <a:xfrm>
              <a:off x="4264659" y="3567429"/>
              <a:ext cx="363220" cy="181610"/>
            </a:xfrm>
            <a:custGeom>
              <a:avLst/>
              <a:gdLst/>
              <a:ahLst/>
              <a:cxnLst/>
              <a:rect l="l" t="t" r="r" b="b"/>
              <a:pathLst>
                <a:path w="363220" h="181610">
                  <a:moveTo>
                    <a:pt x="363219" y="0"/>
                  </a:moveTo>
                  <a:lnTo>
                    <a:pt x="0" y="0"/>
                  </a:lnTo>
                  <a:lnTo>
                    <a:pt x="0" y="181610"/>
                  </a:lnTo>
                  <a:lnTo>
                    <a:pt x="181610" y="181610"/>
                  </a:lnTo>
                  <a:lnTo>
                    <a:pt x="363219" y="181610"/>
                  </a:lnTo>
                  <a:lnTo>
                    <a:pt x="363219" y="0"/>
                  </a:lnTo>
                  <a:close/>
                </a:path>
              </a:pathLst>
            </a:custGeom>
            <a:solidFill>
              <a:srgbClr val="999999"/>
            </a:solidFill>
          </p:spPr>
          <p:txBody>
            <a:bodyPr wrap="square" lIns="0" tIns="0" rIns="0" bIns="0" rtlCol="0"/>
            <a:lstStyle/>
            <a:p>
              <a:endParaRPr sz="1906"/>
            </a:p>
          </p:txBody>
        </p:sp>
        <p:sp>
          <p:nvSpPr>
            <p:cNvPr id="51" name="object 51"/>
            <p:cNvSpPr/>
            <p:nvPr/>
          </p:nvSpPr>
          <p:spPr>
            <a:xfrm>
              <a:off x="4264659" y="3567429"/>
              <a:ext cx="363220" cy="181610"/>
            </a:xfrm>
            <a:custGeom>
              <a:avLst/>
              <a:gdLst/>
              <a:ahLst/>
              <a:cxnLst/>
              <a:rect l="l" t="t" r="r" b="b"/>
              <a:pathLst>
                <a:path w="363220" h="181610">
                  <a:moveTo>
                    <a:pt x="181610" y="181610"/>
                  </a:moveTo>
                  <a:lnTo>
                    <a:pt x="0" y="181610"/>
                  </a:lnTo>
                  <a:lnTo>
                    <a:pt x="0" y="0"/>
                  </a:lnTo>
                  <a:lnTo>
                    <a:pt x="363219" y="0"/>
                  </a:lnTo>
                  <a:lnTo>
                    <a:pt x="363219" y="181610"/>
                  </a:lnTo>
                  <a:lnTo>
                    <a:pt x="181610" y="181610"/>
                  </a:lnTo>
                  <a:close/>
                </a:path>
              </a:pathLst>
            </a:custGeom>
            <a:ln w="3175">
              <a:solidFill>
                <a:srgbClr val="000000"/>
              </a:solidFill>
            </a:ln>
          </p:spPr>
          <p:txBody>
            <a:bodyPr wrap="square" lIns="0" tIns="0" rIns="0" bIns="0" rtlCol="0"/>
            <a:lstStyle/>
            <a:p>
              <a:endParaRPr sz="1906"/>
            </a:p>
          </p:txBody>
        </p:sp>
      </p:grpSp>
      <p:sp>
        <p:nvSpPr>
          <p:cNvPr id="52" name="object 52"/>
          <p:cNvSpPr txBox="1"/>
          <p:nvPr/>
        </p:nvSpPr>
        <p:spPr>
          <a:xfrm>
            <a:off x="5543325" y="3762486"/>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grpSp>
        <p:nvGrpSpPr>
          <p:cNvPr id="53" name="object 53"/>
          <p:cNvGrpSpPr/>
          <p:nvPr/>
        </p:nvGrpSpPr>
        <p:grpSpPr>
          <a:xfrm>
            <a:off x="6265433" y="3933265"/>
            <a:ext cx="384586" cy="192293"/>
            <a:chOff x="5017770" y="3714750"/>
            <a:chExt cx="363220" cy="181610"/>
          </a:xfrm>
        </p:grpSpPr>
        <p:sp>
          <p:nvSpPr>
            <p:cNvPr id="54" name="object 54"/>
            <p:cNvSpPr/>
            <p:nvPr/>
          </p:nvSpPr>
          <p:spPr>
            <a:xfrm>
              <a:off x="5017770" y="3714750"/>
              <a:ext cx="363220" cy="181610"/>
            </a:xfrm>
            <a:custGeom>
              <a:avLst/>
              <a:gdLst/>
              <a:ahLst/>
              <a:cxnLst/>
              <a:rect l="l" t="t" r="r" b="b"/>
              <a:pathLst>
                <a:path w="363220" h="181610">
                  <a:moveTo>
                    <a:pt x="363219" y="0"/>
                  </a:moveTo>
                  <a:lnTo>
                    <a:pt x="0" y="0"/>
                  </a:lnTo>
                  <a:lnTo>
                    <a:pt x="0" y="181610"/>
                  </a:lnTo>
                  <a:lnTo>
                    <a:pt x="181609" y="181610"/>
                  </a:lnTo>
                  <a:lnTo>
                    <a:pt x="363219" y="181610"/>
                  </a:lnTo>
                  <a:lnTo>
                    <a:pt x="363219" y="0"/>
                  </a:lnTo>
                  <a:close/>
                </a:path>
              </a:pathLst>
            </a:custGeom>
            <a:solidFill>
              <a:srgbClr val="999999"/>
            </a:solidFill>
          </p:spPr>
          <p:txBody>
            <a:bodyPr wrap="square" lIns="0" tIns="0" rIns="0" bIns="0" rtlCol="0"/>
            <a:lstStyle/>
            <a:p>
              <a:endParaRPr sz="1906"/>
            </a:p>
          </p:txBody>
        </p:sp>
        <p:sp>
          <p:nvSpPr>
            <p:cNvPr id="55" name="object 55"/>
            <p:cNvSpPr/>
            <p:nvPr/>
          </p:nvSpPr>
          <p:spPr>
            <a:xfrm>
              <a:off x="5017770" y="3714750"/>
              <a:ext cx="363220" cy="181610"/>
            </a:xfrm>
            <a:custGeom>
              <a:avLst/>
              <a:gdLst/>
              <a:ahLst/>
              <a:cxnLst/>
              <a:rect l="l" t="t" r="r" b="b"/>
              <a:pathLst>
                <a:path w="363220" h="181610">
                  <a:moveTo>
                    <a:pt x="181609" y="181610"/>
                  </a:moveTo>
                  <a:lnTo>
                    <a:pt x="0" y="181610"/>
                  </a:lnTo>
                  <a:lnTo>
                    <a:pt x="0" y="0"/>
                  </a:lnTo>
                  <a:lnTo>
                    <a:pt x="363219" y="0"/>
                  </a:lnTo>
                  <a:lnTo>
                    <a:pt x="363219" y="181610"/>
                  </a:lnTo>
                  <a:lnTo>
                    <a:pt x="181609" y="181610"/>
                  </a:lnTo>
                  <a:close/>
                </a:path>
              </a:pathLst>
            </a:custGeom>
            <a:ln w="3175">
              <a:solidFill>
                <a:srgbClr val="000000"/>
              </a:solidFill>
            </a:ln>
          </p:spPr>
          <p:txBody>
            <a:bodyPr wrap="square" lIns="0" tIns="0" rIns="0" bIns="0" rtlCol="0"/>
            <a:lstStyle/>
            <a:p>
              <a:endParaRPr sz="1906"/>
            </a:p>
          </p:txBody>
        </p:sp>
      </p:grpSp>
      <p:sp>
        <p:nvSpPr>
          <p:cNvPr id="56" name="object 56"/>
          <p:cNvSpPr txBox="1"/>
          <p:nvPr/>
        </p:nvSpPr>
        <p:spPr>
          <a:xfrm>
            <a:off x="6340737" y="3918472"/>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grpSp>
        <p:nvGrpSpPr>
          <p:cNvPr id="57" name="object 57"/>
          <p:cNvGrpSpPr/>
          <p:nvPr/>
        </p:nvGrpSpPr>
        <p:grpSpPr>
          <a:xfrm>
            <a:off x="5852607" y="4430806"/>
            <a:ext cx="384586" cy="192293"/>
            <a:chOff x="4627879" y="4184650"/>
            <a:chExt cx="363220" cy="181610"/>
          </a:xfrm>
        </p:grpSpPr>
        <p:sp>
          <p:nvSpPr>
            <p:cNvPr id="58" name="object 58"/>
            <p:cNvSpPr/>
            <p:nvPr/>
          </p:nvSpPr>
          <p:spPr>
            <a:xfrm>
              <a:off x="4627879" y="4184650"/>
              <a:ext cx="363220" cy="181610"/>
            </a:xfrm>
            <a:custGeom>
              <a:avLst/>
              <a:gdLst/>
              <a:ahLst/>
              <a:cxnLst/>
              <a:rect l="l" t="t" r="r" b="b"/>
              <a:pathLst>
                <a:path w="363220" h="181610">
                  <a:moveTo>
                    <a:pt x="363220" y="0"/>
                  </a:moveTo>
                  <a:lnTo>
                    <a:pt x="0" y="0"/>
                  </a:lnTo>
                  <a:lnTo>
                    <a:pt x="0" y="181610"/>
                  </a:lnTo>
                  <a:lnTo>
                    <a:pt x="181610" y="181610"/>
                  </a:lnTo>
                  <a:lnTo>
                    <a:pt x="363220" y="181610"/>
                  </a:lnTo>
                  <a:lnTo>
                    <a:pt x="363220" y="0"/>
                  </a:lnTo>
                  <a:close/>
                </a:path>
              </a:pathLst>
            </a:custGeom>
            <a:solidFill>
              <a:srgbClr val="999999"/>
            </a:solidFill>
          </p:spPr>
          <p:txBody>
            <a:bodyPr wrap="square" lIns="0" tIns="0" rIns="0" bIns="0" rtlCol="0"/>
            <a:lstStyle/>
            <a:p>
              <a:endParaRPr sz="1906"/>
            </a:p>
          </p:txBody>
        </p:sp>
        <p:sp>
          <p:nvSpPr>
            <p:cNvPr id="59" name="object 59"/>
            <p:cNvSpPr/>
            <p:nvPr/>
          </p:nvSpPr>
          <p:spPr>
            <a:xfrm>
              <a:off x="4627879" y="4184650"/>
              <a:ext cx="363220" cy="181610"/>
            </a:xfrm>
            <a:custGeom>
              <a:avLst/>
              <a:gdLst/>
              <a:ahLst/>
              <a:cxnLst/>
              <a:rect l="l" t="t" r="r" b="b"/>
              <a:pathLst>
                <a:path w="363220" h="181610">
                  <a:moveTo>
                    <a:pt x="181610" y="181610"/>
                  </a:moveTo>
                  <a:lnTo>
                    <a:pt x="0" y="181610"/>
                  </a:lnTo>
                  <a:lnTo>
                    <a:pt x="0" y="0"/>
                  </a:lnTo>
                  <a:lnTo>
                    <a:pt x="363220" y="0"/>
                  </a:lnTo>
                  <a:lnTo>
                    <a:pt x="363220" y="181610"/>
                  </a:lnTo>
                  <a:lnTo>
                    <a:pt x="181610" y="181610"/>
                  </a:lnTo>
                  <a:close/>
                </a:path>
              </a:pathLst>
            </a:custGeom>
            <a:ln w="3175">
              <a:solidFill>
                <a:srgbClr val="000000"/>
              </a:solidFill>
            </a:ln>
          </p:spPr>
          <p:txBody>
            <a:bodyPr wrap="square" lIns="0" tIns="0" rIns="0" bIns="0" rtlCol="0"/>
            <a:lstStyle/>
            <a:p>
              <a:endParaRPr sz="1906"/>
            </a:p>
          </p:txBody>
        </p:sp>
      </p:grpSp>
      <p:sp>
        <p:nvSpPr>
          <p:cNvPr id="60" name="object 60"/>
          <p:cNvSpPr txBox="1"/>
          <p:nvPr/>
        </p:nvSpPr>
        <p:spPr>
          <a:xfrm>
            <a:off x="5927912" y="4416013"/>
            <a:ext cx="232634" cy="209145"/>
          </a:xfrm>
          <a:prstGeom prst="rect">
            <a:avLst/>
          </a:prstGeom>
        </p:spPr>
        <p:txBody>
          <a:bodyPr vert="horz" wrap="square" lIns="0" tIns="13447" rIns="0" bIns="0" rtlCol="0">
            <a:spAutoFit/>
          </a:bodyPr>
          <a:lstStyle/>
          <a:p>
            <a:pPr marL="13447">
              <a:spcBef>
                <a:spcPts val="106"/>
              </a:spcBef>
            </a:pPr>
            <a:r>
              <a:rPr sz="1271" b="1" spc="-26" dirty="0">
                <a:latin typeface="Verdana"/>
                <a:cs typeface="Verdana"/>
              </a:rPr>
              <a:t>IP</a:t>
            </a:r>
            <a:endParaRPr sz="1271">
              <a:latin typeface="Verdana"/>
              <a:cs typeface="Verdana"/>
            </a:endParaRPr>
          </a:p>
        </p:txBody>
      </p:sp>
      <p:grpSp>
        <p:nvGrpSpPr>
          <p:cNvPr id="61" name="object 61"/>
          <p:cNvGrpSpPr/>
          <p:nvPr/>
        </p:nvGrpSpPr>
        <p:grpSpPr>
          <a:xfrm>
            <a:off x="3916231" y="3649531"/>
            <a:ext cx="3127786" cy="1137621"/>
            <a:chOff x="2799079" y="3446779"/>
            <a:chExt cx="2954020" cy="1074420"/>
          </a:xfrm>
        </p:grpSpPr>
        <p:pic>
          <p:nvPicPr>
            <p:cNvPr id="62" name="object 62"/>
            <p:cNvPicPr/>
            <p:nvPr/>
          </p:nvPicPr>
          <p:blipFill>
            <a:blip r:embed="rId2" cstate="print"/>
            <a:stretch>
              <a:fillRect/>
            </a:stretch>
          </p:blipFill>
          <p:spPr>
            <a:xfrm>
              <a:off x="2799079" y="3446779"/>
              <a:ext cx="255269" cy="134619"/>
            </a:xfrm>
            <a:prstGeom prst="rect">
              <a:avLst/>
            </a:prstGeom>
          </p:spPr>
        </p:pic>
        <p:sp>
          <p:nvSpPr>
            <p:cNvPr id="63" name="object 63"/>
            <p:cNvSpPr/>
            <p:nvPr/>
          </p:nvSpPr>
          <p:spPr>
            <a:xfrm>
              <a:off x="3072130" y="3545839"/>
              <a:ext cx="1413510" cy="35560"/>
            </a:xfrm>
            <a:custGeom>
              <a:avLst/>
              <a:gdLst/>
              <a:ahLst/>
              <a:cxnLst/>
              <a:rect l="l" t="t" r="r" b="b"/>
              <a:pathLst>
                <a:path w="1413510" h="35560">
                  <a:moveTo>
                    <a:pt x="19050" y="0"/>
                  </a:moveTo>
                  <a:lnTo>
                    <a:pt x="0" y="0"/>
                  </a:lnTo>
                  <a:lnTo>
                    <a:pt x="0" y="35560"/>
                  </a:lnTo>
                  <a:lnTo>
                    <a:pt x="19050" y="35560"/>
                  </a:lnTo>
                  <a:lnTo>
                    <a:pt x="19050" y="0"/>
                  </a:lnTo>
                  <a:close/>
                </a:path>
                <a:path w="1413510" h="35560">
                  <a:moveTo>
                    <a:pt x="54610" y="0"/>
                  </a:moveTo>
                  <a:lnTo>
                    <a:pt x="36830" y="0"/>
                  </a:lnTo>
                  <a:lnTo>
                    <a:pt x="36830" y="35560"/>
                  </a:lnTo>
                  <a:lnTo>
                    <a:pt x="54610" y="35560"/>
                  </a:lnTo>
                  <a:lnTo>
                    <a:pt x="54610" y="0"/>
                  </a:lnTo>
                  <a:close/>
                </a:path>
                <a:path w="1413510" h="35560">
                  <a:moveTo>
                    <a:pt x="91440" y="0"/>
                  </a:moveTo>
                  <a:lnTo>
                    <a:pt x="73660" y="0"/>
                  </a:lnTo>
                  <a:lnTo>
                    <a:pt x="73660" y="35560"/>
                  </a:lnTo>
                  <a:lnTo>
                    <a:pt x="91440" y="35560"/>
                  </a:lnTo>
                  <a:lnTo>
                    <a:pt x="91440" y="0"/>
                  </a:lnTo>
                  <a:close/>
                </a:path>
                <a:path w="1413510" h="35560">
                  <a:moveTo>
                    <a:pt x="128270" y="0"/>
                  </a:moveTo>
                  <a:lnTo>
                    <a:pt x="110490" y="0"/>
                  </a:lnTo>
                  <a:lnTo>
                    <a:pt x="110490" y="35560"/>
                  </a:lnTo>
                  <a:lnTo>
                    <a:pt x="128270" y="35560"/>
                  </a:lnTo>
                  <a:lnTo>
                    <a:pt x="128270" y="0"/>
                  </a:lnTo>
                  <a:close/>
                </a:path>
                <a:path w="1413510" h="35560">
                  <a:moveTo>
                    <a:pt x="165100" y="0"/>
                  </a:moveTo>
                  <a:lnTo>
                    <a:pt x="147320" y="0"/>
                  </a:lnTo>
                  <a:lnTo>
                    <a:pt x="147320" y="35560"/>
                  </a:lnTo>
                  <a:lnTo>
                    <a:pt x="165100" y="35560"/>
                  </a:lnTo>
                  <a:lnTo>
                    <a:pt x="165100" y="0"/>
                  </a:lnTo>
                  <a:close/>
                </a:path>
                <a:path w="1413510" h="35560">
                  <a:moveTo>
                    <a:pt x="201930" y="0"/>
                  </a:moveTo>
                  <a:lnTo>
                    <a:pt x="184137" y="0"/>
                  </a:lnTo>
                  <a:lnTo>
                    <a:pt x="184137" y="35560"/>
                  </a:lnTo>
                  <a:lnTo>
                    <a:pt x="201930" y="35560"/>
                  </a:lnTo>
                  <a:lnTo>
                    <a:pt x="201930" y="0"/>
                  </a:lnTo>
                  <a:close/>
                </a:path>
                <a:path w="1413510" h="35560">
                  <a:moveTo>
                    <a:pt x="238760" y="0"/>
                  </a:moveTo>
                  <a:lnTo>
                    <a:pt x="220980" y="0"/>
                  </a:lnTo>
                  <a:lnTo>
                    <a:pt x="220980" y="35560"/>
                  </a:lnTo>
                  <a:lnTo>
                    <a:pt x="238760" y="35560"/>
                  </a:lnTo>
                  <a:lnTo>
                    <a:pt x="238760" y="0"/>
                  </a:lnTo>
                  <a:close/>
                </a:path>
                <a:path w="1413510" h="35560">
                  <a:moveTo>
                    <a:pt x="275590" y="0"/>
                  </a:moveTo>
                  <a:lnTo>
                    <a:pt x="256540" y="0"/>
                  </a:lnTo>
                  <a:lnTo>
                    <a:pt x="256540" y="35560"/>
                  </a:lnTo>
                  <a:lnTo>
                    <a:pt x="275590" y="35560"/>
                  </a:lnTo>
                  <a:lnTo>
                    <a:pt x="275590" y="0"/>
                  </a:lnTo>
                  <a:close/>
                </a:path>
                <a:path w="1413510" h="35560">
                  <a:moveTo>
                    <a:pt x="312420" y="0"/>
                  </a:moveTo>
                  <a:lnTo>
                    <a:pt x="293370" y="0"/>
                  </a:lnTo>
                  <a:lnTo>
                    <a:pt x="293370" y="35560"/>
                  </a:lnTo>
                  <a:lnTo>
                    <a:pt x="312420" y="35560"/>
                  </a:lnTo>
                  <a:lnTo>
                    <a:pt x="312420" y="0"/>
                  </a:lnTo>
                  <a:close/>
                </a:path>
                <a:path w="1413510" h="35560">
                  <a:moveTo>
                    <a:pt x="349250" y="0"/>
                  </a:moveTo>
                  <a:lnTo>
                    <a:pt x="330200" y="0"/>
                  </a:lnTo>
                  <a:lnTo>
                    <a:pt x="330200" y="35560"/>
                  </a:lnTo>
                  <a:lnTo>
                    <a:pt x="349250" y="35560"/>
                  </a:lnTo>
                  <a:lnTo>
                    <a:pt x="349250" y="0"/>
                  </a:lnTo>
                  <a:close/>
                </a:path>
                <a:path w="1413510" h="35560">
                  <a:moveTo>
                    <a:pt x="386080" y="0"/>
                  </a:moveTo>
                  <a:lnTo>
                    <a:pt x="367030" y="0"/>
                  </a:lnTo>
                  <a:lnTo>
                    <a:pt x="367030" y="35560"/>
                  </a:lnTo>
                  <a:lnTo>
                    <a:pt x="386080" y="35560"/>
                  </a:lnTo>
                  <a:lnTo>
                    <a:pt x="386080" y="0"/>
                  </a:lnTo>
                  <a:close/>
                </a:path>
                <a:path w="1413510" h="35560">
                  <a:moveTo>
                    <a:pt x="422910" y="0"/>
                  </a:moveTo>
                  <a:lnTo>
                    <a:pt x="403860" y="0"/>
                  </a:lnTo>
                  <a:lnTo>
                    <a:pt x="403860" y="35560"/>
                  </a:lnTo>
                  <a:lnTo>
                    <a:pt x="422910" y="35560"/>
                  </a:lnTo>
                  <a:lnTo>
                    <a:pt x="422910" y="0"/>
                  </a:lnTo>
                  <a:close/>
                </a:path>
                <a:path w="1413510" h="35560">
                  <a:moveTo>
                    <a:pt x="459740" y="0"/>
                  </a:moveTo>
                  <a:lnTo>
                    <a:pt x="440690" y="0"/>
                  </a:lnTo>
                  <a:lnTo>
                    <a:pt x="440690" y="35560"/>
                  </a:lnTo>
                  <a:lnTo>
                    <a:pt x="459740" y="35560"/>
                  </a:lnTo>
                  <a:lnTo>
                    <a:pt x="459740" y="0"/>
                  </a:lnTo>
                  <a:close/>
                </a:path>
                <a:path w="1413510" h="35560">
                  <a:moveTo>
                    <a:pt x="495300" y="0"/>
                  </a:moveTo>
                  <a:lnTo>
                    <a:pt x="477520" y="0"/>
                  </a:lnTo>
                  <a:lnTo>
                    <a:pt x="477520" y="35560"/>
                  </a:lnTo>
                  <a:lnTo>
                    <a:pt x="495300" y="35560"/>
                  </a:lnTo>
                  <a:lnTo>
                    <a:pt x="495300" y="0"/>
                  </a:lnTo>
                  <a:close/>
                </a:path>
                <a:path w="1413510" h="35560">
                  <a:moveTo>
                    <a:pt x="532130" y="0"/>
                  </a:moveTo>
                  <a:lnTo>
                    <a:pt x="528320" y="0"/>
                  </a:lnTo>
                  <a:lnTo>
                    <a:pt x="514350" y="0"/>
                  </a:lnTo>
                  <a:lnTo>
                    <a:pt x="514350" y="35560"/>
                  </a:lnTo>
                  <a:lnTo>
                    <a:pt x="528320" y="35560"/>
                  </a:lnTo>
                  <a:lnTo>
                    <a:pt x="532130" y="35560"/>
                  </a:lnTo>
                  <a:lnTo>
                    <a:pt x="532130" y="0"/>
                  </a:lnTo>
                  <a:close/>
                </a:path>
                <a:path w="1413510" h="35560">
                  <a:moveTo>
                    <a:pt x="568960" y="0"/>
                  </a:moveTo>
                  <a:lnTo>
                    <a:pt x="551180" y="0"/>
                  </a:lnTo>
                  <a:lnTo>
                    <a:pt x="551180" y="35560"/>
                  </a:lnTo>
                  <a:lnTo>
                    <a:pt x="568960" y="35560"/>
                  </a:lnTo>
                  <a:lnTo>
                    <a:pt x="568960" y="0"/>
                  </a:lnTo>
                  <a:close/>
                </a:path>
                <a:path w="1413510" h="35560">
                  <a:moveTo>
                    <a:pt x="605790" y="0"/>
                  </a:moveTo>
                  <a:lnTo>
                    <a:pt x="588010" y="0"/>
                  </a:lnTo>
                  <a:lnTo>
                    <a:pt x="588010" y="35560"/>
                  </a:lnTo>
                  <a:lnTo>
                    <a:pt x="605790" y="35560"/>
                  </a:lnTo>
                  <a:lnTo>
                    <a:pt x="605790" y="0"/>
                  </a:lnTo>
                  <a:close/>
                </a:path>
                <a:path w="1413510" h="35560">
                  <a:moveTo>
                    <a:pt x="642620" y="0"/>
                  </a:moveTo>
                  <a:lnTo>
                    <a:pt x="624840" y="0"/>
                  </a:lnTo>
                  <a:lnTo>
                    <a:pt x="624840" y="35560"/>
                  </a:lnTo>
                  <a:lnTo>
                    <a:pt x="642620" y="35560"/>
                  </a:lnTo>
                  <a:lnTo>
                    <a:pt x="642620" y="0"/>
                  </a:lnTo>
                  <a:close/>
                </a:path>
                <a:path w="1413510" h="35560">
                  <a:moveTo>
                    <a:pt x="679450" y="0"/>
                  </a:moveTo>
                  <a:lnTo>
                    <a:pt x="661670" y="0"/>
                  </a:lnTo>
                  <a:lnTo>
                    <a:pt x="661670" y="35560"/>
                  </a:lnTo>
                  <a:lnTo>
                    <a:pt x="679450" y="35560"/>
                  </a:lnTo>
                  <a:lnTo>
                    <a:pt x="679450" y="0"/>
                  </a:lnTo>
                  <a:close/>
                </a:path>
                <a:path w="1413510" h="35560">
                  <a:moveTo>
                    <a:pt x="716280" y="0"/>
                  </a:moveTo>
                  <a:lnTo>
                    <a:pt x="707390" y="0"/>
                  </a:lnTo>
                  <a:lnTo>
                    <a:pt x="697230" y="0"/>
                  </a:lnTo>
                  <a:lnTo>
                    <a:pt x="697230" y="35560"/>
                  </a:lnTo>
                  <a:lnTo>
                    <a:pt x="707390" y="35560"/>
                  </a:lnTo>
                  <a:lnTo>
                    <a:pt x="716280" y="35560"/>
                  </a:lnTo>
                  <a:lnTo>
                    <a:pt x="716280" y="0"/>
                  </a:lnTo>
                  <a:close/>
                </a:path>
                <a:path w="1413510" h="35560">
                  <a:moveTo>
                    <a:pt x="753110" y="0"/>
                  </a:moveTo>
                  <a:lnTo>
                    <a:pt x="734060" y="0"/>
                  </a:lnTo>
                  <a:lnTo>
                    <a:pt x="734060" y="35560"/>
                  </a:lnTo>
                  <a:lnTo>
                    <a:pt x="753110" y="35560"/>
                  </a:lnTo>
                  <a:lnTo>
                    <a:pt x="753110" y="0"/>
                  </a:lnTo>
                  <a:close/>
                </a:path>
                <a:path w="1413510" h="35560">
                  <a:moveTo>
                    <a:pt x="789940" y="0"/>
                  </a:moveTo>
                  <a:lnTo>
                    <a:pt x="770890" y="0"/>
                  </a:lnTo>
                  <a:lnTo>
                    <a:pt x="770890" y="35560"/>
                  </a:lnTo>
                  <a:lnTo>
                    <a:pt x="789940" y="35560"/>
                  </a:lnTo>
                  <a:lnTo>
                    <a:pt x="789940" y="0"/>
                  </a:lnTo>
                  <a:close/>
                </a:path>
                <a:path w="1413510" h="35560">
                  <a:moveTo>
                    <a:pt x="826770" y="0"/>
                  </a:moveTo>
                  <a:lnTo>
                    <a:pt x="807720" y="0"/>
                  </a:lnTo>
                  <a:lnTo>
                    <a:pt x="807720" y="35560"/>
                  </a:lnTo>
                  <a:lnTo>
                    <a:pt x="826770" y="35560"/>
                  </a:lnTo>
                  <a:lnTo>
                    <a:pt x="826770" y="0"/>
                  </a:lnTo>
                  <a:close/>
                </a:path>
                <a:path w="1413510" h="35560">
                  <a:moveTo>
                    <a:pt x="863600" y="0"/>
                  </a:moveTo>
                  <a:lnTo>
                    <a:pt x="844550" y="0"/>
                  </a:lnTo>
                  <a:lnTo>
                    <a:pt x="844550" y="35560"/>
                  </a:lnTo>
                  <a:lnTo>
                    <a:pt x="863600" y="35560"/>
                  </a:lnTo>
                  <a:lnTo>
                    <a:pt x="863600" y="0"/>
                  </a:lnTo>
                  <a:close/>
                </a:path>
                <a:path w="1413510" h="35560">
                  <a:moveTo>
                    <a:pt x="899160" y="0"/>
                  </a:moveTo>
                  <a:lnTo>
                    <a:pt x="881380" y="0"/>
                  </a:lnTo>
                  <a:lnTo>
                    <a:pt x="881380" y="35560"/>
                  </a:lnTo>
                  <a:lnTo>
                    <a:pt x="899160" y="35560"/>
                  </a:lnTo>
                  <a:lnTo>
                    <a:pt x="899160" y="0"/>
                  </a:lnTo>
                  <a:close/>
                </a:path>
                <a:path w="1413510" h="35560">
                  <a:moveTo>
                    <a:pt x="935990" y="0"/>
                  </a:moveTo>
                  <a:lnTo>
                    <a:pt x="918210" y="0"/>
                  </a:lnTo>
                  <a:lnTo>
                    <a:pt x="918210" y="35560"/>
                  </a:lnTo>
                  <a:lnTo>
                    <a:pt x="935990" y="35560"/>
                  </a:lnTo>
                  <a:lnTo>
                    <a:pt x="935990" y="0"/>
                  </a:lnTo>
                  <a:close/>
                </a:path>
                <a:path w="1413510" h="35560">
                  <a:moveTo>
                    <a:pt x="972820" y="0"/>
                  </a:moveTo>
                  <a:lnTo>
                    <a:pt x="955040" y="0"/>
                  </a:lnTo>
                  <a:lnTo>
                    <a:pt x="955040" y="35560"/>
                  </a:lnTo>
                  <a:lnTo>
                    <a:pt x="972820" y="35560"/>
                  </a:lnTo>
                  <a:lnTo>
                    <a:pt x="972820" y="0"/>
                  </a:lnTo>
                  <a:close/>
                </a:path>
                <a:path w="1413510" h="35560">
                  <a:moveTo>
                    <a:pt x="1009650" y="0"/>
                  </a:moveTo>
                  <a:lnTo>
                    <a:pt x="991870" y="0"/>
                  </a:lnTo>
                  <a:lnTo>
                    <a:pt x="991870" y="35560"/>
                  </a:lnTo>
                  <a:lnTo>
                    <a:pt x="1009650" y="35560"/>
                  </a:lnTo>
                  <a:lnTo>
                    <a:pt x="1009650" y="0"/>
                  </a:lnTo>
                  <a:close/>
                </a:path>
                <a:path w="1413510" h="35560">
                  <a:moveTo>
                    <a:pt x="1046480" y="0"/>
                  </a:moveTo>
                  <a:lnTo>
                    <a:pt x="1028700" y="0"/>
                  </a:lnTo>
                  <a:lnTo>
                    <a:pt x="1028700" y="35560"/>
                  </a:lnTo>
                  <a:lnTo>
                    <a:pt x="1046480" y="35560"/>
                  </a:lnTo>
                  <a:lnTo>
                    <a:pt x="1046480" y="0"/>
                  </a:lnTo>
                  <a:close/>
                </a:path>
                <a:path w="1413510" h="35560">
                  <a:moveTo>
                    <a:pt x="1083310" y="0"/>
                  </a:moveTo>
                  <a:lnTo>
                    <a:pt x="1068070" y="0"/>
                  </a:lnTo>
                  <a:lnTo>
                    <a:pt x="1065530" y="0"/>
                  </a:lnTo>
                  <a:lnTo>
                    <a:pt x="1065530" y="35560"/>
                  </a:lnTo>
                  <a:lnTo>
                    <a:pt x="1068070" y="35560"/>
                  </a:lnTo>
                  <a:lnTo>
                    <a:pt x="1083310" y="35560"/>
                  </a:lnTo>
                  <a:lnTo>
                    <a:pt x="1083310" y="0"/>
                  </a:lnTo>
                  <a:close/>
                </a:path>
                <a:path w="1413510" h="35560">
                  <a:moveTo>
                    <a:pt x="1120140" y="0"/>
                  </a:moveTo>
                  <a:lnTo>
                    <a:pt x="1101090" y="0"/>
                  </a:lnTo>
                  <a:lnTo>
                    <a:pt x="1101090" y="35560"/>
                  </a:lnTo>
                  <a:lnTo>
                    <a:pt x="1120140" y="35560"/>
                  </a:lnTo>
                  <a:lnTo>
                    <a:pt x="1120140" y="0"/>
                  </a:lnTo>
                  <a:close/>
                </a:path>
                <a:path w="1413510" h="35560">
                  <a:moveTo>
                    <a:pt x="1156970" y="0"/>
                  </a:moveTo>
                  <a:lnTo>
                    <a:pt x="1137920" y="0"/>
                  </a:lnTo>
                  <a:lnTo>
                    <a:pt x="1137920" y="35560"/>
                  </a:lnTo>
                  <a:lnTo>
                    <a:pt x="1156970" y="35560"/>
                  </a:lnTo>
                  <a:lnTo>
                    <a:pt x="1156970" y="0"/>
                  </a:lnTo>
                  <a:close/>
                </a:path>
                <a:path w="1413510" h="35560">
                  <a:moveTo>
                    <a:pt x="1193800" y="0"/>
                  </a:moveTo>
                  <a:lnTo>
                    <a:pt x="1174750" y="0"/>
                  </a:lnTo>
                  <a:lnTo>
                    <a:pt x="1174750" y="35560"/>
                  </a:lnTo>
                  <a:lnTo>
                    <a:pt x="1193800" y="35560"/>
                  </a:lnTo>
                  <a:lnTo>
                    <a:pt x="1193800" y="0"/>
                  </a:lnTo>
                  <a:close/>
                </a:path>
                <a:path w="1413510" h="35560">
                  <a:moveTo>
                    <a:pt x="1230630" y="0"/>
                  </a:moveTo>
                  <a:lnTo>
                    <a:pt x="1211580" y="0"/>
                  </a:lnTo>
                  <a:lnTo>
                    <a:pt x="1211580" y="35560"/>
                  </a:lnTo>
                  <a:lnTo>
                    <a:pt x="1230630" y="35560"/>
                  </a:lnTo>
                  <a:lnTo>
                    <a:pt x="1230630" y="0"/>
                  </a:lnTo>
                  <a:close/>
                </a:path>
                <a:path w="1413510" h="35560">
                  <a:moveTo>
                    <a:pt x="1267460" y="0"/>
                  </a:moveTo>
                  <a:lnTo>
                    <a:pt x="1248410" y="0"/>
                  </a:lnTo>
                  <a:lnTo>
                    <a:pt x="1248410" y="35560"/>
                  </a:lnTo>
                  <a:lnTo>
                    <a:pt x="1267460" y="35560"/>
                  </a:lnTo>
                  <a:lnTo>
                    <a:pt x="1267460" y="0"/>
                  </a:lnTo>
                  <a:close/>
                </a:path>
                <a:path w="1413510" h="35560">
                  <a:moveTo>
                    <a:pt x="1304290" y="0"/>
                  </a:moveTo>
                  <a:lnTo>
                    <a:pt x="1285240" y="0"/>
                  </a:lnTo>
                  <a:lnTo>
                    <a:pt x="1285240" y="35560"/>
                  </a:lnTo>
                  <a:lnTo>
                    <a:pt x="1304290" y="35560"/>
                  </a:lnTo>
                  <a:lnTo>
                    <a:pt x="1304290" y="0"/>
                  </a:lnTo>
                  <a:close/>
                </a:path>
                <a:path w="1413510" h="35560">
                  <a:moveTo>
                    <a:pt x="1339850" y="0"/>
                  </a:moveTo>
                  <a:lnTo>
                    <a:pt x="1322070" y="0"/>
                  </a:lnTo>
                  <a:lnTo>
                    <a:pt x="1322070" y="35560"/>
                  </a:lnTo>
                  <a:lnTo>
                    <a:pt x="1339850" y="35560"/>
                  </a:lnTo>
                  <a:lnTo>
                    <a:pt x="1339850" y="0"/>
                  </a:lnTo>
                  <a:close/>
                </a:path>
                <a:path w="1413510" h="35560">
                  <a:moveTo>
                    <a:pt x="1376680" y="0"/>
                  </a:moveTo>
                  <a:lnTo>
                    <a:pt x="1358900" y="0"/>
                  </a:lnTo>
                  <a:lnTo>
                    <a:pt x="1358900" y="35560"/>
                  </a:lnTo>
                  <a:lnTo>
                    <a:pt x="1376680" y="35560"/>
                  </a:lnTo>
                  <a:lnTo>
                    <a:pt x="1376680" y="0"/>
                  </a:lnTo>
                  <a:close/>
                </a:path>
                <a:path w="1413510" h="35560">
                  <a:moveTo>
                    <a:pt x="1413510" y="0"/>
                  </a:moveTo>
                  <a:lnTo>
                    <a:pt x="1395730" y="0"/>
                  </a:lnTo>
                  <a:lnTo>
                    <a:pt x="1395730" y="35560"/>
                  </a:lnTo>
                  <a:lnTo>
                    <a:pt x="1413510" y="35560"/>
                  </a:lnTo>
                  <a:lnTo>
                    <a:pt x="1413510" y="0"/>
                  </a:lnTo>
                  <a:close/>
                </a:path>
              </a:pathLst>
            </a:custGeom>
            <a:solidFill>
              <a:srgbClr val="FF0000"/>
            </a:solidFill>
          </p:spPr>
          <p:txBody>
            <a:bodyPr wrap="square" lIns="0" tIns="0" rIns="0" bIns="0" rtlCol="0"/>
            <a:lstStyle/>
            <a:p>
              <a:endParaRPr sz="1906"/>
            </a:p>
          </p:txBody>
        </p:sp>
        <p:pic>
          <p:nvPicPr>
            <p:cNvPr id="64" name="object 64"/>
            <p:cNvPicPr/>
            <p:nvPr/>
          </p:nvPicPr>
          <p:blipFill>
            <a:blip r:embed="rId3" cstate="print"/>
            <a:stretch>
              <a:fillRect/>
            </a:stretch>
          </p:blipFill>
          <p:spPr>
            <a:xfrm>
              <a:off x="4503419" y="3545839"/>
              <a:ext cx="344169" cy="214630"/>
            </a:xfrm>
            <a:prstGeom prst="rect">
              <a:avLst/>
            </a:prstGeom>
          </p:spPr>
        </p:pic>
        <p:sp>
          <p:nvSpPr>
            <p:cNvPr id="65" name="object 65"/>
            <p:cNvSpPr/>
            <p:nvPr/>
          </p:nvSpPr>
          <p:spPr>
            <a:xfrm>
              <a:off x="4861560" y="3726179"/>
              <a:ext cx="533400" cy="35560"/>
            </a:xfrm>
            <a:custGeom>
              <a:avLst/>
              <a:gdLst/>
              <a:ahLst/>
              <a:cxnLst/>
              <a:rect l="l" t="t" r="r" b="b"/>
              <a:pathLst>
                <a:path w="533400" h="35560">
                  <a:moveTo>
                    <a:pt x="19050" y="0"/>
                  </a:moveTo>
                  <a:lnTo>
                    <a:pt x="0" y="0"/>
                  </a:lnTo>
                  <a:lnTo>
                    <a:pt x="0" y="35560"/>
                  </a:lnTo>
                  <a:lnTo>
                    <a:pt x="19050" y="35560"/>
                  </a:lnTo>
                  <a:lnTo>
                    <a:pt x="19050" y="0"/>
                  </a:lnTo>
                  <a:close/>
                </a:path>
                <a:path w="533400" h="35560">
                  <a:moveTo>
                    <a:pt x="55880" y="0"/>
                  </a:moveTo>
                  <a:lnTo>
                    <a:pt x="36830" y="0"/>
                  </a:lnTo>
                  <a:lnTo>
                    <a:pt x="36830" y="35560"/>
                  </a:lnTo>
                  <a:lnTo>
                    <a:pt x="55880" y="35560"/>
                  </a:lnTo>
                  <a:lnTo>
                    <a:pt x="55880" y="0"/>
                  </a:lnTo>
                  <a:close/>
                </a:path>
                <a:path w="533400" h="35560">
                  <a:moveTo>
                    <a:pt x="92710" y="0"/>
                  </a:moveTo>
                  <a:lnTo>
                    <a:pt x="73660" y="0"/>
                  </a:lnTo>
                  <a:lnTo>
                    <a:pt x="73660" y="35560"/>
                  </a:lnTo>
                  <a:lnTo>
                    <a:pt x="92710" y="35560"/>
                  </a:lnTo>
                  <a:lnTo>
                    <a:pt x="92710" y="0"/>
                  </a:lnTo>
                  <a:close/>
                </a:path>
                <a:path w="533400" h="35560">
                  <a:moveTo>
                    <a:pt x="129540" y="0"/>
                  </a:moveTo>
                  <a:lnTo>
                    <a:pt x="110490" y="0"/>
                  </a:lnTo>
                  <a:lnTo>
                    <a:pt x="110490" y="35560"/>
                  </a:lnTo>
                  <a:lnTo>
                    <a:pt x="129540" y="35560"/>
                  </a:lnTo>
                  <a:lnTo>
                    <a:pt x="129540" y="0"/>
                  </a:lnTo>
                  <a:close/>
                </a:path>
                <a:path w="533400" h="35560">
                  <a:moveTo>
                    <a:pt x="166370" y="0"/>
                  </a:moveTo>
                  <a:lnTo>
                    <a:pt x="147320" y="0"/>
                  </a:lnTo>
                  <a:lnTo>
                    <a:pt x="147320" y="35560"/>
                  </a:lnTo>
                  <a:lnTo>
                    <a:pt x="166370" y="35560"/>
                  </a:lnTo>
                  <a:lnTo>
                    <a:pt x="166370" y="0"/>
                  </a:lnTo>
                  <a:close/>
                </a:path>
                <a:path w="533400" h="35560">
                  <a:moveTo>
                    <a:pt x="201930" y="0"/>
                  </a:moveTo>
                  <a:lnTo>
                    <a:pt x="184150" y="0"/>
                  </a:lnTo>
                  <a:lnTo>
                    <a:pt x="184150" y="35560"/>
                  </a:lnTo>
                  <a:lnTo>
                    <a:pt x="201930" y="35560"/>
                  </a:lnTo>
                  <a:lnTo>
                    <a:pt x="201930" y="0"/>
                  </a:lnTo>
                  <a:close/>
                </a:path>
                <a:path w="533400" h="35560">
                  <a:moveTo>
                    <a:pt x="238760" y="0"/>
                  </a:moveTo>
                  <a:lnTo>
                    <a:pt x="220980" y="0"/>
                  </a:lnTo>
                  <a:lnTo>
                    <a:pt x="220980" y="35560"/>
                  </a:lnTo>
                  <a:lnTo>
                    <a:pt x="238760" y="35560"/>
                  </a:lnTo>
                  <a:lnTo>
                    <a:pt x="238760" y="0"/>
                  </a:lnTo>
                  <a:close/>
                </a:path>
                <a:path w="533400" h="35560">
                  <a:moveTo>
                    <a:pt x="275590" y="0"/>
                  </a:moveTo>
                  <a:lnTo>
                    <a:pt x="257810" y="0"/>
                  </a:lnTo>
                  <a:lnTo>
                    <a:pt x="257810" y="35560"/>
                  </a:lnTo>
                  <a:lnTo>
                    <a:pt x="275590" y="35560"/>
                  </a:lnTo>
                  <a:lnTo>
                    <a:pt x="275590" y="0"/>
                  </a:lnTo>
                  <a:close/>
                </a:path>
                <a:path w="533400" h="35560">
                  <a:moveTo>
                    <a:pt x="312420" y="0"/>
                  </a:moveTo>
                  <a:lnTo>
                    <a:pt x="294640" y="0"/>
                  </a:lnTo>
                  <a:lnTo>
                    <a:pt x="294640" y="35560"/>
                  </a:lnTo>
                  <a:lnTo>
                    <a:pt x="312420" y="35560"/>
                  </a:lnTo>
                  <a:lnTo>
                    <a:pt x="312420" y="0"/>
                  </a:lnTo>
                  <a:close/>
                </a:path>
                <a:path w="533400" h="35560">
                  <a:moveTo>
                    <a:pt x="349250" y="0"/>
                  </a:moveTo>
                  <a:lnTo>
                    <a:pt x="331470" y="0"/>
                  </a:lnTo>
                  <a:lnTo>
                    <a:pt x="331470" y="35560"/>
                  </a:lnTo>
                  <a:lnTo>
                    <a:pt x="349250" y="35560"/>
                  </a:lnTo>
                  <a:lnTo>
                    <a:pt x="349250" y="0"/>
                  </a:lnTo>
                  <a:close/>
                </a:path>
                <a:path w="533400" h="35560">
                  <a:moveTo>
                    <a:pt x="386080" y="0"/>
                  </a:moveTo>
                  <a:lnTo>
                    <a:pt x="368300" y="0"/>
                  </a:lnTo>
                  <a:lnTo>
                    <a:pt x="368300" y="35560"/>
                  </a:lnTo>
                  <a:lnTo>
                    <a:pt x="386080" y="35560"/>
                  </a:lnTo>
                  <a:lnTo>
                    <a:pt x="386080" y="0"/>
                  </a:lnTo>
                  <a:close/>
                </a:path>
                <a:path w="533400" h="35560">
                  <a:moveTo>
                    <a:pt x="422910" y="0"/>
                  </a:moveTo>
                  <a:lnTo>
                    <a:pt x="405130" y="0"/>
                  </a:lnTo>
                  <a:lnTo>
                    <a:pt x="405130" y="35560"/>
                  </a:lnTo>
                  <a:lnTo>
                    <a:pt x="422910" y="35560"/>
                  </a:lnTo>
                  <a:lnTo>
                    <a:pt x="422910" y="0"/>
                  </a:lnTo>
                  <a:close/>
                </a:path>
                <a:path w="533400" h="35560">
                  <a:moveTo>
                    <a:pt x="459740" y="0"/>
                  </a:moveTo>
                  <a:lnTo>
                    <a:pt x="440690" y="0"/>
                  </a:lnTo>
                  <a:lnTo>
                    <a:pt x="440690" y="35560"/>
                  </a:lnTo>
                  <a:lnTo>
                    <a:pt x="459740" y="35560"/>
                  </a:lnTo>
                  <a:lnTo>
                    <a:pt x="459740" y="0"/>
                  </a:lnTo>
                  <a:close/>
                </a:path>
                <a:path w="533400" h="35560">
                  <a:moveTo>
                    <a:pt x="496570" y="0"/>
                  </a:moveTo>
                  <a:lnTo>
                    <a:pt x="477520" y="0"/>
                  </a:lnTo>
                  <a:lnTo>
                    <a:pt x="477520" y="35560"/>
                  </a:lnTo>
                  <a:lnTo>
                    <a:pt x="496570" y="35560"/>
                  </a:lnTo>
                  <a:lnTo>
                    <a:pt x="496570" y="0"/>
                  </a:lnTo>
                  <a:close/>
                </a:path>
                <a:path w="533400" h="35560">
                  <a:moveTo>
                    <a:pt x="533400" y="0"/>
                  </a:moveTo>
                  <a:lnTo>
                    <a:pt x="514350" y="0"/>
                  </a:lnTo>
                  <a:lnTo>
                    <a:pt x="514350" y="35560"/>
                  </a:lnTo>
                  <a:lnTo>
                    <a:pt x="533400" y="35560"/>
                  </a:lnTo>
                  <a:lnTo>
                    <a:pt x="533400" y="0"/>
                  </a:lnTo>
                  <a:close/>
                </a:path>
              </a:pathLst>
            </a:custGeom>
            <a:solidFill>
              <a:srgbClr val="FF0000"/>
            </a:solidFill>
          </p:spPr>
          <p:txBody>
            <a:bodyPr wrap="square" lIns="0" tIns="0" rIns="0" bIns="0" rtlCol="0"/>
            <a:lstStyle/>
            <a:p>
              <a:endParaRPr sz="1906"/>
            </a:p>
          </p:txBody>
        </p:sp>
        <p:pic>
          <p:nvPicPr>
            <p:cNvPr id="66" name="object 66"/>
            <p:cNvPicPr/>
            <p:nvPr/>
          </p:nvPicPr>
          <p:blipFill>
            <a:blip r:embed="rId4" cstate="print"/>
            <a:stretch>
              <a:fillRect/>
            </a:stretch>
          </p:blipFill>
          <p:spPr>
            <a:xfrm>
              <a:off x="5410200" y="3727449"/>
              <a:ext cx="219710" cy="214630"/>
            </a:xfrm>
            <a:prstGeom prst="rect">
              <a:avLst/>
            </a:prstGeom>
          </p:spPr>
        </p:pic>
        <p:sp>
          <p:nvSpPr>
            <p:cNvPr id="67" name="object 67"/>
            <p:cNvSpPr/>
            <p:nvPr/>
          </p:nvSpPr>
          <p:spPr>
            <a:xfrm>
              <a:off x="3375660" y="3906519"/>
              <a:ext cx="2377440" cy="394970"/>
            </a:xfrm>
            <a:custGeom>
              <a:avLst/>
              <a:gdLst/>
              <a:ahLst/>
              <a:cxnLst/>
              <a:rect l="l" t="t" r="r" b="b"/>
              <a:pathLst>
                <a:path w="2377440" h="394970">
                  <a:moveTo>
                    <a:pt x="19050" y="334010"/>
                  </a:moveTo>
                  <a:lnTo>
                    <a:pt x="12700" y="332740"/>
                  </a:lnTo>
                  <a:lnTo>
                    <a:pt x="1270" y="332740"/>
                  </a:lnTo>
                  <a:lnTo>
                    <a:pt x="0" y="332740"/>
                  </a:lnTo>
                  <a:lnTo>
                    <a:pt x="0" y="369570"/>
                  </a:lnTo>
                  <a:lnTo>
                    <a:pt x="1270" y="369570"/>
                  </a:lnTo>
                  <a:lnTo>
                    <a:pt x="17780" y="369570"/>
                  </a:lnTo>
                  <a:lnTo>
                    <a:pt x="17780" y="351790"/>
                  </a:lnTo>
                  <a:lnTo>
                    <a:pt x="19050" y="334010"/>
                  </a:lnTo>
                  <a:close/>
                </a:path>
                <a:path w="2377440" h="394970">
                  <a:moveTo>
                    <a:pt x="57150" y="336550"/>
                  </a:moveTo>
                  <a:lnTo>
                    <a:pt x="50800" y="336550"/>
                  </a:lnTo>
                  <a:lnTo>
                    <a:pt x="44450" y="335280"/>
                  </a:lnTo>
                  <a:lnTo>
                    <a:pt x="38100" y="335280"/>
                  </a:lnTo>
                  <a:lnTo>
                    <a:pt x="35560" y="370840"/>
                  </a:lnTo>
                  <a:lnTo>
                    <a:pt x="40640" y="370840"/>
                  </a:lnTo>
                  <a:lnTo>
                    <a:pt x="46990" y="372110"/>
                  </a:lnTo>
                  <a:lnTo>
                    <a:pt x="52070" y="372110"/>
                  </a:lnTo>
                  <a:lnTo>
                    <a:pt x="57150" y="336550"/>
                  </a:lnTo>
                  <a:close/>
                </a:path>
                <a:path w="2377440" h="394970">
                  <a:moveTo>
                    <a:pt x="93980" y="342900"/>
                  </a:moveTo>
                  <a:lnTo>
                    <a:pt x="81280" y="340360"/>
                  </a:lnTo>
                  <a:lnTo>
                    <a:pt x="76200" y="339090"/>
                  </a:lnTo>
                  <a:lnTo>
                    <a:pt x="72390" y="356870"/>
                  </a:lnTo>
                  <a:lnTo>
                    <a:pt x="69850" y="374650"/>
                  </a:lnTo>
                  <a:lnTo>
                    <a:pt x="76200" y="375920"/>
                  </a:lnTo>
                  <a:lnTo>
                    <a:pt x="81280" y="377190"/>
                  </a:lnTo>
                  <a:lnTo>
                    <a:pt x="87630" y="378460"/>
                  </a:lnTo>
                  <a:lnTo>
                    <a:pt x="90170" y="360680"/>
                  </a:lnTo>
                  <a:lnTo>
                    <a:pt x="93980" y="342900"/>
                  </a:lnTo>
                  <a:close/>
                </a:path>
                <a:path w="2377440" h="394970">
                  <a:moveTo>
                    <a:pt x="130810" y="349250"/>
                  </a:moveTo>
                  <a:lnTo>
                    <a:pt x="111760" y="345440"/>
                  </a:lnTo>
                  <a:lnTo>
                    <a:pt x="109220" y="363220"/>
                  </a:lnTo>
                  <a:lnTo>
                    <a:pt x="105410" y="381000"/>
                  </a:lnTo>
                  <a:lnTo>
                    <a:pt x="124460" y="384810"/>
                  </a:lnTo>
                  <a:lnTo>
                    <a:pt x="127000" y="367030"/>
                  </a:lnTo>
                  <a:lnTo>
                    <a:pt x="130810" y="349250"/>
                  </a:lnTo>
                  <a:close/>
                </a:path>
                <a:path w="2377440" h="394970">
                  <a:moveTo>
                    <a:pt x="165100" y="355600"/>
                  </a:moveTo>
                  <a:lnTo>
                    <a:pt x="160020" y="354330"/>
                  </a:lnTo>
                  <a:lnTo>
                    <a:pt x="153670" y="353060"/>
                  </a:lnTo>
                  <a:lnTo>
                    <a:pt x="148590" y="351790"/>
                  </a:lnTo>
                  <a:lnTo>
                    <a:pt x="144780" y="370840"/>
                  </a:lnTo>
                  <a:lnTo>
                    <a:pt x="142240" y="387350"/>
                  </a:lnTo>
                  <a:lnTo>
                    <a:pt x="154940" y="389890"/>
                  </a:lnTo>
                  <a:lnTo>
                    <a:pt x="160020" y="391160"/>
                  </a:lnTo>
                  <a:lnTo>
                    <a:pt x="165100" y="355600"/>
                  </a:lnTo>
                  <a:close/>
                </a:path>
                <a:path w="2377440" h="394970">
                  <a:moveTo>
                    <a:pt x="200660" y="358140"/>
                  </a:moveTo>
                  <a:lnTo>
                    <a:pt x="189230" y="358140"/>
                  </a:lnTo>
                  <a:lnTo>
                    <a:pt x="182880" y="356870"/>
                  </a:lnTo>
                  <a:lnTo>
                    <a:pt x="181610" y="375920"/>
                  </a:lnTo>
                  <a:lnTo>
                    <a:pt x="179070" y="392430"/>
                  </a:lnTo>
                  <a:lnTo>
                    <a:pt x="191770" y="394970"/>
                  </a:lnTo>
                  <a:lnTo>
                    <a:pt x="199390" y="394970"/>
                  </a:lnTo>
                  <a:lnTo>
                    <a:pt x="199390" y="377190"/>
                  </a:lnTo>
                  <a:lnTo>
                    <a:pt x="200660" y="358140"/>
                  </a:lnTo>
                  <a:close/>
                </a:path>
                <a:path w="2377440" h="394970">
                  <a:moveTo>
                    <a:pt x="238760" y="394970"/>
                  </a:moveTo>
                  <a:lnTo>
                    <a:pt x="234950" y="375920"/>
                  </a:lnTo>
                  <a:lnTo>
                    <a:pt x="232410" y="358140"/>
                  </a:lnTo>
                  <a:lnTo>
                    <a:pt x="229870" y="359410"/>
                  </a:lnTo>
                  <a:lnTo>
                    <a:pt x="224790" y="359410"/>
                  </a:lnTo>
                  <a:lnTo>
                    <a:pt x="218440" y="359410"/>
                  </a:lnTo>
                  <a:lnTo>
                    <a:pt x="218440" y="394970"/>
                  </a:lnTo>
                  <a:lnTo>
                    <a:pt x="224790" y="394970"/>
                  </a:lnTo>
                  <a:lnTo>
                    <a:pt x="238760" y="394970"/>
                  </a:lnTo>
                  <a:close/>
                </a:path>
                <a:path w="2377440" h="394970">
                  <a:moveTo>
                    <a:pt x="278130" y="382270"/>
                  </a:moveTo>
                  <a:lnTo>
                    <a:pt x="270510" y="365760"/>
                  </a:lnTo>
                  <a:lnTo>
                    <a:pt x="264160" y="349250"/>
                  </a:lnTo>
                  <a:lnTo>
                    <a:pt x="259080" y="351790"/>
                  </a:lnTo>
                  <a:lnTo>
                    <a:pt x="252730" y="353060"/>
                  </a:lnTo>
                  <a:lnTo>
                    <a:pt x="248920" y="354330"/>
                  </a:lnTo>
                  <a:lnTo>
                    <a:pt x="254000" y="372110"/>
                  </a:lnTo>
                  <a:lnTo>
                    <a:pt x="259080" y="388620"/>
                  </a:lnTo>
                  <a:lnTo>
                    <a:pt x="265430" y="387350"/>
                  </a:lnTo>
                  <a:lnTo>
                    <a:pt x="278130" y="382270"/>
                  </a:lnTo>
                  <a:close/>
                </a:path>
                <a:path w="2377440" h="394970">
                  <a:moveTo>
                    <a:pt x="312420" y="365760"/>
                  </a:moveTo>
                  <a:lnTo>
                    <a:pt x="303530" y="349250"/>
                  </a:lnTo>
                  <a:lnTo>
                    <a:pt x="294640" y="334010"/>
                  </a:lnTo>
                  <a:lnTo>
                    <a:pt x="284480" y="339090"/>
                  </a:lnTo>
                  <a:lnTo>
                    <a:pt x="280670" y="341630"/>
                  </a:lnTo>
                  <a:lnTo>
                    <a:pt x="288290" y="358140"/>
                  </a:lnTo>
                  <a:lnTo>
                    <a:pt x="295910" y="373380"/>
                  </a:lnTo>
                  <a:lnTo>
                    <a:pt x="300990" y="370840"/>
                  </a:lnTo>
                  <a:lnTo>
                    <a:pt x="307340" y="368300"/>
                  </a:lnTo>
                  <a:lnTo>
                    <a:pt x="312420" y="365760"/>
                  </a:lnTo>
                  <a:close/>
                </a:path>
                <a:path w="2377440" h="394970">
                  <a:moveTo>
                    <a:pt x="345440" y="346710"/>
                  </a:moveTo>
                  <a:lnTo>
                    <a:pt x="336550" y="330200"/>
                  </a:lnTo>
                  <a:lnTo>
                    <a:pt x="326390" y="314960"/>
                  </a:lnTo>
                  <a:lnTo>
                    <a:pt x="321310" y="318770"/>
                  </a:lnTo>
                  <a:lnTo>
                    <a:pt x="316230" y="321310"/>
                  </a:lnTo>
                  <a:lnTo>
                    <a:pt x="311150" y="325120"/>
                  </a:lnTo>
                  <a:lnTo>
                    <a:pt x="328930" y="355600"/>
                  </a:lnTo>
                  <a:lnTo>
                    <a:pt x="334010" y="353060"/>
                  </a:lnTo>
                  <a:lnTo>
                    <a:pt x="340360" y="349250"/>
                  </a:lnTo>
                  <a:lnTo>
                    <a:pt x="345440" y="346710"/>
                  </a:lnTo>
                  <a:close/>
                </a:path>
                <a:path w="2377440" h="394970">
                  <a:moveTo>
                    <a:pt x="377190" y="326390"/>
                  </a:moveTo>
                  <a:lnTo>
                    <a:pt x="367030" y="311150"/>
                  </a:lnTo>
                  <a:lnTo>
                    <a:pt x="358140" y="295910"/>
                  </a:lnTo>
                  <a:lnTo>
                    <a:pt x="353060" y="299720"/>
                  </a:lnTo>
                  <a:lnTo>
                    <a:pt x="346710" y="302260"/>
                  </a:lnTo>
                  <a:lnTo>
                    <a:pt x="341630" y="306070"/>
                  </a:lnTo>
                  <a:lnTo>
                    <a:pt x="351790" y="321310"/>
                  </a:lnTo>
                  <a:lnTo>
                    <a:pt x="360680" y="336550"/>
                  </a:lnTo>
                  <a:lnTo>
                    <a:pt x="367030" y="332740"/>
                  </a:lnTo>
                  <a:lnTo>
                    <a:pt x="372110" y="330200"/>
                  </a:lnTo>
                  <a:lnTo>
                    <a:pt x="377190" y="326390"/>
                  </a:lnTo>
                  <a:close/>
                </a:path>
                <a:path w="2377440" h="394970">
                  <a:moveTo>
                    <a:pt x="407670" y="306070"/>
                  </a:moveTo>
                  <a:lnTo>
                    <a:pt x="398780" y="290830"/>
                  </a:lnTo>
                  <a:lnTo>
                    <a:pt x="388620" y="276860"/>
                  </a:lnTo>
                  <a:lnTo>
                    <a:pt x="383540" y="279400"/>
                  </a:lnTo>
                  <a:lnTo>
                    <a:pt x="373380" y="287020"/>
                  </a:lnTo>
                  <a:lnTo>
                    <a:pt x="382270" y="300990"/>
                  </a:lnTo>
                  <a:lnTo>
                    <a:pt x="392430" y="316230"/>
                  </a:lnTo>
                  <a:lnTo>
                    <a:pt x="397510" y="312420"/>
                  </a:lnTo>
                  <a:lnTo>
                    <a:pt x="402590" y="309880"/>
                  </a:lnTo>
                  <a:lnTo>
                    <a:pt x="407670" y="306070"/>
                  </a:lnTo>
                  <a:close/>
                </a:path>
                <a:path w="2377440" h="394970">
                  <a:moveTo>
                    <a:pt x="439420" y="287020"/>
                  </a:moveTo>
                  <a:lnTo>
                    <a:pt x="419100" y="256540"/>
                  </a:lnTo>
                  <a:lnTo>
                    <a:pt x="414020" y="259080"/>
                  </a:lnTo>
                  <a:lnTo>
                    <a:pt x="403860" y="266700"/>
                  </a:lnTo>
                  <a:lnTo>
                    <a:pt x="414020" y="281940"/>
                  </a:lnTo>
                  <a:lnTo>
                    <a:pt x="422910" y="295910"/>
                  </a:lnTo>
                  <a:lnTo>
                    <a:pt x="429260" y="293370"/>
                  </a:lnTo>
                  <a:lnTo>
                    <a:pt x="434340" y="289560"/>
                  </a:lnTo>
                  <a:lnTo>
                    <a:pt x="439420" y="287020"/>
                  </a:lnTo>
                  <a:close/>
                </a:path>
                <a:path w="2377440" h="394970">
                  <a:moveTo>
                    <a:pt x="469900" y="266700"/>
                  </a:moveTo>
                  <a:lnTo>
                    <a:pt x="461010" y="251460"/>
                  </a:lnTo>
                  <a:lnTo>
                    <a:pt x="450850" y="236220"/>
                  </a:lnTo>
                  <a:lnTo>
                    <a:pt x="445770" y="240030"/>
                  </a:lnTo>
                  <a:lnTo>
                    <a:pt x="440690" y="242570"/>
                  </a:lnTo>
                  <a:lnTo>
                    <a:pt x="434340" y="246380"/>
                  </a:lnTo>
                  <a:lnTo>
                    <a:pt x="454660" y="276860"/>
                  </a:lnTo>
                  <a:lnTo>
                    <a:pt x="459740" y="273050"/>
                  </a:lnTo>
                  <a:lnTo>
                    <a:pt x="464820" y="270510"/>
                  </a:lnTo>
                  <a:lnTo>
                    <a:pt x="469900" y="266700"/>
                  </a:lnTo>
                  <a:close/>
                </a:path>
                <a:path w="2377440" h="394970">
                  <a:moveTo>
                    <a:pt x="500380" y="247650"/>
                  </a:moveTo>
                  <a:lnTo>
                    <a:pt x="482600" y="217170"/>
                  </a:lnTo>
                  <a:lnTo>
                    <a:pt x="477520" y="219710"/>
                  </a:lnTo>
                  <a:lnTo>
                    <a:pt x="472440" y="223520"/>
                  </a:lnTo>
                  <a:lnTo>
                    <a:pt x="467360" y="226060"/>
                  </a:lnTo>
                  <a:lnTo>
                    <a:pt x="476250" y="242570"/>
                  </a:lnTo>
                  <a:lnTo>
                    <a:pt x="485140" y="257810"/>
                  </a:lnTo>
                  <a:lnTo>
                    <a:pt x="490220" y="254000"/>
                  </a:lnTo>
                  <a:lnTo>
                    <a:pt x="495300" y="251460"/>
                  </a:lnTo>
                  <a:lnTo>
                    <a:pt x="500380" y="247650"/>
                  </a:lnTo>
                  <a:close/>
                </a:path>
                <a:path w="2377440" h="394970">
                  <a:moveTo>
                    <a:pt x="532130" y="232410"/>
                  </a:moveTo>
                  <a:lnTo>
                    <a:pt x="516890" y="199390"/>
                  </a:lnTo>
                  <a:lnTo>
                    <a:pt x="510540" y="201930"/>
                  </a:lnTo>
                  <a:lnTo>
                    <a:pt x="505460" y="204470"/>
                  </a:lnTo>
                  <a:lnTo>
                    <a:pt x="499110" y="208280"/>
                  </a:lnTo>
                  <a:lnTo>
                    <a:pt x="508000" y="223520"/>
                  </a:lnTo>
                  <a:lnTo>
                    <a:pt x="516890" y="240030"/>
                  </a:lnTo>
                  <a:lnTo>
                    <a:pt x="521970" y="236220"/>
                  </a:lnTo>
                  <a:lnTo>
                    <a:pt x="527050" y="233680"/>
                  </a:lnTo>
                  <a:lnTo>
                    <a:pt x="532130" y="232410"/>
                  </a:lnTo>
                  <a:close/>
                </a:path>
                <a:path w="2377440" h="394970">
                  <a:moveTo>
                    <a:pt x="563880" y="219710"/>
                  </a:moveTo>
                  <a:lnTo>
                    <a:pt x="558800" y="201930"/>
                  </a:lnTo>
                  <a:lnTo>
                    <a:pt x="552450" y="184150"/>
                  </a:lnTo>
                  <a:lnTo>
                    <a:pt x="547370" y="186690"/>
                  </a:lnTo>
                  <a:lnTo>
                    <a:pt x="541020" y="187960"/>
                  </a:lnTo>
                  <a:lnTo>
                    <a:pt x="534670" y="190500"/>
                  </a:lnTo>
                  <a:lnTo>
                    <a:pt x="541020" y="208280"/>
                  </a:lnTo>
                  <a:lnTo>
                    <a:pt x="548640" y="224790"/>
                  </a:lnTo>
                  <a:lnTo>
                    <a:pt x="553720" y="222250"/>
                  </a:lnTo>
                  <a:lnTo>
                    <a:pt x="563880" y="219710"/>
                  </a:lnTo>
                  <a:close/>
                </a:path>
                <a:path w="2377440" h="394970">
                  <a:moveTo>
                    <a:pt x="594360" y="179070"/>
                  </a:moveTo>
                  <a:lnTo>
                    <a:pt x="584200" y="179070"/>
                  </a:lnTo>
                  <a:lnTo>
                    <a:pt x="581660" y="179070"/>
                  </a:lnTo>
                  <a:lnTo>
                    <a:pt x="577850" y="180340"/>
                  </a:lnTo>
                  <a:lnTo>
                    <a:pt x="575310" y="180340"/>
                  </a:lnTo>
                  <a:lnTo>
                    <a:pt x="576580" y="198120"/>
                  </a:lnTo>
                  <a:lnTo>
                    <a:pt x="579120" y="215900"/>
                  </a:lnTo>
                  <a:lnTo>
                    <a:pt x="584200" y="215900"/>
                  </a:lnTo>
                  <a:lnTo>
                    <a:pt x="594360" y="215900"/>
                  </a:lnTo>
                  <a:lnTo>
                    <a:pt x="594360" y="179070"/>
                  </a:lnTo>
                  <a:close/>
                </a:path>
                <a:path w="2377440" h="394970">
                  <a:moveTo>
                    <a:pt x="631190" y="179070"/>
                  </a:moveTo>
                  <a:lnTo>
                    <a:pt x="613410" y="179070"/>
                  </a:lnTo>
                  <a:lnTo>
                    <a:pt x="613410" y="215900"/>
                  </a:lnTo>
                  <a:lnTo>
                    <a:pt x="631190" y="215900"/>
                  </a:lnTo>
                  <a:lnTo>
                    <a:pt x="631190" y="179070"/>
                  </a:lnTo>
                  <a:close/>
                </a:path>
                <a:path w="2377440" h="394970">
                  <a:moveTo>
                    <a:pt x="668020" y="179070"/>
                  </a:moveTo>
                  <a:lnTo>
                    <a:pt x="648970" y="179070"/>
                  </a:lnTo>
                  <a:lnTo>
                    <a:pt x="648970" y="215900"/>
                  </a:lnTo>
                  <a:lnTo>
                    <a:pt x="668020" y="215900"/>
                  </a:lnTo>
                  <a:lnTo>
                    <a:pt x="668020" y="179070"/>
                  </a:lnTo>
                  <a:close/>
                </a:path>
                <a:path w="2377440" h="394970">
                  <a:moveTo>
                    <a:pt x="704850" y="179070"/>
                  </a:moveTo>
                  <a:lnTo>
                    <a:pt x="685800" y="179070"/>
                  </a:lnTo>
                  <a:lnTo>
                    <a:pt x="685800" y="215900"/>
                  </a:lnTo>
                  <a:lnTo>
                    <a:pt x="704850" y="215900"/>
                  </a:lnTo>
                  <a:lnTo>
                    <a:pt x="704850" y="179070"/>
                  </a:lnTo>
                  <a:close/>
                </a:path>
                <a:path w="2377440" h="394970">
                  <a:moveTo>
                    <a:pt x="741680" y="179070"/>
                  </a:moveTo>
                  <a:lnTo>
                    <a:pt x="722630" y="179070"/>
                  </a:lnTo>
                  <a:lnTo>
                    <a:pt x="722630" y="215900"/>
                  </a:lnTo>
                  <a:lnTo>
                    <a:pt x="741680" y="215900"/>
                  </a:lnTo>
                  <a:lnTo>
                    <a:pt x="741680" y="179070"/>
                  </a:lnTo>
                  <a:close/>
                </a:path>
                <a:path w="2377440" h="394970">
                  <a:moveTo>
                    <a:pt x="778510" y="179070"/>
                  </a:moveTo>
                  <a:lnTo>
                    <a:pt x="759460" y="179070"/>
                  </a:lnTo>
                  <a:lnTo>
                    <a:pt x="759460" y="215900"/>
                  </a:lnTo>
                  <a:lnTo>
                    <a:pt x="778510" y="215900"/>
                  </a:lnTo>
                  <a:lnTo>
                    <a:pt x="778510" y="179070"/>
                  </a:lnTo>
                  <a:close/>
                </a:path>
                <a:path w="2377440" h="394970">
                  <a:moveTo>
                    <a:pt x="815340" y="179070"/>
                  </a:moveTo>
                  <a:lnTo>
                    <a:pt x="796290" y="179070"/>
                  </a:lnTo>
                  <a:lnTo>
                    <a:pt x="796290" y="215900"/>
                  </a:lnTo>
                  <a:lnTo>
                    <a:pt x="815340" y="215900"/>
                  </a:lnTo>
                  <a:lnTo>
                    <a:pt x="815340" y="179070"/>
                  </a:lnTo>
                  <a:close/>
                </a:path>
                <a:path w="2377440" h="394970">
                  <a:moveTo>
                    <a:pt x="850900" y="179070"/>
                  </a:moveTo>
                  <a:lnTo>
                    <a:pt x="833120" y="179070"/>
                  </a:lnTo>
                  <a:lnTo>
                    <a:pt x="833120" y="215900"/>
                  </a:lnTo>
                  <a:lnTo>
                    <a:pt x="850900" y="215900"/>
                  </a:lnTo>
                  <a:lnTo>
                    <a:pt x="850900" y="179070"/>
                  </a:lnTo>
                  <a:close/>
                </a:path>
                <a:path w="2377440" h="394970">
                  <a:moveTo>
                    <a:pt x="887730" y="179070"/>
                  </a:moveTo>
                  <a:lnTo>
                    <a:pt x="869950" y="179070"/>
                  </a:lnTo>
                  <a:lnTo>
                    <a:pt x="869950" y="215900"/>
                  </a:lnTo>
                  <a:lnTo>
                    <a:pt x="887730" y="215900"/>
                  </a:lnTo>
                  <a:lnTo>
                    <a:pt x="887730" y="179070"/>
                  </a:lnTo>
                  <a:close/>
                </a:path>
                <a:path w="2377440" h="394970">
                  <a:moveTo>
                    <a:pt x="924560" y="179070"/>
                  </a:moveTo>
                  <a:lnTo>
                    <a:pt x="906780" y="179070"/>
                  </a:lnTo>
                  <a:lnTo>
                    <a:pt x="906780" y="215900"/>
                  </a:lnTo>
                  <a:lnTo>
                    <a:pt x="924560" y="215900"/>
                  </a:lnTo>
                  <a:lnTo>
                    <a:pt x="924560" y="179070"/>
                  </a:lnTo>
                  <a:close/>
                </a:path>
                <a:path w="2377440" h="394970">
                  <a:moveTo>
                    <a:pt x="961390" y="179070"/>
                  </a:moveTo>
                  <a:lnTo>
                    <a:pt x="944880" y="179070"/>
                  </a:lnTo>
                  <a:lnTo>
                    <a:pt x="943610" y="179070"/>
                  </a:lnTo>
                  <a:lnTo>
                    <a:pt x="943610" y="215900"/>
                  </a:lnTo>
                  <a:lnTo>
                    <a:pt x="944880" y="215900"/>
                  </a:lnTo>
                  <a:lnTo>
                    <a:pt x="961390" y="215900"/>
                  </a:lnTo>
                  <a:lnTo>
                    <a:pt x="961390" y="179070"/>
                  </a:lnTo>
                  <a:close/>
                </a:path>
                <a:path w="2377440" h="394970">
                  <a:moveTo>
                    <a:pt x="998220" y="179070"/>
                  </a:moveTo>
                  <a:lnTo>
                    <a:pt x="980440" y="179070"/>
                  </a:lnTo>
                  <a:lnTo>
                    <a:pt x="980440" y="215900"/>
                  </a:lnTo>
                  <a:lnTo>
                    <a:pt x="998220" y="215900"/>
                  </a:lnTo>
                  <a:lnTo>
                    <a:pt x="998220" y="179070"/>
                  </a:lnTo>
                  <a:close/>
                </a:path>
                <a:path w="2377440" h="394970">
                  <a:moveTo>
                    <a:pt x="1035050" y="179070"/>
                  </a:moveTo>
                  <a:lnTo>
                    <a:pt x="1017270" y="179070"/>
                  </a:lnTo>
                  <a:lnTo>
                    <a:pt x="1017270" y="215900"/>
                  </a:lnTo>
                  <a:lnTo>
                    <a:pt x="1035050" y="215900"/>
                  </a:lnTo>
                  <a:lnTo>
                    <a:pt x="1035050" y="179070"/>
                  </a:lnTo>
                  <a:close/>
                </a:path>
                <a:path w="2377440" h="394970">
                  <a:moveTo>
                    <a:pt x="1071880" y="179070"/>
                  </a:moveTo>
                  <a:lnTo>
                    <a:pt x="1052830" y="179070"/>
                  </a:lnTo>
                  <a:lnTo>
                    <a:pt x="1052830" y="215900"/>
                  </a:lnTo>
                  <a:lnTo>
                    <a:pt x="1071880" y="215900"/>
                  </a:lnTo>
                  <a:lnTo>
                    <a:pt x="1071880" y="179070"/>
                  </a:lnTo>
                  <a:close/>
                </a:path>
                <a:path w="2377440" h="394970">
                  <a:moveTo>
                    <a:pt x="1108710" y="179070"/>
                  </a:moveTo>
                  <a:lnTo>
                    <a:pt x="1089660" y="179070"/>
                  </a:lnTo>
                  <a:lnTo>
                    <a:pt x="1089660" y="215900"/>
                  </a:lnTo>
                  <a:lnTo>
                    <a:pt x="1108710" y="215900"/>
                  </a:lnTo>
                  <a:lnTo>
                    <a:pt x="1108710" y="179070"/>
                  </a:lnTo>
                  <a:close/>
                </a:path>
                <a:path w="2377440" h="394970">
                  <a:moveTo>
                    <a:pt x="2231390" y="0"/>
                  </a:moveTo>
                  <a:lnTo>
                    <a:pt x="2212340" y="0"/>
                  </a:lnTo>
                  <a:lnTo>
                    <a:pt x="2212340" y="35560"/>
                  </a:lnTo>
                  <a:lnTo>
                    <a:pt x="2231390" y="35560"/>
                  </a:lnTo>
                  <a:lnTo>
                    <a:pt x="2231390" y="0"/>
                  </a:lnTo>
                  <a:close/>
                </a:path>
                <a:path w="2377440" h="394970">
                  <a:moveTo>
                    <a:pt x="2268220" y="0"/>
                  </a:moveTo>
                  <a:lnTo>
                    <a:pt x="2249170" y="0"/>
                  </a:lnTo>
                  <a:lnTo>
                    <a:pt x="2249170" y="35560"/>
                  </a:lnTo>
                  <a:lnTo>
                    <a:pt x="2268220" y="35560"/>
                  </a:lnTo>
                  <a:lnTo>
                    <a:pt x="2268220" y="0"/>
                  </a:lnTo>
                  <a:close/>
                </a:path>
                <a:path w="2377440" h="394970">
                  <a:moveTo>
                    <a:pt x="2305050" y="0"/>
                  </a:moveTo>
                  <a:lnTo>
                    <a:pt x="2286000" y="0"/>
                  </a:lnTo>
                  <a:lnTo>
                    <a:pt x="2286000" y="35560"/>
                  </a:lnTo>
                  <a:lnTo>
                    <a:pt x="2305050" y="35560"/>
                  </a:lnTo>
                  <a:lnTo>
                    <a:pt x="2305050" y="0"/>
                  </a:lnTo>
                  <a:close/>
                </a:path>
                <a:path w="2377440" h="394970">
                  <a:moveTo>
                    <a:pt x="2340610" y="0"/>
                  </a:moveTo>
                  <a:lnTo>
                    <a:pt x="2322830" y="0"/>
                  </a:lnTo>
                  <a:lnTo>
                    <a:pt x="2322830" y="35560"/>
                  </a:lnTo>
                  <a:lnTo>
                    <a:pt x="2340610" y="35560"/>
                  </a:lnTo>
                  <a:lnTo>
                    <a:pt x="2340610" y="0"/>
                  </a:lnTo>
                  <a:close/>
                </a:path>
                <a:path w="2377440" h="394970">
                  <a:moveTo>
                    <a:pt x="2377440" y="0"/>
                  </a:moveTo>
                  <a:lnTo>
                    <a:pt x="2359660" y="0"/>
                  </a:lnTo>
                  <a:lnTo>
                    <a:pt x="2359660" y="35560"/>
                  </a:lnTo>
                  <a:lnTo>
                    <a:pt x="2377440" y="35560"/>
                  </a:lnTo>
                  <a:lnTo>
                    <a:pt x="2377440" y="0"/>
                  </a:lnTo>
                  <a:close/>
                </a:path>
              </a:pathLst>
            </a:custGeom>
            <a:solidFill>
              <a:srgbClr val="FF0000"/>
            </a:solidFill>
          </p:spPr>
          <p:txBody>
            <a:bodyPr wrap="square" lIns="0" tIns="0" rIns="0" bIns="0" rtlCol="0"/>
            <a:lstStyle/>
            <a:p>
              <a:endParaRPr sz="1906"/>
            </a:p>
          </p:txBody>
        </p:sp>
        <p:pic>
          <p:nvPicPr>
            <p:cNvPr id="68" name="object 68"/>
            <p:cNvPicPr/>
            <p:nvPr/>
          </p:nvPicPr>
          <p:blipFill>
            <a:blip r:embed="rId5" cstate="print"/>
            <a:stretch>
              <a:fillRect/>
            </a:stretch>
          </p:blipFill>
          <p:spPr>
            <a:xfrm>
              <a:off x="4502150" y="4085589"/>
              <a:ext cx="358139" cy="215900"/>
            </a:xfrm>
            <a:prstGeom prst="rect">
              <a:avLst/>
            </a:prstGeom>
          </p:spPr>
        </p:pic>
        <p:sp>
          <p:nvSpPr>
            <p:cNvPr id="69" name="object 69"/>
            <p:cNvSpPr/>
            <p:nvPr/>
          </p:nvSpPr>
          <p:spPr>
            <a:xfrm>
              <a:off x="4860290" y="4265929"/>
              <a:ext cx="665480" cy="255270"/>
            </a:xfrm>
            <a:custGeom>
              <a:avLst/>
              <a:gdLst/>
              <a:ahLst/>
              <a:cxnLst/>
              <a:rect l="l" t="t" r="r" b="b"/>
              <a:pathLst>
                <a:path w="665479" h="255270">
                  <a:moveTo>
                    <a:pt x="15240" y="0"/>
                  </a:moveTo>
                  <a:lnTo>
                    <a:pt x="0" y="0"/>
                  </a:lnTo>
                  <a:lnTo>
                    <a:pt x="0" y="35560"/>
                  </a:lnTo>
                  <a:lnTo>
                    <a:pt x="15240" y="35560"/>
                  </a:lnTo>
                  <a:lnTo>
                    <a:pt x="15240" y="0"/>
                  </a:lnTo>
                  <a:close/>
                </a:path>
                <a:path w="665479" h="255270">
                  <a:moveTo>
                    <a:pt x="52070" y="0"/>
                  </a:moveTo>
                  <a:lnTo>
                    <a:pt x="33020" y="0"/>
                  </a:lnTo>
                  <a:lnTo>
                    <a:pt x="33020" y="35560"/>
                  </a:lnTo>
                  <a:lnTo>
                    <a:pt x="52070" y="35560"/>
                  </a:lnTo>
                  <a:lnTo>
                    <a:pt x="52070" y="0"/>
                  </a:lnTo>
                  <a:close/>
                </a:path>
                <a:path w="665479" h="255270">
                  <a:moveTo>
                    <a:pt x="88900" y="0"/>
                  </a:moveTo>
                  <a:lnTo>
                    <a:pt x="69850" y="0"/>
                  </a:lnTo>
                  <a:lnTo>
                    <a:pt x="69850" y="35560"/>
                  </a:lnTo>
                  <a:lnTo>
                    <a:pt x="88900" y="35560"/>
                  </a:lnTo>
                  <a:lnTo>
                    <a:pt x="88900" y="0"/>
                  </a:lnTo>
                  <a:close/>
                </a:path>
                <a:path w="665479" h="255270">
                  <a:moveTo>
                    <a:pt x="124460" y="0"/>
                  </a:moveTo>
                  <a:lnTo>
                    <a:pt x="106680" y="0"/>
                  </a:lnTo>
                  <a:lnTo>
                    <a:pt x="106680" y="35560"/>
                  </a:lnTo>
                  <a:lnTo>
                    <a:pt x="124460" y="35560"/>
                  </a:lnTo>
                  <a:lnTo>
                    <a:pt x="124460" y="0"/>
                  </a:lnTo>
                  <a:close/>
                </a:path>
                <a:path w="665479" h="255270">
                  <a:moveTo>
                    <a:pt x="161290" y="0"/>
                  </a:moveTo>
                  <a:lnTo>
                    <a:pt x="143510" y="0"/>
                  </a:lnTo>
                  <a:lnTo>
                    <a:pt x="143510" y="35560"/>
                  </a:lnTo>
                  <a:lnTo>
                    <a:pt x="161290" y="35560"/>
                  </a:lnTo>
                  <a:lnTo>
                    <a:pt x="161290" y="0"/>
                  </a:lnTo>
                  <a:close/>
                </a:path>
                <a:path w="665479" h="255270">
                  <a:moveTo>
                    <a:pt x="201930" y="2540"/>
                  </a:moveTo>
                  <a:lnTo>
                    <a:pt x="186690" y="0"/>
                  </a:lnTo>
                  <a:lnTo>
                    <a:pt x="180340" y="0"/>
                  </a:lnTo>
                  <a:lnTo>
                    <a:pt x="180340" y="35560"/>
                  </a:lnTo>
                  <a:lnTo>
                    <a:pt x="184150" y="35560"/>
                  </a:lnTo>
                  <a:lnTo>
                    <a:pt x="189230" y="36830"/>
                  </a:lnTo>
                  <a:lnTo>
                    <a:pt x="193040" y="38100"/>
                  </a:lnTo>
                  <a:lnTo>
                    <a:pt x="196850" y="20320"/>
                  </a:lnTo>
                  <a:lnTo>
                    <a:pt x="201930" y="2540"/>
                  </a:lnTo>
                  <a:close/>
                </a:path>
                <a:path w="665479" h="255270">
                  <a:moveTo>
                    <a:pt x="240030" y="16510"/>
                  </a:moveTo>
                  <a:lnTo>
                    <a:pt x="233680" y="12700"/>
                  </a:lnTo>
                  <a:lnTo>
                    <a:pt x="227330" y="10160"/>
                  </a:lnTo>
                  <a:lnTo>
                    <a:pt x="220980" y="8890"/>
                  </a:lnTo>
                  <a:lnTo>
                    <a:pt x="215900" y="25400"/>
                  </a:lnTo>
                  <a:lnTo>
                    <a:pt x="209550" y="43180"/>
                  </a:lnTo>
                  <a:lnTo>
                    <a:pt x="214630" y="44450"/>
                  </a:lnTo>
                  <a:lnTo>
                    <a:pt x="219710" y="46990"/>
                  </a:lnTo>
                  <a:lnTo>
                    <a:pt x="224790" y="48260"/>
                  </a:lnTo>
                  <a:lnTo>
                    <a:pt x="232410" y="33020"/>
                  </a:lnTo>
                  <a:lnTo>
                    <a:pt x="240030" y="16510"/>
                  </a:lnTo>
                  <a:close/>
                </a:path>
                <a:path w="665479" h="255270">
                  <a:moveTo>
                    <a:pt x="273050" y="33020"/>
                  </a:moveTo>
                  <a:lnTo>
                    <a:pt x="267970" y="30480"/>
                  </a:lnTo>
                  <a:lnTo>
                    <a:pt x="262890" y="26670"/>
                  </a:lnTo>
                  <a:lnTo>
                    <a:pt x="256540" y="24130"/>
                  </a:lnTo>
                  <a:lnTo>
                    <a:pt x="241300" y="57150"/>
                  </a:lnTo>
                  <a:lnTo>
                    <a:pt x="256540" y="64770"/>
                  </a:lnTo>
                  <a:lnTo>
                    <a:pt x="265430" y="49530"/>
                  </a:lnTo>
                  <a:lnTo>
                    <a:pt x="273050" y="33020"/>
                  </a:lnTo>
                  <a:close/>
                </a:path>
                <a:path w="665479" h="255270">
                  <a:moveTo>
                    <a:pt x="306070" y="52070"/>
                  </a:moveTo>
                  <a:lnTo>
                    <a:pt x="300990" y="49530"/>
                  </a:lnTo>
                  <a:lnTo>
                    <a:pt x="295910" y="45720"/>
                  </a:lnTo>
                  <a:lnTo>
                    <a:pt x="290830" y="43180"/>
                  </a:lnTo>
                  <a:lnTo>
                    <a:pt x="280670" y="58420"/>
                  </a:lnTo>
                  <a:lnTo>
                    <a:pt x="271780" y="73660"/>
                  </a:lnTo>
                  <a:lnTo>
                    <a:pt x="276860" y="76200"/>
                  </a:lnTo>
                  <a:lnTo>
                    <a:pt x="281940" y="80010"/>
                  </a:lnTo>
                  <a:lnTo>
                    <a:pt x="287020" y="82550"/>
                  </a:lnTo>
                  <a:lnTo>
                    <a:pt x="297180" y="67310"/>
                  </a:lnTo>
                  <a:lnTo>
                    <a:pt x="306070" y="52070"/>
                  </a:lnTo>
                  <a:close/>
                </a:path>
                <a:path w="665479" h="255270">
                  <a:moveTo>
                    <a:pt x="337820" y="72390"/>
                  </a:moveTo>
                  <a:lnTo>
                    <a:pt x="332740" y="68580"/>
                  </a:lnTo>
                  <a:lnTo>
                    <a:pt x="327660" y="66040"/>
                  </a:lnTo>
                  <a:lnTo>
                    <a:pt x="322580" y="62230"/>
                  </a:lnTo>
                  <a:lnTo>
                    <a:pt x="302260" y="92710"/>
                  </a:lnTo>
                  <a:lnTo>
                    <a:pt x="308610" y="95250"/>
                  </a:lnTo>
                  <a:lnTo>
                    <a:pt x="318770" y="102870"/>
                  </a:lnTo>
                  <a:lnTo>
                    <a:pt x="327660" y="87630"/>
                  </a:lnTo>
                  <a:lnTo>
                    <a:pt x="337820" y="72390"/>
                  </a:lnTo>
                  <a:close/>
                </a:path>
                <a:path w="665479" h="255270">
                  <a:moveTo>
                    <a:pt x="368300" y="92710"/>
                  </a:moveTo>
                  <a:lnTo>
                    <a:pt x="363220" y="88900"/>
                  </a:lnTo>
                  <a:lnTo>
                    <a:pt x="358140" y="86360"/>
                  </a:lnTo>
                  <a:lnTo>
                    <a:pt x="353060" y="82550"/>
                  </a:lnTo>
                  <a:lnTo>
                    <a:pt x="342900" y="97790"/>
                  </a:lnTo>
                  <a:lnTo>
                    <a:pt x="334010" y="111760"/>
                  </a:lnTo>
                  <a:lnTo>
                    <a:pt x="349250" y="123190"/>
                  </a:lnTo>
                  <a:lnTo>
                    <a:pt x="359410" y="107950"/>
                  </a:lnTo>
                  <a:lnTo>
                    <a:pt x="368300" y="92710"/>
                  </a:lnTo>
                  <a:close/>
                </a:path>
                <a:path w="665479" h="255270">
                  <a:moveTo>
                    <a:pt x="400050" y="113030"/>
                  </a:moveTo>
                  <a:lnTo>
                    <a:pt x="389890" y="105410"/>
                  </a:lnTo>
                  <a:lnTo>
                    <a:pt x="384810" y="102870"/>
                  </a:lnTo>
                  <a:lnTo>
                    <a:pt x="364490" y="133350"/>
                  </a:lnTo>
                  <a:lnTo>
                    <a:pt x="369570" y="135890"/>
                  </a:lnTo>
                  <a:lnTo>
                    <a:pt x="379730" y="143510"/>
                  </a:lnTo>
                  <a:lnTo>
                    <a:pt x="400050" y="113030"/>
                  </a:lnTo>
                  <a:close/>
                </a:path>
                <a:path w="665479" h="255270">
                  <a:moveTo>
                    <a:pt x="430530" y="132080"/>
                  </a:moveTo>
                  <a:lnTo>
                    <a:pt x="425450" y="129540"/>
                  </a:lnTo>
                  <a:lnTo>
                    <a:pt x="415290" y="121920"/>
                  </a:lnTo>
                  <a:lnTo>
                    <a:pt x="405130" y="137160"/>
                  </a:lnTo>
                  <a:lnTo>
                    <a:pt x="396240" y="152400"/>
                  </a:lnTo>
                  <a:lnTo>
                    <a:pt x="406400" y="160020"/>
                  </a:lnTo>
                  <a:lnTo>
                    <a:pt x="411480" y="162560"/>
                  </a:lnTo>
                  <a:lnTo>
                    <a:pt x="421640" y="147320"/>
                  </a:lnTo>
                  <a:lnTo>
                    <a:pt x="430530" y="132080"/>
                  </a:lnTo>
                  <a:close/>
                </a:path>
                <a:path w="665479" h="255270">
                  <a:moveTo>
                    <a:pt x="461010" y="151130"/>
                  </a:moveTo>
                  <a:lnTo>
                    <a:pt x="455930" y="147320"/>
                  </a:lnTo>
                  <a:lnTo>
                    <a:pt x="450850" y="144780"/>
                  </a:lnTo>
                  <a:lnTo>
                    <a:pt x="445770" y="140970"/>
                  </a:lnTo>
                  <a:lnTo>
                    <a:pt x="436880" y="157480"/>
                  </a:lnTo>
                  <a:lnTo>
                    <a:pt x="427990" y="172720"/>
                  </a:lnTo>
                  <a:lnTo>
                    <a:pt x="433070" y="175260"/>
                  </a:lnTo>
                  <a:lnTo>
                    <a:pt x="438150" y="179070"/>
                  </a:lnTo>
                  <a:lnTo>
                    <a:pt x="444500" y="181610"/>
                  </a:lnTo>
                  <a:lnTo>
                    <a:pt x="453390" y="166370"/>
                  </a:lnTo>
                  <a:lnTo>
                    <a:pt x="461010" y="151130"/>
                  </a:lnTo>
                  <a:close/>
                </a:path>
                <a:path w="665479" h="255270">
                  <a:moveTo>
                    <a:pt x="492760" y="166370"/>
                  </a:moveTo>
                  <a:lnTo>
                    <a:pt x="477520" y="158750"/>
                  </a:lnTo>
                  <a:lnTo>
                    <a:pt x="468630" y="175260"/>
                  </a:lnTo>
                  <a:lnTo>
                    <a:pt x="461010" y="190500"/>
                  </a:lnTo>
                  <a:lnTo>
                    <a:pt x="466090" y="194310"/>
                  </a:lnTo>
                  <a:lnTo>
                    <a:pt x="472440" y="196850"/>
                  </a:lnTo>
                  <a:lnTo>
                    <a:pt x="477520" y="199390"/>
                  </a:lnTo>
                  <a:lnTo>
                    <a:pt x="492760" y="166370"/>
                  </a:lnTo>
                  <a:close/>
                </a:path>
                <a:path w="665479" h="255270">
                  <a:moveTo>
                    <a:pt x="524510" y="177800"/>
                  </a:moveTo>
                  <a:lnTo>
                    <a:pt x="514350" y="175260"/>
                  </a:lnTo>
                  <a:lnTo>
                    <a:pt x="509270" y="172720"/>
                  </a:lnTo>
                  <a:lnTo>
                    <a:pt x="502920" y="190500"/>
                  </a:lnTo>
                  <a:lnTo>
                    <a:pt x="496570" y="207010"/>
                  </a:lnTo>
                  <a:lnTo>
                    <a:pt x="502920" y="209550"/>
                  </a:lnTo>
                  <a:lnTo>
                    <a:pt x="509270" y="210820"/>
                  </a:lnTo>
                  <a:lnTo>
                    <a:pt x="515620" y="213360"/>
                  </a:lnTo>
                  <a:lnTo>
                    <a:pt x="520700" y="195580"/>
                  </a:lnTo>
                  <a:lnTo>
                    <a:pt x="524510" y="177800"/>
                  </a:lnTo>
                  <a:close/>
                </a:path>
                <a:path w="665479" h="255270">
                  <a:moveTo>
                    <a:pt x="558800" y="181610"/>
                  </a:moveTo>
                  <a:lnTo>
                    <a:pt x="552450" y="180340"/>
                  </a:lnTo>
                  <a:lnTo>
                    <a:pt x="539750" y="180340"/>
                  </a:lnTo>
                  <a:lnTo>
                    <a:pt x="538480" y="180340"/>
                  </a:lnTo>
                  <a:lnTo>
                    <a:pt x="538480" y="198120"/>
                  </a:lnTo>
                  <a:lnTo>
                    <a:pt x="537210" y="215900"/>
                  </a:lnTo>
                  <a:lnTo>
                    <a:pt x="539750" y="215900"/>
                  </a:lnTo>
                  <a:lnTo>
                    <a:pt x="549910" y="215900"/>
                  </a:lnTo>
                  <a:lnTo>
                    <a:pt x="553720" y="217170"/>
                  </a:lnTo>
                  <a:lnTo>
                    <a:pt x="558800" y="181610"/>
                  </a:lnTo>
                  <a:close/>
                </a:path>
                <a:path w="665479" h="255270">
                  <a:moveTo>
                    <a:pt x="598170" y="190500"/>
                  </a:moveTo>
                  <a:lnTo>
                    <a:pt x="591820" y="187960"/>
                  </a:lnTo>
                  <a:lnTo>
                    <a:pt x="585470" y="186690"/>
                  </a:lnTo>
                  <a:lnTo>
                    <a:pt x="579120" y="184150"/>
                  </a:lnTo>
                  <a:lnTo>
                    <a:pt x="574040" y="201930"/>
                  </a:lnTo>
                  <a:lnTo>
                    <a:pt x="570230" y="219710"/>
                  </a:lnTo>
                  <a:lnTo>
                    <a:pt x="580390" y="222250"/>
                  </a:lnTo>
                  <a:lnTo>
                    <a:pt x="585470" y="224790"/>
                  </a:lnTo>
                  <a:lnTo>
                    <a:pt x="591820" y="207010"/>
                  </a:lnTo>
                  <a:lnTo>
                    <a:pt x="598170" y="190500"/>
                  </a:lnTo>
                  <a:close/>
                </a:path>
                <a:path w="665479" h="255270">
                  <a:moveTo>
                    <a:pt x="633730" y="205740"/>
                  </a:moveTo>
                  <a:lnTo>
                    <a:pt x="627380" y="203200"/>
                  </a:lnTo>
                  <a:lnTo>
                    <a:pt x="622300" y="200660"/>
                  </a:lnTo>
                  <a:lnTo>
                    <a:pt x="615950" y="198120"/>
                  </a:lnTo>
                  <a:lnTo>
                    <a:pt x="608330" y="214630"/>
                  </a:lnTo>
                  <a:lnTo>
                    <a:pt x="601980" y="231140"/>
                  </a:lnTo>
                  <a:lnTo>
                    <a:pt x="617220" y="238760"/>
                  </a:lnTo>
                  <a:lnTo>
                    <a:pt x="624840" y="222250"/>
                  </a:lnTo>
                  <a:lnTo>
                    <a:pt x="633730" y="205740"/>
                  </a:lnTo>
                  <a:close/>
                </a:path>
                <a:path w="665479" h="255270">
                  <a:moveTo>
                    <a:pt x="665480" y="223520"/>
                  </a:moveTo>
                  <a:lnTo>
                    <a:pt x="655320" y="218440"/>
                  </a:lnTo>
                  <a:lnTo>
                    <a:pt x="650240" y="214630"/>
                  </a:lnTo>
                  <a:lnTo>
                    <a:pt x="641350" y="231140"/>
                  </a:lnTo>
                  <a:lnTo>
                    <a:pt x="632460" y="246380"/>
                  </a:lnTo>
                  <a:lnTo>
                    <a:pt x="638810" y="248920"/>
                  </a:lnTo>
                  <a:lnTo>
                    <a:pt x="643890" y="252730"/>
                  </a:lnTo>
                  <a:lnTo>
                    <a:pt x="648970" y="255270"/>
                  </a:lnTo>
                  <a:lnTo>
                    <a:pt x="657860" y="240030"/>
                  </a:lnTo>
                  <a:lnTo>
                    <a:pt x="665480" y="223520"/>
                  </a:lnTo>
                  <a:close/>
                </a:path>
              </a:pathLst>
            </a:custGeom>
            <a:solidFill>
              <a:srgbClr val="FF0000"/>
            </a:solidFill>
          </p:spPr>
          <p:txBody>
            <a:bodyPr wrap="square" lIns="0" tIns="0" rIns="0" bIns="0" rtlCol="0"/>
            <a:lstStyle/>
            <a:p>
              <a:endParaRPr sz="1906"/>
            </a:p>
          </p:txBody>
        </p:sp>
      </p:grpSp>
      <p:pic>
        <p:nvPicPr>
          <p:cNvPr id="70" name="object 70"/>
          <p:cNvPicPr/>
          <p:nvPr/>
        </p:nvPicPr>
        <p:blipFill>
          <a:blip r:embed="rId6" cstate="print"/>
          <a:stretch>
            <a:fillRect/>
          </a:stretch>
        </p:blipFill>
        <p:spPr>
          <a:xfrm>
            <a:off x="7275308" y="4523590"/>
            <a:ext cx="359035" cy="298524"/>
          </a:xfrm>
          <a:prstGeom prst="rect">
            <a:avLst/>
          </a:prstGeom>
        </p:spPr>
      </p:pic>
      <p:sp>
        <p:nvSpPr>
          <p:cNvPr id="71" name="object 71"/>
          <p:cNvSpPr txBox="1"/>
          <p:nvPr/>
        </p:nvSpPr>
        <p:spPr>
          <a:xfrm>
            <a:off x="1105461" y="940454"/>
            <a:ext cx="8184552" cy="2885742"/>
          </a:xfrm>
          <a:prstGeom prst="rect">
            <a:avLst/>
          </a:prstGeom>
        </p:spPr>
        <p:txBody>
          <a:bodyPr vert="horz" wrap="square" lIns="0" tIns="192293" rIns="0" bIns="0" rtlCol="0">
            <a:spAutoFit/>
          </a:bodyPr>
          <a:lstStyle/>
          <a:p>
            <a:pPr marL="53787">
              <a:spcBef>
                <a:spcPts val="1514"/>
              </a:spcBef>
            </a:pPr>
            <a:r>
              <a:rPr sz="2541" b="1" dirty="0">
                <a:solidFill>
                  <a:srgbClr val="7F0000"/>
                </a:solidFill>
                <a:latin typeface="Verdana"/>
                <a:cs typeface="Verdana"/>
              </a:rPr>
              <a:t>Les</a:t>
            </a:r>
            <a:r>
              <a:rPr sz="2541" b="1" spc="-106" dirty="0">
                <a:solidFill>
                  <a:srgbClr val="7F0000"/>
                </a:solidFill>
                <a:latin typeface="Verdana"/>
                <a:cs typeface="Verdana"/>
              </a:rPr>
              <a:t> </a:t>
            </a:r>
            <a:r>
              <a:rPr sz="2541" b="1" dirty="0">
                <a:solidFill>
                  <a:srgbClr val="7F0000"/>
                </a:solidFill>
                <a:latin typeface="Verdana"/>
                <a:cs typeface="Verdana"/>
              </a:rPr>
              <a:t>couches</a:t>
            </a:r>
            <a:r>
              <a:rPr sz="2541" b="1" spc="-106" dirty="0">
                <a:solidFill>
                  <a:srgbClr val="7F0000"/>
                </a:solidFill>
                <a:latin typeface="Verdana"/>
                <a:cs typeface="Verdana"/>
              </a:rPr>
              <a:t> </a:t>
            </a:r>
            <a:r>
              <a:rPr sz="2541" b="1" spc="-11" dirty="0">
                <a:solidFill>
                  <a:srgbClr val="7F0000"/>
                </a:solidFill>
                <a:latin typeface="Verdana"/>
                <a:cs typeface="Verdana"/>
              </a:rPr>
              <a:t>TCP/IP</a:t>
            </a:r>
            <a:endParaRPr sz="2541">
              <a:latin typeface="Verdana"/>
              <a:cs typeface="Verdana"/>
            </a:endParaRPr>
          </a:p>
          <a:p>
            <a:pPr marL="265574" indent="-190944">
              <a:spcBef>
                <a:spcPts val="1059"/>
              </a:spcBef>
              <a:buSzPct val="80555"/>
              <a:buFont typeface="Segoe UI Symbol"/>
              <a:buChar char="■"/>
              <a:tabLst>
                <a:tab pos="265574" algn="l"/>
              </a:tabLst>
            </a:pPr>
            <a:r>
              <a:rPr sz="1906" b="1" dirty="0">
                <a:solidFill>
                  <a:srgbClr val="00007F"/>
                </a:solidFill>
                <a:latin typeface="Verdana"/>
                <a:cs typeface="Verdana"/>
              </a:rPr>
              <a:t>Transport</a:t>
            </a:r>
            <a:r>
              <a:rPr sz="1906" b="1" spc="-64" dirty="0">
                <a:solidFill>
                  <a:srgbClr val="00007F"/>
                </a:solidFill>
                <a:latin typeface="Verdana"/>
                <a:cs typeface="Verdana"/>
              </a:rPr>
              <a:t> </a:t>
            </a:r>
            <a:r>
              <a:rPr sz="1906" b="1" dirty="0">
                <a:solidFill>
                  <a:srgbClr val="00007F"/>
                </a:solidFill>
                <a:latin typeface="Verdana"/>
                <a:cs typeface="Verdana"/>
              </a:rPr>
              <a:t>:</a:t>
            </a:r>
            <a:r>
              <a:rPr sz="1906" b="1" spc="-64" dirty="0">
                <a:solidFill>
                  <a:srgbClr val="00007F"/>
                </a:solidFill>
                <a:latin typeface="Verdana"/>
                <a:cs typeface="Verdana"/>
              </a:rPr>
              <a:t> </a:t>
            </a:r>
            <a:r>
              <a:rPr sz="1906" b="1" spc="-11" dirty="0">
                <a:solidFill>
                  <a:srgbClr val="00007F"/>
                </a:solidFill>
                <a:latin typeface="Verdana"/>
                <a:cs typeface="Verdana"/>
              </a:rPr>
              <a:t>communication</a:t>
            </a:r>
            <a:r>
              <a:rPr sz="1906" b="1" spc="-69" dirty="0">
                <a:solidFill>
                  <a:srgbClr val="00007F"/>
                </a:solidFill>
                <a:latin typeface="Verdana"/>
                <a:cs typeface="Verdana"/>
              </a:rPr>
              <a:t> </a:t>
            </a:r>
            <a:r>
              <a:rPr sz="1906" b="1" dirty="0">
                <a:solidFill>
                  <a:srgbClr val="00007F"/>
                </a:solidFill>
                <a:latin typeface="Verdana"/>
                <a:cs typeface="Verdana"/>
              </a:rPr>
              <a:t>entre</a:t>
            </a:r>
            <a:r>
              <a:rPr sz="1906" b="1" spc="-53" dirty="0">
                <a:solidFill>
                  <a:srgbClr val="00007F"/>
                </a:solidFill>
                <a:latin typeface="Verdana"/>
                <a:cs typeface="Verdana"/>
              </a:rPr>
              <a:t> </a:t>
            </a:r>
            <a:r>
              <a:rPr sz="1906" b="1" spc="-11" dirty="0">
                <a:solidFill>
                  <a:srgbClr val="00007F"/>
                </a:solidFill>
                <a:latin typeface="Verdana"/>
                <a:cs typeface="Verdana"/>
              </a:rPr>
              <a:t>applications</a:t>
            </a:r>
            <a:endParaRPr sz="1906">
              <a:latin typeface="Verdana"/>
              <a:cs typeface="Verdana"/>
            </a:endParaRPr>
          </a:p>
          <a:p>
            <a:pPr marL="748312" lvl="1" indent="-189599">
              <a:spcBef>
                <a:spcPts val="561"/>
              </a:spcBef>
              <a:buSzPct val="80000"/>
              <a:buFont typeface="Segoe UI Symbol"/>
              <a:buChar char="■"/>
              <a:tabLst>
                <a:tab pos="748312" algn="l"/>
              </a:tabLst>
            </a:pPr>
            <a:r>
              <a:rPr sz="1588" dirty="0">
                <a:solidFill>
                  <a:srgbClr val="00007F"/>
                </a:solidFill>
                <a:latin typeface="Verdana"/>
                <a:cs typeface="Verdana"/>
              </a:rPr>
              <a:t>Protocole</a:t>
            </a:r>
            <a:r>
              <a:rPr sz="1588" spc="-48" dirty="0">
                <a:solidFill>
                  <a:srgbClr val="00007F"/>
                </a:solidFill>
                <a:latin typeface="Verdana"/>
                <a:cs typeface="Verdana"/>
              </a:rPr>
              <a:t> </a:t>
            </a:r>
            <a:r>
              <a:rPr sz="1588" dirty="0">
                <a:solidFill>
                  <a:srgbClr val="00007F"/>
                </a:solidFill>
                <a:latin typeface="Verdana"/>
                <a:cs typeface="Verdana"/>
              </a:rPr>
              <a:t>de</a:t>
            </a:r>
            <a:r>
              <a:rPr sz="1588" spc="-48" dirty="0">
                <a:solidFill>
                  <a:srgbClr val="00007F"/>
                </a:solidFill>
                <a:latin typeface="Verdana"/>
                <a:cs typeface="Verdana"/>
              </a:rPr>
              <a:t> </a:t>
            </a:r>
            <a:r>
              <a:rPr sz="1588" dirty="0">
                <a:solidFill>
                  <a:srgbClr val="00007F"/>
                </a:solidFill>
                <a:latin typeface="Verdana"/>
                <a:cs typeface="Verdana"/>
              </a:rPr>
              <a:t>transport</a:t>
            </a:r>
            <a:r>
              <a:rPr sz="1588" spc="-48" dirty="0">
                <a:solidFill>
                  <a:srgbClr val="00007F"/>
                </a:solidFill>
                <a:latin typeface="Verdana"/>
                <a:cs typeface="Verdana"/>
              </a:rPr>
              <a:t> </a:t>
            </a:r>
            <a:r>
              <a:rPr sz="1588" dirty="0">
                <a:solidFill>
                  <a:srgbClr val="00007F"/>
                </a:solidFill>
                <a:latin typeface="Verdana"/>
                <a:cs typeface="Verdana"/>
              </a:rPr>
              <a:t>de</a:t>
            </a:r>
            <a:r>
              <a:rPr sz="1588" spc="-48" dirty="0">
                <a:solidFill>
                  <a:srgbClr val="00007F"/>
                </a:solidFill>
                <a:latin typeface="Verdana"/>
                <a:cs typeface="Verdana"/>
              </a:rPr>
              <a:t> </a:t>
            </a:r>
            <a:r>
              <a:rPr sz="1588" dirty="0">
                <a:solidFill>
                  <a:srgbClr val="00007F"/>
                </a:solidFill>
                <a:latin typeface="Verdana"/>
                <a:cs typeface="Verdana"/>
              </a:rPr>
              <a:t>bout</a:t>
            </a:r>
            <a:r>
              <a:rPr sz="1588" spc="-48" dirty="0">
                <a:solidFill>
                  <a:srgbClr val="00007F"/>
                </a:solidFill>
                <a:latin typeface="Verdana"/>
                <a:cs typeface="Verdana"/>
              </a:rPr>
              <a:t> </a:t>
            </a:r>
            <a:r>
              <a:rPr sz="1588" dirty="0">
                <a:solidFill>
                  <a:srgbClr val="00007F"/>
                </a:solidFill>
                <a:latin typeface="Verdana"/>
                <a:cs typeface="Verdana"/>
              </a:rPr>
              <a:t>en</a:t>
            </a:r>
            <a:r>
              <a:rPr sz="1588" spc="-48" dirty="0">
                <a:solidFill>
                  <a:srgbClr val="00007F"/>
                </a:solidFill>
                <a:latin typeface="Verdana"/>
                <a:cs typeface="Verdana"/>
              </a:rPr>
              <a:t> </a:t>
            </a:r>
            <a:r>
              <a:rPr sz="1588" spc="-21" dirty="0">
                <a:solidFill>
                  <a:srgbClr val="00007F"/>
                </a:solidFill>
                <a:latin typeface="Verdana"/>
                <a:cs typeface="Verdana"/>
              </a:rPr>
              <a:t>bout</a:t>
            </a:r>
            <a:endParaRPr sz="1588">
              <a:latin typeface="Verdana"/>
              <a:cs typeface="Verdana"/>
            </a:endParaRPr>
          </a:p>
          <a:p>
            <a:pPr marL="748312" lvl="1" indent="-189599">
              <a:spcBef>
                <a:spcPts val="572"/>
              </a:spcBef>
              <a:buSzPct val="80000"/>
              <a:buFont typeface="Segoe UI Symbol"/>
              <a:buChar char="■"/>
              <a:tabLst>
                <a:tab pos="748312" algn="l"/>
              </a:tabLst>
            </a:pPr>
            <a:r>
              <a:rPr sz="1588" dirty="0">
                <a:solidFill>
                  <a:srgbClr val="00007F"/>
                </a:solidFill>
                <a:latin typeface="Verdana"/>
                <a:cs typeface="Verdana"/>
              </a:rPr>
              <a:t>Présent</a:t>
            </a:r>
            <a:r>
              <a:rPr sz="1588" spc="-53" dirty="0">
                <a:solidFill>
                  <a:srgbClr val="00007F"/>
                </a:solidFill>
                <a:latin typeface="Verdana"/>
                <a:cs typeface="Verdana"/>
              </a:rPr>
              <a:t> </a:t>
            </a:r>
            <a:r>
              <a:rPr sz="1588" dirty="0">
                <a:solidFill>
                  <a:srgbClr val="00007F"/>
                </a:solidFill>
                <a:latin typeface="Verdana"/>
                <a:cs typeface="Verdana"/>
              </a:rPr>
              <a:t>uniquement</a:t>
            </a:r>
            <a:r>
              <a:rPr sz="1588" spc="-48" dirty="0">
                <a:solidFill>
                  <a:srgbClr val="00007F"/>
                </a:solidFill>
                <a:latin typeface="Verdana"/>
                <a:cs typeface="Verdana"/>
              </a:rPr>
              <a:t> </a:t>
            </a:r>
            <a:r>
              <a:rPr sz="1588" dirty="0">
                <a:solidFill>
                  <a:srgbClr val="00007F"/>
                </a:solidFill>
                <a:latin typeface="Verdana"/>
                <a:cs typeface="Verdana"/>
              </a:rPr>
              <a:t>en</a:t>
            </a:r>
            <a:r>
              <a:rPr sz="1588" spc="-48" dirty="0">
                <a:solidFill>
                  <a:srgbClr val="00007F"/>
                </a:solidFill>
                <a:latin typeface="Verdana"/>
                <a:cs typeface="Verdana"/>
              </a:rPr>
              <a:t> </a:t>
            </a:r>
            <a:r>
              <a:rPr sz="1588" spc="-11" dirty="0">
                <a:solidFill>
                  <a:srgbClr val="00007F"/>
                </a:solidFill>
                <a:latin typeface="Verdana"/>
                <a:cs typeface="Verdana"/>
              </a:rPr>
              <a:t>extrémités</a:t>
            </a:r>
            <a:endParaRPr sz="1588">
              <a:latin typeface="Verdana"/>
              <a:cs typeface="Verdana"/>
            </a:endParaRPr>
          </a:p>
          <a:p>
            <a:pPr marL="748312" lvl="1" indent="-189599">
              <a:spcBef>
                <a:spcPts val="561"/>
              </a:spcBef>
              <a:buSzPct val="80000"/>
              <a:buFont typeface="Segoe UI Symbol"/>
              <a:buChar char="■"/>
              <a:tabLst>
                <a:tab pos="748312" algn="l"/>
              </a:tabLst>
            </a:pPr>
            <a:r>
              <a:rPr sz="1588" spc="-21" dirty="0">
                <a:solidFill>
                  <a:srgbClr val="00007F"/>
                </a:solidFill>
                <a:latin typeface="Verdana"/>
                <a:cs typeface="Verdana"/>
              </a:rPr>
              <a:t>Transport</a:t>
            </a:r>
            <a:r>
              <a:rPr sz="1588" spc="-53" dirty="0">
                <a:solidFill>
                  <a:srgbClr val="00007F"/>
                </a:solidFill>
                <a:latin typeface="Verdana"/>
                <a:cs typeface="Verdana"/>
              </a:rPr>
              <a:t> </a:t>
            </a:r>
            <a:r>
              <a:rPr sz="1588" dirty="0">
                <a:solidFill>
                  <a:srgbClr val="00007F"/>
                </a:solidFill>
                <a:latin typeface="Verdana"/>
                <a:cs typeface="Verdana"/>
              </a:rPr>
              <a:t>fiable</a:t>
            </a:r>
            <a:r>
              <a:rPr sz="1588" spc="-48" dirty="0">
                <a:solidFill>
                  <a:srgbClr val="00007F"/>
                </a:solidFill>
                <a:latin typeface="Verdana"/>
                <a:cs typeface="Verdana"/>
              </a:rPr>
              <a:t> </a:t>
            </a:r>
            <a:r>
              <a:rPr sz="1588" dirty="0">
                <a:solidFill>
                  <a:srgbClr val="00007F"/>
                </a:solidFill>
                <a:latin typeface="Verdana"/>
                <a:cs typeface="Verdana"/>
              </a:rPr>
              <a:t>de</a:t>
            </a:r>
            <a:r>
              <a:rPr sz="1588" spc="-53" dirty="0">
                <a:solidFill>
                  <a:srgbClr val="00007F"/>
                </a:solidFill>
                <a:latin typeface="Verdana"/>
                <a:cs typeface="Verdana"/>
              </a:rPr>
              <a:t> </a:t>
            </a:r>
            <a:r>
              <a:rPr sz="1588" dirty="0">
                <a:solidFill>
                  <a:srgbClr val="00007F"/>
                </a:solidFill>
                <a:latin typeface="Verdana"/>
                <a:cs typeface="Verdana"/>
              </a:rPr>
              <a:t>segments</a:t>
            </a:r>
            <a:r>
              <a:rPr sz="1588" spc="-48" dirty="0">
                <a:solidFill>
                  <a:srgbClr val="00007F"/>
                </a:solidFill>
                <a:latin typeface="Verdana"/>
                <a:cs typeface="Verdana"/>
              </a:rPr>
              <a:t> </a:t>
            </a:r>
            <a:r>
              <a:rPr sz="1588" dirty="0">
                <a:solidFill>
                  <a:srgbClr val="00007F"/>
                </a:solidFill>
                <a:latin typeface="Verdana"/>
                <a:cs typeface="Verdana"/>
              </a:rPr>
              <a:t>(en</a:t>
            </a:r>
            <a:r>
              <a:rPr sz="1588" spc="-48" dirty="0">
                <a:solidFill>
                  <a:srgbClr val="00007F"/>
                </a:solidFill>
                <a:latin typeface="Verdana"/>
                <a:cs typeface="Verdana"/>
              </a:rPr>
              <a:t> </a:t>
            </a:r>
            <a:r>
              <a:rPr sz="1588" dirty="0">
                <a:solidFill>
                  <a:srgbClr val="00007F"/>
                </a:solidFill>
                <a:latin typeface="Verdana"/>
                <a:cs typeface="Verdana"/>
              </a:rPr>
              <a:t>mode</a:t>
            </a:r>
            <a:r>
              <a:rPr sz="1588" spc="-53" dirty="0">
                <a:solidFill>
                  <a:srgbClr val="00007F"/>
                </a:solidFill>
                <a:latin typeface="Verdana"/>
                <a:cs typeface="Verdana"/>
              </a:rPr>
              <a:t> </a:t>
            </a:r>
            <a:r>
              <a:rPr sz="1588" spc="-11" dirty="0">
                <a:solidFill>
                  <a:srgbClr val="00007F"/>
                </a:solidFill>
                <a:latin typeface="Verdana"/>
                <a:cs typeface="Verdana"/>
              </a:rPr>
              <a:t>connecté)</a:t>
            </a:r>
            <a:endParaRPr sz="1588">
              <a:latin typeface="Verdana"/>
              <a:cs typeface="Verdana"/>
            </a:endParaRPr>
          </a:p>
          <a:p>
            <a:pPr marL="748312" lvl="1" indent="-189599">
              <a:spcBef>
                <a:spcPts val="572"/>
              </a:spcBef>
              <a:buSzPct val="80000"/>
              <a:buFont typeface="Segoe UI Symbol"/>
              <a:buChar char="■"/>
              <a:tabLst>
                <a:tab pos="748312" algn="l"/>
              </a:tabLst>
            </a:pPr>
            <a:r>
              <a:rPr sz="1588" dirty="0">
                <a:solidFill>
                  <a:srgbClr val="00007F"/>
                </a:solidFill>
                <a:latin typeface="Verdana"/>
                <a:cs typeface="Verdana"/>
              </a:rPr>
              <a:t>Protocole</a:t>
            </a:r>
            <a:r>
              <a:rPr sz="1588" spc="-74" dirty="0">
                <a:solidFill>
                  <a:srgbClr val="00007F"/>
                </a:solidFill>
                <a:latin typeface="Verdana"/>
                <a:cs typeface="Verdana"/>
              </a:rPr>
              <a:t> </a:t>
            </a:r>
            <a:r>
              <a:rPr sz="1588" dirty="0">
                <a:solidFill>
                  <a:srgbClr val="00007F"/>
                </a:solidFill>
                <a:latin typeface="Verdana"/>
                <a:cs typeface="Verdana"/>
              </a:rPr>
              <a:t>complexe</a:t>
            </a:r>
            <a:r>
              <a:rPr sz="1588" spc="-69" dirty="0">
                <a:solidFill>
                  <a:srgbClr val="00007F"/>
                </a:solidFill>
                <a:latin typeface="Verdana"/>
                <a:cs typeface="Verdana"/>
              </a:rPr>
              <a:t> </a:t>
            </a:r>
            <a:r>
              <a:rPr sz="1588" spc="-11" dirty="0">
                <a:solidFill>
                  <a:srgbClr val="00007F"/>
                </a:solidFill>
                <a:latin typeface="Verdana"/>
                <a:cs typeface="Verdana"/>
              </a:rPr>
              <a:t>(transmission,</a:t>
            </a:r>
            <a:r>
              <a:rPr sz="1588" spc="-69" dirty="0">
                <a:solidFill>
                  <a:srgbClr val="00007F"/>
                </a:solidFill>
                <a:latin typeface="Verdana"/>
                <a:cs typeface="Verdana"/>
              </a:rPr>
              <a:t> </a:t>
            </a:r>
            <a:r>
              <a:rPr sz="1588" dirty="0">
                <a:solidFill>
                  <a:srgbClr val="00007F"/>
                </a:solidFill>
                <a:latin typeface="Verdana"/>
                <a:cs typeface="Verdana"/>
              </a:rPr>
              <a:t>gestion</a:t>
            </a:r>
            <a:r>
              <a:rPr sz="1588" spc="-69" dirty="0">
                <a:solidFill>
                  <a:srgbClr val="00007F"/>
                </a:solidFill>
                <a:latin typeface="Verdana"/>
                <a:cs typeface="Verdana"/>
              </a:rPr>
              <a:t> </a:t>
            </a:r>
            <a:r>
              <a:rPr sz="1588" dirty="0">
                <a:solidFill>
                  <a:srgbClr val="00007F"/>
                </a:solidFill>
                <a:latin typeface="Verdana"/>
                <a:cs typeface="Verdana"/>
              </a:rPr>
              <a:t>des</a:t>
            </a:r>
            <a:r>
              <a:rPr sz="1588" spc="-69" dirty="0">
                <a:solidFill>
                  <a:srgbClr val="00007F"/>
                </a:solidFill>
                <a:latin typeface="Verdana"/>
                <a:cs typeface="Verdana"/>
              </a:rPr>
              <a:t> </a:t>
            </a:r>
            <a:r>
              <a:rPr sz="1588" dirty="0">
                <a:solidFill>
                  <a:srgbClr val="00007F"/>
                </a:solidFill>
                <a:latin typeface="Verdana"/>
                <a:cs typeface="Verdana"/>
              </a:rPr>
              <a:t>erreurs,</a:t>
            </a:r>
            <a:r>
              <a:rPr sz="1588" spc="-69" dirty="0">
                <a:solidFill>
                  <a:srgbClr val="00007F"/>
                </a:solidFill>
                <a:latin typeface="Verdana"/>
                <a:cs typeface="Verdana"/>
              </a:rPr>
              <a:t> </a:t>
            </a:r>
            <a:r>
              <a:rPr sz="1588" spc="-11" dirty="0">
                <a:solidFill>
                  <a:srgbClr val="00007F"/>
                </a:solidFill>
                <a:latin typeface="Verdana"/>
                <a:cs typeface="Verdana"/>
              </a:rPr>
              <a:t>séquencement…)</a:t>
            </a:r>
            <a:endParaRPr sz="1588">
              <a:latin typeface="Verdana"/>
              <a:cs typeface="Verdana"/>
            </a:endParaRPr>
          </a:p>
          <a:p>
            <a:pPr>
              <a:spcBef>
                <a:spcPts val="1112"/>
              </a:spcBef>
            </a:pPr>
            <a:endParaRPr sz="1588">
              <a:latin typeface="Verdana"/>
              <a:cs typeface="Verdana"/>
            </a:endParaRPr>
          </a:p>
          <a:p>
            <a:pPr marL="2324272"/>
            <a:r>
              <a:rPr sz="1271" b="1" spc="-26" dirty="0">
                <a:latin typeface="Verdana"/>
                <a:cs typeface="Verdana"/>
              </a:rPr>
              <a:t>TCP</a:t>
            </a:r>
            <a:endParaRPr sz="1271">
              <a:latin typeface="Verdana"/>
              <a:cs typeface="Verdana"/>
            </a:endParaRPr>
          </a:p>
        </p:txBody>
      </p:sp>
      <p:sp>
        <p:nvSpPr>
          <p:cNvPr id="72" name="object 72"/>
          <p:cNvSpPr txBox="1">
            <a:spLocks noGrp="1"/>
          </p:cNvSpPr>
          <p:nvPr>
            <p:ph type="title"/>
          </p:nvPr>
        </p:nvSpPr>
        <p:spPr>
          <a:xfrm>
            <a:off x="285524" y="221587"/>
            <a:ext cx="11134165" cy="690687"/>
          </a:xfrm>
          <a:prstGeom prst="rect">
            <a:avLst/>
          </a:prstGeom>
        </p:spPr>
        <p:txBody>
          <a:bodyPr vert="horz" wrap="square" lIns="0" tIns="13447" rIns="0" bIns="0" rtlCol="0" anchor="ctr">
            <a:spAutoFit/>
          </a:bodyPr>
          <a:lstStyle/>
          <a:p>
            <a:pPr marL="2871556">
              <a:lnSpc>
                <a:spcPct val="100000"/>
              </a:lnSpc>
              <a:spcBef>
                <a:spcPts val="106"/>
              </a:spcBef>
            </a:pPr>
            <a:r>
              <a:rPr dirty="0"/>
              <a:t>Modèle</a:t>
            </a:r>
            <a:r>
              <a:rPr spc="-42" dirty="0"/>
              <a:t> </a:t>
            </a:r>
            <a:r>
              <a:rPr spc="-11" dirty="0"/>
              <a:t>TCP/IP</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02293" y="4173966"/>
            <a:ext cx="3407485" cy="860612"/>
            <a:chOff x="2880360" y="3942079"/>
            <a:chExt cx="3218180" cy="812800"/>
          </a:xfrm>
        </p:grpSpPr>
        <p:sp>
          <p:nvSpPr>
            <p:cNvPr id="3" name="object 3"/>
            <p:cNvSpPr/>
            <p:nvPr/>
          </p:nvSpPr>
          <p:spPr>
            <a:xfrm>
              <a:off x="2912110" y="3942079"/>
              <a:ext cx="753110" cy="326390"/>
            </a:xfrm>
            <a:custGeom>
              <a:avLst/>
              <a:gdLst/>
              <a:ahLst/>
              <a:cxnLst/>
              <a:rect l="l" t="t" r="r" b="b"/>
              <a:pathLst>
                <a:path w="753110" h="326389">
                  <a:moveTo>
                    <a:pt x="753110" y="0"/>
                  </a:moveTo>
                  <a:lnTo>
                    <a:pt x="0" y="0"/>
                  </a:lnTo>
                  <a:lnTo>
                    <a:pt x="0" y="326390"/>
                  </a:lnTo>
                  <a:lnTo>
                    <a:pt x="377189" y="326390"/>
                  </a:lnTo>
                  <a:lnTo>
                    <a:pt x="753110" y="326390"/>
                  </a:lnTo>
                  <a:lnTo>
                    <a:pt x="753110" y="0"/>
                  </a:lnTo>
                  <a:close/>
                </a:path>
              </a:pathLst>
            </a:custGeom>
            <a:solidFill>
              <a:srgbClr val="CCCCCC"/>
            </a:solidFill>
          </p:spPr>
          <p:txBody>
            <a:bodyPr wrap="square" lIns="0" tIns="0" rIns="0" bIns="0" rtlCol="0"/>
            <a:lstStyle/>
            <a:p>
              <a:endParaRPr sz="1906"/>
            </a:p>
          </p:txBody>
        </p:sp>
        <p:sp>
          <p:nvSpPr>
            <p:cNvPr id="4" name="object 4"/>
            <p:cNvSpPr/>
            <p:nvPr/>
          </p:nvSpPr>
          <p:spPr>
            <a:xfrm>
              <a:off x="2908300" y="4300219"/>
              <a:ext cx="3159760" cy="454659"/>
            </a:xfrm>
            <a:custGeom>
              <a:avLst/>
              <a:gdLst/>
              <a:ahLst/>
              <a:cxnLst/>
              <a:rect l="l" t="t" r="r" b="b"/>
              <a:pathLst>
                <a:path w="3159760" h="454660">
                  <a:moveTo>
                    <a:pt x="8890" y="172720"/>
                  </a:moveTo>
                  <a:lnTo>
                    <a:pt x="0" y="172720"/>
                  </a:lnTo>
                  <a:lnTo>
                    <a:pt x="0" y="182880"/>
                  </a:lnTo>
                  <a:lnTo>
                    <a:pt x="8890" y="182880"/>
                  </a:lnTo>
                  <a:lnTo>
                    <a:pt x="8890" y="172720"/>
                  </a:lnTo>
                  <a:close/>
                </a:path>
                <a:path w="3159760" h="454660">
                  <a:moveTo>
                    <a:pt x="8890" y="106680"/>
                  </a:moveTo>
                  <a:lnTo>
                    <a:pt x="0" y="106680"/>
                  </a:lnTo>
                  <a:lnTo>
                    <a:pt x="0" y="144780"/>
                  </a:lnTo>
                  <a:lnTo>
                    <a:pt x="8890" y="144780"/>
                  </a:lnTo>
                  <a:lnTo>
                    <a:pt x="8890" y="106680"/>
                  </a:lnTo>
                  <a:close/>
                </a:path>
                <a:path w="3159760" h="454660">
                  <a:moveTo>
                    <a:pt x="8890" y="69850"/>
                  </a:moveTo>
                  <a:lnTo>
                    <a:pt x="0" y="69850"/>
                  </a:lnTo>
                  <a:lnTo>
                    <a:pt x="0" y="78740"/>
                  </a:lnTo>
                  <a:lnTo>
                    <a:pt x="8890" y="78740"/>
                  </a:lnTo>
                  <a:lnTo>
                    <a:pt x="8890" y="69850"/>
                  </a:lnTo>
                  <a:close/>
                </a:path>
                <a:path w="3159760" h="454660">
                  <a:moveTo>
                    <a:pt x="8890" y="3810"/>
                  </a:moveTo>
                  <a:lnTo>
                    <a:pt x="0" y="3810"/>
                  </a:lnTo>
                  <a:lnTo>
                    <a:pt x="0" y="41910"/>
                  </a:lnTo>
                  <a:lnTo>
                    <a:pt x="8890" y="41910"/>
                  </a:lnTo>
                  <a:lnTo>
                    <a:pt x="8890" y="3810"/>
                  </a:lnTo>
                  <a:close/>
                </a:path>
                <a:path w="3159760" h="454660">
                  <a:moveTo>
                    <a:pt x="10160" y="417830"/>
                  </a:moveTo>
                  <a:lnTo>
                    <a:pt x="0" y="417830"/>
                  </a:lnTo>
                  <a:lnTo>
                    <a:pt x="1270" y="454660"/>
                  </a:lnTo>
                  <a:lnTo>
                    <a:pt x="10160" y="454660"/>
                  </a:lnTo>
                  <a:lnTo>
                    <a:pt x="10160" y="417830"/>
                  </a:lnTo>
                  <a:close/>
                </a:path>
                <a:path w="3159760" h="454660">
                  <a:moveTo>
                    <a:pt x="10160" y="379730"/>
                  </a:moveTo>
                  <a:lnTo>
                    <a:pt x="0" y="379730"/>
                  </a:lnTo>
                  <a:lnTo>
                    <a:pt x="0" y="388620"/>
                  </a:lnTo>
                  <a:lnTo>
                    <a:pt x="10160" y="388620"/>
                  </a:lnTo>
                  <a:lnTo>
                    <a:pt x="10160" y="379730"/>
                  </a:lnTo>
                  <a:close/>
                </a:path>
                <a:path w="3159760" h="454660">
                  <a:moveTo>
                    <a:pt x="10160" y="313690"/>
                  </a:moveTo>
                  <a:lnTo>
                    <a:pt x="0" y="313690"/>
                  </a:lnTo>
                  <a:lnTo>
                    <a:pt x="0" y="351790"/>
                  </a:lnTo>
                  <a:lnTo>
                    <a:pt x="10160" y="351790"/>
                  </a:lnTo>
                  <a:lnTo>
                    <a:pt x="10160" y="313690"/>
                  </a:lnTo>
                  <a:close/>
                </a:path>
                <a:path w="3159760" h="454660">
                  <a:moveTo>
                    <a:pt x="10160" y="275590"/>
                  </a:moveTo>
                  <a:lnTo>
                    <a:pt x="0" y="275590"/>
                  </a:lnTo>
                  <a:lnTo>
                    <a:pt x="0" y="285750"/>
                  </a:lnTo>
                  <a:lnTo>
                    <a:pt x="10160" y="285750"/>
                  </a:lnTo>
                  <a:lnTo>
                    <a:pt x="10160" y="275590"/>
                  </a:lnTo>
                  <a:close/>
                </a:path>
                <a:path w="3159760" h="454660">
                  <a:moveTo>
                    <a:pt x="10160" y="247650"/>
                  </a:moveTo>
                  <a:lnTo>
                    <a:pt x="8890" y="210820"/>
                  </a:lnTo>
                  <a:lnTo>
                    <a:pt x="0" y="210820"/>
                  </a:lnTo>
                  <a:lnTo>
                    <a:pt x="0" y="247650"/>
                  </a:lnTo>
                  <a:lnTo>
                    <a:pt x="10160" y="247650"/>
                  </a:lnTo>
                  <a:close/>
                </a:path>
                <a:path w="3159760" h="454660">
                  <a:moveTo>
                    <a:pt x="3159760" y="414020"/>
                  </a:moveTo>
                  <a:lnTo>
                    <a:pt x="3150870" y="414020"/>
                  </a:lnTo>
                  <a:lnTo>
                    <a:pt x="3150870" y="422910"/>
                  </a:lnTo>
                  <a:lnTo>
                    <a:pt x="3159760" y="422910"/>
                  </a:lnTo>
                  <a:lnTo>
                    <a:pt x="3159760" y="414020"/>
                  </a:lnTo>
                  <a:close/>
                </a:path>
                <a:path w="3159760" h="454660">
                  <a:moveTo>
                    <a:pt x="3159760" y="347980"/>
                  </a:moveTo>
                  <a:lnTo>
                    <a:pt x="3150870" y="347980"/>
                  </a:lnTo>
                  <a:lnTo>
                    <a:pt x="3150870" y="386080"/>
                  </a:lnTo>
                  <a:lnTo>
                    <a:pt x="3159760" y="386080"/>
                  </a:lnTo>
                  <a:lnTo>
                    <a:pt x="3159760" y="347980"/>
                  </a:lnTo>
                  <a:close/>
                </a:path>
                <a:path w="3159760" h="454660">
                  <a:moveTo>
                    <a:pt x="3159760" y="309880"/>
                  </a:moveTo>
                  <a:lnTo>
                    <a:pt x="3150870" y="309880"/>
                  </a:lnTo>
                  <a:lnTo>
                    <a:pt x="3150870" y="320040"/>
                  </a:lnTo>
                  <a:lnTo>
                    <a:pt x="3159760" y="320040"/>
                  </a:lnTo>
                  <a:lnTo>
                    <a:pt x="3159760" y="309880"/>
                  </a:lnTo>
                  <a:close/>
                </a:path>
                <a:path w="3159760" h="454660">
                  <a:moveTo>
                    <a:pt x="3159760" y="245110"/>
                  </a:moveTo>
                  <a:lnTo>
                    <a:pt x="3149600" y="245110"/>
                  </a:lnTo>
                  <a:lnTo>
                    <a:pt x="3149600" y="281940"/>
                  </a:lnTo>
                  <a:lnTo>
                    <a:pt x="3159760" y="281940"/>
                  </a:lnTo>
                  <a:lnTo>
                    <a:pt x="3159760" y="245110"/>
                  </a:lnTo>
                  <a:close/>
                </a:path>
                <a:path w="3159760" h="454660">
                  <a:moveTo>
                    <a:pt x="3159760" y="207010"/>
                  </a:moveTo>
                  <a:lnTo>
                    <a:pt x="3149600" y="207010"/>
                  </a:lnTo>
                  <a:lnTo>
                    <a:pt x="3149600" y="217170"/>
                  </a:lnTo>
                  <a:lnTo>
                    <a:pt x="3159760" y="217170"/>
                  </a:lnTo>
                  <a:lnTo>
                    <a:pt x="3159760" y="207010"/>
                  </a:lnTo>
                  <a:close/>
                </a:path>
                <a:path w="3159760" h="454660">
                  <a:moveTo>
                    <a:pt x="3159760" y="140970"/>
                  </a:moveTo>
                  <a:lnTo>
                    <a:pt x="3149600" y="140970"/>
                  </a:lnTo>
                  <a:lnTo>
                    <a:pt x="3149600" y="179070"/>
                  </a:lnTo>
                  <a:lnTo>
                    <a:pt x="3159760" y="179070"/>
                  </a:lnTo>
                  <a:lnTo>
                    <a:pt x="3159760" y="140970"/>
                  </a:lnTo>
                  <a:close/>
                </a:path>
                <a:path w="3159760" h="454660">
                  <a:moveTo>
                    <a:pt x="3159760" y="104140"/>
                  </a:moveTo>
                  <a:lnTo>
                    <a:pt x="3149600" y="104140"/>
                  </a:lnTo>
                  <a:lnTo>
                    <a:pt x="3149600" y="113030"/>
                  </a:lnTo>
                  <a:lnTo>
                    <a:pt x="3159760" y="113030"/>
                  </a:lnTo>
                  <a:lnTo>
                    <a:pt x="3159760" y="104140"/>
                  </a:lnTo>
                  <a:close/>
                </a:path>
                <a:path w="3159760" h="454660">
                  <a:moveTo>
                    <a:pt x="3159760" y="38100"/>
                  </a:moveTo>
                  <a:lnTo>
                    <a:pt x="3149600" y="38100"/>
                  </a:lnTo>
                  <a:lnTo>
                    <a:pt x="3149600" y="76200"/>
                  </a:lnTo>
                  <a:lnTo>
                    <a:pt x="3159760" y="76200"/>
                  </a:lnTo>
                  <a:lnTo>
                    <a:pt x="3159760" y="38100"/>
                  </a:lnTo>
                  <a:close/>
                </a:path>
                <a:path w="3159760" h="454660">
                  <a:moveTo>
                    <a:pt x="3159760" y="0"/>
                  </a:moveTo>
                  <a:lnTo>
                    <a:pt x="3154680" y="0"/>
                  </a:lnTo>
                  <a:lnTo>
                    <a:pt x="3149600" y="1270"/>
                  </a:lnTo>
                  <a:lnTo>
                    <a:pt x="3149600" y="10160"/>
                  </a:lnTo>
                  <a:lnTo>
                    <a:pt x="3159760" y="10160"/>
                  </a:lnTo>
                  <a:lnTo>
                    <a:pt x="3159760" y="0"/>
                  </a:lnTo>
                  <a:close/>
                </a:path>
              </a:pathLst>
            </a:custGeom>
            <a:solidFill>
              <a:srgbClr val="000000"/>
            </a:solidFill>
          </p:spPr>
          <p:txBody>
            <a:bodyPr wrap="square" lIns="0" tIns="0" rIns="0" bIns="0" rtlCol="0"/>
            <a:lstStyle/>
            <a:p>
              <a:endParaRPr sz="1906"/>
            </a:p>
          </p:txBody>
        </p:sp>
        <p:sp>
          <p:nvSpPr>
            <p:cNvPr id="5" name="object 5"/>
            <p:cNvSpPr/>
            <p:nvPr/>
          </p:nvSpPr>
          <p:spPr>
            <a:xfrm>
              <a:off x="2960370" y="4485639"/>
              <a:ext cx="3039110" cy="0"/>
            </a:xfrm>
            <a:custGeom>
              <a:avLst/>
              <a:gdLst/>
              <a:ahLst/>
              <a:cxnLst/>
              <a:rect l="l" t="t" r="r" b="b"/>
              <a:pathLst>
                <a:path w="3039110">
                  <a:moveTo>
                    <a:pt x="0" y="0"/>
                  </a:moveTo>
                  <a:lnTo>
                    <a:pt x="3039110" y="0"/>
                  </a:lnTo>
                </a:path>
              </a:pathLst>
            </a:custGeom>
            <a:ln w="3175">
              <a:solidFill>
                <a:srgbClr val="000000"/>
              </a:solidFill>
              <a:prstDash val="lgDash"/>
            </a:ln>
          </p:spPr>
          <p:txBody>
            <a:bodyPr wrap="square" lIns="0" tIns="0" rIns="0" bIns="0" rtlCol="0"/>
            <a:lstStyle/>
            <a:p>
              <a:endParaRPr sz="1906"/>
            </a:p>
          </p:txBody>
        </p:sp>
        <p:pic>
          <p:nvPicPr>
            <p:cNvPr id="6" name="object 6"/>
            <p:cNvPicPr/>
            <p:nvPr/>
          </p:nvPicPr>
          <p:blipFill>
            <a:blip r:embed="rId2" cstate="print"/>
            <a:stretch>
              <a:fillRect/>
            </a:stretch>
          </p:blipFill>
          <p:spPr>
            <a:xfrm>
              <a:off x="2880360" y="4450079"/>
              <a:ext cx="100329" cy="72389"/>
            </a:xfrm>
            <a:prstGeom prst="rect">
              <a:avLst/>
            </a:prstGeom>
          </p:spPr>
        </p:pic>
        <p:pic>
          <p:nvPicPr>
            <p:cNvPr id="7" name="object 7"/>
            <p:cNvPicPr/>
            <p:nvPr/>
          </p:nvPicPr>
          <p:blipFill>
            <a:blip r:embed="rId3" cstate="print"/>
            <a:stretch>
              <a:fillRect/>
            </a:stretch>
          </p:blipFill>
          <p:spPr>
            <a:xfrm>
              <a:off x="5998210" y="4450079"/>
              <a:ext cx="100329" cy="72389"/>
            </a:xfrm>
            <a:prstGeom prst="rect">
              <a:avLst/>
            </a:prstGeom>
          </p:spPr>
        </p:pic>
      </p:grpSp>
      <p:grpSp>
        <p:nvGrpSpPr>
          <p:cNvPr id="8" name="object 8"/>
          <p:cNvGrpSpPr/>
          <p:nvPr/>
        </p:nvGrpSpPr>
        <p:grpSpPr>
          <a:xfrm>
            <a:off x="4815839" y="2733787"/>
            <a:ext cx="4810013" cy="1393115"/>
            <a:chOff x="3648709" y="2581910"/>
            <a:chExt cx="4542790" cy="1315720"/>
          </a:xfrm>
        </p:grpSpPr>
        <p:sp>
          <p:nvSpPr>
            <p:cNvPr id="9" name="object 9"/>
            <p:cNvSpPr/>
            <p:nvPr/>
          </p:nvSpPr>
          <p:spPr>
            <a:xfrm>
              <a:off x="3648710" y="3267709"/>
              <a:ext cx="2418080" cy="629920"/>
            </a:xfrm>
            <a:custGeom>
              <a:avLst/>
              <a:gdLst/>
              <a:ahLst/>
              <a:cxnLst/>
              <a:rect l="l" t="t" r="r" b="b"/>
              <a:pathLst>
                <a:path w="2418079" h="629920">
                  <a:moveTo>
                    <a:pt x="8890" y="304800"/>
                  </a:moveTo>
                  <a:lnTo>
                    <a:pt x="0" y="304800"/>
                  </a:lnTo>
                  <a:lnTo>
                    <a:pt x="0" y="313690"/>
                  </a:lnTo>
                  <a:lnTo>
                    <a:pt x="8890" y="313690"/>
                  </a:lnTo>
                  <a:lnTo>
                    <a:pt x="8890" y="304800"/>
                  </a:lnTo>
                  <a:close/>
                </a:path>
                <a:path w="2418079" h="629920">
                  <a:moveTo>
                    <a:pt x="8890" y="238760"/>
                  </a:moveTo>
                  <a:lnTo>
                    <a:pt x="0" y="238760"/>
                  </a:lnTo>
                  <a:lnTo>
                    <a:pt x="0" y="275590"/>
                  </a:lnTo>
                  <a:lnTo>
                    <a:pt x="8890" y="275590"/>
                  </a:lnTo>
                  <a:lnTo>
                    <a:pt x="8890" y="238760"/>
                  </a:lnTo>
                  <a:close/>
                </a:path>
                <a:path w="2418079" h="629920">
                  <a:moveTo>
                    <a:pt x="8890" y="200660"/>
                  </a:moveTo>
                  <a:lnTo>
                    <a:pt x="0" y="200660"/>
                  </a:lnTo>
                  <a:lnTo>
                    <a:pt x="0" y="210820"/>
                  </a:lnTo>
                  <a:lnTo>
                    <a:pt x="8890" y="210820"/>
                  </a:lnTo>
                  <a:lnTo>
                    <a:pt x="8890" y="200660"/>
                  </a:lnTo>
                  <a:close/>
                </a:path>
                <a:path w="2418079" h="629920">
                  <a:moveTo>
                    <a:pt x="10160" y="614680"/>
                  </a:moveTo>
                  <a:lnTo>
                    <a:pt x="0" y="614680"/>
                  </a:lnTo>
                  <a:lnTo>
                    <a:pt x="0" y="623570"/>
                  </a:lnTo>
                  <a:lnTo>
                    <a:pt x="10160" y="623570"/>
                  </a:lnTo>
                  <a:lnTo>
                    <a:pt x="10160" y="614680"/>
                  </a:lnTo>
                  <a:close/>
                </a:path>
                <a:path w="2418079" h="629920">
                  <a:moveTo>
                    <a:pt x="10160" y="548640"/>
                  </a:moveTo>
                  <a:lnTo>
                    <a:pt x="0" y="548640"/>
                  </a:lnTo>
                  <a:lnTo>
                    <a:pt x="0" y="585470"/>
                  </a:lnTo>
                  <a:lnTo>
                    <a:pt x="10160" y="585470"/>
                  </a:lnTo>
                  <a:lnTo>
                    <a:pt x="10160" y="548640"/>
                  </a:lnTo>
                  <a:close/>
                </a:path>
                <a:path w="2418079" h="629920">
                  <a:moveTo>
                    <a:pt x="10160" y="510540"/>
                  </a:moveTo>
                  <a:lnTo>
                    <a:pt x="0" y="510540"/>
                  </a:lnTo>
                  <a:lnTo>
                    <a:pt x="0" y="520700"/>
                  </a:lnTo>
                  <a:lnTo>
                    <a:pt x="10160" y="520700"/>
                  </a:lnTo>
                  <a:lnTo>
                    <a:pt x="10160" y="510540"/>
                  </a:lnTo>
                  <a:close/>
                </a:path>
                <a:path w="2418079" h="629920">
                  <a:moveTo>
                    <a:pt x="10160" y="445770"/>
                  </a:moveTo>
                  <a:lnTo>
                    <a:pt x="0" y="445770"/>
                  </a:lnTo>
                  <a:lnTo>
                    <a:pt x="0" y="482600"/>
                  </a:lnTo>
                  <a:lnTo>
                    <a:pt x="10160" y="482600"/>
                  </a:lnTo>
                  <a:lnTo>
                    <a:pt x="10160" y="445770"/>
                  </a:lnTo>
                  <a:close/>
                </a:path>
                <a:path w="2418079" h="629920">
                  <a:moveTo>
                    <a:pt x="10160" y="407670"/>
                  </a:moveTo>
                  <a:lnTo>
                    <a:pt x="0" y="407670"/>
                  </a:lnTo>
                  <a:lnTo>
                    <a:pt x="0" y="417830"/>
                  </a:lnTo>
                  <a:lnTo>
                    <a:pt x="10160" y="417830"/>
                  </a:lnTo>
                  <a:lnTo>
                    <a:pt x="10160" y="407670"/>
                  </a:lnTo>
                  <a:close/>
                </a:path>
                <a:path w="2418079" h="629920">
                  <a:moveTo>
                    <a:pt x="10160" y="379730"/>
                  </a:moveTo>
                  <a:lnTo>
                    <a:pt x="8890" y="341630"/>
                  </a:lnTo>
                  <a:lnTo>
                    <a:pt x="0" y="341630"/>
                  </a:lnTo>
                  <a:lnTo>
                    <a:pt x="0" y="379730"/>
                  </a:lnTo>
                  <a:lnTo>
                    <a:pt x="10160" y="379730"/>
                  </a:lnTo>
                  <a:close/>
                </a:path>
                <a:path w="2418079" h="629920">
                  <a:moveTo>
                    <a:pt x="2416810" y="102870"/>
                  </a:moveTo>
                  <a:lnTo>
                    <a:pt x="2407920" y="102870"/>
                  </a:lnTo>
                  <a:lnTo>
                    <a:pt x="2407920" y="113030"/>
                  </a:lnTo>
                  <a:lnTo>
                    <a:pt x="2416810" y="113030"/>
                  </a:lnTo>
                  <a:lnTo>
                    <a:pt x="2416810" y="102870"/>
                  </a:lnTo>
                  <a:close/>
                </a:path>
                <a:path w="2418079" h="629920">
                  <a:moveTo>
                    <a:pt x="2416810" y="38100"/>
                  </a:moveTo>
                  <a:lnTo>
                    <a:pt x="2407920" y="38100"/>
                  </a:lnTo>
                  <a:lnTo>
                    <a:pt x="2407920" y="74930"/>
                  </a:lnTo>
                  <a:lnTo>
                    <a:pt x="2416810" y="74930"/>
                  </a:lnTo>
                  <a:lnTo>
                    <a:pt x="2416810" y="38100"/>
                  </a:lnTo>
                  <a:close/>
                </a:path>
                <a:path w="2418079" h="629920">
                  <a:moveTo>
                    <a:pt x="2416810" y="0"/>
                  </a:moveTo>
                  <a:lnTo>
                    <a:pt x="2407920" y="0"/>
                  </a:lnTo>
                  <a:lnTo>
                    <a:pt x="2407920" y="10160"/>
                  </a:lnTo>
                  <a:lnTo>
                    <a:pt x="2416810" y="10160"/>
                  </a:lnTo>
                  <a:lnTo>
                    <a:pt x="2416810" y="0"/>
                  </a:lnTo>
                  <a:close/>
                </a:path>
                <a:path w="2418079" h="629920">
                  <a:moveTo>
                    <a:pt x="2418080" y="619760"/>
                  </a:moveTo>
                  <a:lnTo>
                    <a:pt x="2409190" y="619760"/>
                  </a:lnTo>
                  <a:lnTo>
                    <a:pt x="2409190" y="629920"/>
                  </a:lnTo>
                  <a:lnTo>
                    <a:pt x="2418080" y="629920"/>
                  </a:lnTo>
                  <a:lnTo>
                    <a:pt x="2418080" y="619760"/>
                  </a:lnTo>
                  <a:close/>
                </a:path>
                <a:path w="2418079" h="629920">
                  <a:moveTo>
                    <a:pt x="2418080" y="554990"/>
                  </a:moveTo>
                  <a:lnTo>
                    <a:pt x="2409190" y="554990"/>
                  </a:lnTo>
                  <a:lnTo>
                    <a:pt x="2409190" y="591820"/>
                  </a:lnTo>
                  <a:lnTo>
                    <a:pt x="2418080" y="591820"/>
                  </a:lnTo>
                  <a:lnTo>
                    <a:pt x="2418080" y="554990"/>
                  </a:lnTo>
                  <a:close/>
                </a:path>
                <a:path w="2418079" h="629920">
                  <a:moveTo>
                    <a:pt x="2418080" y="516890"/>
                  </a:moveTo>
                  <a:lnTo>
                    <a:pt x="2409190" y="516890"/>
                  </a:lnTo>
                  <a:lnTo>
                    <a:pt x="2409190" y="525780"/>
                  </a:lnTo>
                  <a:lnTo>
                    <a:pt x="2418080" y="525780"/>
                  </a:lnTo>
                  <a:lnTo>
                    <a:pt x="2418080" y="516890"/>
                  </a:lnTo>
                  <a:close/>
                </a:path>
                <a:path w="2418079" h="629920">
                  <a:moveTo>
                    <a:pt x="2418080" y="450850"/>
                  </a:moveTo>
                  <a:lnTo>
                    <a:pt x="2409190" y="450850"/>
                  </a:lnTo>
                  <a:lnTo>
                    <a:pt x="2409190" y="488950"/>
                  </a:lnTo>
                  <a:lnTo>
                    <a:pt x="2418080" y="488950"/>
                  </a:lnTo>
                  <a:lnTo>
                    <a:pt x="2418080" y="450850"/>
                  </a:lnTo>
                  <a:close/>
                </a:path>
                <a:path w="2418079" h="629920">
                  <a:moveTo>
                    <a:pt x="2418080" y="412750"/>
                  </a:moveTo>
                  <a:lnTo>
                    <a:pt x="2409190" y="412750"/>
                  </a:lnTo>
                  <a:lnTo>
                    <a:pt x="2409190" y="422910"/>
                  </a:lnTo>
                  <a:lnTo>
                    <a:pt x="2418080" y="422910"/>
                  </a:lnTo>
                  <a:lnTo>
                    <a:pt x="2418080" y="412750"/>
                  </a:lnTo>
                  <a:close/>
                </a:path>
                <a:path w="2418079" h="629920">
                  <a:moveTo>
                    <a:pt x="2418080" y="347980"/>
                  </a:moveTo>
                  <a:lnTo>
                    <a:pt x="2407920" y="347980"/>
                  </a:lnTo>
                  <a:lnTo>
                    <a:pt x="2409190" y="384810"/>
                  </a:lnTo>
                  <a:lnTo>
                    <a:pt x="2418080" y="384810"/>
                  </a:lnTo>
                  <a:lnTo>
                    <a:pt x="2418080" y="347980"/>
                  </a:lnTo>
                  <a:close/>
                </a:path>
                <a:path w="2418079" h="629920">
                  <a:moveTo>
                    <a:pt x="2418080" y="309880"/>
                  </a:moveTo>
                  <a:lnTo>
                    <a:pt x="2407920" y="309880"/>
                  </a:lnTo>
                  <a:lnTo>
                    <a:pt x="2407920" y="320040"/>
                  </a:lnTo>
                  <a:lnTo>
                    <a:pt x="2418080" y="320040"/>
                  </a:lnTo>
                  <a:lnTo>
                    <a:pt x="2418080" y="309880"/>
                  </a:lnTo>
                  <a:close/>
                </a:path>
                <a:path w="2418079" h="629920">
                  <a:moveTo>
                    <a:pt x="2418080" y="243840"/>
                  </a:moveTo>
                  <a:lnTo>
                    <a:pt x="2407920" y="243840"/>
                  </a:lnTo>
                  <a:lnTo>
                    <a:pt x="2407920" y="281940"/>
                  </a:lnTo>
                  <a:lnTo>
                    <a:pt x="2418080" y="281940"/>
                  </a:lnTo>
                  <a:lnTo>
                    <a:pt x="2418080" y="243840"/>
                  </a:lnTo>
                  <a:close/>
                </a:path>
                <a:path w="2418079" h="629920">
                  <a:moveTo>
                    <a:pt x="2418080" y="207010"/>
                  </a:moveTo>
                  <a:lnTo>
                    <a:pt x="2407920" y="207010"/>
                  </a:lnTo>
                  <a:lnTo>
                    <a:pt x="2407920" y="215900"/>
                  </a:lnTo>
                  <a:lnTo>
                    <a:pt x="2418080" y="215900"/>
                  </a:lnTo>
                  <a:lnTo>
                    <a:pt x="2418080" y="207010"/>
                  </a:lnTo>
                  <a:close/>
                </a:path>
                <a:path w="2418079" h="629920">
                  <a:moveTo>
                    <a:pt x="2418080" y="140970"/>
                  </a:moveTo>
                  <a:lnTo>
                    <a:pt x="2407920" y="140970"/>
                  </a:lnTo>
                  <a:lnTo>
                    <a:pt x="2407920" y="179070"/>
                  </a:lnTo>
                  <a:lnTo>
                    <a:pt x="2418080" y="179070"/>
                  </a:lnTo>
                  <a:lnTo>
                    <a:pt x="2418080" y="140970"/>
                  </a:lnTo>
                  <a:close/>
                </a:path>
              </a:pathLst>
            </a:custGeom>
            <a:solidFill>
              <a:srgbClr val="000000"/>
            </a:solidFill>
          </p:spPr>
          <p:txBody>
            <a:bodyPr wrap="square" lIns="0" tIns="0" rIns="0" bIns="0" rtlCol="0"/>
            <a:lstStyle/>
            <a:p>
              <a:endParaRPr sz="1906"/>
            </a:p>
          </p:txBody>
        </p:sp>
        <p:sp>
          <p:nvSpPr>
            <p:cNvPr id="10" name="object 10"/>
            <p:cNvSpPr/>
            <p:nvPr/>
          </p:nvSpPr>
          <p:spPr>
            <a:xfrm>
              <a:off x="7065009" y="2581910"/>
              <a:ext cx="1126490" cy="509270"/>
            </a:xfrm>
            <a:custGeom>
              <a:avLst/>
              <a:gdLst/>
              <a:ahLst/>
              <a:cxnLst/>
              <a:rect l="l" t="t" r="r" b="b"/>
              <a:pathLst>
                <a:path w="1126490" h="509269">
                  <a:moveTo>
                    <a:pt x="1126490" y="0"/>
                  </a:moveTo>
                  <a:lnTo>
                    <a:pt x="0" y="0"/>
                  </a:lnTo>
                  <a:lnTo>
                    <a:pt x="0" y="509269"/>
                  </a:lnTo>
                  <a:lnTo>
                    <a:pt x="563880" y="509269"/>
                  </a:lnTo>
                  <a:lnTo>
                    <a:pt x="1126490" y="509269"/>
                  </a:lnTo>
                  <a:lnTo>
                    <a:pt x="1126490" y="0"/>
                  </a:lnTo>
                  <a:close/>
                </a:path>
              </a:pathLst>
            </a:custGeom>
            <a:solidFill>
              <a:srgbClr val="E5E5E5"/>
            </a:solidFill>
          </p:spPr>
          <p:txBody>
            <a:bodyPr wrap="square" lIns="0" tIns="0" rIns="0" bIns="0" rtlCol="0"/>
            <a:lstStyle/>
            <a:p>
              <a:endParaRPr sz="1906"/>
            </a:p>
          </p:txBody>
        </p:sp>
      </p:grpSp>
      <p:grpSp>
        <p:nvGrpSpPr>
          <p:cNvPr id="11" name="object 11"/>
          <p:cNvGrpSpPr/>
          <p:nvPr/>
        </p:nvGrpSpPr>
        <p:grpSpPr>
          <a:xfrm>
            <a:off x="3230431" y="5468919"/>
            <a:ext cx="4148418" cy="477371"/>
            <a:chOff x="2151379" y="5165090"/>
            <a:chExt cx="3917950" cy="450850"/>
          </a:xfrm>
        </p:grpSpPr>
        <p:sp>
          <p:nvSpPr>
            <p:cNvPr id="12" name="object 12"/>
            <p:cNvSpPr/>
            <p:nvPr/>
          </p:nvSpPr>
          <p:spPr>
            <a:xfrm>
              <a:off x="2151380" y="5165090"/>
              <a:ext cx="3917950" cy="450850"/>
            </a:xfrm>
            <a:custGeom>
              <a:avLst/>
              <a:gdLst/>
              <a:ahLst/>
              <a:cxnLst/>
              <a:rect l="l" t="t" r="r" b="b"/>
              <a:pathLst>
                <a:path w="3917950" h="450850">
                  <a:moveTo>
                    <a:pt x="10160" y="416560"/>
                  </a:moveTo>
                  <a:lnTo>
                    <a:pt x="1270" y="416560"/>
                  </a:lnTo>
                  <a:lnTo>
                    <a:pt x="1270" y="426720"/>
                  </a:lnTo>
                  <a:lnTo>
                    <a:pt x="10160" y="426720"/>
                  </a:lnTo>
                  <a:lnTo>
                    <a:pt x="10160" y="416560"/>
                  </a:lnTo>
                  <a:close/>
                </a:path>
                <a:path w="3917950" h="450850">
                  <a:moveTo>
                    <a:pt x="10160" y="351790"/>
                  </a:moveTo>
                  <a:lnTo>
                    <a:pt x="1270" y="351790"/>
                  </a:lnTo>
                  <a:lnTo>
                    <a:pt x="1270" y="388620"/>
                  </a:lnTo>
                  <a:lnTo>
                    <a:pt x="10160" y="388620"/>
                  </a:lnTo>
                  <a:lnTo>
                    <a:pt x="10160" y="351790"/>
                  </a:lnTo>
                  <a:close/>
                </a:path>
                <a:path w="3917950" h="450850">
                  <a:moveTo>
                    <a:pt x="10160" y="313690"/>
                  </a:moveTo>
                  <a:lnTo>
                    <a:pt x="1270" y="313690"/>
                  </a:lnTo>
                  <a:lnTo>
                    <a:pt x="1270" y="323850"/>
                  </a:lnTo>
                  <a:lnTo>
                    <a:pt x="10160" y="323850"/>
                  </a:lnTo>
                  <a:lnTo>
                    <a:pt x="10160" y="313690"/>
                  </a:lnTo>
                  <a:close/>
                </a:path>
                <a:path w="3917950" h="450850">
                  <a:moveTo>
                    <a:pt x="10160" y="247650"/>
                  </a:moveTo>
                  <a:lnTo>
                    <a:pt x="1270" y="247650"/>
                  </a:lnTo>
                  <a:lnTo>
                    <a:pt x="1270" y="285750"/>
                  </a:lnTo>
                  <a:lnTo>
                    <a:pt x="10160" y="285750"/>
                  </a:lnTo>
                  <a:lnTo>
                    <a:pt x="10160" y="247650"/>
                  </a:lnTo>
                  <a:close/>
                </a:path>
                <a:path w="3917950" h="450850">
                  <a:moveTo>
                    <a:pt x="10160" y="210820"/>
                  </a:moveTo>
                  <a:lnTo>
                    <a:pt x="1270" y="210820"/>
                  </a:lnTo>
                  <a:lnTo>
                    <a:pt x="1270" y="219710"/>
                  </a:lnTo>
                  <a:lnTo>
                    <a:pt x="10160" y="219710"/>
                  </a:lnTo>
                  <a:lnTo>
                    <a:pt x="10160" y="210820"/>
                  </a:lnTo>
                  <a:close/>
                </a:path>
                <a:path w="3917950" h="450850">
                  <a:moveTo>
                    <a:pt x="10160" y="144780"/>
                  </a:moveTo>
                  <a:lnTo>
                    <a:pt x="0" y="144780"/>
                  </a:lnTo>
                  <a:lnTo>
                    <a:pt x="1270" y="182880"/>
                  </a:lnTo>
                  <a:lnTo>
                    <a:pt x="10160" y="182880"/>
                  </a:lnTo>
                  <a:lnTo>
                    <a:pt x="10160" y="144780"/>
                  </a:lnTo>
                  <a:close/>
                </a:path>
                <a:path w="3917950" h="450850">
                  <a:moveTo>
                    <a:pt x="10160" y="106680"/>
                  </a:moveTo>
                  <a:lnTo>
                    <a:pt x="0" y="106680"/>
                  </a:lnTo>
                  <a:lnTo>
                    <a:pt x="0" y="116840"/>
                  </a:lnTo>
                  <a:lnTo>
                    <a:pt x="10160" y="116840"/>
                  </a:lnTo>
                  <a:lnTo>
                    <a:pt x="10160" y="106680"/>
                  </a:lnTo>
                  <a:close/>
                </a:path>
                <a:path w="3917950" h="450850">
                  <a:moveTo>
                    <a:pt x="10160" y="41910"/>
                  </a:moveTo>
                  <a:lnTo>
                    <a:pt x="0" y="41910"/>
                  </a:lnTo>
                  <a:lnTo>
                    <a:pt x="0" y="78740"/>
                  </a:lnTo>
                  <a:lnTo>
                    <a:pt x="10160" y="78740"/>
                  </a:lnTo>
                  <a:lnTo>
                    <a:pt x="10160" y="41910"/>
                  </a:lnTo>
                  <a:close/>
                </a:path>
                <a:path w="3917950" h="450850">
                  <a:moveTo>
                    <a:pt x="10160" y="3810"/>
                  </a:moveTo>
                  <a:lnTo>
                    <a:pt x="0" y="3810"/>
                  </a:lnTo>
                  <a:lnTo>
                    <a:pt x="0" y="13970"/>
                  </a:lnTo>
                  <a:lnTo>
                    <a:pt x="10160" y="13970"/>
                  </a:lnTo>
                  <a:lnTo>
                    <a:pt x="10160" y="3810"/>
                  </a:lnTo>
                  <a:close/>
                </a:path>
                <a:path w="3917950" h="450850">
                  <a:moveTo>
                    <a:pt x="3917950" y="412750"/>
                  </a:moveTo>
                  <a:lnTo>
                    <a:pt x="3909060" y="412750"/>
                  </a:lnTo>
                  <a:lnTo>
                    <a:pt x="3909060" y="450850"/>
                  </a:lnTo>
                  <a:lnTo>
                    <a:pt x="3917950" y="450850"/>
                  </a:lnTo>
                  <a:lnTo>
                    <a:pt x="3917950" y="412750"/>
                  </a:lnTo>
                  <a:close/>
                </a:path>
                <a:path w="3917950" h="450850">
                  <a:moveTo>
                    <a:pt x="3917950" y="375920"/>
                  </a:moveTo>
                  <a:lnTo>
                    <a:pt x="3909060" y="375920"/>
                  </a:lnTo>
                  <a:lnTo>
                    <a:pt x="3909060" y="384810"/>
                  </a:lnTo>
                  <a:lnTo>
                    <a:pt x="3917950" y="384810"/>
                  </a:lnTo>
                  <a:lnTo>
                    <a:pt x="3917950" y="375920"/>
                  </a:lnTo>
                  <a:close/>
                </a:path>
                <a:path w="3917950" h="450850">
                  <a:moveTo>
                    <a:pt x="3917950" y="309880"/>
                  </a:moveTo>
                  <a:lnTo>
                    <a:pt x="3909060" y="309880"/>
                  </a:lnTo>
                  <a:lnTo>
                    <a:pt x="3909060" y="346710"/>
                  </a:lnTo>
                  <a:lnTo>
                    <a:pt x="3917950" y="346710"/>
                  </a:lnTo>
                  <a:lnTo>
                    <a:pt x="3917950" y="309880"/>
                  </a:lnTo>
                  <a:close/>
                </a:path>
                <a:path w="3917950" h="450850">
                  <a:moveTo>
                    <a:pt x="3917950" y="271780"/>
                  </a:moveTo>
                  <a:lnTo>
                    <a:pt x="3909060" y="271780"/>
                  </a:lnTo>
                  <a:lnTo>
                    <a:pt x="3909060" y="281940"/>
                  </a:lnTo>
                  <a:lnTo>
                    <a:pt x="3917950" y="281940"/>
                  </a:lnTo>
                  <a:lnTo>
                    <a:pt x="3917950" y="271780"/>
                  </a:lnTo>
                  <a:close/>
                </a:path>
                <a:path w="3917950" h="450850">
                  <a:moveTo>
                    <a:pt x="3917950" y="207010"/>
                  </a:moveTo>
                  <a:lnTo>
                    <a:pt x="3909060" y="207010"/>
                  </a:lnTo>
                  <a:lnTo>
                    <a:pt x="3909060" y="243840"/>
                  </a:lnTo>
                  <a:lnTo>
                    <a:pt x="3917950" y="243840"/>
                  </a:lnTo>
                  <a:lnTo>
                    <a:pt x="3917950" y="207010"/>
                  </a:lnTo>
                  <a:close/>
                </a:path>
                <a:path w="3917950" h="450850">
                  <a:moveTo>
                    <a:pt x="3917950" y="168910"/>
                  </a:moveTo>
                  <a:lnTo>
                    <a:pt x="3909060" y="168910"/>
                  </a:lnTo>
                  <a:lnTo>
                    <a:pt x="3909060" y="177800"/>
                  </a:lnTo>
                  <a:lnTo>
                    <a:pt x="3917950" y="177800"/>
                  </a:lnTo>
                  <a:lnTo>
                    <a:pt x="3917950" y="168910"/>
                  </a:lnTo>
                  <a:close/>
                </a:path>
                <a:path w="3917950" h="450850">
                  <a:moveTo>
                    <a:pt x="3917950" y="102870"/>
                  </a:moveTo>
                  <a:lnTo>
                    <a:pt x="3907790" y="102870"/>
                  </a:lnTo>
                  <a:lnTo>
                    <a:pt x="3907790" y="140970"/>
                  </a:lnTo>
                  <a:lnTo>
                    <a:pt x="3917950" y="140970"/>
                  </a:lnTo>
                  <a:lnTo>
                    <a:pt x="3917950" y="102870"/>
                  </a:lnTo>
                  <a:close/>
                </a:path>
                <a:path w="3917950" h="450850">
                  <a:moveTo>
                    <a:pt x="3917950" y="64770"/>
                  </a:moveTo>
                  <a:lnTo>
                    <a:pt x="3907790" y="64770"/>
                  </a:lnTo>
                  <a:lnTo>
                    <a:pt x="3907790" y="74930"/>
                  </a:lnTo>
                  <a:lnTo>
                    <a:pt x="3917950" y="74930"/>
                  </a:lnTo>
                  <a:lnTo>
                    <a:pt x="3917950" y="64770"/>
                  </a:lnTo>
                  <a:close/>
                </a:path>
                <a:path w="3917950" h="450850">
                  <a:moveTo>
                    <a:pt x="3917950" y="0"/>
                  </a:moveTo>
                  <a:lnTo>
                    <a:pt x="3907790" y="0"/>
                  </a:lnTo>
                  <a:lnTo>
                    <a:pt x="3907790" y="36830"/>
                  </a:lnTo>
                  <a:lnTo>
                    <a:pt x="3917950" y="36830"/>
                  </a:lnTo>
                  <a:lnTo>
                    <a:pt x="3917950" y="0"/>
                  </a:lnTo>
                  <a:close/>
                </a:path>
              </a:pathLst>
            </a:custGeom>
            <a:solidFill>
              <a:srgbClr val="000000"/>
            </a:solidFill>
          </p:spPr>
          <p:txBody>
            <a:bodyPr wrap="square" lIns="0" tIns="0" rIns="0" bIns="0" rtlCol="0"/>
            <a:lstStyle/>
            <a:p>
              <a:endParaRPr sz="1906"/>
            </a:p>
          </p:txBody>
        </p:sp>
        <p:sp>
          <p:nvSpPr>
            <p:cNvPr id="13" name="object 13"/>
            <p:cNvSpPr/>
            <p:nvPr/>
          </p:nvSpPr>
          <p:spPr>
            <a:xfrm>
              <a:off x="2252979" y="5302250"/>
              <a:ext cx="3688079" cy="0"/>
            </a:xfrm>
            <a:custGeom>
              <a:avLst/>
              <a:gdLst/>
              <a:ahLst/>
              <a:cxnLst/>
              <a:rect l="l" t="t" r="r" b="b"/>
              <a:pathLst>
                <a:path w="3688079">
                  <a:moveTo>
                    <a:pt x="0" y="0"/>
                  </a:moveTo>
                  <a:lnTo>
                    <a:pt x="3688079" y="0"/>
                  </a:lnTo>
                </a:path>
              </a:pathLst>
            </a:custGeom>
            <a:ln w="3175">
              <a:solidFill>
                <a:srgbClr val="000000"/>
              </a:solidFill>
              <a:prstDash val="lgDash"/>
            </a:ln>
          </p:spPr>
          <p:txBody>
            <a:bodyPr wrap="square" lIns="0" tIns="0" rIns="0" bIns="0" rtlCol="0"/>
            <a:lstStyle/>
            <a:p>
              <a:endParaRPr sz="1906"/>
            </a:p>
          </p:txBody>
        </p:sp>
        <p:pic>
          <p:nvPicPr>
            <p:cNvPr id="14" name="object 14"/>
            <p:cNvPicPr/>
            <p:nvPr/>
          </p:nvPicPr>
          <p:blipFill>
            <a:blip r:embed="rId4" cstate="print"/>
            <a:stretch>
              <a:fillRect/>
            </a:stretch>
          </p:blipFill>
          <p:spPr>
            <a:xfrm>
              <a:off x="2171699" y="5266690"/>
              <a:ext cx="101600" cy="71119"/>
            </a:xfrm>
            <a:prstGeom prst="rect">
              <a:avLst/>
            </a:prstGeom>
          </p:spPr>
        </p:pic>
        <p:pic>
          <p:nvPicPr>
            <p:cNvPr id="15" name="object 15"/>
            <p:cNvPicPr/>
            <p:nvPr/>
          </p:nvPicPr>
          <p:blipFill>
            <a:blip r:embed="rId5" cstate="print"/>
            <a:stretch>
              <a:fillRect/>
            </a:stretch>
          </p:blipFill>
          <p:spPr>
            <a:xfrm>
              <a:off x="5934709" y="5266690"/>
              <a:ext cx="100329" cy="71119"/>
            </a:xfrm>
            <a:prstGeom prst="rect">
              <a:avLst/>
            </a:prstGeom>
          </p:spPr>
        </p:pic>
      </p:grpSp>
      <p:sp>
        <p:nvSpPr>
          <p:cNvPr id="16" name="object 16"/>
          <p:cNvSpPr txBox="1"/>
          <p:nvPr/>
        </p:nvSpPr>
        <p:spPr>
          <a:xfrm>
            <a:off x="8433098" y="2733788"/>
            <a:ext cx="1192754" cy="519222"/>
          </a:xfrm>
          <a:prstGeom prst="rect">
            <a:avLst/>
          </a:prstGeom>
          <a:ln w="9344">
            <a:solidFill>
              <a:srgbClr val="000000"/>
            </a:solidFill>
          </a:ln>
        </p:spPr>
        <p:txBody>
          <a:bodyPr vert="horz" wrap="square" lIns="0" tIns="31601" rIns="0" bIns="0" rtlCol="0">
            <a:spAutoFit/>
          </a:bodyPr>
          <a:lstStyle/>
          <a:p>
            <a:pPr marL="392645" marR="186910" indent="-196323">
              <a:lnSpc>
                <a:spcPts val="1894"/>
              </a:lnSpc>
              <a:spcBef>
                <a:spcPts val="249"/>
              </a:spcBef>
            </a:pPr>
            <a:r>
              <a:rPr sz="1694" b="1" spc="-11" dirty="0">
                <a:latin typeface="Arial"/>
                <a:cs typeface="Arial"/>
              </a:rPr>
              <a:t>Serveur </a:t>
            </a:r>
            <a:r>
              <a:rPr sz="1694" b="1" spc="-26" dirty="0">
                <a:latin typeface="Arial"/>
                <a:cs typeface="Arial"/>
              </a:rPr>
              <a:t>FTP</a:t>
            </a:r>
            <a:endParaRPr sz="1694">
              <a:latin typeface="Arial"/>
              <a:cs typeface="Arial"/>
            </a:endParaRPr>
          </a:p>
        </p:txBody>
      </p:sp>
      <p:sp>
        <p:nvSpPr>
          <p:cNvPr id="17" name="object 17"/>
          <p:cNvSpPr/>
          <p:nvPr/>
        </p:nvSpPr>
        <p:spPr>
          <a:xfrm>
            <a:off x="5501639" y="4173966"/>
            <a:ext cx="1875865" cy="344245"/>
          </a:xfrm>
          <a:custGeom>
            <a:avLst/>
            <a:gdLst/>
            <a:ahLst/>
            <a:cxnLst/>
            <a:rect l="l" t="t" r="r" b="b"/>
            <a:pathLst>
              <a:path w="1771650" h="325120">
                <a:moveTo>
                  <a:pt x="1771650" y="0"/>
                </a:moveTo>
                <a:lnTo>
                  <a:pt x="0" y="0"/>
                </a:lnTo>
                <a:lnTo>
                  <a:pt x="0" y="325120"/>
                </a:lnTo>
                <a:lnTo>
                  <a:pt x="885189" y="325120"/>
                </a:lnTo>
                <a:lnTo>
                  <a:pt x="1771650" y="325120"/>
                </a:lnTo>
                <a:lnTo>
                  <a:pt x="1771650" y="0"/>
                </a:lnTo>
                <a:close/>
              </a:path>
            </a:pathLst>
          </a:custGeom>
          <a:solidFill>
            <a:srgbClr val="FFFFCC"/>
          </a:solidFill>
        </p:spPr>
        <p:txBody>
          <a:bodyPr wrap="square" lIns="0" tIns="0" rIns="0" bIns="0" rtlCol="0"/>
          <a:lstStyle/>
          <a:p>
            <a:endParaRPr sz="1906"/>
          </a:p>
        </p:txBody>
      </p:sp>
      <p:grpSp>
        <p:nvGrpSpPr>
          <p:cNvPr id="18" name="object 18"/>
          <p:cNvGrpSpPr/>
          <p:nvPr/>
        </p:nvGrpSpPr>
        <p:grpSpPr>
          <a:xfrm>
            <a:off x="3235811" y="5073574"/>
            <a:ext cx="4141694" cy="345589"/>
            <a:chOff x="2156460" y="4791709"/>
            <a:chExt cx="3911600" cy="326390"/>
          </a:xfrm>
        </p:grpSpPr>
        <p:sp>
          <p:nvSpPr>
            <p:cNvPr id="19" name="object 19"/>
            <p:cNvSpPr/>
            <p:nvPr/>
          </p:nvSpPr>
          <p:spPr>
            <a:xfrm>
              <a:off x="4296410" y="4791709"/>
              <a:ext cx="1771650" cy="326390"/>
            </a:xfrm>
            <a:custGeom>
              <a:avLst/>
              <a:gdLst/>
              <a:ahLst/>
              <a:cxnLst/>
              <a:rect l="l" t="t" r="r" b="b"/>
              <a:pathLst>
                <a:path w="1771650" h="326389">
                  <a:moveTo>
                    <a:pt x="1771650" y="0"/>
                  </a:moveTo>
                  <a:lnTo>
                    <a:pt x="0" y="0"/>
                  </a:lnTo>
                  <a:lnTo>
                    <a:pt x="0" y="326389"/>
                  </a:lnTo>
                  <a:lnTo>
                    <a:pt x="885189" y="326389"/>
                  </a:lnTo>
                  <a:lnTo>
                    <a:pt x="1771650" y="326389"/>
                  </a:lnTo>
                  <a:lnTo>
                    <a:pt x="1771650" y="0"/>
                  </a:lnTo>
                  <a:close/>
                </a:path>
              </a:pathLst>
            </a:custGeom>
            <a:solidFill>
              <a:srgbClr val="FFFFCC"/>
            </a:solidFill>
          </p:spPr>
          <p:txBody>
            <a:bodyPr wrap="square" lIns="0" tIns="0" rIns="0" bIns="0" rtlCol="0"/>
            <a:lstStyle/>
            <a:p>
              <a:endParaRPr sz="1906"/>
            </a:p>
          </p:txBody>
        </p:sp>
        <p:sp>
          <p:nvSpPr>
            <p:cNvPr id="20" name="object 20"/>
            <p:cNvSpPr/>
            <p:nvPr/>
          </p:nvSpPr>
          <p:spPr>
            <a:xfrm>
              <a:off x="2156460" y="4791709"/>
              <a:ext cx="753110" cy="326390"/>
            </a:xfrm>
            <a:custGeom>
              <a:avLst/>
              <a:gdLst/>
              <a:ahLst/>
              <a:cxnLst/>
              <a:rect l="l" t="t" r="r" b="b"/>
              <a:pathLst>
                <a:path w="753110" h="326389">
                  <a:moveTo>
                    <a:pt x="753109" y="0"/>
                  </a:moveTo>
                  <a:lnTo>
                    <a:pt x="0" y="0"/>
                  </a:lnTo>
                  <a:lnTo>
                    <a:pt x="0" y="326389"/>
                  </a:lnTo>
                  <a:lnTo>
                    <a:pt x="375919" y="326389"/>
                  </a:lnTo>
                  <a:lnTo>
                    <a:pt x="753109" y="326389"/>
                  </a:lnTo>
                  <a:lnTo>
                    <a:pt x="753109" y="0"/>
                  </a:lnTo>
                  <a:close/>
                </a:path>
              </a:pathLst>
            </a:custGeom>
            <a:solidFill>
              <a:srgbClr val="B2B2B2"/>
            </a:solidFill>
          </p:spPr>
          <p:txBody>
            <a:bodyPr wrap="square" lIns="0" tIns="0" rIns="0" bIns="0" rtlCol="0"/>
            <a:lstStyle/>
            <a:p>
              <a:endParaRPr sz="1906"/>
            </a:p>
          </p:txBody>
        </p:sp>
        <p:sp>
          <p:nvSpPr>
            <p:cNvPr id="21" name="object 21"/>
            <p:cNvSpPr/>
            <p:nvPr/>
          </p:nvSpPr>
          <p:spPr>
            <a:xfrm>
              <a:off x="2912110" y="4791709"/>
              <a:ext cx="753110" cy="326390"/>
            </a:xfrm>
            <a:custGeom>
              <a:avLst/>
              <a:gdLst/>
              <a:ahLst/>
              <a:cxnLst/>
              <a:rect l="l" t="t" r="r" b="b"/>
              <a:pathLst>
                <a:path w="753110" h="326389">
                  <a:moveTo>
                    <a:pt x="753110" y="0"/>
                  </a:moveTo>
                  <a:lnTo>
                    <a:pt x="0" y="0"/>
                  </a:lnTo>
                  <a:lnTo>
                    <a:pt x="0" y="326389"/>
                  </a:lnTo>
                  <a:lnTo>
                    <a:pt x="377189" y="326389"/>
                  </a:lnTo>
                  <a:lnTo>
                    <a:pt x="753110" y="326389"/>
                  </a:lnTo>
                  <a:lnTo>
                    <a:pt x="753110" y="0"/>
                  </a:lnTo>
                  <a:close/>
                </a:path>
              </a:pathLst>
            </a:custGeom>
            <a:solidFill>
              <a:srgbClr val="CCCCCC"/>
            </a:solidFill>
          </p:spPr>
          <p:txBody>
            <a:bodyPr wrap="square" lIns="0" tIns="0" rIns="0" bIns="0" rtlCol="0"/>
            <a:lstStyle/>
            <a:p>
              <a:endParaRPr sz="1906"/>
            </a:p>
          </p:txBody>
        </p:sp>
      </p:grpSp>
      <p:grpSp>
        <p:nvGrpSpPr>
          <p:cNvPr id="22" name="object 22"/>
          <p:cNvGrpSpPr/>
          <p:nvPr/>
        </p:nvGrpSpPr>
        <p:grpSpPr>
          <a:xfrm>
            <a:off x="2434365" y="6009490"/>
            <a:ext cx="4943139" cy="346934"/>
            <a:chOff x="1399539" y="5675629"/>
            <a:chExt cx="4668520" cy="327660"/>
          </a:xfrm>
        </p:grpSpPr>
        <p:sp>
          <p:nvSpPr>
            <p:cNvPr id="23" name="object 23"/>
            <p:cNvSpPr/>
            <p:nvPr/>
          </p:nvSpPr>
          <p:spPr>
            <a:xfrm>
              <a:off x="4296410" y="5675629"/>
              <a:ext cx="1771650" cy="326390"/>
            </a:xfrm>
            <a:custGeom>
              <a:avLst/>
              <a:gdLst/>
              <a:ahLst/>
              <a:cxnLst/>
              <a:rect l="l" t="t" r="r" b="b"/>
              <a:pathLst>
                <a:path w="1771650" h="326389">
                  <a:moveTo>
                    <a:pt x="1771650" y="0"/>
                  </a:moveTo>
                  <a:lnTo>
                    <a:pt x="0" y="0"/>
                  </a:lnTo>
                  <a:lnTo>
                    <a:pt x="0" y="326390"/>
                  </a:lnTo>
                  <a:lnTo>
                    <a:pt x="885189" y="326390"/>
                  </a:lnTo>
                  <a:lnTo>
                    <a:pt x="1771650" y="326390"/>
                  </a:lnTo>
                  <a:lnTo>
                    <a:pt x="1771650" y="0"/>
                  </a:lnTo>
                  <a:close/>
                </a:path>
              </a:pathLst>
            </a:custGeom>
            <a:solidFill>
              <a:srgbClr val="FFFFCC"/>
            </a:solidFill>
          </p:spPr>
          <p:txBody>
            <a:bodyPr wrap="square" lIns="0" tIns="0" rIns="0" bIns="0" rtlCol="0"/>
            <a:lstStyle/>
            <a:p>
              <a:endParaRPr sz="1906"/>
            </a:p>
          </p:txBody>
        </p:sp>
        <p:sp>
          <p:nvSpPr>
            <p:cNvPr id="24" name="object 24"/>
            <p:cNvSpPr/>
            <p:nvPr/>
          </p:nvSpPr>
          <p:spPr>
            <a:xfrm>
              <a:off x="2156459" y="5675629"/>
              <a:ext cx="753110" cy="327660"/>
            </a:xfrm>
            <a:custGeom>
              <a:avLst/>
              <a:gdLst/>
              <a:ahLst/>
              <a:cxnLst/>
              <a:rect l="l" t="t" r="r" b="b"/>
              <a:pathLst>
                <a:path w="753110" h="327660">
                  <a:moveTo>
                    <a:pt x="753109" y="0"/>
                  </a:moveTo>
                  <a:lnTo>
                    <a:pt x="0" y="0"/>
                  </a:lnTo>
                  <a:lnTo>
                    <a:pt x="0" y="327660"/>
                  </a:lnTo>
                  <a:lnTo>
                    <a:pt x="375919" y="327660"/>
                  </a:lnTo>
                  <a:lnTo>
                    <a:pt x="753109" y="327660"/>
                  </a:lnTo>
                  <a:lnTo>
                    <a:pt x="753109" y="0"/>
                  </a:lnTo>
                  <a:close/>
                </a:path>
              </a:pathLst>
            </a:custGeom>
            <a:solidFill>
              <a:srgbClr val="999999"/>
            </a:solidFill>
          </p:spPr>
          <p:txBody>
            <a:bodyPr wrap="square" lIns="0" tIns="0" rIns="0" bIns="0" rtlCol="0"/>
            <a:lstStyle/>
            <a:p>
              <a:endParaRPr sz="1906"/>
            </a:p>
          </p:txBody>
        </p:sp>
        <p:sp>
          <p:nvSpPr>
            <p:cNvPr id="25" name="object 25"/>
            <p:cNvSpPr/>
            <p:nvPr/>
          </p:nvSpPr>
          <p:spPr>
            <a:xfrm>
              <a:off x="2912109" y="5675629"/>
              <a:ext cx="753110" cy="327660"/>
            </a:xfrm>
            <a:custGeom>
              <a:avLst/>
              <a:gdLst/>
              <a:ahLst/>
              <a:cxnLst/>
              <a:rect l="l" t="t" r="r" b="b"/>
              <a:pathLst>
                <a:path w="753110" h="327660">
                  <a:moveTo>
                    <a:pt x="753110" y="0"/>
                  </a:moveTo>
                  <a:lnTo>
                    <a:pt x="0" y="0"/>
                  </a:lnTo>
                  <a:lnTo>
                    <a:pt x="0" y="327660"/>
                  </a:lnTo>
                  <a:lnTo>
                    <a:pt x="377189" y="327660"/>
                  </a:lnTo>
                  <a:lnTo>
                    <a:pt x="753110" y="327660"/>
                  </a:lnTo>
                  <a:lnTo>
                    <a:pt x="753110" y="0"/>
                  </a:lnTo>
                  <a:close/>
                </a:path>
              </a:pathLst>
            </a:custGeom>
            <a:solidFill>
              <a:srgbClr val="CCCCCC"/>
            </a:solidFill>
          </p:spPr>
          <p:txBody>
            <a:bodyPr wrap="square" lIns="0" tIns="0" rIns="0" bIns="0" rtlCol="0"/>
            <a:lstStyle/>
            <a:p>
              <a:endParaRPr sz="1906"/>
            </a:p>
          </p:txBody>
        </p:sp>
        <p:sp>
          <p:nvSpPr>
            <p:cNvPr id="26" name="object 26"/>
            <p:cNvSpPr/>
            <p:nvPr/>
          </p:nvSpPr>
          <p:spPr>
            <a:xfrm>
              <a:off x="1399539" y="5675629"/>
              <a:ext cx="753110" cy="327660"/>
            </a:xfrm>
            <a:custGeom>
              <a:avLst/>
              <a:gdLst/>
              <a:ahLst/>
              <a:cxnLst/>
              <a:rect l="l" t="t" r="r" b="b"/>
              <a:pathLst>
                <a:path w="753110" h="327660">
                  <a:moveTo>
                    <a:pt x="753110" y="0"/>
                  </a:moveTo>
                  <a:lnTo>
                    <a:pt x="0" y="0"/>
                  </a:lnTo>
                  <a:lnTo>
                    <a:pt x="0" y="327660"/>
                  </a:lnTo>
                  <a:lnTo>
                    <a:pt x="377190" y="327660"/>
                  </a:lnTo>
                  <a:lnTo>
                    <a:pt x="753110" y="327660"/>
                  </a:lnTo>
                  <a:lnTo>
                    <a:pt x="753110" y="0"/>
                  </a:lnTo>
                  <a:close/>
                </a:path>
              </a:pathLst>
            </a:custGeom>
            <a:solidFill>
              <a:srgbClr val="666666"/>
            </a:solidFill>
          </p:spPr>
          <p:txBody>
            <a:bodyPr wrap="square" lIns="0" tIns="0" rIns="0" bIns="0" rtlCol="0"/>
            <a:lstStyle/>
            <a:p>
              <a:endParaRPr sz="1906"/>
            </a:p>
          </p:txBody>
        </p:sp>
      </p:grpSp>
      <p:grpSp>
        <p:nvGrpSpPr>
          <p:cNvPr id="27" name="object 27"/>
          <p:cNvGrpSpPr/>
          <p:nvPr/>
        </p:nvGrpSpPr>
        <p:grpSpPr>
          <a:xfrm>
            <a:off x="6354184" y="2058745"/>
            <a:ext cx="3271669" cy="3914439"/>
            <a:chOff x="5101590" y="1944370"/>
            <a:chExt cx="3089910" cy="3696970"/>
          </a:xfrm>
        </p:grpSpPr>
        <p:sp>
          <p:nvSpPr>
            <p:cNvPr id="28" name="object 28"/>
            <p:cNvSpPr/>
            <p:nvPr/>
          </p:nvSpPr>
          <p:spPr>
            <a:xfrm>
              <a:off x="5101590" y="1944370"/>
              <a:ext cx="966469" cy="566420"/>
            </a:xfrm>
            <a:custGeom>
              <a:avLst/>
              <a:gdLst/>
              <a:ahLst/>
              <a:cxnLst/>
              <a:rect l="l" t="t" r="r" b="b"/>
              <a:pathLst>
                <a:path w="966470" h="566419">
                  <a:moveTo>
                    <a:pt x="0" y="88900"/>
                  </a:moveTo>
                  <a:lnTo>
                    <a:pt x="58635" y="50095"/>
                  </a:lnTo>
                  <a:lnTo>
                    <a:pt x="100380" y="38404"/>
                  </a:lnTo>
                  <a:lnTo>
                    <a:pt x="150812" y="27781"/>
                  </a:lnTo>
                  <a:lnTo>
                    <a:pt x="208483" y="18491"/>
                  </a:lnTo>
                  <a:lnTo>
                    <a:pt x="271945" y="10801"/>
                  </a:lnTo>
                  <a:lnTo>
                    <a:pt x="339750" y="4978"/>
                  </a:lnTo>
                  <a:lnTo>
                    <a:pt x="410451" y="1289"/>
                  </a:lnTo>
                  <a:lnTo>
                    <a:pt x="482600" y="0"/>
                  </a:lnTo>
                  <a:lnTo>
                    <a:pt x="555092" y="1289"/>
                  </a:lnTo>
                  <a:lnTo>
                    <a:pt x="626069" y="4978"/>
                  </a:lnTo>
                  <a:lnTo>
                    <a:pt x="694089" y="10801"/>
                  </a:lnTo>
                  <a:lnTo>
                    <a:pt x="757712" y="18491"/>
                  </a:lnTo>
                  <a:lnTo>
                    <a:pt x="815498" y="27781"/>
                  </a:lnTo>
                  <a:lnTo>
                    <a:pt x="866007" y="38404"/>
                  </a:lnTo>
                  <a:lnTo>
                    <a:pt x="907799" y="50095"/>
                  </a:lnTo>
                  <a:lnTo>
                    <a:pt x="959471" y="75609"/>
                  </a:lnTo>
                  <a:lnTo>
                    <a:pt x="966470" y="88900"/>
                  </a:lnTo>
                  <a:lnTo>
                    <a:pt x="966470" y="476250"/>
                  </a:lnTo>
                  <a:lnTo>
                    <a:pt x="907799" y="515329"/>
                  </a:lnTo>
                  <a:lnTo>
                    <a:pt x="866007" y="527192"/>
                  </a:lnTo>
                  <a:lnTo>
                    <a:pt x="815498" y="538003"/>
                  </a:lnTo>
                  <a:lnTo>
                    <a:pt x="757712" y="547481"/>
                  </a:lnTo>
                  <a:lnTo>
                    <a:pt x="694089" y="555344"/>
                  </a:lnTo>
                  <a:lnTo>
                    <a:pt x="626069" y="561309"/>
                  </a:lnTo>
                  <a:lnTo>
                    <a:pt x="555092" y="565095"/>
                  </a:lnTo>
                  <a:lnTo>
                    <a:pt x="482600" y="566419"/>
                  </a:lnTo>
                  <a:lnTo>
                    <a:pt x="410451" y="565095"/>
                  </a:lnTo>
                  <a:lnTo>
                    <a:pt x="339750" y="561309"/>
                  </a:lnTo>
                  <a:lnTo>
                    <a:pt x="271945" y="555344"/>
                  </a:lnTo>
                  <a:lnTo>
                    <a:pt x="208483" y="547481"/>
                  </a:lnTo>
                  <a:lnTo>
                    <a:pt x="150812" y="538003"/>
                  </a:lnTo>
                  <a:lnTo>
                    <a:pt x="100380" y="527192"/>
                  </a:lnTo>
                  <a:lnTo>
                    <a:pt x="58635" y="515329"/>
                  </a:lnTo>
                  <a:lnTo>
                    <a:pt x="6997" y="489576"/>
                  </a:lnTo>
                  <a:lnTo>
                    <a:pt x="0" y="476250"/>
                  </a:lnTo>
                  <a:lnTo>
                    <a:pt x="0" y="88900"/>
                  </a:lnTo>
                  <a:close/>
                </a:path>
              </a:pathLst>
            </a:custGeom>
            <a:ln w="3175">
              <a:solidFill>
                <a:srgbClr val="000000"/>
              </a:solidFill>
            </a:ln>
          </p:spPr>
          <p:txBody>
            <a:bodyPr wrap="square" lIns="0" tIns="0" rIns="0" bIns="0" rtlCol="0"/>
            <a:lstStyle/>
            <a:p>
              <a:endParaRPr sz="1906"/>
            </a:p>
          </p:txBody>
        </p:sp>
        <p:sp>
          <p:nvSpPr>
            <p:cNvPr id="29" name="object 29"/>
            <p:cNvSpPr/>
            <p:nvPr/>
          </p:nvSpPr>
          <p:spPr>
            <a:xfrm>
              <a:off x="5101590" y="2033270"/>
              <a:ext cx="966469" cy="88900"/>
            </a:xfrm>
            <a:custGeom>
              <a:avLst/>
              <a:gdLst/>
              <a:ahLst/>
              <a:cxnLst/>
              <a:rect l="l" t="t" r="r" b="b"/>
              <a:pathLst>
                <a:path w="966470" h="88900">
                  <a:moveTo>
                    <a:pt x="966470" y="0"/>
                  </a:moveTo>
                  <a:lnTo>
                    <a:pt x="0" y="0"/>
                  </a:lnTo>
                  <a:lnTo>
                    <a:pt x="6997" y="13290"/>
                  </a:lnTo>
                  <a:lnTo>
                    <a:pt x="58635" y="38804"/>
                  </a:lnTo>
                  <a:lnTo>
                    <a:pt x="100380" y="50495"/>
                  </a:lnTo>
                  <a:lnTo>
                    <a:pt x="150812" y="61118"/>
                  </a:lnTo>
                  <a:lnTo>
                    <a:pt x="208483" y="70408"/>
                  </a:lnTo>
                  <a:lnTo>
                    <a:pt x="271945" y="78098"/>
                  </a:lnTo>
                  <a:lnTo>
                    <a:pt x="339750" y="83921"/>
                  </a:lnTo>
                  <a:lnTo>
                    <a:pt x="410451" y="87610"/>
                  </a:lnTo>
                  <a:lnTo>
                    <a:pt x="482600" y="88900"/>
                  </a:lnTo>
                  <a:lnTo>
                    <a:pt x="555092" y="87610"/>
                  </a:lnTo>
                  <a:lnTo>
                    <a:pt x="626069" y="83921"/>
                  </a:lnTo>
                  <a:lnTo>
                    <a:pt x="694089" y="78098"/>
                  </a:lnTo>
                  <a:lnTo>
                    <a:pt x="757712" y="70408"/>
                  </a:lnTo>
                  <a:lnTo>
                    <a:pt x="815498" y="61118"/>
                  </a:lnTo>
                  <a:lnTo>
                    <a:pt x="866007" y="50495"/>
                  </a:lnTo>
                  <a:lnTo>
                    <a:pt x="907799" y="38804"/>
                  </a:lnTo>
                  <a:lnTo>
                    <a:pt x="959471" y="13290"/>
                  </a:lnTo>
                  <a:lnTo>
                    <a:pt x="966470" y="0"/>
                  </a:lnTo>
                  <a:close/>
                </a:path>
              </a:pathLst>
            </a:custGeom>
            <a:solidFill>
              <a:srgbClr val="FFFFFF"/>
            </a:solidFill>
          </p:spPr>
          <p:txBody>
            <a:bodyPr wrap="square" lIns="0" tIns="0" rIns="0" bIns="0" rtlCol="0"/>
            <a:lstStyle/>
            <a:p>
              <a:endParaRPr sz="1906"/>
            </a:p>
          </p:txBody>
        </p:sp>
        <p:sp>
          <p:nvSpPr>
            <p:cNvPr id="30" name="object 30"/>
            <p:cNvSpPr/>
            <p:nvPr/>
          </p:nvSpPr>
          <p:spPr>
            <a:xfrm>
              <a:off x="5101590" y="2033270"/>
              <a:ext cx="966469" cy="88900"/>
            </a:xfrm>
            <a:custGeom>
              <a:avLst/>
              <a:gdLst/>
              <a:ahLst/>
              <a:cxnLst/>
              <a:rect l="l" t="t" r="r" b="b"/>
              <a:pathLst>
                <a:path w="966470" h="88900">
                  <a:moveTo>
                    <a:pt x="0" y="0"/>
                  </a:moveTo>
                  <a:lnTo>
                    <a:pt x="58635" y="38804"/>
                  </a:lnTo>
                  <a:lnTo>
                    <a:pt x="100380" y="50495"/>
                  </a:lnTo>
                  <a:lnTo>
                    <a:pt x="150812" y="61118"/>
                  </a:lnTo>
                  <a:lnTo>
                    <a:pt x="208483" y="70408"/>
                  </a:lnTo>
                  <a:lnTo>
                    <a:pt x="271945" y="78098"/>
                  </a:lnTo>
                  <a:lnTo>
                    <a:pt x="339750" y="83921"/>
                  </a:lnTo>
                  <a:lnTo>
                    <a:pt x="410451" y="87610"/>
                  </a:lnTo>
                  <a:lnTo>
                    <a:pt x="482600" y="88900"/>
                  </a:lnTo>
                  <a:lnTo>
                    <a:pt x="555092" y="87610"/>
                  </a:lnTo>
                  <a:lnTo>
                    <a:pt x="626069" y="83921"/>
                  </a:lnTo>
                  <a:lnTo>
                    <a:pt x="694089" y="78098"/>
                  </a:lnTo>
                  <a:lnTo>
                    <a:pt x="757712" y="70408"/>
                  </a:lnTo>
                  <a:lnTo>
                    <a:pt x="815498" y="61118"/>
                  </a:lnTo>
                  <a:lnTo>
                    <a:pt x="866007" y="50495"/>
                  </a:lnTo>
                  <a:lnTo>
                    <a:pt x="907799" y="38804"/>
                  </a:lnTo>
                  <a:lnTo>
                    <a:pt x="959471" y="13290"/>
                  </a:lnTo>
                  <a:lnTo>
                    <a:pt x="966470" y="0"/>
                  </a:lnTo>
                </a:path>
              </a:pathLst>
            </a:custGeom>
            <a:ln w="3175">
              <a:solidFill>
                <a:srgbClr val="000000"/>
              </a:solidFill>
            </a:ln>
          </p:spPr>
          <p:txBody>
            <a:bodyPr wrap="square" lIns="0" tIns="0" rIns="0" bIns="0" rtlCol="0"/>
            <a:lstStyle/>
            <a:p>
              <a:endParaRPr sz="1906"/>
            </a:p>
          </p:txBody>
        </p:sp>
        <p:sp>
          <p:nvSpPr>
            <p:cNvPr id="31" name="object 31"/>
            <p:cNvSpPr/>
            <p:nvPr/>
          </p:nvSpPr>
          <p:spPr>
            <a:xfrm>
              <a:off x="7065010" y="5132070"/>
              <a:ext cx="1126490" cy="509270"/>
            </a:xfrm>
            <a:custGeom>
              <a:avLst/>
              <a:gdLst/>
              <a:ahLst/>
              <a:cxnLst/>
              <a:rect l="l" t="t" r="r" b="b"/>
              <a:pathLst>
                <a:path w="1126490" h="509270">
                  <a:moveTo>
                    <a:pt x="1126490" y="0"/>
                  </a:moveTo>
                  <a:lnTo>
                    <a:pt x="0" y="0"/>
                  </a:lnTo>
                  <a:lnTo>
                    <a:pt x="0" y="509269"/>
                  </a:lnTo>
                  <a:lnTo>
                    <a:pt x="563880" y="509269"/>
                  </a:lnTo>
                  <a:lnTo>
                    <a:pt x="1126490" y="509269"/>
                  </a:lnTo>
                  <a:lnTo>
                    <a:pt x="1126490" y="0"/>
                  </a:lnTo>
                  <a:close/>
                </a:path>
              </a:pathLst>
            </a:custGeom>
            <a:solidFill>
              <a:srgbClr val="999999"/>
            </a:solidFill>
          </p:spPr>
          <p:txBody>
            <a:bodyPr wrap="square" lIns="0" tIns="0" rIns="0" bIns="0" rtlCol="0"/>
            <a:lstStyle/>
            <a:p>
              <a:endParaRPr sz="1906"/>
            </a:p>
          </p:txBody>
        </p:sp>
      </p:grpSp>
      <p:sp>
        <p:nvSpPr>
          <p:cNvPr id="32" name="object 32"/>
          <p:cNvSpPr txBox="1"/>
          <p:nvPr/>
        </p:nvSpPr>
        <p:spPr>
          <a:xfrm>
            <a:off x="8433098" y="5433956"/>
            <a:ext cx="1192754" cy="519222"/>
          </a:xfrm>
          <a:prstGeom prst="rect">
            <a:avLst/>
          </a:prstGeom>
          <a:ln w="9344">
            <a:solidFill>
              <a:srgbClr val="000000"/>
            </a:solidFill>
          </a:ln>
        </p:spPr>
        <p:txBody>
          <a:bodyPr vert="horz" wrap="square" lIns="0" tIns="31601" rIns="0" bIns="0" rtlCol="0">
            <a:spAutoFit/>
          </a:bodyPr>
          <a:lstStyle/>
          <a:p>
            <a:pPr marL="16136" marR="10085" indent="287761">
              <a:lnSpc>
                <a:spcPts val="1894"/>
              </a:lnSpc>
              <a:spcBef>
                <a:spcPts val="249"/>
              </a:spcBef>
            </a:pPr>
            <a:r>
              <a:rPr sz="1694" b="1" spc="-11" dirty="0">
                <a:latin typeface="Arial"/>
                <a:cs typeface="Arial"/>
              </a:rPr>
              <a:t>Pilote ETHERNET</a:t>
            </a:r>
            <a:endParaRPr sz="1694">
              <a:latin typeface="Arial"/>
              <a:cs typeface="Arial"/>
            </a:endParaRPr>
          </a:p>
        </p:txBody>
      </p:sp>
      <p:sp>
        <p:nvSpPr>
          <p:cNvPr id="33" name="object 33"/>
          <p:cNvSpPr/>
          <p:nvPr/>
        </p:nvSpPr>
        <p:spPr>
          <a:xfrm>
            <a:off x="8433098" y="4534348"/>
            <a:ext cx="1192754" cy="539227"/>
          </a:xfrm>
          <a:custGeom>
            <a:avLst/>
            <a:gdLst/>
            <a:ahLst/>
            <a:cxnLst/>
            <a:rect l="l" t="t" r="r" b="b"/>
            <a:pathLst>
              <a:path w="1126490" h="509270">
                <a:moveTo>
                  <a:pt x="1126490" y="0"/>
                </a:moveTo>
                <a:lnTo>
                  <a:pt x="0" y="0"/>
                </a:lnTo>
                <a:lnTo>
                  <a:pt x="0" y="509270"/>
                </a:lnTo>
                <a:lnTo>
                  <a:pt x="563880" y="509270"/>
                </a:lnTo>
                <a:lnTo>
                  <a:pt x="1126490" y="509270"/>
                </a:lnTo>
                <a:lnTo>
                  <a:pt x="1126490" y="0"/>
                </a:lnTo>
                <a:close/>
              </a:path>
            </a:pathLst>
          </a:custGeom>
          <a:solidFill>
            <a:srgbClr val="B2B2B2"/>
          </a:solidFill>
        </p:spPr>
        <p:txBody>
          <a:bodyPr wrap="square" lIns="0" tIns="0" rIns="0" bIns="0" rtlCol="0"/>
          <a:lstStyle/>
          <a:p>
            <a:endParaRPr sz="1906"/>
          </a:p>
        </p:txBody>
      </p:sp>
      <p:sp>
        <p:nvSpPr>
          <p:cNvPr id="34" name="object 34"/>
          <p:cNvSpPr txBox="1"/>
          <p:nvPr/>
        </p:nvSpPr>
        <p:spPr>
          <a:xfrm>
            <a:off x="8433098" y="4534349"/>
            <a:ext cx="1192754" cy="406401"/>
          </a:xfrm>
          <a:prstGeom prst="rect">
            <a:avLst/>
          </a:prstGeom>
          <a:ln w="9344">
            <a:solidFill>
              <a:srgbClr val="000000"/>
            </a:solidFill>
          </a:ln>
        </p:spPr>
        <p:txBody>
          <a:bodyPr vert="horz" wrap="square" lIns="0" tIns="129092" rIns="0" bIns="0" rtlCol="0">
            <a:spAutoFit/>
          </a:bodyPr>
          <a:lstStyle/>
          <a:p>
            <a:pPr algn="ctr">
              <a:spcBef>
                <a:spcPts val="1016"/>
              </a:spcBef>
            </a:pPr>
            <a:r>
              <a:rPr sz="1694" b="1" spc="-26" dirty="0">
                <a:latin typeface="Arial"/>
                <a:cs typeface="Arial"/>
              </a:rPr>
              <a:t>IP</a:t>
            </a:r>
            <a:endParaRPr sz="1694">
              <a:latin typeface="Arial"/>
              <a:cs typeface="Arial"/>
            </a:endParaRPr>
          </a:p>
        </p:txBody>
      </p:sp>
      <p:sp>
        <p:nvSpPr>
          <p:cNvPr id="35" name="object 35"/>
          <p:cNvSpPr/>
          <p:nvPr/>
        </p:nvSpPr>
        <p:spPr>
          <a:xfrm>
            <a:off x="8433098" y="3634739"/>
            <a:ext cx="1192754" cy="539227"/>
          </a:xfrm>
          <a:custGeom>
            <a:avLst/>
            <a:gdLst/>
            <a:ahLst/>
            <a:cxnLst/>
            <a:rect l="l" t="t" r="r" b="b"/>
            <a:pathLst>
              <a:path w="1126490" h="509270">
                <a:moveTo>
                  <a:pt x="1126490" y="0"/>
                </a:moveTo>
                <a:lnTo>
                  <a:pt x="0" y="0"/>
                </a:lnTo>
                <a:lnTo>
                  <a:pt x="0" y="509269"/>
                </a:lnTo>
                <a:lnTo>
                  <a:pt x="563880" y="509269"/>
                </a:lnTo>
                <a:lnTo>
                  <a:pt x="1126490" y="509269"/>
                </a:lnTo>
                <a:lnTo>
                  <a:pt x="1126490" y="0"/>
                </a:lnTo>
                <a:close/>
              </a:path>
            </a:pathLst>
          </a:custGeom>
          <a:solidFill>
            <a:srgbClr val="CCCCCC"/>
          </a:solidFill>
        </p:spPr>
        <p:txBody>
          <a:bodyPr wrap="square" lIns="0" tIns="0" rIns="0" bIns="0" rtlCol="0"/>
          <a:lstStyle/>
          <a:p>
            <a:endParaRPr sz="1906"/>
          </a:p>
        </p:txBody>
      </p:sp>
      <p:sp>
        <p:nvSpPr>
          <p:cNvPr id="36" name="object 36"/>
          <p:cNvSpPr txBox="1"/>
          <p:nvPr/>
        </p:nvSpPr>
        <p:spPr>
          <a:xfrm>
            <a:off x="8433098" y="3634739"/>
            <a:ext cx="1192754" cy="406401"/>
          </a:xfrm>
          <a:prstGeom prst="rect">
            <a:avLst/>
          </a:prstGeom>
          <a:ln w="9344">
            <a:solidFill>
              <a:srgbClr val="000000"/>
            </a:solidFill>
          </a:ln>
        </p:spPr>
        <p:txBody>
          <a:bodyPr vert="horz" wrap="square" lIns="0" tIns="129092" rIns="0" bIns="0" rtlCol="0">
            <a:spAutoFit/>
          </a:bodyPr>
          <a:lstStyle/>
          <a:p>
            <a:pPr marL="381888">
              <a:spcBef>
                <a:spcPts val="1016"/>
              </a:spcBef>
            </a:pPr>
            <a:r>
              <a:rPr sz="1694" b="1" spc="-26" dirty="0">
                <a:latin typeface="Arial"/>
                <a:cs typeface="Arial"/>
              </a:rPr>
              <a:t>TCP</a:t>
            </a:r>
            <a:endParaRPr sz="1694">
              <a:latin typeface="Arial"/>
              <a:cs typeface="Arial"/>
            </a:endParaRPr>
          </a:p>
        </p:txBody>
      </p:sp>
      <p:grpSp>
        <p:nvGrpSpPr>
          <p:cNvPr id="37" name="object 37"/>
          <p:cNvGrpSpPr/>
          <p:nvPr/>
        </p:nvGrpSpPr>
        <p:grpSpPr>
          <a:xfrm>
            <a:off x="4819874" y="3273013"/>
            <a:ext cx="2557631" cy="579568"/>
            <a:chOff x="3652520" y="3091179"/>
            <a:chExt cx="2415540" cy="547370"/>
          </a:xfrm>
        </p:grpSpPr>
        <p:sp>
          <p:nvSpPr>
            <p:cNvPr id="38" name="object 38"/>
            <p:cNvSpPr/>
            <p:nvPr/>
          </p:nvSpPr>
          <p:spPr>
            <a:xfrm>
              <a:off x="3733800" y="3601719"/>
              <a:ext cx="2235200" cy="0"/>
            </a:xfrm>
            <a:custGeom>
              <a:avLst/>
              <a:gdLst/>
              <a:ahLst/>
              <a:cxnLst/>
              <a:rect l="l" t="t" r="r" b="b"/>
              <a:pathLst>
                <a:path w="2235200">
                  <a:moveTo>
                    <a:pt x="0" y="0"/>
                  </a:moveTo>
                  <a:lnTo>
                    <a:pt x="2235200" y="0"/>
                  </a:lnTo>
                </a:path>
              </a:pathLst>
            </a:custGeom>
            <a:ln w="3175">
              <a:solidFill>
                <a:srgbClr val="000000"/>
              </a:solidFill>
              <a:prstDash val="lgDash"/>
            </a:ln>
          </p:spPr>
          <p:txBody>
            <a:bodyPr wrap="square" lIns="0" tIns="0" rIns="0" bIns="0" rtlCol="0"/>
            <a:lstStyle/>
            <a:p>
              <a:endParaRPr sz="1906"/>
            </a:p>
          </p:txBody>
        </p:sp>
        <p:pic>
          <p:nvPicPr>
            <p:cNvPr id="39" name="object 39"/>
            <p:cNvPicPr/>
            <p:nvPr/>
          </p:nvPicPr>
          <p:blipFill>
            <a:blip r:embed="rId6" cstate="print"/>
            <a:stretch>
              <a:fillRect/>
            </a:stretch>
          </p:blipFill>
          <p:spPr>
            <a:xfrm>
              <a:off x="3652520" y="3566159"/>
              <a:ext cx="100329" cy="72389"/>
            </a:xfrm>
            <a:prstGeom prst="rect">
              <a:avLst/>
            </a:prstGeom>
          </p:spPr>
        </p:pic>
        <p:pic>
          <p:nvPicPr>
            <p:cNvPr id="40" name="object 40"/>
            <p:cNvPicPr/>
            <p:nvPr/>
          </p:nvPicPr>
          <p:blipFill>
            <a:blip r:embed="rId7" cstate="print"/>
            <a:stretch>
              <a:fillRect/>
            </a:stretch>
          </p:blipFill>
          <p:spPr>
            <a:xfrm>
              <a:off x="5966460" y="3566159"/>
              <a:ext cx="101600" cy="72389"/>
            </a:xfrm>
            <a:prstGeom prst="rect">
              <a:avLst/>
            </a:prstGeom>
          </p:spPr>
        </p:pic>
        <p:sp>
          <p:nvSpPr>
            <p:cNvPr id="41" name="object 41"/>
            <p:cNvSpPr/>
            <p:nvPr/>
          </p:nvSpPr>
          <p:spPr>
            <a:xfrm>
              <a:off x="3652520" y="3091179"/>
              <a:ext cx="668020" cy="339090"/>
            </a:xfrm>
            <a:custGeom>
              <a:avLst/>
              <a:gdLst/>
              <a:ahLst/>
              <a:cxnLst/>
              <a:rect l="l" t="t" r="r" b="b"/>
              <a:pathLst>
                <a:path w="668020" h="339089">
                  <a:moveTo>
                    <a:pt x="668019" y="0"/>
                  </a:moveTo>
                  <a:lnTo>
                    <a:pt x="0" y="0"/>
                  </a:lnTo>
                  <a:lnTo>
                    <a:pt x="0" y="339090"/>
                  </a:lnTo>
                  <a:lnTo>
                    <a:pt x="334009" y="339090"/>
                  </a:lnTo>
                  <a:lnTo>
                    <a:pt x="668019" y="339090"/>
                  </a:lnTo>
                  <a:lnTo>
                    <a:pt x="668019" y="0"/>
                  </a:lnTo>
                  <a:close/>
                </a:path>
              </a:pathLst>
            </a:custGeom>
            <a:solidFill>
              <a:srgbClr val="E5E5E5"/>
            </a:solidFill>
          </p:spPr>
          <p:txBody>
            <a:bodyPr wrap="square" lIns="0" tIns="0" rIns="0" bIns="0" rtlCol="0"/>
            <a:lstStyle/>
            <a:p>
              <a:endParaRPr sz="1906"/>
            </a:p>
          </p:txBody>
        </p:sp>
      </p:grpSp>
      <p:sp>
        <p:nvSpPr>
          <p:cNvPr id="42" name="object 42"/>
          <p:cNvSpPr txBox="1"/>
          <p:nvPr/>
        </p:nvSpPr>
        <p:spPr>
          <a:xfrm>
            <a:off x="5443818" y="4479216"/>
            <a:ext cx="802117"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segment</a:t>
            </a:r>
            <a:endParaRPr sz="1482">
              <a:latin typeface="Arial"/>
              <a:cs typeface="Arial"/>
            </a:endParaRPr>
          </a:p>
        </p:txBody>
      </p:sp>
      <p:sp>
        <p:nvSpPr>
          <p:cNvPr id="43" name="object 43"/>
          <p:cNvSpPr txBox="1"/>
          <p:nvPr/>
        </p:nvSpPr>
        <p:spPr>
          <a:xfrm>
            <a:off x="4901901" y="5381513"/>
            <a:ext cx="1148379"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datagramme</a:t>
            </a:r>
            <a:endParaRPr sz="1482">
              <a:latin typeface="Arial"/>
              <a:cs typeface="Arial"/>
            </a:endParaRPr>
          </a:p>
        </p:txBody>
      </p:sp>
      <p:sp>
        <p:nvSpPr>
          <p:cNvPr id="44" name="object 44"/>
          <p:cNvSpPr txBox="1"/>
          <p:nvPr/>
        </p:nvSpPr>
        <p:spPr>
          <a:xfrm>
            <a:off x="5208494" y="6318772"/>
            <a:ext cx="540572"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trame</a:t>
            </a:r>
            <a:endParaRPr sz="1482">
              <a:latin typeface="Arial"/>
              <a:cs typeface="Arial"/>
            </a:endParaRPr>
          </a:p>
        </p:txBody>
      </p:sp>
      <p:grpSp>
        <p:nvGrpSpPr>
          <p:cNvPr id="45" name="object 45"/>
          <p:cNvGrpSpPr/>
          <p:nvPr/>
        </p:nvGrpSpPr>
        <p:grpSpPr>
          <a:xfrm>
            <a:off x="2430332" y="6009489"/>
            <a:ext cx="5753996" cy="736899"/>
            <a:chOff x="1395730" y="5675629"/>
            <a:chExt cx="5434330" cy="695960"/>
          </a:xfrm>
        </p:grpSpPr>
        <p:sp>
          <p:nvSpPr>
            <p:cNvPr id="46" name="object 46"/>
            <p:cNvSpPr/>
            <p:nvPr/>
          </p:nvSpPr>
          <p:spPr>
            <a:xfrm>
              <a:off x="1512570" y="6220459"/>
              <a:ext cx="5214620" cy="0"/>
            </a:xfrm>
            <a:custGeom>
              <a:avLst/>
              <a:gdLst/>
              <a:ahLst/>
              <a:cxnLst/>
              <a:rect l="l" t="t" r="r" b="b"/>
              <a:pathLst>
                <a:path w="5214620">
                  <a:moveTo>
                    <a:pt x="0" y="0"/>
                  </a:moveTo>
                  <a:lnTo>
                    <a:pt x="5214620" y="0"/>
                  </a:lnTo>
                </a:path>
              </a:pathLst>
            </a:custGeom>
            <a:ln w="3175">
              <a:solidFill>
                <a:srgbClr val="000000"/>
              </a:solidFill>
              <a:prstDash val="lgDash"/>
            </a:ln>
          </p:spPr>
          <p:txBody>
            <a:bodyPr wrap="square" lIns="0" tIns="0" rIns="0" bIns="0" rtlCol="0"/>
            <a:lstStyle/>
            <a:p>
              <a:endParaRPr sz="1906"/>
            </a:p>
          </p:txBody>
        </p:sp>
        <p:pic>
          <p:nvPicPr>
            <p:cNvPr id="47" name="object 47"/>
            <p:cNvPicPr/>
            <p:nvPr/>
          </p:nvPicPr>
          <p:blipFill>
            <a:blip r:embed="rId8" cstate="print"/>
            <a:stretch>
              <a:fillRect/>
            </a:stretch>
          </p:blipFill>
          <p:spPr>
            <a:xfrm>
              <a:off x="1432560" y="6183629"/>
              <a:ext cx="100330" cy="72390"/>
            </a:xfrm>
            <a:prstGeom prst="rect">
              <a:avLst/>
            </a:prstGeom>
          </p:spPr>
        </p:pic>
        <p:pic>
          <p:nvPicPr>
            <p:cNvPr id="48" name="object 48"/>
            <p:cNvPicPr/>
            <p:nvPr/>
          </p:nvPicPr>
          <p:blipFill>
            <a:blip r:embed="rId9" cstate="print"/>
            <a:stretch>
              <a:fillRect/>
            </a:stretch>
          </p:blipFill>
          <p:spPr>
            <a:xfrm>
              <a:off x="6708139" y="6183629"/>
              <a:ext cx="100329" cy="72390"/>
            </a:xfrm>
            <a:prstGeom prst="rect">
              <a:avLst/>
            </a:prstGeom>
          </p:spPr>
        </p:pic>
        <p:sp>
          <p:nvSpPr>
            <p:cNvPr id="49" name="object 49"/>
            <p:cNvSpPr/>
            <p:nvPr/>
          </p:nvSpPr>
          <p:spPr>
            <a:xfrm>
              <a:off x="6068059" y="5675629"/>
              <a:ext cx="753110" cy="327660"/>
            </a:xfrm>
            <a:custGeom>
              <a:avLst/>
              <a:gdLst/>
              <a:ahLst/>
              <a:cxnLst/>
              <a:rect l="l" t="t" r="r" b="b"/>
              <a:pathLst>
                <a:path w="753109" h="327660">
                  <a:moveTo>
                    <a:pt x="753110" y="0"/>
                  </a:moveTo>
                  <a:lnTo>
                    <a:pt x="0" y="0"/>
                  </a:lnTo>
                  <a:lnTo>
                    <a:pt x="0" y="327660"/>
                  </a:lnTo>
                  <a:lnTo>
                    <a:pt x="375919" y="327660"/>
                  </a:lnTo>
                  <a:lnTo>
                    <a:pt x="753110" y="327660"/>
                  </a:lnTo>
                  <a:lnTo>
                    <a:pt x="753110" y="0"/>
                  </a:lnTo>
                  <a:close/>
                </a:path>
              </a:pathLst>
            </a:custGeom>
            <a:solidFill>
              <a:srgbClr val="666666"/>
            </a:solidFill>
          </p:spPr>
          <p:txBody>
            <a:bodyPr wrap="square" lIns="0" tIns="0" rIns="0" bIns="0" rtlCol="0"/>
            <a:lstStyle/>
            <a:p>
              <a:endParaRPr sz="1906"/>
            </a:p>
          </p:txBody>
        </p:sp>
        <p:sp>
          <p:nvSpPr>
            <p:cNvPr id="50" name="object 50"/>
            <p:cNvSpPr/>
            <p:nvPr/>
          </p:nvSpPr>
          <p:spPr>
            <a:xfrm>
              <a:off x="1395730" y="6023609"/>
              <a:ext cx="5434330" cy="347980"/>
            </a:xfrm>
            <a:custGeom>
              <a:avLst/>
              <a:gdLst/>
              <a:ahLst/>
              <a:cxnLst/>
              <a:rect l="l" t="t" r="r" b="b"/>
              <a:pathLst>
                <a:path w="5434330" h="347979">
                  <a:moveTo>
                    <a:pt x="8890" y="168910"/>
                  </a:moveTo>
                  <a:lnTo>
                    <a:pt x="0" y="168910"/>
                  </a:lnTo>
                  <a:lnTo>
                    <a:pt x="0" y="179070"/>
                  </a:lnTo>
                  <a:lnTo>
                    <a:pt x="8890" y="179070"/>
                  </a:lnTo>
                  <a:lnTo>
                    <a:pt x="8890" y="168910"/>
                  </a:lnTo>
                  <a:close/>
                </a:path>
                <a:path w="5434330" h="347979">
                  <a:moveTo>
                    <a:pt x="8890" y="104140"/>
                  </a:moveTo>
                  <a:lnTo>
                    <a:pt x="0" y="104140"/>
                  </a:lnTo>
                  <a:lnTo>
                    <a:pt x="0" y="140970"/>
                  </a:lnTo>
                  <a:lnTo>
                    <a:pt x="8890" y="140970"/>
                  </a:lnTo>
                  <a:lnTo>
                    <a:pt x="8890" y="104140"/>
                  </a:lnTo>
                  <a:close/>
                </a:path>
                <a:path w="5434330" h="347979">
                  <a:moveTo>
                    <a:pt x="8890" y="66040"/>
                  </a:moveTo>
                  <a:lnTo>
                    <a:pt x="0" y="66040"/>
                  </a:lnTo>
                  <a:lnTo>
                    <a:pt x="0" y="74930"/>
                  </a:lnTo>
                  <a:lnTo>
                    <a:pt x="8890" y="74930"/>
                  </a:lnTo>
                  <a:lnTo>
                    <a:pt x="8890" y="66040"/>
                  </a:lnTo>
                  <a:close/>
                </a:path>
                <a:path w="5434330" h="347979">
                  <a:moveTo>
                    <a:pt x="8890" y="0"/>
                  </a:moveTo>
                  <a:lnTo>
                    <a:pt x="0" y="0"/>
                  </a:lnTo>
                  <a:lnTo>
                    <a:pt x="0" y="38100"/>
                  </a:lnTo>
                  <a:lnTo>
                    <a:pt x="8890" y="38100"/>
                  </a:lnTo>
                  <a:lnTo>
                    <a:pt x="8890" y="0"/>
                  </a:lnTo>
                  <a:close/>
                </a:path>
                <a:path w="5434330" h="347979">
                  <a:moveTo>
                    <a:pt x="10160" y="309880"/>
                  </a:moveTo>
                  <a:lnTo>
                    <a:pt x="0" y="309880"/>
                  </a:lnTo>
                  <a:lnTo>
                    <a:pt x="0" y="347980"/>
                  </a:lnTo>
                  <a:lnTo>
                    <a:pt x="10160" y="347980"/>
                  </a:lnTo>
                  <a:lnTo>
                    <a:pt x="10160" y="309880"/>
                  </a:lnTo>
                  <a:close/>
                </a:path>
                <a:path w="5434330" h="347979">
                  <a:moveTo>
                    <a:pt x="10160" y="273050"/>
                  </a:moveTo>
                  <a:lnTo>
                    <a:pt x="0" y="273050"/>
                  </a:lnTo>
                  <a:lnTo>
                    <a:pt x="0" y="281940"/>
                  </a:lnTo>
                  <a:lnTo>
                    <a:pt x="10160" y="281940"/>
                  </a:lnTo>
                  <a:lnTo>
                    <a:pt x="10160" y="273050"/>
                  </a:lnTo>
                  <a:close/>
                </a:path>
                <a:path w="5434330" h="347979">
                  <a:moveTo>
                    <a:pt x="10160" y="243840"/>
                  </a:moveTo>
                  <a:lnTo>
                    <a:pt x="8890" y="207010"/>
                  </a:lnTo>
                  <a:lnTo>
                    <a:pt x="0" y="207010"/>
                  </a:lnTo>
                  <a:lnTo>
                    <a:pt x="0" y="243840"/>
                  </a:lnTo>
                  <a:lnTo>
                    <a:pt x="10160" y="243840"/>
                  </a:lnTo>
                  <a:close/>
                </a:path>
                <a:path w="5434330" h="347979">
                  <a:moveTo>
                    <a:pt x="5433060" y="168910"/>
                  </a:moveTo>
                  <a:lnTo>
                    <a:pt x="5424170" y="168910"/>
                  </a:lnTo>
                  <a:lnTo>
                    <a:pt x="5424170" y="179070"/>
                  </a:lnTo>
                  <a:lnTo>
                    <a:pt x="5433060" y="179070"/>
                  </a:lnTo>
                  <a:lnTo>
                    <a:pt x="5433060" y="168910"/>
                  </a:lnTo>
                  <a:close/>
                </a:path>
                <a:path w="5434330" h="347979">
                  <a:moveTo>
                    <a:pt x="5433060" y="104140"/>
                  </a:moveTo>
                  <a:lnTo>
                    <a:pt x="5424170" y="104140"/>
                  </a:lnTo>
                  <a:lnTo>
                    <a:pt x="5424170" y="140970"/>
                  </a:lnTo>
                  <a:lnTo>
                    <a:pt x="5433060" y="140970"/>
                  </a:lnTo>
                  <a:lnTo>
                    <a:pt x="5433060" y="104140"/>
                  </a:lnTo>
                  <a:close/>
                </a:path>
                <a:path w="5434330" h="347979">
                  <a:moveTo>
                    <a:pt x="5433060" y="66040"/>
                  </a:moveTo>
                  <a:lnTo>
                    <a:pt x="5424170" y="66040"/>
                  </a:lnTo>
                  <a:lnTo>
                    <a:pt x="5424170" y="74930"/>
                  </a:lnTo>
                  <a:lnTo>
                    <a:pt x="5433060" y="74930"/>
                  </a:lnTo>
                  <a:lnTo>
                    <a:pt x="5433060" y="66040"/>
                  </a:lnTo>
                  <a:close/>
                </a:path>
                <a:path w="5434330" h="347979">
                  <a:moveTo>
                    <a:pt x="5433060" y="0"/>
                  </a:moveTo>
                  <a:lnTo>
                    <a:pt x="5424170" y="0"/>
                  </a:lnTo>
                  <a:lnTo>
                    <a:pt x="5424170" y="38100"/>
                  </a:lnTo>
                  <a:lnTo>
                    <a:pt x="5433060" y="38100"/>
                  </a:lnTo>
                  <a:lnTo>
                    <a:pt x="5433060" y="0"/>
                  </a:lnTo>
                  <a:close/>
                </a:path>
                <a:path w="5434330" h="347979">
                  <a:moveTo>
                    <a:pt x="5434330" y="309880"/>
                  </a:moveTo>
                  <a:lnTo>
                    <a:pt x="5424170" y="309880"/>
                  </a:lnTo>
                  <a:lnTo>
                    <a:pt x="5424170" y="347980"/>
                  </a:lnTo>
                  <a:lnTo>
                    <a:pt x="5434330" y="347980"/>
                  </a:lnTo>
                  <a:lnTo>
                    <a:pt x="5434330" y="309880"/>
                  </a:lnTo>
                  <a:close/>
                </a:path>
                <a:path w="5434330" h="347979">
                  <a:moveTo>
                    <a:pt x="5434330" y="273050"/>
                  </a:moveTo>
                  <a:lnTo>
                    <a:pt x="5424170" y="273050"/>
                  </a:lnTo>
                  <a:lnTo>
                    <a:pt x="5424170" y="281940"/>
                  </a:lnTo>
                  <a:lnTo>
                    <a:pt x="5434330" y="281940"/>
                  </a:lnTo>
                  <a:lnTo>
                    <a:pt x="5434330" y="273050"/>
                  </a:lnTo>
                  <a:close/>
                </a:path>
                <a:path w="5434330" h="347979">
                  <a:moveTo>
                    <a:pt x="5434330" y="243840"/>
                  </a:moveTo>
                  <a:lnTo>
                    <a:pt x="5433060" y="207010"/>
                  </a:lnTo>
                  <a:lnTo>
                    <a:pt x="5424170" y="207010"/>
                  </a:lnTo>
                  <a:lnTo>
                    <a:pt x="5424170" y="243840"/>
                  </a:lnTo>
                  <a:lnTo>
                    <a:pt x="5434330" y="243840"/>
                  </a:lnTo>
                  <a:close/>
                </a:path>
              </a:pathLst>
            </a:custGeom>
            <a:solidFill>
              <a:srgbClr val="000000"/>
            </a:solidFill>
          </p:spPr>
          <p:txBody>
            <a:bodyPr wrap="square" lIns="0" tIns="0" rIns="0" bIns="0" rtlCol="0"/>
            <a:lstStyle/>
            <a:p>
              <a:endParaRPr sz="1906"/>
            </a:p>
          </p:txBody>
        </p:sp>
      </p:grpSp>
      <p:sp>
        <p:nvSpPr>
          <p:cNvPr id="51" name="object 51"/>
          <p:cNvSpPr txBox="1"/>
          <p:nvPr/>
        </p:nvSpPr>
        <p:spPr>
          <a:xfrm>
            <a:off x="4819874" y="3273014"/>
            <a:ext cx="681766" cy="347153"/>
          </a:xfrm>
          <a:prstGeom prst="rect">
            <a:avLst/>
          </a:prstGeom>
          <a:ln w="9344">
            <a:solidFill>
              <a:srgbClr val="000000"/>
            </a:solidFill>
          </a:ln>
        </p:spPr>
        <p:txBody>
          <a:bodyPr vert="horz" wrap="square" lIns="0" tIns="38996" rIns="0" bIns="0" rtlCol="0">
            <a:spAutoFit/>
          </a:bodyPr>
          <a:lstStyle/>
          <a:p>
            <a:pPr marL="28911" indent="82025">
              <a:lnSpc>
                <a:spcPts val="1165"/>
              </a:lnSpc>
              <a:spcBef>
                <a:spcPts val="307"/>
              </a:spcBef>
            </a:pPr>
            <a:r>
              <a:rPr sz="1165" b="1" spc="-11" dirty="0">
                <a:latin typeface="Arial"/>
                <a:cs typeface="Arial"/>
              </a:rPr>
              <a:t>en-</a:t>
            </a:r>
            <a:r>
              <a:rPr sz="1165" b="1" spc="-21" dirty="0">
                <a:latin typeface="Arial"/>
                <a:cs typeface="Arial"/>
              </a:rPr>
              <a:t>tête </a:t>
            </a:r>
            <a:r>
              <a:rPr sz="1165" b="1" spc="-11" dirty="0">
                <a:latin typeface="Arial"/>
                <a:cs typeface="Arial"/>
              </a:rPr>
              <a:t>applicatif</a:t>
            </a:r>
            <a:endParaRPr sz="1165">
              <a:latin typeface="Arial"/>
              <a:cs typeface="Arial"/>
            </a:endParaRPr>
          </a:p>
        </p:txBody>
      </p:sp>
      <p:grpSp>
        <p:nvGrpSpPr>
          <p:cNvPr id="52" name="object 52"/>
          <p:cNvGrpSpPr/>
          <p:nvPr/>
        </p:nvGrpSpPr>
        <p:grpSpPr>
          <a:xfrm>
            <a:off x="5496597" y="3267972"/>
            <a:ext cx="1885950" cy="371811"/>
            <a:chOff x="4291647" y="3086417"/>
            <a:chExt cx="1781175" cy="351155"/>
          </a:xfrm>
        </p:grpSpPr>
        <p:sp>
          <p:nvSpPr>
            <p:cNvPr id="53" name="object 53"/>
            <p:cNvSpPr/>
            <p:nvPr/>
          </p:nvSpPr>
          <p:spPr>
            <a:xfrm>
              <a:off x="4296409" y="3091179"/>
              <a:ext cx="1771650" cy="341630"/>
            </a:xfrm>
            <a:custGeom>
              <a:avLst/>
              <a:gdLst/>
              <a:ahLst/>
              <a:cxnLst/>
              <a:rect l="l" t="t" r="r" b="b"/>
              <a:pathLst>
                <a:path w="1771650" h="341629">
                  <a:moveTo>
                    <a:pt x="1771650" y="0"/>
                  </a:moveTo>
                  <a:lnTo>
                    <a:pt x="0" y="0"/>
                  </a:lnTo>
                  <a:lnTo>
                    <a:pt x="0" y="341630"/>
                  </a:lnTo>
                  <a:lnTo>
                    <a:pt x="885189" y="341630"/>
                  </a:lnTo>
                  <a:lnTo>
                    <a:pt x="1771650" y="341630"/>
                  </a:lnTo>
                  <a:lnTo>
                    <a:pt x="1771650" y="0"/>
                  </a:lnTo>
                  <a:close/>
                </a:path>
              </a:pathLst>
            </a:custGeom>
            <a:solidFill>
              <a:srgbClr val="FFFFCC"/>
            </a:solidFill>
          </p:spPr>
          <p:txBody>
            <a:bodyPr wrap="square" lIns="0" tIns="0" rIns="0" bIns="0" rtlCol="0"/>
            <a:lstStyle/>
            <a:p>
              <a:endParaRPr sz="1906"/>
            </a:p>
          </p:txBody>
        </p:sp>
        <p:sp>
          <p:nvSpPr>
            <p:cNvPr id="54" name="object 54"/>
            <p:cNvSpPr/>
            <p:nvPr/>
          </p:nvSpPr>
          <p:spPr>
            <a:xfrm>
              <a:off x="4296409" y="3091179"/>
              <a:ext cx="1771650" cy="341630"/>
            </a:xfrm>
            <a:custGeom>
              <a:avLst/>
              <a:gdLst/>
              <a:ahLst/>
              <a:cxnLst/>
              <a:rect l="l" t="t" r="r" b="b"/>
              <a:pathLst>
                <a:path w="1771650" h="341629">
                  <a:moveTo>
                    <a:pt x="885189" y="341630"/>
                  </a:moveTo>
                  <a:lnTo>
                    <a:pt x="0" y="341630"/>
                  </a:lnTo>
                  <a:lnTo>
                    <a:pt x="0" y="0"/>
                  </a:lnTo>
                  <a:lnTo>
                    <a:pt x="1771650" y="0"/>
                  </a:lnTo>
                  <a:lnTo>
                    <a:pt x="1771650" y="341630"/>
                  </a:lnTo>
                  <a:lnTo>
                    <a:pt x="885189" y="341630"/>
                  </a:lnTo>
                  <a:close/>
                </a:path>
              </a:pathLst>
            </a:custGeom>
            <a:ln w="9344">
              <a:solidFill>
                <a:srgbClr val="000000"/>
              </a:solidFill>
            </a:ln>
          </p:spPr>
          <p:txBody>
            <a:bodyPr wrap="square" lIns="0" tIns="0" rIns="0" bIns="0" rtlCol="0"/>
            <a:lstStyle/>
            <a:p>
              <a:endParaRPr sz="1906"/>
            </a:p>
          </p:txBody>
        </p:sp>
      </p:grpSp>
      <p:sp>
        <p:nvSpPr>
          <p:cNvPr id="55" name="object 55"/>
          <p:cNvSpPr txBox="1"/>
          <p:nvPr/>
        </p:nvSpPr>
        <p:spPr>
          <a:xfrm>
            <a:off x="5652247" y="3282428"/>
            <a:ext cx="1297641" cy="547764"/>
          </a:xfrm>
          <a:prstGeom prst="rect">
            <a:avLst/>
          </a:prstGeom>
        </p:spPr>
        <p:txBody>
          <a:bodyPr vert="horz" wrap="square" lIns="0" tIns="13447" rIns="0" bIns="0" rtlCol="0">
            <a:spAutoFit/>
          </a:bodyPr>
          <a:lstStyle/>
          <a:p>
            <a:pPr marL="289105">
              <a:spcBef>
                <a:spcPts val="106"/>
              </a:spcBef>
            </a:pPr>
            <a:r>
              <a:rPr sz="1906" b="1" spc="-11" dirty="0">
                <a:latin typeface="Arial"/>
                <a:cs typeface="Arial"/>
              </a:rPr>
              <a:t>données</a:t>
            </a:r>
            <a:endParaRPr sz="1906">
              <a:latin typeface="Arial"/>
              <a:cs typeface="Arial"/>
            </a:endParaRPr>
          </a:p>
          <a:p>
            <a:pPr marL="13447">
              <a:spcBef>
                <a:spcPts val="64"/>
              </a:spcBef>
            </a:pPr>
            <a:r>
              <a:rPr sz="1482" b="1" spc="-11" dirty="0">
                <a:latin typeface="Arial"/>
                <a:cs typeface="Arial"/>
              </a:rPr>
              <a:t>message</a:t>
            </a:r>
            <a:endParaRPr sz="1482">
              <a:latin typeface="Arial"/>
              <a:cs typeface="Arial"/>
            </a:endParaRPr>
          </a:p>
        </p:txBody>
      </p:sp>
      <p:sp>
        <p:nvSpPr>
          <p:cNvPr id="56" name="object 56"/>
          <p:cNvSpPr/>
          <p:nvPr/>
        </p:nvSpPr>
        <p:spPr>
          <a:xfrm>
            <a:off x="4819874" y="4173966"/>
            <a:ext cx="707315" cy="345589"/>
          </a:xfrm>
          <a:custGeom>
            <a:avLst/>
            <a:gdLst/>
            <a:ahLst/>
            <a:cxnLst/>
            <a:rect l="l" t="t" r="r" b="b"/>
            <a:pathLst>
              <a:path w="668020" h="326389">
                <a:moveTo>
                  <a:pt x="668019" y="0"/>
                </a:moveTo>
                <a:lnTo>
                  <a:pt x="0" y="0"/>
                </a:lnTo>
                <a:lnTo>
                  <a:pt x="0" y="326390"/>
                </a:lnTo>
                <a:lnTo>
                  <a:pt x="334009" y="326390"/>
                </a:lnTo>
                <a:lnTo>
                  <a:pt x="668019" y="326390"/>
                </a:lnTo>
                <a:lnTo>
                  <a:pt x="668019" y="0"/>
                </a:lnTo>
                <a:close/>
              </a:path>
            </a:pathLst>
          </a:custGeom>
          <a:solidFill>
            <a:srgbClr val="E5E5E5"/>
          </a:solidFill>
        </p:spPr>
        <p:txBody>
          <a:bodyPr wrap="square" lIns="0" tIns="0" rIns="0" bIns="0" rtlCol="0"/>
          <a:lstStyle/>
          <a:p>
            <a:endParaRPr sz="1906"/>
          </a:p>
        </p:txBody>
      </p:sp>
      <p:graphicFrame>
        <p:nvGraphicFramePr>
          <p:cNvPr id="57" name="object 57"/>
          <p:cNvGraphicFramePr>
            <a:graphicFrameLocks noGrp="1"/>
          </p:cNvGraphicFramePr>
          <p:nvPr/>
        </p:nvGraphicFramePr>
        <p:xfrm>
          <a:off x="4028273" y="4169020"/>
          <a:ext cx="3341594" cy="344917"/>
        </p:xfrm>
        <a:graphic>
          <a:graphicData uri="http://schemas.openxmlformats.org/drawingml/2006/table">
            <a:tbl>
              <a:tblPr firstRow="1" bandRow="1">
                <a:tableStyleId>{2D5ABB26-0587-4C30-8999-92F81FD0307C}</a:tableStyleId>
              </a:tblPr>
              <a:tblGrid>
                <a:gridCol w="783964">
                  <a:extLst>
                    <a:ext uri="{9D8B030D-6E8A-4147-A177-3AD203B41FA5}">
                      <a16:colId xmlns:a16="http://schemas.microsoft.com/office/drawing/2014/main" val="20000"/>
                    </a:ext>
                  </a:extLst>
                </a:gridCol>
                <a:gridCol w="707315">
                  <a:extLst>
                    <a:ext uri="{9D8B030D-6E8A-4147-A177-3AD203B41FA5}">
                      <a16:colId xmlns:a16="http://schemas.microsoft.com/office/drawing/2014/main" val="20001"/>
                    </a:ext>
                  </a:extLst>
                </a:gridCol>
                <a:gridCol w="1850315">
                  <a:extLst>
                    <a:ext uri="{9D8B030D-6E8A-4147-A177-3AD203B41FA5}">
                      <a16:colId xmlns:a16="http://schemas.microsoft.com/office/drawing/2014/main" val="20002"/>
                    </a:ext>
                  </a:extLst>
                </a:gridCol>
              </a:tblGrid>
              <a:tr h="344917">
                <a:tc>
                  <a:txBody>
                    <a:bodyPr/>
                    <a:lstStyle/>
                    <a:p>
                      <a:pPr marL="236854" marR="125730" indent="-88900">
                        <a:lnSpc>
                          <a:spcPts val="1100"/>
                        </a:lnSpc>
                        <a:spcBef>
                          <a:spcPts val="240"/>
                        </a:spcBef>
                      </a:pPr>
                      <a:r>
                        <a:rPr sz="1200" b="1" spc="-10" dirty="0">
                          <a:latin typeface="Arial"/>
                          <a:cs typeface="Arial"/>
                        </a:rPr>
                        <a:t>en-</a:t>
                      </a:r>
                      <a:r>
                        <a:rPr sz="1200" b="1" spc="-20" dirty="0">
                          <a:latin typeface="Arial"/>
                          <a:cs typeface="Arial"/>
                        </a:rPr>
                        <a:t>tête </a:t>
                      </a:r>
                      <a:r>
                        <a:rPr sz="1200" b="1" spc="-25" dirty="0">
                          <a:latin typeface="Arial"/>
                          <a:cs typeface="Arial"/>
                        </a:rPr>
                        <a:t>TCP</a:t>
                      </a:r>
                      <a:endParaRPr sz="1200">
                        <a:latin typeface="Arial"/>
                        <a:cs typeface="Arial"/>
                      </a:endParaRPr>
                    </a:p>
                  </a:txBody>
                  <a:tcPr marL="0" marR="0" marT="32273"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7305" marR="18415" indent="77470">
                        <a:lnSpc>
                          <a:spcPts val="1100"/>
                        </a:lnSpc>
                        <a:spcBef>
                          <a:spcPts val="240"/>
                        </a:spcBef>
                      </a:pPr>
                      <a:r>
                        <a:rPr sz="1200" b="1" spc="-10" dirty="0">
                          <a:latin typeface="Arial"/>
                          <a:cs typeface="Arial"/>
                        </a:rPr>
                        <a:t>en-</a:t>
                      </a:r>
                      <a:r>
                        <a:rPr sz="1200" b="1" spc="-20" dirty="0">
                          <a:latin typeface="Arial"/>
                          <a:cs typeface="Arial"/>
                        </a:rPr>
                        <a:t>tête </a:t>
                      </a:r>
                      <a:r>
                        <a:rPr sz="1200" b="1" spc="-10" dirty="0">
                          <a:latin typeface="Arial"/>
                          <a:cs typeface="Arial"/>
                        </a:rPr>
                        <a:t>applicatif</a:t>
                      </a:r>
                      <a:endParaRPr sz="1200">
                        <a:latin typeface="Arial"/>
                        <a:cs typeface="Arial"/>
                      </a:endParaRPr>
                    </a:p>
                  </a:txBody>
                  <a:tcPr marL="0" marR="0" marT="3227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91160">
                        <a:lnSpc>
                          <a:spcPct val="100000"/>
                        </a:lnSpc>
                        <a:spcBef>
                          <a:spcPts val="100"/>
                        </a:spcBef>
                      </a:pPr>
                      <a:r>
                        <a:rPr sz="1900" b="1" spc="-10" dirty="0">
                          <a:latin typeface="Arial"/>
                          <a:cs typeface="Arial"/>
                        </a:rPr>
                        <a:t>données</a:t>
                      </a:r>
                      <a:endParaRPr sz="1900">
                        <a:latin typeface="Arial"/>
                        <a:cs typeface="Arial"/>
                      </a:endParaRPr>
                    </a:p>
                  </a:txBody>
                  <a:tcPr marL="0" marR="0" marT="13447"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sp>
        <p:nvSpPr>
          <p:cNvPr id="58" name="object 58"/>
          <p:cNvSpPr/>
          <p:nvPr/>
        </p:nvSpPr>
        <p:spPr>
          <a:xfrm>
            <a:off x="4819874" y="5073574"/>
            <a:ext cx="707315" cy="346934"/>
          </a:xfrm>
          <a:custGeom>
            <a:avLst/>
            <a:gdLst/>
            <a:ahLst/>
            <a:cxnLst/>
            <a:rect l="l" t="t" r="r" b="b"/>
            <a:pathLst>
              <a:path w="668020" h="327660">
                <a:moveTo>
                  <a:pt x="668019" y="0"/>
                </a:moveTo>
                <a:lnTo>
                  <a:pt x="0" y="0"/>
                </a:lnTo>
                <a:lnTo>
                  <a:pt x="0" y="327659"/>
                </a:lnTo>
                <a:lnTo>
                  <a:pt x="334009" y="327659"/>
                </a:lnTo>
                <a:lnTo>
                  <a:pt x="668019" y="327659"/>
                </a:lnTo>
                <a:lnTo>
                  <a:pt x="668019" y="0"/>
                </a:lnTo>
                <a:close/>
              </a:path>
            </a:pathLst>
          </a:custGeom>
          <a:solidFill>
            <a:srgbClr val="E5E5E5"/>
          </a:solidFill>
        </p:spPr>
        <p:txBody>
          <a:bodyPr wrap="square" lIns="0" tIns="0" rIns="0" bIns="0" rtlCol="0"/>
          <a:lstStyle/>
          <a:p>
            <a:endParaRPr sz="1906"/>
          </a:p>
        </p:txBody>
      </p:sp>
      <p:graphicFrame>
        <p:nvGraphicFramePr>
          <p:cNvPr id="59" name="object 59"/>
          <p:cNvGraphicFramePr>
            <a:graphicFrameLocks noGrp="1"/>
          </p:cNvGraphicFramePr>
          <p:nvPr/>
        </p:nvGraphicFramePr>
        <p:xfrm>
          <a:off x="3228415" y="5068628"/>
          <a:ext cx="4141693" cy="344917"/>
        </p:xfrm>
        <a:graphic>
          <a:graphicData uri="http://schemas.openxmlformats.org/drawingml/2006/table">
            <a:tbl>
              <a:tblPr firstRow="1" bandRow="1">
                <a:tableStyleId>{2D5ABB26-0587-4C30-8999-92F81FD0307C}</a:tableStyleId>
              </a:tblPr>
              <a:tblGrid>
                <a:gridCol w="798755">
                  <a:extLst>
                    <a:ext uri="{9D8B030D-6E8A-4147-A177-3AD203B41FA5}">
                      <a16:colId xmlns:a16="http://schemas.microsoft.com/office/drawing/2014/main" val="20000"/>
                    </a:ext>
                  </a:extLst>
                </a:gridCol>
                <a:gridCol w="785308">
                  <a:extLst>
                    <a:ext uri="{9D8B030D-6E8A-4147-A177-3AD203B41FA5}">
                      <a16:colId xmlns:a16="http://schemas.microsoft.com/office/drawing/2014/main" val="20001"/>
                    </a:ext>
                  </a:extLst>
                </a:gridCol>
                <a:gridCol w="707315">
                  <a:extLst>
                    <a:ext uri="{9D8B030D-6E8A-4147-A177-3AD203B41FA5}">
                      <a16:colId xmlns:a16="http://schemas.microsoft.com/office/drawing/2014/main" val="20002"/>
                    </a:ext>
                  </a:extLst>
                </a:gridCol>
                <a:gridCol w="1850315">
                  <a:extLst>
                    <a:ext uri="{9D8B030D-6E8A-4147-A177-3AD203B41FA5}">
                      <a16:colId xmlns:a16="http://schemas.microsoft.com/office/drawing/2014/main" val="20003"/>
                    </a:ext>
                  </a:extLst>
                </a:gridCol>
              </a:tblGrid>
              <a:tr h="344917">
                <a:tc>
                  <a:txBody>
                    <a:bodyPr/>
                    <a:lstStyle/>
                    <a:p>
                      <a:pPr marL="309880" marR="140970" indent="-162560">
                        <a:lnSpc>
                          <a:spcPts val="1100"/>
                        </a:lnSpc>
                        <a:spcBef>
                          <a:spcPts val="240"/>
                        </a:spcBef>
                      </a:pPr>
                      <a:r>
                        <a:rPr sz="1200" b="1" spc="-10" dirty="0">
                          <a:latin typeface="Arial"/>
                          <a:cs typeface="Arial"/>
                        </a:rPr>
                        <a:t>en-</a:t>
                      </a:r>
                      <a:r>
                        <a:rPr sz="1200" b="1" spc="-20" dirty="0">
                          <a:latin typeface="Arial"/>
                          <a:cs typeface="Arial"/>
                        </a:rPr>
                        <a:t>tête </a:t>
                      </a:r>
                      <a:r>
                        <a:rPr sz="1200" b="1" spc="-25" dirty="0">
                          <a:latin typeface="Arial"/>
                          <a:cs typeface="Arial"/>
                        </a:rPr>
                        <a:t>IP</a:t>
                      </a:r>
                      <a:endParaRPr sz="1200">
                        <a:latin typeface="Arial"/>
                        <a:cs typeface="Arial"/>
                      </a:endParaRPr>
                    </a:p>
                  </a:txBody>
                  <a:tcPr marL="0" marR="0" marT="32273"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marL="238760" marR="125730" indent="-88900">
                        <a:lnSpc>
                          <a:spcPts val="1100"/>
                        </a:lnSpc>
                        <a:spcBef>
                          <a:spcPts val="240"/>
                        </a:spcBef>
                      </a:pPr>
                      <a:r>
                        <a:rPr sz="1200" b="1" spc="-10" dirty="0">
                          <a:latin typeface="Arial"/>
                          <a:cs typeface="Arial"/>
                        </a:rPr>
                        <a:t>en-</a:t>
                      </a:r>
                      <a:r>
                        <a:rPr sz="1200" b="1" spc="-20" dirty="0">
                          <a:latin typeface="Arial"/>
                          <a:cs typeface="Arial"/>
                        </a:rPr>
                        <a:t>tête </a:t>
                      </a:r>
                      <a:r>
                        <a:rPr sz="1200" b="1" spc="-25" dirty="0">
                          <a:latin typeface="Arial"/>
                          <a:cs typeface="Arial"/>
                        </a:rPr>
                        <a:t>TCP</a:t>
                      </a:r>
                      <a:endParaRPr sz="1200">
                        <a:latin typeface="Arial"/>
                        <a:cs typeface="Arial"/>
                      </a:endParaRPr>
                    </a:p>
                  </a:txBody>
                  <a:tcPr marL="0" marR="0" marT="32273" marB="0">
                    <a:lnL w="1905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7305" marR="18415" indent="77470">
                        <a:lnSpc>
                          <a:spcPts val="1100"/>
                        </a:lnSpc>
                        <a:spcBef>
                          <a:spcPts val="240"/>
                        </a:spcBef>
                      </a:pPr>
                      <a:r>
                        <a:rPr sz="1200" b="1" spc="-10" dirty="0">
                          <a:latin typeface="Arial"/>
                          <a:cs typeface="Arial"/>
                        </a:rPr>
                        <a:t>en-</a:t>
                      </a:r>
                      <a:r>
                        <a:rPr sz="1200" b="1" spc="-20" dirty="0">
                          <a:latin typeface="Arial"/>
                          <a:cs typeface="Arial"/>
                        </a:rPr>
                        <a:t>tête </a:t>
                      </a:r>
                      <a:r>
                        <a:rPr sz="1200" b="1" spc="-10" dirty="0">
                          <a:latin typeface="Arial"/>
                          <a:cs typeface="Arial"/>
                        </a:rPr>
                        <a:t>applicatif</a:t>
                      </a:r>
                      <a:endParaRPr sz="1200">
                        <a:latin typeface="Arial"/>
                        <a:cs typeface="Arial"/>
                      </a:endParaRPr>
                    </a:p>
                  </a:txBody>
                  <a:tcPr marL="0" marR="0" marT="3227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91160">
                        <a:lnSpc>
                          <a:spcPct val="100000"/>
                        </a:lnSpc>
                        <a:spcBef>
                          <a:spcPts val="110"/>
                        </a:spcBef>
                      </a:pPr>
                      <a:r>
                        <a:rPr sz="1900" b="1" spc="-10" dirty="0">
                          <a:latin typeface="Arial"/>
                          <a:cs typeface="Arial"/>
                        </a:rPr>
                        <a:t>données</a:t>
                      </a:r>
                      <a:endParaRPr sz="1900">
                        <a:latin typeface="Arial"/>
                        <a:cs typeface="Arial"/>
                      </a:endParaRPr>
                    </a:p>
                  </a:txBody>
                  <a:tcPr marL="0" marR="0" marT="14792" marB="0">
                    <a:lnL w="9525">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sp>
        <p:nvSpPr>
          <p:cNvPr id="60" name="object 60"/>
          <p:cNvSpPr/>
          <p:nvPr/>
        </p:nvSpPr>
        <p:spPr>
          <a:xfrm>
            <a:off x="4819874" y="6009490"/>
            <a:ext cx="707315" cy="346934"/>
          </a:xfrm>
          <a:custGeom>
            <a:avLst/>
            <a:gdLst/>
            <a:ahLst/>
            <a:cxnLst/>
            <a:rect l="l" t="t" r="r" b="b"/>
            <a:pathLst>
              <a:path w="668020" h="327660">
                <a:moveTo>
                  <a:pt x="668019" y="0"/>
                </a:moveTo>
                <a:lnTo>
                  <a:pt x="0" y="0"/>
                </a:lnTo>
                <a:lnTo>
                  <a:pt x="0" y="327660"/>
                </a:lnTo>
                <a:lnTo>
                  <a:pt x="334009" y="327660"/>
                </a:lnTo>
                <a:lnTo>
                  <a:pt x="668019" y="327660"/>
                </a:lnTo>
                <a:lnTo>
                  <a:pt x="668019" y="0"/>
                </a:lnTo>
                <a:close/>
              </a:path>
            </a:pathLst>
          </a:custGeom>
          <a:solidFill>
            <a:srgbClr val="E5E5E5"/>
          </a:solidFill>
        </p:spPr>
        <p:txBody>
          <a:bodyPr wrap="square" lIns="0" tIns="0" rIns="0" bIns="0" rtlCol="0"/>
          <a:lstStyle/>
          <a:p>
            <a:endParaRPr sz="1906"/>
          </a:p>
        </p:txBody>
      </p:sp>
      <p:graphicFrame>
        <p:nvGraphicFramePr>
          <p:cNvPr id="61" name="object 61"/>
          <p:cNvGraphicFramePr>
            <a:graphicFrameLocks noGrp="1"/>
          </p:cNvGraphicFramePr>
          <p:nvPr/>
        </p:nvGraphicFramePr>
        <p:xfrm>
          <a:off x="2427858" y="6004543"/>
          <a:ext cx="5740548" cy="346934"/>
        </p:xfrm>
        <a:graphic>
          <a:graphicData uri="http://schemas.openxmlformats.org/drawingml/2006/table">
            <a:tbl>
              <a:tblPr firstRow="1" bandRow="1">
                <a:tableStyleId>{2D5ABB26-0587-4C30-8999-92F81FD0307C}</a:tableStyleId>
              </a:tblPr>
              <a:tblGrid>
                <a:gridCol w="799428">
                  <a:extLst>
                    <a:ext uri="{9D8B030D-6E8A-4147-A177-3AD203B41FA5}">
                      <a16:colId xmlns:a16="http://schemas.microsoft.com/office/drawing/2014/main" val="20000"/>
                    </a:ext>
                  </a:extLst>
                </a:gridCol>
                <a:gridCol w="800772">
                  <a:extLst>
                    <a:ext uri="{9D8B030D-6E8A-4147-A177-3AD203B41FA5}">
                      <a16:colId xmlns:a16="http://schemas.microsoft.com/office/drawing/2014/main" val="20001"/>
                    </a:ext>
                  </a:extLst>
                </a:gridCol>
                <a:gridCol w="785308">
                  <a:extLst>
                    <a:ext uri="{9D8B030D-6E8A-4147-A177-3AD203B41FA5}">
                      <a16:colId xmlns:a16="http://schemas.microsoft.com/office/drawing/2014/main" val="20002"/>
                    </a:ext>
                  </a:extLst>
                </a:gridCol>
                <a:gridCol w="707314">
                  <a:extLst>
                    <a:ext uri="{9D8B030D-6E8A-4147-A177-3AD203B41FA5}">
                      <a16:colId xmlns:a16="http://schemas.microsoft.com/office/drawing/2014/main" val="20003"/>
                    </a:ext>
                  </a:extLst>
                </a:gridCol>
                <a:gridCol w="1850315">
                  <a:extLst>
                    <a:ext uri="{9D8B030D-6E8A-4147-A177-3AD203B41FA5}">
                      <a16:colId xmlns:a16="http://schemas.microsoft.com/office/drawing/2014/main" val="20004"/>
                    </a:ext>
                  </a:extLst>
                </a:gridCol>
                <a:gridCol w="797411">
                  <a:extLst>
                    <a:ext uri="{9D8B030D-6E8A-4147-A177-3AD203B41FA5}">
                      <a16:colId xmlns:a16="http://schemas.microsoft.com/office/drawing/2014/main" val="20005"/>
                    </a:ext>
                  </a:extLst>
                </a:gridCol>
              </a:tblGrid>
              <a:tr h="346934">
                <a:tc>
                  <a:txBody>
                    <a:bodyPr/>
                    <a:lstStyle/>
                    <a:p>
                      <a:pPr marL="100330" marR="95885" indent="48260">
                        <a:lnSpc>
                          <a:spcPts val="1100"/>
                        </a:lnSpc>
                        <a:spcBef>
                          <a:spcPts val="240"/>
                        </a:spcBef>
                      </a:pPr>
                      <a:r>
                        <a:rPr sz="1200" b="1" spc="-10" dirty="0">
                          <a:latin typeface="Arial"/>
                          <a:cs typeface="Arial"/>
                        </a:rPr>
                        <a:t>en-</a:t>
                      </a:r>
                      <a:r>
                        <a:rPr sz="1200" b="1" spc="-20" dirty="0">
                          <a:latin typeface="Arial"/>
                          <a:cs typeface="Arial"/>
                        </a:rPr>
                        <a:t>tête </a:t>
                      </a:r>
                      <a:r>
                        <a:rPr sz="1200" b="1" spc="-10" dirty="0">
                          <a:latin typeface="Arial"/>
                          <a:cs typeface="Arial"/>
                        </a:rPr>
                        <a:t>ethernet</a:t>
                      </a:r>
                      <a:endParaRPr sz="1200">
                        <a:latin typeface="Arial"/>
                        <a:cs typeface="Arial"/>
                      </a:endParaRPr>
                    </a:p>
                  </a:txBody>
                  <a:tcPr marL="0" marR="0" marT="32273" marB="0">
                    <a:lnL w="12700">
                      <a:solidFill>
                        <a:srgbClr val="000000"/>
                      </a:solidFill>
                      <a:prstDash val="solid"/>
                    </a:lnL>
                    <a:lnR w="19050">
                      <a:solidFill>
                        <a:srgbClr val="000000"/>
                      </a:solidFill>
                      <a:prstDash val="solid"/>
                    </a:lnR>
                    <a:lnT w="9525">
                      <a:solidFill>
                        <a:srgbClr val="000000"/>
                      </a:solidFill>
                      <a:prstDash val="solid"/>
                    </a:lnT>
                    <a:lnB w="9525">
                      <a:solidFill>
                        <a:srgbClr val="000000"/>
                      </a:solidFill>
                      <a:prstDash val="solid"/>
                    </a:lnB>
                  </a:tcPr>
                </a:tc>
                <a:tc>
                  <a:txBody>
                    <a:bodyPr/>
                    <a:lstStyle/>
                    <a:p>
                      <a:pPr marL="311150" marR="140970" indent="-162560">
                        <a:lnSpc>
                          <a:spcPts val="1100"/>
                        </a:lnSpc>
                        <a:spcBef>
                          <a:spcPts val="240"/>
                        </a:spcBef>
                      </a:pPr>
                      <a:r>
                        <a:rPr sz="1200" b="1" spc="-10" dirty="0">
                          <a:latin typeface="Arial"/>
                          <a:cs typeface="Arial"/>
                        </a:rPr>
                        <a:t>en-</a:t>
                      </a:r>
                      <a:r>
                        <a:rPr sz="1200" b="1" spc="-20" dirty="0">
                          <a:latin typeface="Arial"/>
                          <a:cs typeface="Arial"/>
                        </a:rPr>
                        <a:t>tête </a:t>
                      </a:r>
                      <a:r>
                        <a:rPr sz="1200" b="1" spc="-25" dirty="0">
                          <a:latin typeface="Arial"/>
                          <a:cs typeface="Arial"/>
                        </a:rPr>
                        <a:t>IP</a:t>
                      </a:r>
                      <a:endParaRPr sz="1200">
                        <a:latin typeface="Arial"/>
                        <a:cs typeface="Arial"/>
                      </a:endParaRPr>
                    </a:p>
                  </a:txBody>
                  <a:tcPr marL="0" marR="0" marT="32273" marB="0">
                    <a:lnL w="1905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238760" marR="125730" indent="-88900">
                        <a:lnSpc>
                          <a:spcPts val="1100"/>
                        </a:lnSpc>
                        <a:spcBef>
                          <a:spcPts val="240"/>
                        </a:spcBef>
                      </a:pPr>
                      <a:r>
                        <a:rPr sz="1200" b="1" spc="-10" dirty="0">
                          <a:latin typeface="Arial"/>
                          <a:cs typeface="Arial"/>
                        </a:rPr>
                        <a:t>en-</a:t>
                      </a:r>
                      <a:r>
                        <a:rPr sz="1200" b="1" spc="-20" dirty="0">
                          <a:latin typeface="Arial"/>
                          <a:cs typeface="Arial"/>
                        </a:rPr>
                        <a:t>tête </a:t>
                      </a:r>
                      <a:r>
                        <a:rPr sz="1200" b="1" spc="-25" dirty="0">
                          <a:latin typeface="Arial"/>
                          <a:cs typeface="Arial"/>
                        </a:rPr>
                        <a:t>TCP</a:t>
                      </a:r>
                      <a:endParaRPr sz="1200">
                        <a:latin typeface="Arial"/>
                        <a:cs typeface="Arial"/>
                      </a:endParaRPr>
                    </a:p>
                  </a:txBody>
                  <a:tcPr marL="0" marR="0" marT="32273"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7305" marR="18415" indent="77470">
                        <a:lnSpc>
                          <a:spcPts val="1100"/>
                        </a:lnSpc>
                        <a:spcBef>
                          <a:spcPts val="240"/>
                        </a:spcBef>
                      </a:pPr>
                      <a:r>
                        <a:rPr sz="1200" b="1" spc="-10" dirty="0">
                          <a:latin typeface="Arial"/>
                          <a:cs typeface="Arial"/>
                        </a:rPr>
                        <a:t>en-</a:t>
                      </a:r>
                      <a:r>
                        <a:rPr sz="1200" b="1" spc="-20" dirty="0">
                          <a:latin typeface="Arial"/>
                          <a:cs typeface="Arial"/>
                        </a:rPr>
                        <a:t>tête </a:t>
                      </a:r>
                      <a:r>
                        <a:rPr sz="1200" b="1" spc="-10" dirty="0">
                          <a:latin typeface="Arial"/>
                          <a:cs typeface="Arial"/>
                        </a:rPr>
                        <a:t>applicatif</a:t>
                      </a:r>
                      <a:endParaRPr sz="1200">
                        <a:latin typeface="Arial"/>
                        <a:cs typeface="Arial"/>
                      </a:endParaRPr>
                    </a:p>
                  </a:txBody>
                  <a:tcPr marL="0" marR="0" marT="3227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91160">
                        <a:lnSpc>
                          <a:spcPct val="100000"/>
                        </a:lnSpc>
                        <a:spcBef>
                          <a:spcPts val="110"/>
                        </a:spcBef>
                      </a:pPr>
                      <a:r>
                        <a:rPr sz="1900" b="1" spc="-10" dirty="0">
                          <a:latin typeface="Arial"/>
                          <a:cs typeface="Arial"/>
                        </a:rPr>
                        <a:t>données</a:t>
                      </a:r>
                      <a:endParaRPr sz="1900">
                        <a:latin typeface="Arial"/>
                        <a:cs typeface="Arial"/>
                      </a:endParaRPr>
                    </a:p>
                  </a:txBody>
                  <a:tcPr marL="0" marR="0" marT="14792"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99695" marR="59055" indent="-34290">
                        <a:lnSpc>
                          <a:spcPts val="1100"/>
                        </a:lnSpc>
                        <a:spcBef>
                          <a:spcPts val="240"/>
                        </a:spcBef>
                      </a:pPr>
                      <a:r>
                        <a:rPr sz="1200" b="1" spc="-10" dirty="0">
                          <a:latin typeface="Arial"/>
                          <a:cs typeface="Arial"/>
                        </a:rPr>
                        <a:t>en-queue ethernet</a:t>
                      </a:r>
                      <a:endParaRPr sz="1200">
                        <a:latin typeface="Arial"/>
                        <a:cs typeface="Arial"/>
                      </a:endParaRPr>
                    </a:p>
                  </a:txBody>
                  <a:tcPr marL="0" marR="0" marT="32273"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grpSp>
        <p:nvGrpSpPr>
          <p:cNvPr id="62" name="object 62"/>
          <p:cNvGrpSpPr/>
          <p:nvPr/>
        </p:nvGrpSpPr>
        <p:grpSpPr>
          <a:xfrm>
            <a:off x="5501639" y="2373406"/>
            <a:ext cx="4261372" cy="4123540"/>
            <a:chOff x="4296409" y="2241550"/>
            <a:chExt cx="4024629" cy="3894454"/>
          </a:xfrm>
        </p:grpSpPr>
        <p:sp>
          <p:nvSpPr>
            <p:cNvPr id="63" name="object 63"/>
            <p:cNvSpPr/>
            <p:nvPr/>
          </p:nvSpPr>
          <p:spPr>
            <a:xfrm>
              <a:off x="4296409" y="2411729"/>
              <a:ext cx="1771650" cy="679450"/>
            </a:xfrm>
            <a:custGeom>
              <a:avLst/>
              <a:gdLst/>
              <a:ahLst/>
              <a:cxnLst/>
              <a:rect l="l" t="t" r="r" b="b"/>
              <a:pathLst>
                <a:path w="1771650" h="679450">
                  <a:moveTo>
                    <a:pt x="805179" y="0"/>
                  </a:moveTo>
                  <a:lnTo>
                    <a:pt x="0" y="679450"/>
                  </a:lnTo>
                </a:path>
                <a:path w="1771650" h="679450">
                  <a:moveTo>
                    <a:pt x="1771650" y="0"/>
                  </a:moveTo>
                  <a:lnTo>
                    <a:pt x="1771650" y="679450"/>
                  </a:lnTo>
                </a:path>
              </a:pathLst>
            </a:custGeom>
            <a:ln w="3175">
              <a:solidFill>
                <a:srgbClr val="000000"/>
              </a:solidFill>
            </a:ln>
          </p:spPr>
          <p:txBody>
            <a:bodyPr wrap="square" lIns="0" tIns="0" rIns="0" bIns="0" rtlCol="0"/>
            <a:lstStyle/>
            <a:p>
              <a:endParaRPr sz="1906"/>
            </a:p>
          </p:txBody>
        </p:sp>
        <p:sp>
          <p:nvSpPr>
            <p:cNvPr id="64" name="object 64"/>
            <p:cNvSpPr/>
            <p:nvPr/>
          </p:nvSpPr>
          <p:spPr>
            <a:xfrm>
              <a:off x="5101589" y="2241550"/>
              <a:ext cx="966469" cy="340360"/>
            </a:xfrm>
            <a:custGeom>
              <a:avLst/>
              <a:gdLst/>
              <a:ahLst/>
              <a:cxnLst/>
              <a:rect l="l" t="t" r="r" b="b"/>
              <a:pathLst>
                <a:path w="966470" h="340360">
                  <a:moveTo>
                    <a:pt x="482600" y="0"/>
                  </a:moveTo>
                  <a:lnTo>
                    <a:pt x="410451" y="773"/>
                  </a:lnTo>
                  <a:lnTo>
                    <a:pt x="339750" y="2987"/>
                  </a:lnTo>
                  <a:lnTo>
                    <a:pt x="271945" y="6480"/>
                  </a:lnTo>
                  <a:lnTo>
                    <a:pt x="208483" y="11094"/>
                  </a:lnTo>
                  <a:lnTo>
                    <a:pt x="150812" y="16668"/>
                  </a:lnTo>
                  <a:lnTo>
                    <a:pt x="100380" y="23042"/>
                  </a:lnTo>
                  <a:lnTo>
                    <a:pt x="58635" y="30057"/>
                  </a:lnTo>
                  <a:lnTo>
                    <a:pt x="6997" y="45365"/>
                  </a:lnTo>
                  <a:lnTo>
                    <a:pt x="0" y="53339"/>
                  </a:lnTo>
                  <a:lnTo>
                    <a:pt x="0" y="287020"/>
                  </a:lnTo>
                  <a:lnTo>
                    <a:pt x="58635" y="310302"/>
                  </a:lnTo>
                  <a:lnTo>
                    <a:pt x="100380" y="317317"/>
                  </a:lnTo>
                  <a:lnTo>
                    <a:pt x="150812" y="323691"/>
                  </a:lnTo>
                  <a:lnTo>
                    <a:pt x="208483" y="329265"/>
                  </a:lnTo>
                  <a:lnTo>
                    <a:pt x="271945" y="333879"/>
                  </a:lnTo>
                  <a:lnTo>
                    <a:pt x="339750" y="337372"/>
                  </a:lnTo>
                  <a:lnTo>
                    <a:pt x="410451" y="339586"/>
                  </a:lnTo>
                  <a:lnTo>
                    <a:pt x="482600" y="340360"/>
                  </a:lnTo>
                  <a:lnTo>
                    <a:pt x="555092" y="339586"/>
                  </a:lnTo>
                  <a:lnTo>
                    <a:pt x="626069" y="337372"/>
                  </a:lnTo>
                  <a:lnTo>
                    <a:pt x="694089" y="333879"/>
                  </a:lnTo>
                  <a:lnTo>
                    <a:pt x="757712" y="329265"/>
                  </a:lnTo>
                  <a:lnTo>
                    <a:pt x="815498" y="323691"/>
                  </a:lnTo>
                  <a:lnTo>
                    <a:pt x="866007" y="317317"/>
                  </a:lnTo>
                  <a:lnTo>
                    <a:pt x="907799" y="310302"/>
                  </a:lnTo>
                  <a:lnTo>
                    <a:pt x="959471" y="294994"/>
                  </a:lnTo>
                  <a:lnTo>
                    <a:pt x="966470" y="287020"/>
                  </a:lnTo>
                  <a:lnTo>
                    <a:pt x="966470" y="53339"/>
                  </a:lnTo>
                  <a:lnTo>
                    <a:pt x="907799" y="30057"/>
                  </a:lnTo>
                  <a:lnTo>
                    <a:pt x="866007" y="23042"/>
                  </a:lnTo>
                  <a:lnTo>
                    <a:pt x="815498" y="16668"/>
                  </a:lnTo>
                  <a:lnTo>
                    <a:pt x="757712" y="11094"/>
                  </a:lnTo>
                  <a:lnTo>
                    <a:pt x="694089" y="6480"/>
                  </a:lnTo>
                  <a:lnTo>
                    <a:pt x="626069" y="2987"/>
                  </a:lnTo>
                  <a:lnTo>
                    <a:pt x="555092" y="773"/>
                  </a:lnTo>
                  <a:lnTo>
                    <a:pt x="482600" y="0"/>
                  </a:lnTo>
                  <a:close/>
                </a:path>
              </a:pathLst>
            </a:custGeom>
            <a:solidFill>
              <a:srgbClr val="FFFFCC"/>
            </a:solidFill>
          </p:spPr>
          <p:txBody>
            <a:bodyPr wrap="square" lIns="0" tIns="0" rIns="0" bIns="0" rtlCol="0"/>
            <a:lstStyle/>
            <a:p>
              <a:endParaRPr sz="1906"/>
            </a:p>
          </p:txBody>
        </p:sp>
        <p:sp>
          <p:nvSpPr>
            <p:cNvPr id="65" name="object 65"/>
            <p:cNvSpPr/>
            <p:nvPr/>
          </p:nvSpPr>
          <p:spPr>
            <a:xfrm>
              <a:off x="5101589" y="2241550"/>
              <a:ext cx="966469" cy="340360"/>
            </a:xfrm>
            <a:custGeom>
              <a:avLst/>
              <a:gdLst/>
              <a:ahLst/>
              <a:cxnLst/>
              <a:rect l="l" t="t" r="r" b="b"/>
              <a:pathLst>
                <a:path w="966470" h="340360">
                  <a:moveTo>
                    <a:pt x="0" y="53339"/>
                  </a:moveTo>
                  <a:lnTo>
                    <a:pt x="58635" y="30057"/>
                  </a:lnTo>
                  <a:lnTo>
                    <a:pt x="100380" y="23042"/>
                  </a:lnTo>
                  <a:lnTo>
                    <a:pt x="150812" y="16668"/>
                  </a:lnTo>
                  <a:lnTo>
                    <a:pt x="208483" y="11094"/>
                  </a:lnTo>
                  <a:lnTo>
                    <a:pt x="271945" y="6480"/>
                  </a:lnTo>
                  <a:lnTo>
                    <a:pt x="339750" y="2987"/>
                  </a:lnTo>
                  <a:lnTo>
                    <a:pt x="410451" y="773"/>
                  </a:lnTo>
                  <a:lnTo>
                    <a:pt x="482600" y="0"/>
                  </a:lnTo>
                  <a:lnTo>
                    <a:pt x="555092" y="773"/>
                  </a:lnTo>
                  <a:lnTo>
                    <a:pt x="626069" y="2987"/>
                  </a:lnTo>
                  <a:lnTo>
                    <a:pt x="694089" y="6480"/>
                  </a:lnTo>
                  <a:lnTo>
                    <a:pt x="757712" y="11094"/>
                  </a:lnTo>
                  <a:lnTo>
                    <a:pt x="815498" y="16668"/>
                  </a:lnTo>
                  <a:lnTo>
                    <a:pt x="866007" y="23042"/>
                  </a:lnTo>
                  <a:lnTo>
                    <a:pt x="907799" y="30057"/>
                  </a:lnTo>
                  <a:lnTo>
                    <a:pt x="959471" y="45365"/>
                  </a:lnTo>
                  <a:lnTo>
                    <a:pt x="966470" y="53339"/>
                  </a:lnTo>
                  <a:lnTo>
                    <a:pt x="966470" y="287020"/>
                  </a:lnTo>
                  <a:lnTo>
                    <a:pt x="907799" y="310302"/>
                  </a:lnTo>
                  <a:lnTo>
                    <a:pt x="866007" y="317317"/>
                  </a:lnTo>
                  <a:lnTo>
                    <a:pt x="815498" y="323691"/>
                  </a:lnTo>
                  <a:lnTo>
                    <a:pt x="757712" y="329265"/>
                  </a:lnTo>
                  <a:lnTo>
                    <a:pt x="694089" y="333879"/>
                  </a:lnTo>
                  <a:lnTo>
                    <a:pt x="626069" y="337372"/>
                  </a:lnTo>
                  <a:lnTo>
                    <a:pt x="555092" y="339586"/>
                  </a:lnTo>
                  <a:lnTo>
                    <a:pt x="482600" y="340360"/>
                  </a:lnTo>
                  <a:lnTo>
                    <a:pt x="410451" y="339586"/>
                  </a:lnTo>
                  <a:lnTo>
                    <a:pt x="339750" y="337372"/>
                  </a:lnTo>
                  <a:lnTo>
                    <a:pt x="271945" y="333879"/>
                  </a:lnTo>
                  <a:lnTo>
                    <a:pt x="208483" y="329265"/>
                  </a:lnTo>
                  <a:lnTo>
                    <a:pt x="150812" y="323691"/>
                  </a:lnTo>
                  <a:lnTo>
                    <a:pt x="100380" y="317317"/>
                  </a:lnTo>
                  <a:lnTo>
                    <a:pt x="58635" y="310302"/>
                  </a:lnTo>
                  <a:lnTo>
                    <a:pt x="6997" y="294994"/>
                  </a:lnTo>
                  <a:lnTo>
                    <a:pt x="0" y="287020"/>
                  </a:lnTo>
                  <a:lnTo>
                    <a:pt x="0" y="53339"/>
                  </a:lnTo>
                  <a:close/>
                </a:path>
              </a:pathLst>
            </a:custGeom>
            <a:ln w="3175">
              <a:solidFill>
                <a:srgbClr val="000000"/>
              </a:solidFill>
            </a:ln>
          </p:spPr>
          <p:txBody>
            <a:bodyPr wrap="square" lIns="0" tIns="0" rIns="0" bIns="0" rtlCol="0"/>
            <a:lstStyle/>
            <a:p>
              <a:endParaRPr sz="1906"/>
            </a:p>
          </p:txBody>
        </p:sp>
        <p:sp>
          <p:nvSpPr>
            <p:cNvPr id="66" name="object 66"/>
            <p:cNvSpPr/>
            <p:nvPr/>
          </p:nvSpPr>
          <p:spPr>
            <a:xfrm>
              <a:off x="5101589" y="2294889"/>
              <a:ext cx="966469" cy="53340"/>
            </a:xfrm>
            <a:custGeom>
              <a:avLst/>
              <a:gdLst/>
              <a:ahLst/>
              <a:cxnLst/>
              <a:rect l="l" t="t" r="r" b="b"/>
              <a:pathLst>
                <a:path w="966470" h="53339">
                  <a:moveTo>
                    <a:pt x="966470" y="0"/>
                  </a:moveTo>
                  <a:lnTo>
                    <a:pt x="0" y="0"/>
                  </a:lnTo>
                  <a:lnTo>
                    <a:pt x="6997" y="7974"/>
                  </a:lnTo>
                  <a:lnTo>
                    <a:pt x="58635" y="23282"/>
                  </a:lnTo>
                  <a:lnTo>
                    <a:pt x="100380" y="30297"/>
                  </a:lnTo>
                  <a:lnTo>
                    <a:pt x="150812" y="36671"/>
                  </a:lnTo>
                  <a:lnTo>
                    <a:pt x="208483" y="42245"/>
                  </a:lnTo>
                  <a:lnTo>
                    <a:pt x="271945" y="46859"/>
                  </a:lnTo>
                  <a:lnTo>
                    <a:pt x="339750" y="50352"/>
                  </a:lnTo>
                  <a:lnTo>
                    <a:pt x="410451" y="52566"/>
                  </a:lnTo>
                  <a:lnTo>
                    <a:pt x="482600" y="53339"/>
                  </a:lnTo>
                  <a:lnTo>
                    <a:pt x="555092" y="52566"/>
                  </a:lnTo>
                  <a:lnTo>
                    <a:pt x="626069" y="50352"/>
                  </a:lnTo>
                  <a:lnTo>
                    <a:pt x="694089" y="46859"/>
                  </a:lnTo>
                  <a:lnTo>
                    <a:pt x="757712" y="42245"/>
                  </a:lnTo>
                  <a:lnTo>
                    <a:pt x="815498" y="36671"/>
                  </a:lnTo>
                  <a:lnTo>
                    <a:pt x="866007" y="30297"/>
                  </a:lnTo>
                  <a:lnTo>
                    <a:pt x="907799" y="23282"/>
                  </a:lnTo>
                  <a:lnTo>
                    <a:pt x="959471" y="7974"/>
                  </a:lnTo>
                  <a:lnTo>
                    <a:pt x="966470" y="0"/>
                  </a:lnTo>
                  <a:close/>
                </a:path>
              </a:pathLst>
            </a:custGeom>
            <a:solidFill>
              <a:srgbClr val="FFFFCC"/>
            </a:solidFill>
          </p:spPr>
          <p:txBody>
            <a:bodyPr wrap="square" lIns="0" tIns="0" rIns="0" bIns="0" rtlCol="0"/>
            <a:lstStyle/>
            <a:p>
              <a:endParaRPr sz="1906"/>
            </a:p>
          </p:txBody>
        </p:sp>
        <p:sp>
          <p:nvSpPr>
            <p:cNvPr id="67" name="object 67"/>
            <p:cNvSpPr/>
            <p:nvPr/>
          </p:nvSpPr>
          <p:spPr>
            <a:xfrm>
              <a:off x="5101589" y="2294889"/>
              <a:ext cx="966469" cy="53340"/>
            </a:xfrm>
            <a:custGeom>
              <a:avLst/>
              <a:gdLst/>
              <a:ahLst/>
              <a:cxnLst/>
              <a:rect l="l" t="t" r="r" b="b"/>
              <a:pathLst>
                <a:path w="966470" h="53339">
                  <a:moveTo>
                    <a:pt x="0" y="0"/>
                  </a:moveTo>
                  <a:lnTo>
                    <a:pt x="58635" y="23282"/>
                  </a:lnTo>
                  <a:lnTo>
                    <a:pt x="100380" y="30297"/>
                  </a:lnTo>
                  <a:lnTo>
                    <a:pt x="150812" y="36671"/>
                  </a:lnTo>
                  <a:lnTo>
                    <a:pt x="208483" y="42245"/>
                  </a:lnTo>
                  <a:lnTo>
                    <a:pt x="271945" y="46859"/>
                  </a:lnTo>
                  <a:lnTo>
                    <a:pt x="339750" y="50352"/>
                  </a:lnTo>
                  <a:lnTo>
                    <a:pt x="410451" y="52566"/>
                  </a:lnTo>
                  <a:lnTo>
                    <a:pt x="482600" y="53339"/>
                  </a:lnTo>
                  <a:lnTo>
                    <a:pt x="555092" y="52566"/>
                  </a:lnTo>
                  <a:lnTo>
                    <a:pt x="626069" y="50352"/>
                  </a:lnTo>
                  <a:lnTo>
                    <a:pt x="694089" y="46859"/>
                  </a:lnTo>
                  <a:lnTo>
                    <a:pt x="757712" y="42245"/>
                  </a:lnTo>
                  <a:lnTo>
                    <a:pt x="815498" y="36671"/>
                  </a:lnTo>
                  <a:lnTo>
                    <a:pt x="866007" y="30297"/>
                  </a:lnTo>
                  <a:lnTo>
                    <a:pt x="907799" y="23282"/>
                  </a:lnTo>
                  <a:lnTo>
                    <a:pt x="959471" y="7974"/>
                  </a:lnTo>
                  <a:lnTo>
                    <a:pt x="966470" y="0"/>
                  </a:lnTo>
                </a:path>
              </a:pathLst>
            </a:custGeom>
            <a:ln w="3175">
              <a:solidFill>
                <a:srgbClr val="000000"/>
              </a:solidFill>
            </a:ln>
          </p:spPr>
          <p:txBody>
            <a:bodyPr wrap="square" lIns="0" tIns="0" rIns="0" bIns="0" rtlCol="0"/>
            <a:lstStyle/>
            <a:p>
              <a:endParaRPr sz="1906"/>
            </a:p>
          </p:txBody>
        </p:sp>
        <p:pic>
          <p:nvPicPr>
            <p:cNvPr id="68" name="object 68"/>
            <p:cNvPicPr/>
            <p:nvPr/>
          </p:nvPicPr>
          <p:blipFill>
            <a:blip r:embed="rId10" cstate="print"/>
            <a:stretch>
              <a:fillRect/>
            </a:stretch>
          </p:blipFill>
          <p:spPr>
            <a:xfrm>
              <a:off x="7576819" y="3091180"/>
              <a:ext cx="71120" cy="340360"/>
            </a:xfrm>
            <a:prstGeom prst="rect">
              <a:avLst/>
            </a:prstGeom>
          </p:spPr>
        </p:pic>
        <p:pic>
          <p:nvPicPr>
            <p:cNvPr id="69" name="object 69"/>
            <p:cNvPicPr/>
            <p:nvPr/>
          </p:nvPicPr>
          <p:blipFill>
            <a:blip r:embed="rId11" cstate="print"/>
            <a:stretch>
              <a:fillRect/>
            </a:stretch>
          </p:blipFill>
          <p:spPr>
            <a:xfrm>
              <a:off x="7576819" y="3942079"/>
              <a:ext cx="71120" cy="340359"/>
            </a:xfrm>
            <a:prstGeom prst="rect">
              <a:avLst/>
            </a:prstGeom>
          </p:spPr>
        </p:pic>
        <p:pic>
          <p:nvPicPr>
            <p:cNvPr id="70" name="object 70"/>
            <p:cNvPicPr/>
            <p:nvPr/>
          </p:nvPicPr>
          <p:blipFill>
            <a:blip r:embed="rId12" cstate="print"/>
            <a:stretch>
              <a:fillRect/>
            </a:stretch>
          </p:blipFill>
          <p:spPr>
            <a:xfrm>
              <a:off x="7576819" y="4791710"/>
              <a:ext cx="71120" cy="340359"/>
            </a:xfrm>
            <a:prstGeom prst="rect">
              <a:avLst/>
            </a:prstGeom>
          </p:spPr>
        </p:pic>
        <p:sp>
          <p:nvSpPr>
            <p:cNvPr id="71" name="object 71"/>
            <p:cNvSpPr/>
            <p:nvPr/>
          </p:nvSpPr>
          <p:spPr>
            <a:xfrm>
              <a:off x="7612379" y="5642609"/>
              <a:ext cx="0" cy="474980"/>
            </a:xfrm>
            <a:custGeom>
              <a:avLst/>
              <a:gdLst/>
              <a:ahLst/>
              <a:cxnLst/>
              <a:rect l="l" t="t" r="r" b="b"/>
              <a:pathLst>
                <a:path h="474979">
                  <a:moveTo>
                    <a:pt x="0" y="0"/>
                  </a:moveTo>
                  <a:lnTo>
                    <a:pt x="0" y="474979"/>
                  </a:lnTo>
                </a:path>
              </a:pathLst>
            </a:custGeom>
            <a:ln w="3175">
              <a:solidFill>
                <a:srgbClr val="000000"/>
              </a:solidFill>
            </a:ln>
          </p:spPr>
          <p:txBody>
            <a:bodyPr wrap="square" lIns="0" tIns="0" rIns="0" bIns="0" rtlCol="0"/>
            <a:lstStyle/>
            <a:p>
              <a:endParaRPr sz="1906"/>
            </a:p>
          </p:txBody>
        </p:sp>
        <p:sp>
          <p:nvSpPr>
            <p:cNvPr id="72" name="object 72"/>
            <p:cNvSpPr/>
            <p:nvPr/>
          </p:nvSpPr>
          <p:spPr>
            <a:xfrm>
              <a:off x="7033259" y="6117590"/>
              <a:ext cx="1287780" cy="0"/>
            </a:xfrm>
            <a:custGeom>
              <a:avLst/>
              <a:gdLst/>
              <a:ahLst/>
              <a:cxnLst/>
              <a:rect l="l" t="t" r="r" b="b"/>
              <a:pathLst>
                <a:path w="1287779">
                  <a:moveTo>
                    <a:pt x="0" y="0"/>
                  </a:moveTo>
                  <a:lnTo>
                    <a:pt x="1287780" y="0"/>
                  </a:lnTo>
                </a:path>
              </a:pathLst>
            </a:custGeom>
            <a:ln w="35941">
              <a:solidFill>
                <a:srgbClr val="000000"/>
              </a:solidFill>
            </a:ln>
          </p:spPr>
          <p:txBody>
            <a:bodyPr wrap="square" lIns="0" tIns="0" rIns="0" bIns="0" rtlCol="0"/>
            <a:lstStyle/>
            <a:p>
              <a:endParaRPr sz="1906"/>
            </a:p>
          </p:txBody>
        </p:sp>
        <p:sp>
          <p:nvSpPr>
            <p:cNvPr id="73" name="object 73"/>
            <p:cNvSpPr/>
            <p:nvPr/>
          </p:nvSpPr>
          <p:spPr>
            <a:xfrm>
              <a:off x="6142989" y="2438400"/>
              <a:ext cx="814069" cy="287020"/>
            </a:xfrm>
            <a:custGeom>
              <a:avLst/>
              <a:gdLst/>
              <a:ahLst/>
              <a:cxnLst/>
              <a:rect l="l" t="t" r="r" b="b"/>
              <a:pathLst>
                <a:path w="814070" h="287019">
                  <a:moveTo>
                    <a:pt x="0" y="0"/>
                  </a:moveTo>
                  <a:lnTo>
                    <a:pt x="17780" y="6350"/>
                  </a:lnTo>
                </a:path>
                <a:path w="814070" h="287019">
                  <a:moveTo>
                    <a:pt x="35560" y="12700"/>
                  </a:moveTo>
                  <a:lnTo>
                    <a:pt x="52070" y="17779"/>
                  </a:lnTo>
                </a:path>
                <a:path w="814070" h="287019">
                  <a:moveTo>
                    <a:pt x="69850" y="24129"/>
                  </a:moveTo>
                  <a:lnTo>
                    <a:pt x="86360" y="30479"/>
                  </a:lnTo>
                </a:path>
                <a:path w="814070" h="287019">
                  <a:moveTo>
                    <a:pt x="104139" y="36829"/>
                  </a:moveTo>
                  <a:lnTo>
                    <a:pt x="121920" y="43179"/>
                  </a:lnTo>
                </a:path>
                <a:path w="814070" h="287019">
                  <a:moveTo>
                    <a:pt x="138430" y="48260"/>
                  </a:moveTo>
                  <a:lnTo>
                    <a:pt x="156210" y="54610"/>
                  </a:lnTo>
                </a:path>
                <a:path w="814070" h="287019">
                  <a:moveTo>
                    <a:pt x="173989" y="60960"/>
                  </a:moveTo>
                  <a:lnTo>
                    <a:pt x="190500" y="67310"/>
                  </a:lnTo>
                </a:path>
                <a:path w="814070" h="287019">
                  <a:moveTo>
                    <a:pt x="208280" y="73660"/>
                  </a:moveTo>
                  <a:lnTo>
                    <a:pt x="224789" y="80010"/>
                  </a:lnTo>
                </a:path>
                <a:path w="814070" h="287019">
                  <a:moveTo>
                    <a:pt x="242570" y="85089"/>
                  </a:moveTo>
                  <a:lnTo>
                    <a:pt x="260350" y="91439"/>
                  </a:lnTo>
                </a:path>
                <a:path w="814070" h="287019">
                  <a:moveTo>
                    <a:pt x="276860" y="97789"/>
                  </a:moveTo>
                  <a:lnTo>
                    <a:pt x="294639" y="104139"/>
                  </a:lnTo>
                </a:path>
                <a:path w="814070" h="287019">
                  <a:moveTo>
                    <a:pt x="312420" y="109220"/>
                  </a:moveTo>
                  <a:lnTo>
                    <a:pt x="328930" y="115570"/>
                  </a:lnTo>
                </a:path>
                <a:path w="814070" h="287019">
                  <a:moveTo>
                    <a:pt x="346710" y="121920"/>
                  </a:moveTo>
                  <a:lnTo>
                    <a:pt x="364489" y="128270"/>
                  </a:lnTo>
                </a:path>
                <a:path w="814070" h="287019">
                  <a:moveTo>
                    <a:pt x="381000" y="134620"/>
                  </a:moveTo>
                  <a:lnTo>
                    <a:pt x="398780" y="139700"/>
                  </a:lnTo>
                </a:path>
                <a:path w="814070" h="287019">
                  <a:moveTo>
                    <a:pt x="415289" y="146050"/>
                  </a:moveTo>
                  <a:lnTo>
                    <a:pt x="433069" y="152400"/>
                  </a:lnTo>
                </a:path>
                <a:path w="814070" h="287019">
                  <a:moveTo>
                    <a:pt x="450850" y="158750"/>
                  </a:moveTo>
                  <a:lnTo>
                    <a:pt x="468630" y="165100"/>
                  </a:lnTo>
                </a:path>
                <a:path w="814070" h="287019">
                  <a:moveTo>
                    <a:pt x="485139" y="171450"/>
                  </a:moveTo>
                  <a:lnTo>
                    <a:pt x="502919" y="176529"/>
                  </a:lnTo>
                </a:path>
                <a:path w="814070" h="287019">
                  <a:moveTo>
                    <a:pt x="519430" y="182879"/>
                  </a:moveTo>
                  <a:lnTo>
                    <a:pt x="537210" y="189229"/>
                  </a:lnTo>
                </a:path>
                <a:path w="814070" h="287019">
                  <a:moveTo>
                    <a:pt x="554989" y="195579"/>
                  </a:moveTo>
                  <a:lnTo>
                    <a:pt x="571500" y="201929"/>
                  </a:lnTo>
                </a:path>
                <a:path w="814070" h="287019">
                  <a:moveTo>
                    <a:pt x="589280" y="207010"/>
                  </a:moveTo>
                  <a:lnTo>
                    <a:pt x="605789" y="213360"/>
                  </a:lnTo>
                </a:path>
                <a:path w="814070" h="287019">
                  <a:moveTo>
                    <a:pt x="623569" y="219710"/>
                  </a:moveTo>
                  <a:lnTo>
                    <a:pt x="641350" y="226060"/>
                  </a:lnTo>
                </a:path>
                <a:path w="814070" h="287019">
                  <a:moveTo>
                    <a:pt x="657860" y="231139"/>
                  </a:moveTo>
                  <a:lnTo>
                    <a:pt x="675639" y="237489"/>
                  </a:lnTo>
                </a:path>
                <a:path w="814070" h="287019">
                  <a:moveTo>
                    <a:pt x="693419" y="243839"/>
                  </a:moveTo>
                  <a:lnTo>
                    <a:pt x="709930" y="250189"/>
                  </a:lnTo>
                </a:path>
                <a:path w="814070" h="287019">
                  <a:moveTo>
                    <a:pt x="727710" y="256539"/>
                  </a:moveTo>
                  <a:lnTo>
                    <a:pt x="745489" y="262889"/>
                  </a:lnTo>
                </a:path>
                <a:path w="814070" h="287019">
                  <a:moveTo>
                    <a:pt x="762000" y="267970"/>
                  </a:moveTo>
                  <a:lnTo>
                    <a:pt x="779780" y="274320"/>
                  </a:lnTo>
                </a:path>
                <a:path w="814070" h="287019">
                  <a:moveTo>
                    <a:pt x="796289" y="280670"/>
                  </a:moveTo>
                  <a:lnTo>
                    <a:pt x="814069" y="287020"/>
                  </a:lnTo>
                </a:path>
              </a:pathLst>
            </a:custGeom>
            <a:ln w="3175">
              <a:solidFill>
                <a:srgbClr val="000000"/>
              </a:solidFill>
            </a:ln>
          </p:spPr>
          <p:txBody>
            <a:bodyPr wrap="square" lIns="0" tIns="0" rIns="0" bIns="0" rtlCol="0"/>
            <a:lstStyle/>
            <a:p>
              <a:endParaRPr sz="1906"/>
            </a:p>
          </p:txBody>
        </p:sp>
        <p:sp>
          <p:nvSpPr>
            <p:cNvPr id="74" name="object 74"/>
            <p:cNvSpPr/>
            <p:nvPr/>
          </p:nvSpPr>
          <p:spPr>
            <a:xfrm>
              <a:off x="6068060" y="2411729"/>
              <a:ext cx="965200" cy="340360"/>
            </a:xfrm>
            <a:custGeom>
              <a:avLst/>
              <a:gdLst/>
              <a:ahLst/>
              <a:cxnLst/>
              <a:rect l="l" t="t" r="r" b="b"/>
              <a:pathLst>
                <a:path w="965200" h="340360">
                  <a:moveTo>
                    <a:pt x="106680" y="0"/>
                  </a:moveTo>
                  <a:lnTo>
                    <a:pt x="0" y="0"/>
                  </a:lnTo>
                  <a:lnTo>
                    <a:pt x="82550" y="67310"/>
                  </a:lnTo>
                  <a:lnTo>
                    <a:pt x="80010" y="58420"/>
                  </a:lnTo>
                  <a:lnTo>
                    <a:pt x="78740" y="48260"/>
                  </a:lnTo>
                  <a:lnTo>
                    <a:pt x="78740" y="39370"/>
                  </a:lnTo>
                  <a:lnTo>
                    <a:pt x="81280" y="29210"/>
                  </a:lnTo>
                  <a:lnTo>
                    <a:pt x="85090" y="20320"/>
                  </a:lnTo>
                  <a:lnTo>
                    <a:pt x="91440" y="11430"/>
                  </a:lnTo>
                  <a:lnTo>
                    <a:pt x="97790" y="5080"/>
                  </a:lnTo>
                  <a:lnTo>
                    <a:pt x="106680" y="0"/>
                  </a:lnTo>
                  <a:close/>
                </a:path>
                <a:path w="965200" h="340360">
                  <a:moveTo>
                    <a:pt x="965200" y="340360"/>
                  </a:moveTo>
                  <a:lnTo>
                    <a:pt x="882650" y="273050"/>
                  </a:lnTo>
                  <a:lnTo>
                    <a:pt x="885190" y="281940"/>
                  </a:lnTo>
                  <a:lnTo>
                    <a:pt x="886460" y="290830"/>
                  </a:lnTo>
                  <a:lnTo>
                    <a:pt x="872490" y="328930"/>
                  </a:lnTo>
                  <a:lnTo>
                    <a:pt x="858520" y="340360"/>
                  </a:lnTo>
                  <a:lnTo>
                    <a:pt x="965200" y="340360"/>
                  </a:lnTo>
                  <a:close/>
                </a:path>
              </a:pathLst>
            </a:custGeom>
            <a:solidFill>
              <a:srgbClr val="000000"/>
            </a:solidFill>
          </p:spPr>
          <p:txBody>
            <a:bodyPr wrap="square" lIns="0" tIns="0" rIns="0" bIns="0" rtlCol="0"/>
            <a:lstStyle/>
            <a:p>
              <a:endParaRPr sz="1906"/>
            </a:p>
          </p:txBody>
        </p:sp>
      </p:grpSp>
      <p:sp>
        <p:nvSpPr>
          <p:cNvPr id="76" name="object 76"/>
          <p:cNvSpPr txBox="1"/>
          <p:nvPr/>
        </p:nvSpPr>
        <p:spPr>
          <a:xfrm>
            <a:off x="1300778" y="978945"/>
            <a:ext cx="8056805" cy="1648142"/>
          </a:xfrm>
          <a:prstGeom prst="rect">
            <a:avLst/>
          </a:prstGeom>
        </p:spPr>
        <p:txBody>
          <a:bodyPr vert="horz" wrap="square" lIns="0" tIns="137159" rIns="0" bIns="0" rtlCol="0">
            <a:spAutoFit/>
          </a:bodyPr>
          <a:lstStyle/>
          <a:p>
            <a:pPr marL="13447">
              <a:spcBef>
                <a:spcPts val="1079"/>
              </a:spcBef>
            </a:pPr>
            <a:r>
              <a:rPr sz="2541" b="1" dirty="0">
                <a:solidFill>
                  <a:srgbClr val="7F0000"/>
                </a:solidFill>
                <a:latin typeface="Verdana"/>
                <a:cs typeface="Verdana"/>
              </a:rPr>
              <a:t>Efficacité</a:t>
            </a:r>
            <a:r>
              <a:rPr sz="2541" b="1" spc="-79" dirty="0">
                <a:solidFill>
                  <a:srgbClr val="7F0000"/>
                </a:solidFill>
                <a:latin typeface="Verdana"/>
                <a:cs typeface="Verdana"/>
              </a:rPr>
              <a:t> </a:t>
            </a:r>
            <a:r>
              <a:rPr sz="2541" b="1" dirty="0">
                <a:solidFill>
                  <a:srgbClr val="7F0000"/>
                </a:solidFill>
                <a:latin typeface="Verdana"/>
                <a:cs typeface="Verdana"/>
              </a:rPr>
              <a:t>du</a:t>
            </a:r>
            <a:r>
              <a:rPr sz="2541" b="1" spc="-74" dirty="0">
                <a:solidFill>
                  <a:srgbClr val="7F0000"/>
                </a:solidFill>
                <a:latin typeface="Verdana"/>
                <a:cs typeface="Verdana"/>
              </a:rPr>
              <a:t> </a:t>
            </a:r>
            <a:r>
              <a:rPr sz="2541" b="1" dirty="0">
                <a:solidFill>
                  <a:srgbClr val="7F0000"/>
                </a:solidFill>
                <a:latin typeface="Verdana"/>
                <a:cs typeface="Verdana"/>
              </a:rPr>
              <a:t>transfert</a:t>
            </a:r>
            <a:r>
              <a:rPr sz="2541" b="1" spc="-79" dirty="0">
                <a:solidFill>
                  <a:srgbClr val="7F0000"/>
                </a:solidFill>
                <a:latin typeface="Verdana"/>
                <a:cs typeface="Verdana"/>
              </a:rPr>
              <a:t> </a:t>
            </a:r>
            <a:r>
              <a:rPr sz="2541" b="1" spc="-53" dirty="0">
                <a:solidFill>
                  <a:srgbClr val="7F0000"/>
                </a:solidFill>
                <a:latin typeface="Verdana"/>
                <a:cs typeface="Verdana"/>
              </a:rPr>
              <a:t>:</a:t>
            </a:r>
            <a:endParaRPr sz="2541">
              <a:latin typeface="Verdana"/>
              <a:cs typeface="Verdana"/>
            </a:endParaRPr>
          </a:p>
          <a:p>
            <a:pPr marL="1543016">
              <a:spcBef>
                <a:spcPts val="731"/>
              </a:spcBef>
            </a:pPr>
            <a:r>
              <a:rPr sz="1906" b="1" dirty="0">
                <a:solidFill>
                  <a:srgbClr val="00007F"/>
                </a:solidFill>
                <a:latin typeface="Arial"/>
                <a:cs typeface="Arial"/>
              </a:rPr>
              <a:t>Efficacité</a:t>
            </a:r>
            <a:r>
              <a:rPr sz="1906" b="1" spc="-26" dirty="0">
                <a:solidFill>
                  <a:srgbClr val="00007F"/>
                </a:solidFill>
                <a:latin typeface="Arial"/>
                <a:cs typeface="Arial"/>
              </a:rPr>
              <a:t> </a:t>
            </a:r>
            <a:r>
              <a:rPr sz="1906" b="1" dirty="0">
                <a:solidFill>
                  <a:srgbClr val="00007F"/>
                </a:solidFill>
                <a:latin typeface="Arial"/>
                <a:cs typeface="Arial"/>
              </a:rPr>
              <a:t>du</a:t>
            </a:r>
            <a:r>
              <a:rPr sz="1906" b="1" spc="-26" dirty="0">
                <a:solidFill>
                  <a:srgbClr val="00007F"/>
                </a:solidFill>
                <a:latin typeface="Arial"/>
                <a:cs typeface="Arial"/>
              </a:rPr>
              <a:t> </a:t>
            </a:r>
            <a:r>
              <a:rPr sz="1906" b="1" dirty="0">
                <a:solidFill>
                  <a:srgbClr val="00007F"/>
                </a:solidFill>
                <a:latin typeface="Arial"/>
                <a:cs typeface="Arial"/>
              </a:rPr>
              <a:t>transfert</a:t>
            </a:r>
            <a:r>
              <a:rPr sz="1906" b="1" spc="-26" dirty="0">
                <a:solidFill>
                  <a:srgbClr val="00007F"/>
                </a:solidFill>
                <a:latin typeface="Arial"/>
                <a:cs typeface="Arial"/>
              </a:rPr>
              <a:t> </a:t>
            </a:r>
            <a:r>
              <a:rPr sz="1906" b="1" dirty="0">
                <a:solidFill>
                  <a:srgbClr val="00007F"/>
                </a:solidFill>
                <a:latin typeface="Arial"/>
                <a:cs typeface="Arial"/>
              </a:rPr>
              <a:t>=</a:t>
            </a:r>
            <a:r>
              <a:rPr sz="1906" b="1" spc="-26" dirty="0">
                <a:solidFill>
                  <a:srgbClr val="00007F"/>
                </a:solidFill>
                <a:latin typeface="Arial"/>
                <a:cs typeface="Arial"/>
              </a:rPr>
              <a:t> </a:t>
            </a:r>
            <a:r>
              <a:rPr sz="1906" b="1" dirty="0">
                <a:solidFill>
                  <a:srgbClr val="00007F"/>
                </a:solidFill>
                <a:latin typeface="Arial"/>
                <a:cs typeface="Arial"/>
              </a:rPr>
              <a:t>données</a:t>
            </a:r>
            <a:r>
              <a:rPr sz="1906" b="1" spc="-26" dirty="0">
                <a:solidFill>
                  <a:srgbClr val="00007F"/>
                </a:solidFill>
                <a:latin typeface="Arial"/>
                <a:cs typeface="Arial"/>
              </a:rPr>
              <a:t> </a:t>
            </a:r>
            <a:r>
              <a:rPr sz="1906" b="1" dirty="0">
                <a:solidFill>
                  <a:srgbClr val="00007F"/>
                </a:solidFill>
                <a:latin typeface="Arial"/>
                <a:cs typeface="Arial"/>
              </a:rPr>
              <a:t>utiles</a:t>
            </a:r>
            <a:r>
              <a:rPr sz="1906" b="1" spc="-26" dirty="0">
                <a:solidFill>
                  <a:srgbClr val="00007F"/>
                </a:solidFill>
                <a:latin typeface="Arial"/>
                <a:cs typeface="Arial"/>
              </a:rPr>
              <a:t> </a:t>
            </a:r>
            <a:r>
              <a:rPr sz="1906" b="1" dirty="0">
                <a:solidFill>
                  <a:srgbClr val="00007F"/>
                </a:solidFill>
                <a:latin typeface="Arial"/>
                <a:cs typeface="Arial"/>
              </a:rPr>
              <a:t>/</a:t>
            </a:r>
            <a:r>
              <a:rPr sz="1906" b="1" spc="-26" dirty="0">
                <a:solidFill>
                  <a:srgbClr val="00007F"/>
                </a:solidFill>
                <a:latin typeface="Arial"/>
                <a:cs typeface="Arial"/>
              </a:rPr>
              <a:t> </a:t>
            </a:r>
            <a:r>
              <a:rPr sz="1906" b="1" dirty="0">
                <a:solidFill>
                  <a:srgbClr val="00007F"/>
                </a:solidFill>
                <a:latin typeface="Arial"/>
                <a:cs typeface="Arial"/>
              </a:rPr>
              <a:t>données</a:t>
            </a:r>
            <a:r>
              <a:rPr sz="1906" b="1" spc="-26" dirty="0">
                <a:solidFill>
                  <a:srgbClr val="00007F"/>
                </a:solidFill>
                <a:latin typeface="Arial"/>
                <a:cs typeface="Arial"/>
              </a:rPr>
              <a:t> </a:t>
            </a:r>
            <a:r>
              <a:rPr sz="1906" b="1" spc="-11" dirty="0">
                <a:solidFill>
                  <a:srgbClr val="00007F"/>
                </a:solidFill>
                <a:latin typeface="Arial"/>
                <a:cs typeface="Arial"/>
              </a:rPr>
              <a:t>totales</a:t>
            </a:r>
            <a:endParaRPr sz="1906">
              <a:latin typeface="Arial"/>
              <a:cs typeface="Arial"/>
            </a:endParaRPr>
          </a:p>
          <a:p>
            <a:pPr>
              <a:spcBef>
                <a:spcPts val="445"/>
              </a:spcBef>
            </a:pPr>
            <a:endParaRPr sz="1906">
              <a:latin typeface="Arial"/>
              <a:cs typeface="Arial"/>
            </a:endParaRPr>
          </a:p>
          <a:p>
            <a:pPr marL="13447"/>
            <a:r>
              <a:rPr sz="2541" b="1" spc="-11" dirty="0">
                <a:solidFill>
                  <a:srgbClr val="7F0000"/>
                </a:solidFill>
                <a:latin typeface="Verdana"/>
                <a:cs typeface="Verdana"/>
              </a:rPr>
              <a:t>Encapsulation</a:t>
            </a:r>
            <a:endParaRPr sz="2541">
              <a:latin typeface="Verdana"/>
              <a:cs typeface="Verdana"/>
            </a:endParaRPr>
          </a:p>
        </p:txBody>
      </p:sp>
      <p:sp>
        <p:nvSpPr>
          <p:cNvPr id="77" name="object 77"/>
          <p:cNvSpPr txBox="1">
            <a:spLocks noGrp="1"/>
          </p:cNvSpPr>
          <p:nvPr>
            <p:ph type="title"/>
          </p:nvPr>
        </p:nvSpPr>
        <p:spPr>
          <a:xfrm>
            <a:off x="483197" y="225056"/>
            <a:ext cx="11134165" cy="690687"/>
          </a:xfrm>
          <a:prstGeom prst="rect">
            <a:avLst/>
          </a:prstGeom>
        </p:spPr>
        <p:txBody>
          <a:bodyPr vert="horz" wrap="square" lIns="0" tIns="13447" rIns="0" bIns="0" rtlCol="0" anchor="ctr">
            <a:spAutoFit/>
          </a:bodyPr>
          <a:lstStyle/>
          <a:p>
            <a:pPr marL="2871556">
              <a:lnSpc>
                <a:spcPct val="100000"/>
              </a:lnSpc>
              <a:spcBef>
                <a:spcPts val="106"/>
              </a:spcBef>
            </a:pPr>
            <a:r>
              <a:rPr dirty="0"/>
              <a:t>Modèle</a:t>
            </a:r>
            <a:r>
              <a:rPr spc="-42" dirty="0"/>
              <a:t> </a:t>
            </a:r>
            <a:r>
              <a:rPr spc="-11" dirty="0"/>
              <a:t>TCP/IP</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264972" y="2763371"/>
            <a:ext cx="2591248" cy="533848"/>
            <a:chOff x="4072890" y="2609850"/>
            <a:chExt cx="2447290" cy="504190"/>
          </a:xfrm>
        </p:grpSpPr>
        <p:sp>
          <p:nvSpPr>
            <p:cNvPr id="3" name="object 3"/>
            <p:cNvSpPr/>
            <p:nvPr/>
          </p:nvSpPr>
          <p:spPr>
            <a:xfrm>
              <a:off x="4097020" y="2609850"/>
              <a:ext cx="572770" cy="209550"/>
            </a:xfrm>
            <a:custGeom>
              <a:avLst/>
              <a:gdLst/>
              <a:ahLst/>
              <a:cxnLst/>
              <a:rect l="l" t="t" r="r" b="b"/>
              <a:pathLst>
                <a:path w="572770" h="209550">
                  <a:moveTo>
                    <a:pt x="572769" y="0"/>
                  </a:moveTo>
                  <a:lnTo>
                    <a:pt x="0" y="0"/>
                  </a:lnTo>
                  <a:lnTo>
                    <a:pt x="0" y="209550"/>
                  </a:lnTo>
                  <a:lnTo>
                    <a:pt x="287019" y="209550"/>
                  </a:lnTo>
                  <a:lnTo>
                    <a:pt x="572769" y="209550"/>
                  </a:lnTo>
                  <a:lnTo>
                    <a:pt x="572769" y="0"/>
                  </a:lnTo>
                  <a:close/>
                </a:path>
              </a:pathLst>
            </a:custGeom>
            <a:solidFill>
              <a:srgbClr val="CCCCCC"/>
            </a:solidFill>
          </p:spPr>
          <p:txBody>
            <a:bodyPr wrap="square" lIns="0" tIns="0" rIns="0" bIns="0" rtlCol="0"/>
            <a:lstStyle/>
            <a:p>
              <a:endParaRPr sz="1906"/>
            </a:p>
          </p:txBody>
        </p:sp>
        <p:sp>
          <p:nvSpPr>
            <p:cNvPr id="4" name="object 4"/>
            <p:cNvSpPr/>
            <p:nvPr/>
          </p:nvSpPr>
          <p:spPr>
            <a:xfrm>
              <a:off x="4093210" y="2832099"/>
              <a:ext cx="2404110" cy="281940"/>
            </a:xfrm>
            <a:custGeom>
              <a:avLst/>
              <a:gdLst/>
              <a:ahLst/>
              <a:cxnLst/>
              <a:rect l="l" t="t" r="r" b="b"/>
              <a:pathLst>
                <a:path w="2404110" h="281939">
                  <a:moveTo>
                    <a:pt x="8890" y="229870"/>
                  </a:moveTo>
                  <a:lnTo>
                    <a:pt x="0" y="229870"/>
                  </a:lnTo>
                  <a:lnTo>
                    <a:pt x="0" y="240030"/>
                  </a:lnTo>
                  <a:lnTo>
                    <a:pt x="8890" y="240030"/>
                  </a:lnTo>
                  <a:lnTo>
                    <a:pt x="8890" y="229870"/>
                  </a:lnTo>
                  <a:close/>
                </a:path>
                <a:path w="2404110" h="281939">
                  <a:moveTo>
                    <a:pt x="8890" y="165100"/>
                  </a:moveTo>
                  <a:lnTo>
                    <a:pt x="0" y="165100"/>
                  </a:lnTo>
                  <a:lnTo>
                    <a:pt x="0" y="201930"/>
                  </a:lnTo>
                  <a:lnTo>
                    <a:pt x="8890" y="201930"/>
                  </a:lnTo>
                  <a:lnTo>
                    <a:pt x="8890" y="165100"/>
                  </a:lnTo>
                  <a:close/>
                </a:path>
                <a:path w="2404110" h="281939">
                  <a:moveTo>
                    <a:pt x="8890" y="127000"/>
                  </a:moveTo>
                  <a:lnTo>
                    <a:pt x="0" y="127000"/>
                  </a:lnTo>
                  <a:lnTo>
                    <a:pt x="0" y="135890"/>
                  </a:lnTo>
                  <a:lnTo>
                    <a:pt x="8890" y="135890"/>
                  </a:lnTo>
                  <a:lnTo>
                    <a:pt x="8890" y="127000"/>
                  </a:lnTo>
                  <a:close/>
                </a:path>
                <a:path w="2404110" h="281939">
                  <a:moveTo>
                    <a:pt x="8890" y="60960"/>
                  </a:moveTo>
                  <a:lnTo>
                    <a:pt x="0" y="60960"/>
                  </a:lnTo>
                  <a:lnTo>
                    <a:pt x="0" y="99060"/>
                  </a:lnTo>
                  <a:lnTo>
                    <a:pt x="8890" y="99060"/>
                  </a:lnTo>
                  <a:lnTo>
                    <a:pt x="8890" y="60960"/>
                  </a:lnTo>
                  <a:close/>
                </a:path>
                <a:path w="2404110" h="281939">
                  <a:moveTo>
                    <a:pt x="8890" y="22860"/>
                  </a:moveTo>
                  <a:lnTo>
                    <a:pt x="0" y="22860"/>
                  </a:lnTo>
                  <a:lnTo>
                    <a:pt x="0" y="33020"/>
                  </a:lnTo>
                  <a:lnTo>
                    <a:pt x="8890" y="33020"/>
                  </a:lnTo>
                  <a:lnTo>
                    <a:pt x="8890" y="22860"/>
                  </a:lnTo>
                  <a:close/>
                </a:path>
                <a:path w="2404110" h="281939">
                  <a:moveTo>
                    <a:pt x="2404110" y="273050"/>
                  </a:moveTo>
                  <a:lnTo>
                    <a:pt x="2395220" y="273050"/>
                  </a:lnTo>
                  <a:lnTo>
                    <a:pt x="2395220" y="281940"/>
                  </a:lnTo>
                  <a:lnTo>
                    <a:pt x="2404110" y="281940"/>
                  </a:lnTo>
                  <a:lnTo>
                    <a:pt x="2404110" y="273050"/>
                  </a:lnTo>
                  <a:close/>
                </a:path>
                <a:path w="2404110" h="281939">
                  <a:moveTo>
                    <a:pt x="2404110" y="207010"/>
                  </a:moveTo>
                  <a:lnTo>
                    <a:pt x="2393950" y="207010"/>
                  </a:lnTo>
                  <a:lnTo>
                    <a:pt x="2395220" y="243840"/>
                  </a:lnTo>
                  <a:lnTo>
                    <a:pt x="2404110" y="243840"/>
                  </a:lnTo>
                  <a:lnTo>
                    <a:pt x="2404110" y="207010"/>
                  </a:lnTo>
                  <a:close/>
                </a:path>
                <a:path w="2404110" h="281939">
                  <a:moveTo>
                    <a:pt x="2404110" y="168910"/>
                  </a:moveTo>
                  <a:lnTo>
                    <a:pt x="2393950" y="168910"/>
                  </a:lnTo>
                  <a:lnTo>
                    <a:pt x="2393950" y="179070"/>
                  </a:lnTo>
                  <a:lnTo>
                    <a:pt x="2404110" y="179070"/>
                  </a:lnTo>
                  <a:lnTo>
                    <a:pt x="2404110" y="168910"/>
                  </a:lnTo>
                  <a:close/>
                </a:path>
                <a:path w="2404110" h="281939">
                  <a:moveTo>
                    <a:pt x="2404110" y="104140"/>
                  </a:moveTo>
                  <a:lnTo>
                    <a:pt x="2393950" y="104140"/>
                  </a:lnTo>
                  <a:lnTo>
                    <a:pt x="2393950" y="140970"/>
                  </a:lnTo>
                  <a:lnTo>
                    <a:pt x="2404110" y="140970"/>
                  </a:lnTo>
                  <a:lnTo>
                    <a:pt x="2404110" y="104140"/>
                  </a:lnTo>
                  <a:close/>
                </a:path>
                <a:path w="2404110" h="281939">
                  <a:moveTo>
                    <a:pt x="2404110" y="66040"/>
                  </a:moveTo>
                  <a:lnTo>
                    <a:pt x="2393950" y="66040"/>
                  </a:lnTo>
                  <a:lnTo>
                    <a:pt x="2393950" y="76200"/>
                  </a:lnTo>
                  <a:lnTo>
                    <a:pt x="2404110" y="76200"/>
                  </a:lnTo>
                  <a:lnTo>
                    <a:pt x="2404110" y="66040"/>
                  </a:lnTo>
                  <a:close/>
                </a:path>
                <a:path w="2404110" h="281939">
                  <a:moveTo>
                    <a:pt x="2404110" y="38100"/>
                  </a:moveTo>
                  <a:lnTo>
                    <a:pt x="2402840" y="0"/>
                  </a:lnTo>
                  <a:lnTo>
                    <a:pt x="2393950" y="0"/>
                  </a:lnTo>
                  <a:lnTo>
                    <a:pt x="2393950" y="38100"/>
                  </a:lnTo>
                  <a:lnTo>
                    <a:pt x="2404110" y="38100"/>
                  </a:lnTo>
                  <a:close/>
                </a:path>
              </a:pathLst>
            </a:custGeom>
            <a:solidFill>
              <a:srgbClr val="000000"/>
            </a:solidFill>
          </p:spPr>
          <p:txBody>
            <a:bodyPr wrap="square" lIns="0" tIns="0" rIns="0" bIns="0" rtlCol="0"/>
            <a:lstStyle/>
            <a:p>
              <a:endParaRPr sz="1906"/>
            </a:p>
          </p:txBody>
        </p:sp>
        <p:sp>
          <p:nvSpPr>
            <p:cNvPr id="5" name="object 5"/>
            <p:cNvSpPr/>
            <p:nvPr/>
          </p:nvSpPr>
          <p:spPr>
            <a:xfrm>
              <a:off x="4154170" y="2960370"/>
              <a:ext cx="2273300" cy="0"/>
            </a:xfrm>
            <a:custGeom>
              <a:avLst/>
              <a:gdLst/>
              <a:ahLst/>
              <a:cxnLst/>
              <a:rect l="l" t="t" r="r" b="b"/>
              <a:pathLst>
                <a:path w="2273300">
                  <a:moveTo>
                    <a:pt x="0" y="0"/>
                  </a:moveTo>
                  <a:lnTo>
                    <a:pt x="2273300" y="0"/>
                  </a:lnTo>
                </a:path>
              </a:pathLst>
            </a:custGeom>
            <a:ln w="3175">
              <a:solidFill>
                <a:srgbClr val="000000"/>
              </a:solidFill>
              <a:prstDash val="lgDash"/>
            </a:ln>
          </p:spPr>
          <p:txBody>
            <a:bodyPr wrap="square" lIns="0" tIns="0" rIns="0" bIns="0" rtlCol="0"/>
            <a:lstStyle/>
            <a:p>
              <a:endParaRPr sz="1906"/>
            </a:p>
          </p:txBody>
        </p:sp>
        <p:pic>
          <p:nvPicPr>
            <p:cNvPr id="6" name="object 6"/>
            <p:cNvPicPr/>
            <p:nvPr/>
          </p:nvPicPr>
          <p:blipFill>
            <a:blip r:embed="rId2" cstate="print"/>
            <a:stretch>
              <a:fillRect/>
            </a:stretch>
          </p:blipFill>
          <p:spPr>
            <a:xfrm>
              <a:off x="4072890" y="2924809"/>
              <a:ext cx="100330" cy="71119"/>
            </a:xfrm>
            <a:prstGeom prst="rect">
              <a:avLst/>
            </a:prstGeom>
          </p:spPr>
        </p:pic>
        <p:pic>
          <p:nvPicPr>
            <p:cNvPr id="7" name="object 7"/>
            <p:cNvPicPr/>
            <p:nvPr/>
          </p:nvPicPr>
          <p:blipFill>
            <a:blip r:embed="rId3" cstate="print"/>
            <a:stretch>
              <a:fillRect/>
            </a:stretch>
          </p:blipFill>
          <p:spPr>
            <a:xfrm>
              <a:off x="6418580" y="2924809"/>
              <a:ext cx="101600" cy="71119"/>
            </a:xfrm>
            <a:prstGeom prst="rect">
              <a:avLst/>
            </a:prstGeom>
          </p:spPr>
        </p:pic>
      </p:grpSp>
      <p:grpSp>
        <p:nvGrpSpPr>
          <p:cNvPr id="8" name="object 8"/>
          <p:cNvGrpSpPr/>
          <p:nvPr/>
        </p:nvGrpSpPr>
        <p:grpSpPr>
          <a:xfrm>
            <a:off x="5882192" y="2302135"/>
            <a:ext cx="1948479" cy="408791"/>
            <a:chOff x="4655820" y="2174239"/>
            <a:chExt cx="1840230" cy="386080"/>
          </a:xfrm>
        </p:grpSpPr>
        <p:sp>
          <p:nvSpPr>
            <p:cNvPr id="9" name="object 9"/>
            <p:cNvSpPr/>
            <p:nvPr/>
          </p:nvSpPr>
          <p:spPr>
            <a:xfrm>
              <a:off x="4655820" y="2174239"/>
              <a:ext cx="1840230" cy="386080"/>
            </a:xfrm>
            <a:custGeom>
              <a:avLst/>
              <a:gdLst/>
              <a:ahLst/>
              <a:cxnLst/>
              <a:rect l="l" t="t" r="r" b="b"/>
              <a:pathLst>
                <a:path w="1840229" h="386080">
                  <a:moveTo>
                    <a:pt x="8890" y="307340"/>
                  </a:moveTo>
                  <a:lnTo>
                    <a:pt x="0" y="307340"/>
                  </a:lnTo>
                  <a:lnTo>
                    <a:pt x="0" y="316230"/>
                  </a:lnTo>
                  <a:lnTo>
                    <a:pt x="8890" y="316230"/>
                  </a:lnTo>
                  <a:lnTo>
                    <a:pt x="8890" y="307340"/>
                  </a:lnTo>
                  <a:close/>
                </a:path>
                <a:path w="1840229" h="386080">
                  <a:moveTo>
                    <a:pt x="8890" y="241300"/>
                  </a:moveTo>
                  <a:lnTo>
                    <a:pt x="0" y="241300"/>
                  </a:lnTo>
                  <a:lnTo>
                    <a:pt x="0" y="279400"/>
                  </a:lnTo>
                  <a:lnTo>
                    <a:pt x="8890" y="279400"/>
                  </a:lnTo>
                  <a:lnTo>
                    <a:pt x="8890" y="241300"/>
                  </a:lnTo>
                  <a:close/>
                </a:path>
                <a:path w="1840229" h="386080">
                  <a:moveTo>
                    <a:pt x="8890" y="203200"/>
                  </a:moveTo>
                  <a:lnTo>
                    <a:pt x="0" y="203200"/>
                  </a:lnTo>
                  <a:lnTo>
                    <a:pt x="0" y="213360"/>
                  </a:lnTo>
                  <a:lnTo>
                    <a:pt x="8890" y="213360"/>
                  </a:lnTo>
                  <a:lnTo>
                    <a:pt x="8890" y="203200"/>
                  </a:lnTo>
                  <a:close/>
                </a:path>
                <a:path w="1840229" h="386080">
                  <a:moveTo>
                    <a:pt x="8890" y="138430"/>
                  </a:moveTo>
                  <a:lnTo>
                    <a:pt x="0" y="138430"/>
                  </a:lnTo>
                  <a:lnTo>
                    <a:pt x="0" y="175260"/>
                  </a:lnTo>
                  <a:lnTo>
                    <a:pt x="8890" y="175260"/>
                  </a:lnTo>
                  <a:lnTo>
                    <a:pt x="8890" y="138430"/>
                  </a:lnTo>
                  <a:close/>
                </a:path>
                <a:path w="1840229" h="386080">
                  <a:moveTo>
                    <a:pt x="10160" y="344170"/>
                  </a:moveTo>
                  <a:lnTo>
                    <a:pt x="0" y="344170"/>
                  </a:lnTo>
                  <a:lnTo>
                    <a:pt x="0" y="382270"/>
                  </a:lnTo>
                  <a:lnTo>
                    <a:pt x="10160" y="382270"/>
                  </a:lnTo>
                  <a:lnTo>
                    <a:pt x="10160" y="344170"/>
                  </a:lnTo>
                  <a:close/>
                </a:path>
                <a:path w="1840229" h="386080">
                  <a:moveTo>
                    <a:pt x="1840230" y="347980"/>
                  </a:moveTo>
                  <a:lnTo>
                    <a:pt x="1831340" y="347980"/>
                  </a:lnTo>
                  <a:lnTo>
                    <a:pt x="1831340" y="386080"/>
                  </a:lnTo>
                  <a:lnTo>
                    <a:pt x="1840230" y="386080"/>
                  </a:lnTo>
                  <a:lnTo>
                    <a:pt x="1840230" y="347980"/>
                  </a:lnTo>
                  <a:close/>
                </a:path>
                <a:path w="1840229" h="386080">
                  <a:moveTo>
                    <a:pt x="1840230" y="309880"/>
                  </a:moveTo>
                  <a:lnTo>
                    <a:pt x="1831340" y="309880"/>
                  </a:lnTo>
                  <a:lnTo>
                    <a:pt x="1831340" y="320040"/>
                  </a:lnTo>
                  <a:lnTo>
                    <a:pt x="1840230" y="320040"/>
                  </a:lnTo>
                  <a:lnTo>
                    <a:pt x="1840230" y="309880"/>
                  </a:lnTo>
                  <a:close/>
                </a:path>
                <a:path w="1840229" h="386080">
                  <a:moveTo>
                    <a:pt x="1840230" y="245110"/>
                  </a:moveTo>
                  <a:lnTo>
                    <a:pt x="1830070" y="245110"/>
                  </a:lnTo>
                  <a:lnTo>
                    <a:pt x="1830070" y="281940"/>
                  </a:lnTo>
                  <a:lnTo>
                    <a:pt x="1840230" y="281940"/>
                  </a:lnTo>
                  <a:lnTo>
                    <a:pt x="1840230" y="245110"/>
                  </a:lnTo>
                  <a:close/>
                </a:path>
                <a:path w="1840229" h="386080">
                  <a:moveTo>
                    <a:pt x="1840230" y="207010"/>
                  </a:moveTo>
                  <a:lnTo>
                    <a:pt x="1830070" y="207010"/>
                  </a:lnTo>
                  <a:lnTo>
                    <a:pt x="1830070" y="217170"/>
                  </a:lnTo>
                  <a:lnTo>
                    <a:pt x="1840230" y="217170"/>
                  </a:lnTo>
                  <a:lnTo>
                    <a:pt x="1840230" y="207010"/>
                  </a:lnTo>
                  <a:close/>
                </a:path>
                <a:path w="1840229" h="386080">
                  <a:moveTo>
                    <a:pt x="1840230" y="142240"/>
                  </a:moveTo>
                  <a:lnTo>
                    <a:pt x="1830070" y="142240"/>
                  </a:lnTo>
                  <a:lnTo>
                    <a:pt x="1830070" y="179070"/>
                  </a:lnTo>
                  <a:lnTo>
                    <a:pt x="1840230" y="179070"/>
                  </a:lnTo>
                  <a:lnTo>
                    <a:pt x="1840230" y="142240"/>
                  </a:lnTo>
                  <a:close/>
                </a:path>
                <a:path w="1840229" h="386080">
                  <a:moveTo>
                    <a:pt x="1840230" y="104140"/>
                  </a:moveTo>
                  <a:lnTo>
                    <a:pt x="1830070" y="104140"/>
                  </a:lnTo>
                  <a:lnTo>
                    <a:pt x="1830070" y="113030"/>
                  </a:lnTo>
                  <a:lnTo>
                    <a:pt x="1840230" y="113030"/>
                  </a:lnTo>
                  <a:lnTo>
                    <a:pt x="1840230" y="104140"/>
                  </a:lnTo>
                  <a:close/>
                </a:path>
                <a:path w="1840229" h="386080">
                  <a:moveTo>
                    <a:pt x="1840230" y="38100"/>
                  </a:moveTo>
                  <a:lnTo>
                    <a:pt x="1830070" y="38100"/>
                  </a:lnTo>
                  <a:lnTo>
                    <a:pt x="1830070" y="76200"/>
                  </a:lnTo>
                  <a:lnTo>
                    <a:pt x="1840230" y="76200"/>
                  </a:lnTo>
                  <a:lnTo>
                    <a:pt x="1840230" y="38100"/>
                  </a:lnTo>
                  <a:close/>
                </a:path>
                <a:path w="1840229" h="386080">
                  <a:moveTo>
                    <a:pt x="1840230" y="0"/>
                  </a:moveTo>
                  <a:lnTo>
                    <a:pt x="1830070" y="0"/>
                  </a:lnTo>
                  <a:lnTo>
                    <a:pt x="1830070" y="10160"/>
                  </a:lnTo>
                  <a:lnTo>
                    <a:pt x="1840230" y="10160"/>
                  </a:lnTo>
                  <a:lnTo>
                    <a:pt x="1840230" y="0"/>
                  </a:lnTo>
                  <a:close/>
                </a:path>
              </a:pathLst>
            </a:custGeom>
            <a:solidFill>
              <a:srgbClr val="000000"/>
            </a:solidFill>
          </p:spPr>
          <p:txBody>
            <a:bodyPr wrap="square" lIns="0" tIns="0" rIns="0" bIns="0" rtlCol="0"/>
            <a:lstStyle/>
            <a:p>
              <a:endParaRPr sz="1906"/>
            </a:p>
          </p:txBody>
        </p:sp>
        <p:sp>
          <p:nvSpPr>
            <p:cNvPr id="10" name="object 10"/>
            <p:cNvSpPr/>
            <p:nvPr/>
          </p:nvSpPr>
          <p:spPr>
            <a:xfrm>
              <a:off x="4740910" y="2390139"/>
              <a:ext cx="1662430" cy="0"/>
            </a:xfrm>
            <a:custGeom>
              <a:avLst/>
              <a:gdLst/>
              <a:ahLst/>
              <a:cxnLst/>
              <a:rect l="l" t="t" r="r" b="b"/>
              <a:pathLst>
                <a:path w="1662429">
                  <a:moveTo>
                    <a:pt x="0" y="0"/>
                  </a:moveTo>
                  <a:lnTo>
                    <a:pt x="1662429" y="0"/>
                  </a:lnTo>
                </a:path>
              </a:pathLst>
            </a:custGeom>
            <a:ln w="3175">
              <a:solidFill>
                <a:srgbClr val="000000"/>
              </a:solidFill>
              <a:prstDash val="lgDash"/>
            </a:ln>
          </p:spPr>
          <p:txBody>
            <a:bodyPr wrap="square" lIns="0" tIns="0" rIns="0" bIns="0" rtlCol="0"/>
            <a:lstStyle/>
            <a:p>
              <a:endParaRPr sz="1906"/>
            </a:p>
          </p:txBody>
        </p:sp>
        <p:pic>
          <p:nvPicPr>
            <p:cNvPr id="11" name="object 11"/>
            <p:cNvPicPr/>
            <p:nvPr/>
          </p:nvPicPr>
          <p:blipFill>
            <a:blip r:embed="rId4" cstate="print"/>
            <a:stretch>
              <a:fillRect/>
            </a:stretch>
          </p:blipFill>
          <p:spPr>
            <a:xfrm>
              <a:off x="4659630" y="2354579"/>
              <a:ext cx="101600" cy="72390"/>
            </a:xfrm>
            <a:prstGeom prst="rect">
              <a:avLst/>
            </a:prstGeom>
          </p:spPr>
        </p:pic>
        <p:pic>
          <p:nvPicPr>
            <p:cNvPr id="12" name="object 12"/>
            <p:cNvPicPr/>
            <p:nvPr/>
          </p:nvPicPr>
          <p:blipFill>
            <a:blip r:embed="rId5" cstate="print"/>
            <a:stretch>
              <a:fillRect/>
            </a:stretch>
          </p:blipFill>
          <p:spPr>
            <a:xfrm>
              <a:off x="6394450" y="2354579"/>
              <a:ext cx="101600" cy="72390"/>
            </a:xfrm>
            <a:prstGeom prst="rect">
              <a:avLst/>
            </a:prstGeom>
          </p:spPr>
        </p:pic>
      </p:grpSp>
      <p:grpSp>
        <p:nvGrpSpPr>
          <p:cNvPr id="13" name="object 13"/>
          <p:cNvGrpSpPr/>
          <p:nvPr/>
        </p:nvGrpSpPr>
        <p:grpSpPr>
          <a:xfrm>
            <a:off x="4073562" y="3342939"/>
            <a:ext cx="3759798" cy="826994"/>
            <a:chOff x="2947670" y="3157220"/>
            <a:chExt cx="3550920" cy="781050"/>
          </a:xfrm>
        </p:grpSpPr>
        <p:sp>
          <p:nvSpPr>
            <p:cNvPr id="14" name="object 14"/>
            <p:cNvSpPr/>
            <p:nvPr/>
          </p:nvSpPr>
          <p:spPr>
            <a:xfrm>
              <a:off x="6488430" y="3413759"/>
              <a:ext cx="10160" cy="281940"/>
            </a:xfrm>
            <a:custGeom>
              <a:avLst/>
              <a:gdLst/>
              <a:ahLst/>
              <a:cxnLst/>
              <a:rect l="l" t="t" r="r" b="b"/>
              <a:pathLst>
                <a:path w="10160" h="281939">
                  <a:moveTo>
                    <a:pt x="8890" y="0"/>
                  </a:moveTo>
                  <a:lnTo>
                    <a:pt x="0" y="0"/>
                  </a:lnTo>
                  <a:lnTo>
                    <a:pt x="0" y="10160"/>
                  </a:lnTo>
                  <a:lnTo>
                    <a:pt x="8890" y="10160"/>
                  </a:lnTo>
                  <a:lnTo>
                    <a:pt x="8890" y="0"/>
                  </a:lnTo>
                  <a:close/>
                </a:path>
                <a:path w="10160" h="281939">
                  <a:moveTo>
                    <a:pt x="10160" y="245110"/>
                  </a:moveTo>
                  <a:lnTo>
                    <a:pt x="0" y="245110"/>
                  </a:lnTo>
                  <a:lnTo>
                    <a:pt x="0" y="281940"/>
                  </a:lnTo>
                  <a:lnTo>
                    <a:pt x="10160" y="281940"/>
                  </a:lnTo>
                  <a:lnTo>
                    <a:pt x="10160" y="245110"/>
                  </a:lnTo>
                  <a:close/>
                </a:path>
                <a:path w="10160" h="281939">
                  <a:moveTo>
                    <a:pt x="10160" y="207010"/>
                  </a:moveTo>
                  <a:lnTo>
                    <a:pt x="0" y="207010"/>
                  </a:lnTo>
                  <a:lnTo>
                    <a:pt x="0" y="217170"/>
                  </a:lnTo>
                  <a:lnTo>
                    <a:pt x="10160" y="217170"/>
                  </a:lnTo>
                  <a:lnTo>
                    <a:pt x="10160" y="207010"/>
                  </a:lnTo>
                  <a:close/>
                </a:path>
                <a:path w="10160" h="281939">
                  <a:moveTo>
                    <a:pt x="10160" y="140970"/>
                  </a:moveTo>
                  <a:lnTo>
                    <a:pt x="0" y="140970"/>
                  </a:lnTo>
                  <a:lnTo>
                    <a:pt x="0" y="179070"/>
                  </a:lnTo>
                  <a:lnTo>
                    <a:pt x="10160" y="179070"/>
                  </a:lnTo>
                  <a:lnTo>
                    <a:pt x="10160" y="140970"/>
                  </a:lnTo>
                  <a:close/>
                </a:path>
                <a:path w="10160" h="281939">
                  <a:moveTo>
                    <a:pt x="10160" y="104140"/>
                  </a:moveTo>
                  <a:lnTo>
                    <a:pt x="0" y="104140"/>
                  </a:lnTo>
                  <a:lnTo>
                    <a:pt x="0" y="113030"/>
                  </a:lnTo>
                  <a:lnTo>
                    <a:pt x="10160" y="113030"/>
                  </a:lnTo>
                  <a:lnTo>
                    <a:pt x="10160" y="104140"/>
                  </a:lnTo>
                  <a:close/>
                </a:path>
                <a:path w="10160" h="281939">
                  <a:moveTo>
                    <a:pt x="10160" y="38100"/>
                  </a:moveTo>
                  <a:lnTo>
                    <a:pt x="0" y="38100"/>
                  </a:lnTo>
                  <a:lnTo>
                    <a:pt x="0" y="76200"/>
                  </a:lnTo>
                  <a:lnTo>
                    <a:pt x="10160" y="76200"/>
                  </a:lnTo>
                  <a:lnTo>
                    <a:pt x="10160" y="38100"/>
                  </a:lnTo>
                  <a:close/>
                </a:path>
              </a:pathLst>
            </a:custGeom>
            <a:solidFill>
              <a:srgbClr val="000000"/>
            </a:solidFill>
          </p:spPr>
          <p:txBody>
            <a:bodyPr wrap="square" lIns="0" tIns="0" rIns="0" bIns="0" rtlCol="0"/>
            <a:lstStyle/>
            <a:p>
              <a:endParaRPr sz="1906"/>
            </a:p>
          </p:txBody>
        </p:sp>
        <p:sp>
          <p:nvSpPr>
            <p:cNvPr id="15" name="object 15"/>
            <p:cNvSpPr/>
            <p:nvPr/>
          </p:nvSpPr>
          <p:spPr>
            <a:xfrm>
              <a:off x="3522980" y="3157220"/>
              <a:ext cx="572770" cy="210820"/>
            </a:xfrm>
            <a:custGeom>
              <a:avLst/>
              <a:gdLst/>
              <a:ahLst/>
              <a:cxnLst/>
              <a:rect l="l" t="t" r="r" b="b"/>
              <a:pathLst>
                <a:path w="572770" h="210820">
                  <a:moveTo>
                    <a:pt x="572770" y="0"/>
                  </a:moveTo>
                  <a:lnTo>
                    <a:pt x="0" y="0"/>
                  </a:lnTo>
                  <a:lnTo>
                    <a:pt x="0" y="210819"/>
                  </a:lnTo>
                  <a:lnTo>
                    <a:pt x="285750" y="210819"/>
                  </a:lnTo>
                  <a:lnTo>
                    <a:pt x="572770" y="210819"/>
                  </a:lnTo>
                  <a:lnTo>
                    <a:pt x="572770" y="0"/>
                  </a:lnTo>
                  <a:close/>
                </a:path>
              </a:pathLst>
            </a:custGeom>
            <a:solidFill>
              <a:srgbClr val="B2B2B2"/>
            </a:solidFill>
          </p:spPr>
          <p:txBody>
            <a:bodyPr wrap="square" lIns="0" tIns="0" rIns="0" bIns="0" rtlCol="0"/>
            <a:lstStyle/>
            <a:p>
              <a:endParaRPr sz="1906"/>
            </a:p>
          </p:txBody>
        </p:sp>
        <p:sp>
          <p:nvSpPr>
            <p:cNvPr id="16" name="object 16"/>
            <p:cNvSpPr/>
            <p:nvPr/>
          </p:nvSpPr>
          <p:spPr>
            <a:xfrm>
              <a:off x="4097020" y="3157220"/>
              <a:ext cx="572770" cy="210820"/>
            </a:xfrm>
            <a:custGeom>
              <a:avLst/>
              <a:gdLst/>
              <a:ahLst/>
              <a:cxnLst/>
              <a:rect l="l" t="t" r="r" b="b"/>
              <a:pathLst>
                <a:path w="572770" h="210820">
                  <a:moveTo>
                    <a:pt x="572769" y="0"/>
                  </a:moveTo>
                  <a:lnTo>
                    <a:pt x="0" y="0"/>
                  </a:lnTo>
                  <a:lnTo>
                    <a:pt x="0" y="210819"/>
                  </a:lnTo>
                  <a:lnTo>
                    <a:pt x="287019" y="210819"/>
                  </a:lnTo>
                  <a:lnTo>
                    <a:pt x="572769" y="210819"/>
                  </a:lnTo>
                  <a:lnTo>
                    <a:pt x="572769" y="0"/>
                  </a:lnTo>
                  <a:close/>
                </a:path>
              </a:pathLst>
            </a:custGeom>
            <a:solidFill>
              <a:srgbClr val="CCCCCC"/>
            </a:solidFill>
          </p:spPr>
          <p:txBody>
            <a:bodyPr wrap="square" lIns="0" tIns="0" rIns="0" bIns="0" rtlCol="0"/>
            <a:lstStyle/>
            <a:p>
              <a:endParaRPr sz="1906"/>
            </a:p>
          </p:txBody>
        </p:sp>
        <p:sp>
          <p:nvSpPr>
            <p:cNvPr id="17" name="object 17"/>
            <p:cNvSpPr/>
            <p:nvPr/>
          </p:nvSpPr>
          <p:spPr>
            <a:xfrm>
              <a:off x="5149850" y="3727450"/>
              <a:ext cx="1344930" cy="210820"/>
            </a:xfrm>
            <a:custGeom>
              <a:avLst/>
              <a:gdLst/>
              <a:ahLst/>
              <a:cxnLst/>
              <a:rect l="l" t="t" r="r" b="b"/>
              <a:pathLst>
                <a:path w="1344929" h="210820">
                  <a:moveTo>
                    <a:pt x="1344929" y="0"/>
                  </a:moveTo>
                  <a:lnTo>
                    <a:pt x="0" y="0"/>
                  </a:lnTo>
                  <a:lnTo>
                    <a:pt x="0" y="210819"/>
                  </a:lnTo>
                  <a:lnTo>
                    <a:pt x="671829" y="210819"/>
                  </a:lnTo>
                  <a:lnTo>
                    <a:pt x="1344929" y="210819"/>
                  </a:lnTo>
                  <a:lnTo>
                    <a:pt x="1344929" y="0"/>
                  </a:lnTo>
                  <a:close/>
                </a:path>
              </a:pathLst>
            </a:custGeom>
            <a:solidFill>
              <a:srgbClr val="FFFFCC"/>
            </a:solidFill>
          </p:spPr>
          <p:txBody>
            <a:bodyPr wrap="square" lIns="0" tIns="0" rIns="0" bIns="0" rtlCol="0"/>
            <a:lstStyle/>
            <a:p>
              <a:endParaRPr sz="1906"/>
            </a:p>
          </p:txBody>
        </p:sp>
        <p:sp>
          <p:nvSpPr>
            <p:cNvPr id="18" name="object 18"/>
            <p:cNvSpPr/>
            <p:nvPr/>
          </p:nvSpPr>
          <p:spPr>
            <a:xfrm>
              <a:off x="3522980" y="3727450"/>
              <a:ext cx="572770" cy="210820"/>
            </a:xfrm>
            <a:custGeom>
              <a:avLst/>
              <a:gdLst/>
              <a:ahLst/>
              <a:cxnLst/>
              <a:rect l="l" t="t" r="r" b="b"/>
              <a:pathLst>
                <a:path w="572770" h="210820">
                  <a:moveTo>
                    <a:pt x="572770" y="0"/>
                  </a:moveTo>
                  <a:lnTo>
                    <a:pt x="0" y="0"/>
                  </a:lnTo>
                  <a:lnTo>
                    <a:pt x="0" y="210819"/>
                  </a:lnTo>
                  <a:lnTo>
                    <a:pt x="285750" y="210819"/>
                  </a:lnTo>
                  <a:lnTo>
                    <a:pt x="572770" y="210819"/>
                  </a:lnTo>
                  <a:lnTo>
                    <a:pt x="572770" y="0"/>
                  </a:lnTo>
                  <a:close/>
                </a:path>
              </a:pathLst>
            </a:custGeom>
            <a:solidFill>
              <a:srgbClr val="999999"/>
            </a:solidFill>
          </p:spPr>
          <p:txBody>
            <a:bodyPr wrap="square" lIns="0" tIns="0" rIns="0" bIns="0" rtlCol="0"/>
            <a:lstStyle/>
            <a:p>
              <a:endParaRPr sz="1906"/>
            </a:p>
          </p:txBody>
        </p:sp>
        <p:sp>
          <p:nvSpPr>
            <p:cNvPr id="19" name="object 19"/>
            <p:cNvSpPr/>
            <p:nvPr/>
          </p:nvSpPr>
          <p:spPr>
            <a:xfrm>
              <a:off x="4097020" y="3727450"/>
              <a:ext cx="572770" cy="210820"/>
            </a:xfrm>
            <a:custGeom>
              <a:avLst/>
              <a:gdLst/>
              <a:ahLst/>
              <a:cxnLst/>
              <a:rect l="l" t="t" r="r" b="b"/>
              <a:pathLst>
                <a:path w="572770" h="210820">
                  <a:moveTo>
                    <a:pt x="572769" y="0"/>
                  </a:moveTo>
                  <a:lnTo>
                    <a:pt x="0" y="0"/>
                  </a:lnTo>
                  <a:lnTo>
                    <a:pt x="0" y="210819"/>
                  </a:lnTo>
                  <a:lnTo>
                    <a:pt x="287019" y="210819"/>
                  </a:lnTo>
                  <a:lnTo>
                    <a:pt x="572769" y="210819"/>
                  </a:lnTo>
                  <a:lnTo>
                    <a:pt x="572769" y="0"/>
                  </a:lnTo>
                  <a:close/>
                </a:path>
              </a:pathLst>
            </a:custGeom>
            <a:solidFill>
              <a:srgbClr val="CCCCCC"/>
            </a:solidFill>
          </p:spPr>
          <p:txBody>
            <a:bodyPr wrap="square" lIns="0" tIns="0" rIns="0" bIns="0" rtlCol="0"/>
            <a:lstStyle/>
            <a:p>
              <a:endParaRPr sz="1906"/>
            </a:p>
          </p:txBody>
        </p:sp>
        <p:sp>
          <p:nvSpPr>
            <p:cNvPr id="20" name="object 20"/>
            <p:cNvSpPr/>
            <p:nvPr/>
          </p:nvSpPr>
          <p:spPr>
            <a:xfrm>
              <a:off x="2947670" y="3727450"/>
              <a:ext cx="572770" cy="210820"/>
            </a:xfrm>
            <a:custGeom>
              <a:avLst/>
              <a:gdLst/>
              <a:ahLst/>
              <a:cxnLst/>
              <a:rect l="l" t="t" r="r" b="b"/>
              <a:pathLst>
                <a:path w="572770" h="210820">
                  <a:moveTo>
                    <a:pt x="572769" y="0"/>
                  </a:moveTo>
                  <a:lnTo>
                    <a:pt x="0" y="0"/>
                  </a:lnTo>
                  <a:lnTo>
                    <a:pt x="0" y="210819"/>
                  </a:lnTo>
                  <a:lnTo>
                    <a:pt x="285750" y="210819"/>
                  </a:lnTo>
                  <a:lnTo>
                    <a:pt x="572769" y="210819"/>
                  </a:lnTo>
                  <a:lnTo>
                    <a:pt x="572769" y="0"/>
                  </a:lnTo>
                  <a:close/>
                </a:path>
              </a:pathLst>
            </a:custGeom>
            <a:solidFill>
              <a:srgbClr val="666666"/>
            </a:solidFill>
          </p:spPr>
          <p:txBody>
            <a:bodyPr wrap="square" lIns="0" tIns="0" rIns="0" bIns="0" rtlCol="0"/>
            <a:lstStyle/>
            <a:p>
              <a:endParaRPr sz="1906"/>
            </a:p>
          </p:txBody>
        </p:sp>
        <p:sp>
          <p:nvSpPr>
            <p:cNvPr id="21" name="object 21"/>
            <p:cNvSpPr/>
            <p:nvPr/>
          </p:nvSpPr>
          <p:spPr>
            <a:xfrm>
              <a:off x="3517900" y="3408679"/>
              <a:ext cx="10160" cy="281940"/>
            </a:xfrm>
            <a:custGeom>
              <a:avLst/>
              <a:gdLst/>
              <a:ahLst/>
              <a:cxnLst/>
              <a:rect l="l" t="t" r="r" b="b"/>
              <a:pathLst>
                <a:path w="10160" h="281939">
                  <a:moveTo>
                    <a:pt x="10160" y="271780"/>
                  </a:moveTo>
                  <a:lnTo>
                    <a:pt x="1270" y="271780"/>
                  </a:lnTo>
                  <a:lnTo>
                    <a:pt x="1270" y="281940"/>
                  </a:lnTo>
                  <a:lnTo>
                    <a:pt x="10160" y="281940"/>
                  </a:lnTo>
                  <a:lnTo>
                    <a:pt x="10160" y="271780"/>
                  </a:lnTo>
                  <a:close/>
                </a:path>
                <a:path w="10160" h="281939">
                  <a:moveTo>
                    <a:pt x="10160" y="207010"/>
                  </a:moveTo>
                  <a:lnTo>
                    <a:pt x="1270" y="207010"/>
                  </a:lnTo>
                  <a:lnTo>
                    <a:pt x="1270" y="243840"/>
                  </a:lnTo>
                  <a:lnTo>
                    <a:pt x="10160" y="243840"/>
                  </a:lnTo>
                  <a:lnTo>
                    <a:pt x="10160" y="207010"/>
                  </a:lnTo>
                  <a:close/>
                </a:path>
                <a:path w="10160" h="281939">
                  <a:moveTo>
                    <a:pt x="10160" y="168910"/>
                  </a:moveTo>
                  <a:lnTo>
                    <a:pt x="0" y="168910"/>
                  </a:lnTo>
                  <a:lnTo>
                    <a:pt x="0" y="177800"/>
                  </a:lnTo>
                  <a:lnTo>
                    <a:pt x="10160" y="177800"/>
                  </a:lnTo>
                  <a:lnTo>
                    <a:pt x="10160" y="168910"/>
                  </a:lnTo>
                  <a:close/>
                </a:path>
                <a:path w="10160" h="281939">
                  <a:moveTo>
                    <a:pt x="10160" y="102870"/>
                  </a:moveTo>
                  <a:lnTo>
                    <a:pt x="0" y="102870"/>
                  </a:lnTo>
                  <a:lnTo>
                    <a:pt x="0" y="140970"/>
                  </a:lnTo>
                  <a:lnTo>
                    <a:pt x="10160" y="140970"/>
                  </a:lnTo>
                  <a:lnTo>
                    <a:pt x="10160" y="102870"/>
                  </a:lnTo>
                  <a:close/>
                </a:path>
                <a:path w="10160" h="281939">
                  <a:moveTo>
                    <a:pt x="10160" y="64770"/>
                  </a:moveTo>
                  <a:lnTo>
                    <a:pt x="0" y="64770"/>
                  </a:lnTo>
                  <a:lnTo>
                    <a:pt x="0" y="74930"/>
                  </a:lnTo>
                  <a:lnTo>
                    <a:pt x="10160" y="74930"/>
                  </a:lnTo>
                  <a:lnTo>
                    <a:pt x="10160" y="64770"/>
                  </a:lnTo>
                  <a:close/>
                </a:path>
                <a:path w="10160" h="281939">
                  <a:moveTo>
                    <a:pt x="10160" y="0"/>
                  </a:moveTo>
                  <a:lnTo>
                    <a:pt x="0" y="0"/>
                  </a:lnTo>
                  <a:lnTo>
                    <a:pt x="0" y="36830"/>
                  </a:lnTo>
                  <a:lnTo>
                    <a:pt x="10160" y="36830"/>
                  </a:lnTo>
                  <a:lnTo>
                    <a:pt x="10160" y="0"/>
                  </a:lnTo>
                  <a:close/>
                </a:path>
              </a:pathLst>
            </a:custGeom>
            <a:solidFill>
              <a:srgbClr val="000000"/>
            </a:solidFill>
          </p:spPr>
          <p:txBody>
            <a:bodyPr wrap="square" lIns="0" tIns="0" rIns="0" bIns="0" rtlCol="0"/>
            <a:lstStyle/>
            <a:p>
              <a:endParaRPr sz="1906"/>
            </a:p>
          </p:txBody>
        </p:sp>
        <p:sp>
          <p:nvSpPr>
            <p:cNvPr id="22" name="object 22"/>
            <p:cNvSpPr/>
            <p:nvPr/>
          </p:nvSpPr>
          <p:spPr>
            <a:xfrm>
              <a:off x="3615690" y="3486150"/>
              <a:ext cx="2771140" cy="0"/>
            </a:xfrm>
            <a:custGeom>
              <a:avLst/>
              <a:gdLst/>
              <a:ahLst/>
              <a:cxnLst/>
              <a:rect l="l" t="t" r="r" b="b"/>
              <a:pathLst>
                <a:path w="2771140">
                  <a:moveTo>
                    <a:pt x="0" y="0"/>
                  </a:moveTo>
                  <a:lnTo>
                    <a:pt x="2771140" y="0"/>
                  </a:lnTo>
                </a:path>
              </a:pathLst>
            </a:custGeom>
            <a:ln w="3175">
              <a:solidFill>
                <a:srgbClr val="000000"/>
              </a:solidFill>
              <a:prstDash val="lgDash"/>
            </a:ln>
          </p:spPr>
          <p:txBody>
            <a:bodyPr wrap="square" lIns="0" tIns="0" rIns="0" bIns="0" rtlCol="0"/>
            <a:lstStyle/>
            <a:p>
              <a:endParaRPr sz="1906"/>
            </a:p>
          </p:txBody>
        </p:sp>
        <p:pic>
          <p:nvPicPr>
            <p:cNvPr id="23" name="object 23"/>
            <p:cNvPicPr/>
            <p:nvPr/>
          </p:nvPicPr>
          <p:blipFill>
            <a:blip r:embed="rId6" cstate="print"/>
            <a:stretch>
              <a:fillRect/>
            </a:stretch>
          </p:blipFill>
          <p:spPr>
            <a:xfrm>
              <a:off x="3534410" y="3450590"/>
              <a:ext cx="100329" cy="71120"/>
            </a:xfrm>
            <a:prstGeom prst="rect">
              <a:avLst/>
            </a:prstGeom>
          </p:spPr>
        </p:pic>
        <p:pic>
          <p:nvPicPr>
            <p:cNvPr id="24" name="object 24"/>
            <p:cNvPicPr/>
            <p:nvPr/>
          </p:nvPicPr>
          <p:blipFill>
            <a:blip r:embed="rId7" cstate="print"/>
            <a:stretch>
              <a:fillRect/>
            </a:stretch>
          </p:blipFill>
          <p:spPr>
            <a:xfrm>
              <a:off x="6370320" y="3450590"/>
              <a:ext cx="100329" cy="71120"/>
            </a:xfrm>
            <a:prstGeom prst="rect">
              <a:avLst/>
            </a:prstGeom>
          </p:spPr>
        </p:pic>
      </p:grpSp>
      <p:sp>
        <p:nvSpPr>
          <p:cNvPr id="25" name="object 25"/>
          <p:cNvSpPr/>
          <p:nvPr/>
        </p:nvSpPr>
        <p:spPr>
          <a:xfrm>
            <a:off x="8633460" y="2139427"/>
            <a:ext cx="906332" cy="348279"/>
          </a:xfrm>
          <a:custGeom>
            <a:avLst/>
            <a:gdLst/>
            <a:ahLst/>
            <a:cxnLst/>
            <a:rect l="l" t="t" r="r" b="b"/>
            <a:pathLst>
              <a:path w="855979" h="328930">
                <a:moveTo>
                  <a:pt x="855979" y="0"/>
                </a:moveTo>
                <a:lnTo>
                  <a:pt x="0" y="0"/>
                </a:lnTo>
                <a:lnTo>
                  <a:pt x="0" y="328929"/>
                </a:lnTo>
                <a:lnTo>
                  <a:pt x="427989" y="328929"/>
                </a:lnTo>
                <a:lnTo>
                  <a:pt x="855979" y="328929"/>
                </a:lnTo>
                <a:lnTo>
                  <a:pt x="855979" y="0"/>
                </a:lnTo>
                <a:close/>
              </a:path>
            </a:pathLst>
          </a:custGeom>
          <a:solidFill>
            <a:srgbClr val="E5E5E5"/>
          </a:solidFill>
        </p:spPr>
        <p:txBody>
          <a:bodyPr wrap="square" lIns="0" tIns="0" rIns="0" bIns="0" rtlCol="0"/>
          <a:lstStyle/>
          <a:p>
            <a:endParaRPr sz="1906"/>
          </a:p>
        </p:txBody>
      </p:sp>
      <p:sp>
        <p:nvSpPr>
          <p:cNvPr id="26" name="object 26"/>
          <p:cNvSpPr txBox="1"/>
          <p:nvPr/>
        </p:nvSpPr>
        <p:spPr>
          <a:xfrm>
            <a:off x="8633460" y="2139427"/>
            <a:ext cx="906332" cy="259483"/>
          </a:xfrm>
          <a:prstGeom prst="rect">
            <a:avLst/>
          </a:prstGeom>
          <a:ln w="9344">
            <a:solidFill>
              <a:srgbClr val="000000"/>
            </a:solidFill>
          </a:ln>
        </p:spPr>
        <p:txBody>
          <a:bodyPr vert="horz" wrap="square" lIns="0" tIns="86061" rIns="0" bIns="0" rtlCol="0">
            <a:spAutoFit/>
          </a:bodyPr>
          <a:lstStyle/>
          <a:p>
            <a:pPr marL="672" algn="ctr">
              <a:spcBef>
                <a:spcPts val="678"/>
              </a:spcBef>
            </a:pPr>
            <a:r>
              <a:rPr sz="1059" b="1" spc="-26" dirty="0">
                <a:latin typeface="Arial"/>
                <a:cs typeface="Arial"/>
              </a:rPr>
              <a:t>FTP</a:t>
            </a:r>
            <a:endParaRPr sz="1059">
              <a:latin typeface="Arial"/>
              <a:cs typeface="Arial"/>
            </a:endParaRPr>
          </a:p>
        </p:txBody>
      </p:sp>
      <p:sp>
        <p:nvSpPr>
          <p:cNvPr id="27" name="object 27"/>
          <p:cNvSpPr/>
          <p:nvPr/>
        </p:nvSpPr>
        <p:spPr>
          <a:xfrm>
            <a:off x="6405282" y="2763371"/>
            <a:ext cx="1424044" cy="221876"/>
          </a:xfrm>
          <a:custGeom>
            <a:avLst/>
            <a:gdLst/>
            <a:ahLst/>
            <a:cxnLst/>
            <a:rect l="l" t="t" r="r" b="b"/>
            <a:pathLst>
              <a:path w="1344929" h="209550">
                <a:moveTo>
                  <a:pt x="1344929" y="0"/>
                </a:moveTo>
                <a:lnTo>
                  <a:pt x="0" y="0"/>
                </a:lnTo>
                <a:lnTo>
                  <a:pt x="0" y="209550"/>
                </a:lnTo>
                <a:lnTo>
                  <a:pt x="671829" y="209550"/>
                </a:lnTo>
                <a:lnTo>
                  <a:pt x="1344929" y="209550"/>
                </a:lnTo>
                <a:lnTo>
                  <a:pt x="1344929" y="0"/>
                </a:lnTo>
                <a:close/>
              </a:path>
            </a:pathLst>
          </a:custGeom>
          <a:solidFill>
            <a:srgbClr val="FFFFCC"/>
          </a:solidFill>
        </p:spPr>
        <p:txBody>
          <a:bodyPr wrap="square" lIns="0" tIns="0" rIns="0" bIns="0" rtlCol="0"/>
          <a:lstStyle/>
          <a:p>
            <a:endParaRPr sz="1906"/>
          </a:p>
        </p:txBody>
      </p:sp>
      <p:sp>
        <p:nvSpPr>
          <p:cNvPr id="28" name="object 28"/>
          <p:cNvSpPr/>
          <p:nvPr/>
        </p:nvSpPr>
        <p:spPr>
          <a:xfrm>
            <a:off x="6405282" y="3342939"/>
            <a:ext cx="1424044" cy="223221"/>
          </a:xfrm>
          <a:custGeom>
            <a:avLst/>
            <a:gdLst/>
            <a:ahLst/>
            <a:cxnLst/>
            <a:rect l="l" t="t" r="r" b="b"/>
            <a:pathLst>
              <a:path w="1344929" h="210820">
                <a:moveTo>
                  <a:pt x="1344929" y="0"/>
                </a:moveTo>
                <a:lnTo>
                  <a:pt x="0" y="0"/>
                </a:lnTo>
                <a:lnTo>
                  <a:pt x="0" y="210819"/>
                </a:lnTo>
                <a:lnTo>
                  <a:pt x="671829" y="210819"/>
                </a:lnTo>
                <a:lnTo>
                  <a:pt x="1344929" y="210819"/>
                </a:lnTo>
                <a:lnTo>
                  <a:pt x="1344929" y="0"/>
                </a:lnTo>
                <a:close/>
              </a:path>
            </a:pathLst>
          </a:custGeom>
          <a:solidFill>
            <a:srgbClr val="FFFFCC"/>
          </a:solidFill>
        </p:spPr>
        <p:txBody>
          <a:bodyPr wrap="square" lIns="0" tIns="0" rIns="0" bIns="0" rtlCol="0"/>
          <a:lstStyle/>
          <a:p>
            <a:endParaRPr sz="1906"/>
          </a:p>
        </p:txBody>
      </p:sp>
      <p:sp>
        <p:nvSpPr>
          <p:cNvPr id="29" name="object 29"/>
          <p:cNvSpPr/>
          <p:nvPr/>
        </p:nvSpPr>
        <p:spPr>
          <a:xfrm>
            <a:off x="8633460" y="3879476"/>
            <a:ext cx="906332" cy="348279"/>
          </a:xfrm>
          <a:custGeom>
            <a:avLst/>
            <a:gdLst/>
            <a:ahLst/>
            <a:cxnLst/>
            <a:rect l="l" t="t" r="r" b="b"/>
            <a:pathLst>
              <a:path w="855979" h="328929">
                <a:moveTo>
                  <a:pt x="855979" y="0"/>
                </a:moveTo>
                <a:lnTo>
                  <a:pt x="0" y="0"/>
                </a:lnTo>
                <a:lnTo>
                  <a:pt x="0" y="328930"/>
                </a:lnTo>
                <a:lnTo>
                  <a:pt x="427989" y="328930"/>
                </a:lnTo>
                <a:lnTo>
                  <a:pt x="855979" y="328930"/>
                </a:lnTo>
                <a:lnTo>
                  <a:pt x="855979" y="0"/>
                </a:lnTo>
                <a:close/>
              </a:path>
            </a:pathLst>
          </a:custGeom>
          <a:solidFill>
            <a:srgbClr val="999999"/>
          </a:solidFill>
        </p:spPr>
        <p:txBody>
          <a:bodyPr wrap="square" lIns="0" tIns="0" rIns="0" bIns="0" rtlCol="0"/>
          <a:lstStyle/>
          <a:p>
            <a:endParaRPr sz="1906"/>
          </a:p>
        </p:txBody>
      </p:sp>
      <p:sp>
        <p:nvSpPr>
          <p:cNvPr id="30" name="object 30"/>
          <p:cNvSpPr txBox="1"/>
          <p:nvPr/>
        </p:nvSpPr>
        <p:spPr>
          <a:xfrm>
            <a:off x="8633460" y="3879477"/>
            <a:ext cx="906332" cy="332897"/>
          </a:xfrm>
          <a:prstGeom prst="rect">
            <a:avLst/>
          </a:prstGeom>
          <a:ln w="9344">
            <a:solidFill>
              <a:srgbClr val="000000"/>
            </a:solidFill>
          </a:ln>
        </p:spPr>
        <p:txBody>
          <a:bodyPr vert="horz" wrap="square" lIns="0" tIns="24877" rIns="0" bIns="0" rtlCol="0">
            <a:spAutoFit/>
          </a:bodyPr>
          <a:lstStyle/>
          <a:p>
            <a:pPr marL="89421" marR="83370" indent="180187">
              <a:lnSpc>
                <a:spcPts val="1186"/>
              </a:lnSpc>
              <a:spcBef>
                <a:spcPts val="196"/>
              </a:spcBef>
            </a:pPr>
            <a:r>
              <a:rPr sz="1059" b="1" spc="-11" dirty="0">
                <a:latin typeface="Arial"/>
                <a:cs typeface="Arial"/>
              </a:rPr>
              <a:t>Pilote ETHERNET</a:t>
            </a:r>
            <a:endParaRPr sz="1059">
              <a:latin typeface="Arial"/>
              <a:cs typeface="Arial"/>
            </a:endParaRPr>
          </a:p>
        </p:txBody>
      </p:sp>
      <p:sp>
        <p:nvSpPr>
          <p:cNvPr id="31" name="object 31"/>
          <p:cNvSpPr/>
          <p:nvPr/>
        </p:nvSpPr>
        <p:spPr>
          <a:xfrm>
            <a:off x="8633460" y="3299907"/>
            <a:ext cx="906332" cy="348279"/>
          </a:xfrm>
          <a:custGeom>
            <a:avLst/>
            <a:gdLst/>
            <a:ahLst/>
            <a:cxnLst/>
            <a:rect l="l" t="t" r="r" b="b"/>
            <a:pathLst>
              <a:path w="855979" h="328929">
                <a:moveTo>
                  <a:pt x="855979" y="0"/>
                </a:moveTo>
                <a:lnTo>
                  <a:pt x="0" y="0"/>
                </a:lnTo>
                <a:lnTo>
                  <a:pt x="0" y="328930"/>
                </a:lnTo>
                <a:lnTo>
                  <a:pt x="427989" y="328930"/>
                </a:lnTo>
                <a:lnTo>
                  <a:pt x="855979" y="328930"/>
                </a:lnTo>
                <a:lnTo>
                  <a:pt x="855979" y="0"/>
                </a:lnTo>
                <a:close/>
              </a:path>
            </a:pathLst>
          </a:custGeom>
          <a:solidFill>
            <a:srgbClr val="B2B2B2"/>
          </a:solidFill>
        </p:spPr>
        <p:txBody>
          <a:bodyPr wrap="square" lIns="0" tIns="0" rIns="0" bIns="0" rtlCol="0"/>
          <a:lstStyle/>
          <a:p>
            <a:endParaRPr sz="1906"/>
          </a:p>
        </p:txBody>
      </p:sp>
      <p:sp>
        <p:nvSpPr>
          <p:cNvPr id="32" name="object 32"/>
          <p:cNvSpPr txBox="1"/>
          <p:nvPr/>
        </p:nvSpPr>
        <p:spPr>
          <a:xfrm>
            <a:off x="8633460" y="3299908"/>
            <a:ext cx="906332" cy="259483"/>
          </a:xfrm>
          <a:prstGeom prst="rect">
            <a:avLst/>
          </a:prstGeom>
          <a:ln w="9344">
            <a:solidFill>
              <a:srgbClr val="000000"/>
            </a:solidFill>
          </a:ln>
        </p:spPr>
        <p:txBody>
          <a:bodyPr vert="horz" wrap="square" lIns="0" tIns="86061" rIns="0" bIns="0" rtlCol="0">
            <a:spAutoFit/>
          </a:bodyPr>
          <a:lstStyle/>
          <a:p>
            <a:pPr marL="672" algn="ctr">
              <a:spcBef>
                <a:spcPts val="678"/>
              </a:spcBef>
            </a:pPr>
            <a:r>
              <a:rPr sz="1059" b="1" spc="-26" dirty="0">
                <a:latin typeface="Arial"/>
                <a:cs typeface="Arial"/>
              </a:rPr>
              <a:t>IP</a:t>
            </a:r>
            <a:endParaRPr sz="1059">
              <a:latin typeface="Arial"/>
              <a:cs typeface="Arial"/>
            </a:endParaRPr>
          </a:p>
        </p:txBody>
      </p:sp>
      <p:sp>
        <p:nvSpPr>
          <p:cNvPr id="33" name="object 33"/>
          <p:cNvSpPr/>
          <p:nvPr/>
        </p:nvSpPr>
        <p:spPr>
          <a:xfrm>
            <a:off x="8633460" y="2720340"/>
            <a:ext cx="906332" cy="346934"/>
          </a:xfrm>
          <a:custGeom>
            <a:avLst/>
            <a:gdLst/>
            <a:ahLst/>
            <a:cxnLst/>
            <a:rect l="l" t="t" r="r" b="b"/>
            <a:pathLst>
              <a:path w="855979" h="327660">
                <a:moveTo>
                  <a:pt x="855979" y="0"/>
                </a:moveTo>
                <a:lnTo>
                  <a:pt x="0" y="0"/>
                </a:lnTo>
                <a:lnTo>
                  <a:pt x="0" y="327660"/>
                </a:lnTo>
                <a:lnTo>
                  <a:pt x="427989" y="327660"/>
                </a:lnTo>
                <a:lnTo>
                  <a:pt x="855979" y="327660"/>
                </a:lnTo>
                <a:lnTo>
                  <a:pt x="855979" y="0"/>
                </a:lnTo>
                <a:close/>
              </a:path>
            </a:pathLst>
          </a:custGeom>
          <a:solidFill>
            <a:srgbClr val="CCCCCC"/>
          </a:solidFill>
        </p:spPr>
        <p:txBody>
          <a:bodyPr wrap="square" lIns="0" tIns="0" rIns="0" bIns="0" rtlCol="0"/>
          <a:lstStyle/>
          <a:p>
            <a:endParaRPr sz="1906"/>
          </a:p>
        </p:txBody>
      </p:sp>
      <p:sp>
        <p:nvSpPr>
          <p:cNvPr id="34" name="object 34"/>
          <p:cNvSpPr txBox="1"/>
          <p:nvPr/>
        </p:nvSpPr>
        <p:spPr>
          <a:xfrm>
            <a:off x="8633460" y="2720341"/>
            <a:ext cx="906332" cy="258125"/>
          </a:xfrm>
          <a:prstGeom prst="rect">
            <a:avLst/>
          </a:prstGeom>
          <a:ln w="9344">
            <a:solidFill>
              <a:srgbClr val="000000"/>
            </a:solidFill>
          </a:ln>
        </p:spPr>
        <p:txBody>
          <a:bodyPr vert="horz" wrap="square" lIns="0" tIns="84716" rIns="0" bIns="0" rtlCol="0">
            <a:spAutoFit/>
          </a:bodyPr>
          <a:lstStyle/>
          <a:p>
            <a:pPr algn="ctr">
              <a:spcBef>
                <a:spcPts val="667"/>
              </a:spcBef>
            </a:pPr>
            <a:r>
              <a:rPr sz="1059" b="1" spc="-26" dirty="0">
                <a:latin typeface="Arial"/>
                <a:cs typeface="Arial"/>
              </a:rPr>
              <a:t>TCP</a:t>
            </a:r>
            <a:endParaRPr sz="1059">
              <a:latin typeface="Arial"/>
              <a:cs typeface="Arial"/>
            </a:endParaRPr>
          </a:p>
        </p:txBody>
      </p:sp>
      <p:sp>
        <p:nvSpPr>
          <p:cNvPr id="35" name="object 35"/>
          <p:cNvSpPr txBox="1"/>
          <p:nvPr/>
        </p:nvSpPr>
        <p:spPr>
          <a:xfrm>
            <a:off x="6538407" y="2388198"/>
            <a:ext cx="718073" cy="209145"/>
          </a:xfrm>
          <a:prstGeom prst="rect">
            <a:avLst/>
          </a:prstGeom>
        </p:spPr>
        <p:txBody>
          <a:bodyPr vert="horz" wrap="square" lIns="0" tIns="13447" rIns="0" bIns="0" rtlCol="0">
            <a:spAutoFit/>
          </a:bodyPr>
          <a:lstStyle/>
          <a:p>
            <a:pPr marL="13447">
              <a:spcBef>
                <a:spcPts val="106"/>
              </a:spcBef>
            </a:pPr>
            <a:r>
              <a:rPr sz="1271" b="1" spc="-11" dirty="0">
                <a:latin typeface="Arial"/>
                <a:cs typeface="Arial"/>
              </a:rPr>
              <a:t>message</a:t>
            </a:r>
            <a:endParaRPr sz="1271">
              <a:latin typeface="Arial"/>
              <a:cs typeface="Arial"/>
            </a:endParaRPr>
          </a:p>
        </p:txBody>
      </p:sp>
      <p:sp>
        <p:nvSpPr>
          <p:cNvPr id="36" name="object 36"/>
          <p:cNvSpPr txBox="1"/>
          <p:nvPr/>
        </p:nvSpPr>
        <p:spPr>
          <a:xfrm>
            <a:off x="6379734" y="2966422"/>
            <a:ext cx="690506" cy="209145"/>
          </a:xfrm>
          <a:prstGeom prst="rect">
            <a:avLst/>
          </a:prstGeom>
        </p:spPr>
        <p:txBody>
          <a:bodyPr vert="horz" wrap="square" lIns="0" tIns="13447" rIns="0" bIns="0" rtlCol="0">
            <a:spAutoFit/>
          </a:bodyPr>
          <a:lstStyle/>
          <a:p>
            <a:pPr marL="13447">
              <a:spcBef>
                <a:spcPts val="106"/>
              </a:spcBef>
            </a:pPr>
            <a:r>
              <a:rPr sz="1271" b="1" spc="-11" dirty="0">
                <a:latin typeface="Arial"/>
                <a:cs typeface="Arial"/>
              </a:rPr>
              <a:t>segment</a:t>
            </a:r>
            <a:endParaRPr sz="1271">
              <a:latin typeface="Arial"/>
              <a:cs typeface="Arial"/>
            </a:endParaRPr>
          </a:p>
        </p:txBody>
      </p:sp>
      <p:sp>
        <p:nvSpPr>
          <p:cNvPr id="37" name="object 37"/>
          <p:cNvSpPr txBox="1"/>
          <p:nvPr/>
        </p:nvSpPr>
        <p:spPr>
          <a:xfrm>
            <a:off x="5969598" y="3548678"/>
            <a:ext cx="987014" cy="209145"/>
          </a:xfrm>
          <a:prstGeom prst="rect">
            <a:avLst/>
          </a:prstGeom>
        </p:spPr>
        <p:txBody>
          <a:bodyPr vert="horz" wrap="square" lIns="0" tIns="13447" rIns="0" bIns="0" rtlCol="0">
            <a:spAutoFit/>
          </a:bodyPr>
          <a:lstStyle/>
          <a:p>
            <a:pPr marL="13447">
              <a:spcBef>
                <a:spcPts val="106"/>
              </a:spcBef>
            </a:pPr>
            <a:r>
              <a:rPr sz="1271" b="1" spc="-11" dirty="0">
                <a:latin typeface="Arial"/>
                <a:cs typeface="Arial"/>
              </a:rPr>
              <a:t>datagramme</a:t>
            </a:r>
            <a:endParaRPr sz="1271">
              <a:latin typeface="Arial"/>
              <a:cs typeface="Arial"/>
            </a:endParaRPr>
          </a:p>
        </p:txBody>
      </p:sp>
      <p:sp>
        <p:nvSpPr>
          <p:cNvPr id="38" name="object 38"/>
          <p:cNvSpPr txBox="1"/>
          <p:nvPr/>
        </p:nvSpPr>
        <p:spPr>
          <a:xfrm>
            <a:off x="6202231" y="4152451"/>
            <a:ext cx="467285" cy="209145"/>
          </a:xfrm>
          <a:prstGeom prst="rect">
            <a:avLst/>
          </a:prstGeom>
        </p:spPr>
        <p:txBody>
          <a:bodyPr vert="horz" wrap="square" lIns="0" tIns="13447" rIns="0" bIns="0" rtlCol="0">
            <a:spAutoFit/>
          </a:bodyPr>
          <a:lstStyle/>
          <a:p>
            <a:pPr marL="13447">
              <a:spcBef>
                <a:spcPts val="106"/>
              </a:spcBef>
            </a:pPr>
            <a:r>
              <a:rPr sz="1271" b="1" spc="-11" dirty="0">
                <a:latin typeface="Arial"/>
                <a:cs typeface="Arial"/>
              </a:rPr>
              <a:t>trame</a:t>
            </a:r>
            <a:endParaRPr sz="1271">
              <a:latin typeface="Arial"/>
              <a:cs typeface="Arial"/>
            </a:endParaRPr>
          </a:p>
        </p:txBody>
      </p:sp>
      <p:sp>
        <p:nvSpPr>
          <p:cNvPr id="39" name="object 39"/>
          <p:cNvSpPr/>
          <p:nvPr/>
        </p:nvSpPr>
        <p:spPr>
          <a:xfrm>
            <a:off x="5887570" y="2182458"/>
            <a:ext cx="536538" cy="231289"/>
          </a:xfrm>
          <a:custGeom>
            <a:avLst/>
            <a:gdLst/>
            <a:ahLst/>
            <a:cxnLst/>
            <a:rect l="l" t="t" r="r" b="b"/>
            <a:pathLst>
              <a:path w="506729" h="218439">
                <a:moveTo>
                  <a:pt x="506729" y="0"/>
                </a:moveTo>
                <a:lnTo>
                  <a:pt x="0" y="0"/>
                </a:lnTo>
                <a:lnTo>
                  <a:pt x="0" y="218439"/>
                </a:lnTo>
                <a:lnTo>
                  <a:pt x="254000" y="218439"/>
                </a:lnTo>
                <a:lnTo>
                  <a:pt x="506729" y="218439"/>
                </a:lnTo>
                <a:lnTo>
                  <a:pt x="506729" y="0"/>
                </a:lnTo>
                <a:close/>
              </a:path>
            </a:pathLst>
          </a:custGeom>
          <a:solidFill>
            <a:srgbClr val="E5E5E5"/>
          </a:solidFill>
        </p:spPr>
        <p:txBody>
          <a:bodyPr wrap="square" lIns="0" tIns="0" rIns="0" bIns="0" rtlCol="0"/>
          <a:lstStyle/>
          <a:p>
            <a:endParaRPr sz="1906"/>
          </a:p>
        </p:txBody>
      </p:sp>
      <p:sp>
        <p:nvSpPr>
          <p:cNvPr id="40" name="object 40"/>
          <p:cNvSpPr txBox="1"/>
          <p:nvPr/>
        </p:nvSpPr>
        <p:spPr>
          <a:xfrm>
            <a:off x="5887570" y="2182458"/>
            <a:ext cx="517712" cy="218763"/>
          </a:xfrm>
          <a:prstGeom prst="rect">
            <a:avLst/>
          </a:prstGeom>
          <a:ln w="9344">
            <a:solidFill>
              <a:srgbClr val="000000"/>
            </a:solidFill>
          </a:ln>
        </p:spPr>
        <p:txBody>
          <a:bodyPr vert="horz" wrap="square" lIns="0" tIns="13447" rIns="0" bIns="0" rtlCol="0">
            <a:spAutoFit/>
          </a:bodyPr>
          <a:lstStyle/>
          <a:p>
            <a:pPr marL="166067" marR="63872" indent="-73957">
              <a:lnSpc>
                <a:spcPts val="847"/>
              </a:lnSpc>
              <a:spcBef>
                <a:spcPts val="106"/>
              </a:spcBef>
            </a:pPr>
            <a:r>
              <a:rPr sz="847" b="1" spc="-11" dirty="0">
                <a:latin typeface="Arial"/>
                <a:cs typeface="Arial"/>
              </a:rPr>
              <a:t>en-</a:t>
            </a:r>
            <a:r>
              <a:rPr sz="847" b="1" spc="-21" dirty="0">
                <a:latin typeface="Arial"/>
                <a:cs typeface="Arial"/>
              </a:rPr>
              <a:t>tête </a:t>
            </a:r>
            <a:r>
              <a:rPr sz="847" b="1" spc="-26" dirty="0">
                <a:latin typeface="Arial"/>
                <a:cs typeface="Arial"/>
              </a:rPr>
              <a:t>FTP</a:t>
            </a:r>
            <a:endParaRPr sz="847">
              <a:latin typeface="Arial"/>
              <a:cs typeface="Arial"/>
            </a:endParaRPr>
          </a:p>
        </p:txBody>
      </p:sp>
      <p:grpSp>
        <p:nvGrpSpPr>
          <p:cNvPr id="41" name="object 41"/>
          <p:cNvGrpSpPr/>
          <p:nvPr/>
        </p:nvGrpSpPr>
        <p:grpSpPr>
          <a:xfrm>
            <a:off x="6400335" y="2177511"/>
            <a:ext cx="1434129" cy="242719"/>
            <a:chOff x="5145177" y="2056537"/>
            <a:chExt cx="1354455" cy="229235"/>
          </a:xfrm>
        </p:grpSpPr>
        <p:sp>
          <p:nvSpPr>
            <p:cNvPr id="42" name="object 42"/>
            <p:cNvSpPr/>
            <p:nvPr/>
          </p:nvSpPr>
          <p:spPr>
            <a:xfrm>
              <a:off x="5149850" y="2061209"/>
              <a:ext cx="1344930" cy="219710"/>
            </a:xfrm>
            <a:custGeom>
              <a:avLst/>
              <a:gdLst/>
              <a:ahLst/>
              <a:cxnLst/>
              <a:rect l="l" t="t" r="r" b="b"/>
              <a:pathLst>
                <a:path w="1344929" h="219710">
                  <a:moveTo>
                    <a:pt x="1344929" y="0"/>
                  </a:moveTo>
                  <a:lnTo>
                    <a:pt x="0" y="0"/>
                  </a:lnTo>
                  <a:lnTo>
                    <a:pt x="0" y="219710"/>
                  </a:lnTo>
                  <a:lnTo>
                    <a:pt x="671829" y="219710"/>
                  </a:lnTo>
                  <a:lnTo>
                    <a:pt x="1344929" y="219710"/>
                  </a:lnTo>
                  <a:lnTo>
                    <a:pt x="1344929" y="0"/>
                  </a:lnTo>
                  <a:close/>
                </a:path>
              </a:pathLst>
            </a:custGeom>
            <a:solidFill>
              <a:srgbClr val="FFFFCC"/>
            </a:solidFill>
          </p:spPr>
          <p:txBody>
            <a:bodyPr wrap="square" lIns="0" tIns="0" rIns="0" bIns="0" rtlCol="0"/>
            <a:lstStyle/>
            <a:p>
              <a:endParaRPr sz="1906"/>
            </a:p>
          </p:txBody>
        </p:sp>
        <p:sp>
          <p:nvSpPr>
            <p:cNvPr id="43" name="object 43"/>
            <p:cNvSpPr/>
            <p:nvPr/>
          </p:nvSpPr>
          <p:spPr>
            <a:xfrm>
              <a:off x="5149850" y="2061209"/>
              <a:ext cx="1344930" cy="219710"/>
            </a:xfrm>
            <a:custGeom>
              <a:avLst/>
              <a:gdLst/>
              <a:ahLst/>
              <a:cxnLst/>
              <a:rect l="l" t="t" r="r" b="b"/>
              <a:pathLst>
                <a:path w="1344929" h="219710">
                  <a:moveTo>
                    <a:pt x="671829" y="219710"/>
                  </a:moveTo>
                  <a:lnTo>
                    <a:pt x="0" y="219710"/>
                  </a:lnTo>
                  <a:lnTo>
                    <a:pt x="0" y="0"/>
                  </a:lnTo>
                  <a:lnTo>
                    <a:pt x="1344929" y="0"/>
                  </a:lnTo>
                  <a:lnTo>
                    <a:pt x="1344929" y="219710"/>
                  </a:lnTo>
                  <a:lnTo>
                    <a:pt x="671829" y="219710"/>
                  </a:lnTo>
                  <a:close/>
                </a:path>
              </a:pathLst>
            </a:custGeom>
            <a:ln w="9344">
              <a:solidFill>
                <a:srgbClr val="000000"/>
              </a:solidFill>
            </a:ln>
          </p:spPr>
          <p:txBody>
            <a:bodyPr wrap="square" lIns="0" tIns="0" rIns="0" bIns="0" rtlCol="0"/>
            <a:lstStyle/>
            <a:p>
              <a:endParaRPr sz="1906"/>
            </a:p>
          </p:txBody>
        </p:sp>
      </p:grpSp>
      <p:sp>
        <p:nvSpPr>
          <p:cNvPr id="44" name="object 44"/>
          <p:cNvSpPr txBox="1"/>
          <p:nvPr/>
        </p:nvSpPr>
        <p:spPr>
          <a:xfrm>
            <a:off x="6410229" y="2179769"/>
            <a:ext cx="1411941" cy="209145"/>
          </a:xfrm>
          <a:prstGeom prst="rect">
            <a:avLst/>
          </a:prstGeom>
        </p:spPr>
        <p:txBody>
          <a:bodyPr vert="horz" wrap="square" lIns="0" tIns="13447" rIns="0" bIns="0" rtlCol="0">
            <a:spAutoFit/>
          </a:bodyPr>
          <a:lstStyle/>
          <a:p>
            <a:pPr marL="375165">
              <a:spcBef>
                <a:spcPts val="106"/>
              </a:spcBef>
            </a:pPr>
            <a:r>
              <a:rPr sz="1271" b="1" spc="-11" dirty="0">
                <a:latin typeface="Arial"/>
                <a:cs typeface="Arial"/>
              </a:rPr>
              <a:t>données</a:t>
            </a:r>
            <a:endParaRPr sz="1271">
              <a:latin typeface="Arial"/>
              <a:cs typeface="Arial"/>
            </a:endParaRPr>
          </a:p>
        </p:txBody>
      </p:sp>
      <p:sp>
        <p:nvSpPr>
          <p:cNvPr id="45" name="object 45"/>
          <p:cNvSpPr/>
          <p:nvPr/>
        </p:nvSpPr>
        <p:spPr>
          <a:xfrm>
            <a:off x="5887570" y="2763371"/>
            <a:ext cx="536538" cy="223221"/>
          </a:xfrm>
          <a:custGeom>
            <a:avLst/>
            <a:gdLst/>
            <a:ahLst/>
            <a:cxnLst/>
            <a:rect l="l" t="t" r="r" b="b"/>
            <a:pathLst>
              <a:path w="506729" h="210819">
                <a:moveTo>
                  <a:pt x="506729" y="0"/>
                </a:moveTo>
                <a:lnTo>
                  <a:pt x="0" y="0"/>
                </a:lnTo>
                <a:lnTo>
                  <a:pt x="0" y="210820"/>
                </a:lnTo>
                <a:lnTo>
                  <a:pt x="254000" y="210820"/>
                </a:lnTo>
                <a:lnTo>
                  <a:pt x="506729" y="210820"/>
                </a:lnTo>
                <a:lnTo>
                  <a:pt x="506729" y="0"/>
                </a:lnTo>
                <a:close/>
              </a:path>
            </a:pathLst>
          </a:custGeom>
          <a:solidFill>
            <a:srgbClr val="E5E5E5"/>
          </a:solidFill>
        </p:spPr>
        <p:txBody>
          <a:bodyPr wrap="square" lIns="0" tIns="0" rIns="0" bIns="0" rtlCol="0"/>
          <a:lstStyle/>
          <a:p>
            <a:endParaRPr sz="1906"/>
          </a:p>
        </p:txBody>
      </p:sp>
      <p:graphicFrame>
        <p:nvGraphicFramePr>
          <p:cNvPr id="46" name="object 46"/>
          <p:cNvGraphicFramePr>
            <a:graphicFrameLocks noGrp="1"/>
          </p:cNvGraphicFramePr>
          <p:nvPr/>
        </p:nvGraphicFramePr>
        <p:xfrm>
          <a:off x="5284228" y="2758423"/>
          <a:ext cx="2538805" cy="221876"/>
        </p:xfrm>
        <a:graphic>
          <a:graphicData uri="http://schemas.openxmlformats.org/drawingml/2006/table">
            <a:tbl>
              <a:tblPr firstRow="1" bandRow="1">
                <a:tableStyleId>{2D5ABB26-0587-4C30-8999-92F81FD0307C}</a:tableStyleId>
              </a:tblPr>
              <a:tblGrid>
                <a:gridCol w="597049">
                  <a:extLst>
                    <a:ext uri="{9D8B030D-6E8A-4147-A177-3AD203B41FA5}">
                      <a16:colId xmlns:a16="http://schemas.microsoft.com/office/drawing/2014/main" val="20000"/>
                    </a:ext>
                  </a:extLst>
                </a:gridCol>
                <a:gridCol w="536538">
                  <a:extLst>
                    <a:ext uri="{9D8B030D-6E8A-4147-A177-3AD203B41FA5}">
                      <a16:colId xmlns:a16="http://schemas.microsoft.com/office/drawing/2014/main" val="20001"/>
                    </a:ext>
                  </a:extLst>
                </a:gridCol>
                <a:gridCol w="1405218">
                  <a:extLst>
                    <a:ext uri="{9D8B030D-6E8A-4147-A177-3AD203B41FA5}">
                      <a16:colId xmlns:a16="http://schemas.microsoft.com/office/drawing/2014/main" val="20002"/>
                    </a:ext>
                  </a:extLst>
                </a:gridCol>
              </a:tblGrid>
              <a:tr h="221876">
                <a:tc>
                  <a:txBody>
                    <a:bodyPr/>
                    <a:lstStyle/>
                    <a:p>
                      <a:pPr marL="184785" marR="102235" indent="-64769">
                        <a:lnSpc>
                          <a:spcPts val="800"/>
                        </a:lnSpc>
                      </a:pPr>
                      <a:r>
                        <a:rPr sz="800" b="1" spc="-10" dirty="0">
                          <a:latin typeface="Arial"/>
                          <a:cs typeface="Arial"/>
                        </a:rPr>
                        <a:t>en-</a:t>
                      </a:r>
                      <a:r>
                        <a:rPr sz="800" b="1" spc="-20" dirty="0">
                          <a:latin typeface="Arial"/>
                          <a:cs typeface="Arial"/>
                        </a:rPr>
                        <a:t>tête </a:t>
                      </a:r>
                      <a:r>
                        <a:rPr sz="800" b="1" spc="-25" dirty="0">
                          <a:latin typeface="Arial"/>
                          <a:cs typeface="Arial"/>
                        </a:rPr>
                        <a:t>TCP</a:t>
                      </a:r>
                      <a:endParaRPr sz="800">
                        <a:latin typeface="Arial"/>
                        <a:cs typeface="Arial"/>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6845" marR="78105" indent="-69850">
                        <a:lnSpc>
                          <a:spcPts val="790"/>
                        </a:lnSpc>
                      </a:pPr>
                      <a:r>
                        <a:rPr sz="800" b="1" spc="-10" dirty="0">
                          <a:latin typeface="Arial"/>
                          <a:cs typeface="Arial"/>
                        </a:rPr>
                        <a:t>en-</a:t>
                      </a:r>
                      <a:r>
                        <a:rPr sz="800" b="1" spc="-20" dirty="0">
                          <a:latin typeface="Arial"/>
                          <a:cs typeface="Arial"/>
                        </a:rPr>
                        <a:t>tête </a:t>
                      </a:r>
                      <a:r>
                        <a:rPr sz="800" b="1" spc="-25" dirty="0">
                          <a:latin typeface="Arial"/>
                          <a:cs typeface="Arial"/>
                        </a:rPr>
                        <a:t>FTP</a:t>
                      </a:r>
                      <a:endParaRPr sz="8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1630">
                        <a:lnSpc>
                          <a:spcPct val="100000"/>
                        </a:lnSpc>
                        <a:spcBef>
                          <a:spcPts val="40"/>
                        </a:spcBef>
                      </a:pPr>
                      <a:r>
                        <a:rPr sz="1300" b="1" spc="-10" dirty="0">
                          <a:latin typeface="Arial"/>
                          <a:cs typeface="Arial"/>
                        </a:rPr>
                        <a:t>données</a:t>
                      </a:r>
                      <a:endParaRPr sz="1300">
                        <a:latin typeface="Arial"/>
                        <a:cs typeface="Arial"/>
                      </a:endParaRPr>
                    </a:p>
                  </a:txBody>
                  <a:tcPr marL="0" marR="0" marT="5379"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sp>
        <p:nvSpPr>
          <p:cNvPr id="47" name="object 47"/>
          <p:cNvSpPr/>
          <p:nvPr/>
        </p:nvSpPr>
        <p:spPr>
          <a:xfrm>
            <a:off x="5887570" y="3342939"/>
            <a:ext cx="536538" cy="223221"/>
          </a:xfrm>
          <a:custGeom>
            <a:avLst/>
            <a:gdLst/>
            <a:ahLst/>
            <a:cxnLst/>
            <a:rect l="l" t="t" r="r" b="b"/>
            <a:pathLst>
              <a:path w="506729" h="210820">
                <a:moveTo>
                  <a:pt x="506729" y="0"/>
                </a:moveTo>
                <a:lnTo>
                  <a:pt x="0" y="0"/>
                </a:lnTo>
                <a:lnTo>
                  <a:pt x="0" y="210819"/>
                </a:lnTo>
                <a:lnTo>
                  <a:pt x="254000" y="210819"/>
                </a:lnTo>
                <a:lnTo>
                  <a:pt x="506729" y="210819"/>
                </a:lnTo>
                <a:lnTo>
                  <a:pt x="506729" y="0"/>
                </a:lnTo>
                <a:close/>
              </a:path>
            </a:pathLst>
          </a:custGeom>
          <a:solidFill>
            <a:srgbClr val="E5E5E5"/>
          </a:solidFill>
        </p:spPr>
        <p:txBody>
          <a:bodyPr wrap="square" lIns="0" tIns="0" rIns="0" bIns="0" rtlCol="0"/>
          <a:lstStyle/>
          <a:p>
            <a:endParaRPr sz="1906"/>
          </a:p>
        </p:txBody>
      </p:sp>
      <p:graphicFrame>
        <p:nvGraphicFramePr>
          <p:cNvPr id="48" name="object 48"/>
          <p:cNvGraphicFramePr>
            <a:graphicFrameLocks noGrp="1"/>
          </p:cNvGraphicFramePr>
          <p:nvPr/>
        </p:nvGraphicFramePr>
        <p:xfrm>
          <a:off x="4676663" y="3337991"/>
          <a:ext cx="3146613" cy="222549"/>
        </p:xfrm>
        <a:graphic>
          <a:graphicData uri="http://schemas.openxmlformats.org/drawingml/2006/table">
            <a:tbl>
              <a:tblPr firstRow="1" bandRow="1">
                <a:tableStyleId>{2D5ABB26-0587-4C30-8999-92F81FD0307C}</a:tableStyleId>
              </a:tblPr>
              <a:tblGrid>
                <a:gridCol w="607135">
                  <a:extLst>
                    <a:ext uri="{9D8B030D-6E8A-4147-A177-3AD203B41FA5}">
                      <a16:colId xmlns:a16="http://schemas.microsoft.com/office/drawing/2014/main" val="20000"/>
                    </a:ext>
                  </a:extLst>
                </a:gridCol>
                <a:gridCol w="597722">
                  <a:extLst>
                    <a:ext uri="{9D8B030D-6E8A-4147-A177-3AD203B41FA5}">
                      <a16:colId xmlns:a16="http://schemas.microsoft.com/office/drawing/2014/main" val="20001"/>
                    </a:ext>
                  </a:extLst>
                </a:gridCol>
                <a:gridCol w="536538">
                  <a:extLst>
                    <a:ext uri="{9D8B030D-6E8A-4147-A177-3AD203B41FA5}">
                      <a16:colId xmlns:a16="http://schemas.microsoft.com/office/drawing/2014/main" val="20002"/>
                    </a:ext>
                  </a:extLst>
                </a:gridCol>
                <a:gridCol w="1405218">
                  <a:extLst>
                    <a:ext uri="{9D8B030D-6E8A-4147-A177-3AD203B41FA5}">
                      <a16:colId xmlns:a16="http://schemas.microsoft.com/office/drawing/2014/main" val="20003"/>
                    </a:ext>
                  </a:extLst>
                </a:gridCol>
              </a:tblGrid>
              <a:tr h="222549">
                <a:tc>
                  <a:txBody>
                    <a:bodyPr/>
                    <a:lstStyle/>
                    <a:p>
                      <a:pPr marL="238760" marR="111760" indent="-118110">
                        <a:lnSpc>
                          <a:spcPts val="800"/>
                        </a:lnSpc>
                      </a:pPr>
                      <a:r>
                        <a:rPr sz="800" b="1" spc="-10" dirty="0">
                          <a:latin typeface="Arial"/>
                          <a:cs typeface="Arial"/>
                        </a:rPr>
                        <a:t>en-</a:t>
                      </a:r>
                      <a:r>
                        <a:rPr sz="800" b="1" spc="-20" dirty="0">
                          <a:latin typeface="Arial"/>
                          <a:cs typeface="Arial"/>
                        </a:rPr>
                        <a:t>tête </a:t>
                      </a:r>
                      <a:r>
                        <a:rPr sz="800" b="1" spc="-25" dirty="0">
                          <a:latin typeface="Arial"/>
                          <a:cs typeface="Arial"/>
                        </a:rPr>
                        <a:t>IP</a:t>
                      </a:r>
                      <a:endParaRPr sz="800">
                        <a:latin typeface="Arial"/>
                        <a:cs typeface="Arial"/>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185420" marR="102235" indent="-64769">
                        <a:lnSpc>
                          <a:spcPts val="800"/>
                        </a:lnSpc>
                      </a:pPr>
                      <a:r>
                        <a:rPr sz="800" b="1" spc="-10" dirty="0">
                          <a:latin typeface="Arial"/>
                          <a:cs typeface="Arial"/>
                        </a:rPr>
                        <a:t>en-</a:t>
                      </a:r>
                      <a:r>
                        <a:rPr sz="800" b="1" spc="-20" dirty="0">
                          <a:latin typeface="Arial"/>
                          <a:cs typeface="Arial"/>
                        </a:rPr>
                        <a:t>tête </a:t>
                      </a:r>
                      <a:r>
                        <a:rPr sz="800" b="1" spc="-25" dirty="0">
                          <a:latin typeface="Arial"/>
                          <a:cs typeface="Arial"/>
                        </a:rPr>
                        <a:t>TCP</a:t>
                      </a:r>
                      <a:endParaRPr sz="800">
                        <a:latin typeface="Arial"/>
                        <a:cs typeface="Arial"/>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6845" marR="78105" indent="-69850">
                        <a:lnSpc>
                          <a:spcPts val="800"/>
                        </a:lnSpc>
                      </a:pPr>
                      <a:r>
                        <a:rPr sz="800" b="1" spc="-10" dirty="0">
                          <a:latin typeface="Arial"/>
                          <a:cs typeface="Arial"/>
                        </a:rPr>
                        <a:t>en-</a:t>
                      </a:r>
                      <a:r>
                        <a:rPr sz="800" b="1" spc="-20" dirty="0">
                          <a:latin typeface="Arial"/>
                          <a:cs typeface="Arial"/>
                        </a:rPr>
                        <a:t>tête </a:t>
                      </a:r>
                      <a:r>
                        <a:rPr sz="800" b="1" spc="-25" dirty="0">
                          <a:latin typeface="Arial"/>
                          <a:cs typeface="Arial"/>
                        </a:rPr>
                        <a:t>FTP</a:t>
                      </a:r>
                      <a:endParaRPr sz="8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1630">
                        <a:lnSpc>
                          <a:spcPct val="100000"/>
                        </a:lnSpc>
                        <a:spcBef>
                          <a:spcPts val="40"/>
                        </a:spcBef>
                      </a:pPr>
                      <a:r>
                        <a:rPr sz="1300" b="1" spc="-10" dirty="0">
                          <a:latin typeface="Arial"/>
                          <a:cs typeface="Arial"/>
                        </a:rPr>
                        <a:t>données</a:t>
                      </a:r>
                      <a:endParaRPr sz="1300">
                        <a:latin typeface="Arial"/>
                        <a:cs typeface="Arial"/>
                      </a:endParaRPr>
                    </a:p>
                  </a:txBody>
                  <a:tcPr marL="0" marR="0" marT="5379"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grpSp>
        <p:nvGrpSpPr>
          <p:cNvPr id="49" name="object 49"/>
          <p:cNvGrpSpPr/>
          <p:nvPr/>
        </p:nvGrpSpPr>
        <p:grpSpPr>
          <a:xfrm>
            <a:off x="4069528" y="3946712"/>
            <a:ext cx="4374328" cy="447786"/>
            <a:chOff x="2943860" y="3727450"/>
            <a:chExt cx="4131310" cy="422909"/>
          </a:xfrm>
        </p:grpSpPr>
        <p:sp>
          <p:nvSpPr>
            <p:cNvPr id="50" name="object 50"/>
            <p:cNvSpPr/>
            <p:nvPr/>
          </p:nvSpPr>
          <p:spPr>
            <a:xfrm>
              <a:off x="3053080" y="4077970"/>
              <a:ext cx="3917950" cy="0"/>
            </a:xfrm>
            <a:custGeom>
              <a:avLst/>
              <a:gdLst/>
              <a:ahLst/>
              <a:cxnLst/>
              <a:rect l="l" t="t" r="r" b="b"/>
              <a:pathLst>
                <a:path w="3917950">
                  <a:moveTo>
                    <a:pt x="0" y="0"/>
                  </a:moveTo>
                  <a:lnTo>
                    <a:pt x="3917950" y="0"/>
                  </a:lnTo>
                </a:path>
              </a:pathLst>
            </a:custGeom>
            <a:ln w="3175">
              <a:solidFill>
                <a:srgbClr val="000000"/>
              </a:solidFill>
              <a:prstDash val="lgDash"/>
            </a:ln>
          </p:spPr>
          <p:txBody>
            <a:bodyPr wrap="square" lIns="0" tIns="0" rIns="0" bIns="0" rtlCol="0"/>
            <a:lstStyle/>
            <a:p>
              <a:endParaRPr sz="1906"/>
            </a:p>
          </p:txBody>
        </p:sp>
        <p:pic>
          <p:nvPicPr>
            <p:cNvPr id="51" name="object 51"/>
            <p:cNvPicPr/>
            <p:nvPr/>
          </p:nvPicPr>
          <p:blipFill>
            <a:blip r:embed="rId8" cstate="print"/>
            <a:stretch>
              <a:fillRect/>
            </a:stretch>
          </p:blipFill>
          <p:spPr>
            <a:xfrm>
              <a:off x="2971800" y="4042409"/>
              <a:ext cx="100330" cy="71119"/>
            </a:xfrm>
            <a:prstGeom prst="rect">
              <a:avLst/>
            </a:prstGeom>
          </p:spPr>
        </p:pic>
        <p:pic>
          <p:nvPicPr>
            <p:cNvPr id="52" name="object 52"/>
            <p:cNvPicPr/>
            <p:nvPr/>
          </p:nvPicPr>
          <p:blipFill>
            <a:blip r:embed="rId9" cstate="print"/>
            <a:stretch>
              <a:fillRect/>
            </a:stretch>
          </p:blipFill>
          <p:spPr>
            <a:xfrm>
              <a:off x="6958330" y="4042409"/>
              <a:ext cx="100329" cy="71119"/>
            </a:xfrm>
            <a:prstGeom prst="rect">
              <a:avLst/>
            </a:prstGeom>
          </p:spPr>
        </p:pic>
        <p:sp>
          <p:nvSpPr>
            <p:cNvPr id="53" name="object 53"/>
            <p:cNvSpPr/>
            <p:nvPr/>
          </p:nvSpPr>
          <p:spPr>
            <a:xfrm>
              <a:off x="6494780" y="3727450"/>
              <a:ext cx="572770" cy="210820"/>
            </a:xfrm>
            <a:custGeom>
              <a:avLst/>
              <a:gdLst/>
              <a:ahLst/>
              <a:cxnLst/>
              <a:rect l="l" t="t" r="r" b="b"/>
              <a:pathLst>
                <a:path w="572770" h="210820">
                  <a:moveTo>
                    <a:pt x="572770" y="0"/>
                  </a:moveTo>
                  <a:lnTo>
                    <a:pt x="0" y="0"/>
                  </a:lnTo>
                  <a:lnTo>
                    <a:pt x="0" y="210819"/>
                  </a:lnTo>
                  <a:lnTo>
                    <a:pt x="287020" y="210819"/>
                  </a:lnTo>
                  <a:lnTo>
                    <a:pt x="572770" y="210819"/>
                  </a:lnTo>
                  <a:lnTo>
                    <a:pt x="572770" y="0"/>
                  </a:lnTo>
                  <a:close/>
                </a:path>
              </a:pathLst>
            </a:custGeom>
            <a:solidFill>
              <a:srgbClr val="666666"/>
            </a:solidFill>
          </p:spPr>
          <p:txBody>
            <a:bodyPr wrap="square" lIns="0" tIns="0" rIns="0" bIns="0" rtlCol="0"/>
            <a:lstStyle/>
            <a:p>
              <a:endParaRPr sz="1906"/>
            </a:p>
          </p:txBody>
        </p:sp>
        <p:sp>
          <p:nvSpPr>
            <p:cNvPr id="54" name="object 54"/>
            <p:cNvSpPr/>
            <p:nvPr/>
          </p:nvSpPr>
          <p:spPr>
            <a:xfrm>
              <a:off x="2943860" y="3971289"/>
              <a:ext cx="4131310" cy="179070"/>
            </a:xfrm>
            <a:custGeom>
              <a:avLst/>
              <a:gdLst/>
              <a:ahLst/>
              <a:cxnLst/>
              <a:rect l="l" t="t" r="r" b="b"/>
              <a:pathLst>
                <a:path w="4131309" h="179070">
                  <a:moveTo>
                    <a:pt x="8890" y="168910"/>
                  </a:moveTo>
                  <a:lnTo>
                    <a:pt x="0" y="168910"/>
                  </a:lnTo>
                  <a:lnTo>
                    <a:pt x="0" y="179070"/>
                  </a:lnTo>
                  <a:lnTo>
                    <a:pt x="8890" y="179070"/>
                  </a:lnTo>
                  <a:lnTo>
                    <a:pt x="8890" y="168910"/>
                  </a:lnTo>
                  <a:close/>
                </a:path>
                <a:path w="4131309" h="179070">
                  <a:moveTo>
                    <a:pt x="8890" y="104140"/>
                  </a:moveTo>
                  <a:lnTo>
                    <a:pt x="0" y="104140"/>
                  </a:lnTo>
                  <a:lnTo>
                    <a:pt x="0" y="140970"/>
                  </a:lnTo>
                  <a:lnTo>
                    <a:pt x="8890" y="140970"/>
                  </a:lnTo>
                  <a:lnTo>
                    <a:pt x="8890" y="104140"/>
                  </a:lnTo>
                  <a:close/>
                </a:path>
                <a:path w="4131309" h="179070">
                  <a:moveTo>
                    <a:pt x="8890" y="66040"/>
                  </a:moveTo>
                  <a:lnTo>
                    <a:pt x="0" y="66040"/>
                  </a:lnTo>
                  <a:lnTo>
                    <a:pt x="0" y="76200"/>
                  </a:lnTo>
                  <a:lnTo>
                    <a:pt x="8890" y="76200"/>
                  </a:lnTo>
                  <a:lnTo>
                    <a:pt x="8890" y="66040"/>
                  </a:lnTo>
                  <a:close/>
                </a:path>
                <a:path w="4131309" h="179070">
                  <a:moveTo>
                    <a:pt x="8890" y="0"/>
                  </a:moveTo>
                  <a:lnTo>
                    <a:pt x="0" y="0"/>
                  </a:lnTo>
                  <a:lnTo>
                    <a:pt x="0" y="38100"/>
                  </a:lnTo>
                  <a:lnTo>
                    <a:pt x="8890" y="38100"/>
                  </a:lnTo>
                  <a:lnTo>
                    <a:pt x="8890" y="0"/>
                  </a:lnTo>
                  <a:close/>
                </a:path>
                <a:path w="4131309" h="179070">
                  <a:moveTo>
                    <a:pt x="4131310" y="168910"/>
                  </a:moveTo>
                  <a:lnTo>
                    <a:pt x="4122420" y="168910"/>
                  </a:lnTo>
                  <a:lnTo>
                    <a:pt x="4122420" y="179070"/>
                  </a:lnTo>
                  <a:lnTo>
                    <a:pt x="4131310" y="179070"/>
                  </a:lnTo>
                  <a:lnTo>
                    <a:pt x="4131310" y="168910"/>
                  </a:lnTo>
                  <a:close/>
                </a:path>
                <a:path w="4131309" h="179070">
                  <a:moveTo>
                    <a:pt x="4131310" y="104140"/>
                  </a:moveTo>
                  <a:lnTo>
                    <a:pt x="4122420" y="104140"/>
                  </a:lnTo>
                  <a:lnTo>
                    <a:pt x="4122420" y="140970"/>
                  </a:lnTo>
                  <a:lnTo>
                    <a:pt x="4131310" y="140970"/>
                  </a:lnTo>
                  <a:lnTo>
                    <a:pt x="4131310" y="104140"/>
                  </a:lnTo>
                  <a:close/>
                </a:path>
                <a:path w="4131309" h="179070">
                  <a:moveTo>
                    <a:pt x="4131310" y="66040"/>
                  </a:moveTo>
                  <a:lnTo>
                    <a:pt x="4122420" y="66040"/>
                  </a:lnTo>
                  <a:lnTo>
                    <a:pt x="4122420" y="76200"/>
                  </a:lnTo>
                  <a:lnTo>
                    <a:pt x="4131310" y="76200"/>
                  </a:lnTo>
                  <a:lnTo>
                    <a:pt x="4131310" y="66040"/>
                  </a:lnTo>
                  <a:close/>
                </a:path>
                <a:path w="4131309" h="179070">
                  <a:moveTo>
                    <a:pt x="4131310" y="0"/>
                  </a:moveTo>
                  <a:lnTo>
                    <a:pt x="4122420" y="0"/>
                  </a:lnTo>
                  <a:lnTo>
                    <a:pt x="4122420" y="38100"/>
                  </a:lnTo>
                  <a:lnTo>
                    <a:pt x="4131310" y="38100"/>
                  </a:lnTo>
                  <a:lnTo>
                    <a:pt x="4131310" y="0"/>
                  </a:lnTo>
                  <a:close/>
                </a:path>
              </a:pathLst>
            </a:custGeom>
            <a:solidFill>
              <a:srgbClr val="000000"/>
            </a:solidFill>
          </p:spPr>
          <p:txBody>
            <a:bodyPr wrap="square" lIns="0" tIns="0" rIns="0" bIns="0" rtlCol="0"/>
            <a:lstStyle/>
            <a:p>
              <a:endParaRPr sz="1906"/>
            </a:p>
          </p:txBody>
        </p:sp>
      </p:grpSp>
      <p:sp>
        <p:nvSpPr>
          <p:cNvPr id="55" name="object 55"/>
          <p:cNvSpPr/>
          <p:nvPr/>
        </p:nvSpPr>
        <p:spPr>
          <a:xfrm>
            <a:off x="5887570" y="3946712"/>
            <a:ext cx="536538" cy="223221"/>
          </a:xfrm>
          <a:custGeom>
            <a:avLst/>
            <a:gdLst/>
            <a:ahLst/>
            <a:cxnLst/>
            <a:rect l="l" t="t" r="r" b="b"/>
            <a:pathLst>
              <a:path w="506729" h="210820">
                <a:moveTo>
                  <a:pt x="506729" y="0"/>
                </a:moveTo>
                <a:lnTo>
                  <a:pt x="0" y="0"/>
                </a:lnTo>
                <a:lnTo>
                  <a:pt x="0" y="210819"/>
                </a:lnTo>
                <a:lnTo>
                  <a:pt x="254000" y="210819"/>
                </a:lnTo>
                <a:lnTo>
                  <a:pt x="506729" y="210819"/>
                </a:lnTo>
                <a:lnTo>
                  <a:pt x="506729" y="0"/>
                </a:lnTo>
                <a:close/>
              </a:path>
            </a:pathLst>
          </a:custGeom>
          <a:solidFill>
            <a:srgbClr val="E5E5E5"/>
          </a:solidFill>
        </p:spPr>
        <p:txBody>
          <a:bodyPr wrap="square" lIns="0" tIns="0" rIns="0" bIns="0" rtlCol="0"/>
          <a:lstStyle/>
          <a:p>
            <a:endParaRPr sz="1906"/>
          </a:p>
        </p:txBody>
      </p:sp>
      <p:graphicFrame>
        <p:nvGraphicFramePr>
          <p:cNvPr id="56" name="object 56"/>
          <p:cNvGraphicFramePr>
            <a:graphicFrameLocks noGrp="1"/>
          </p:cNvGraphicFramePr>
          <p:nvPr/>
        </p:nvGraphicFramePr>
        <p:xfrm>
          <a:off x="4067054" y="3941764"/>
          <a:ext cx="4362226" cy="222549"/>
        </p:xfrm>
        <a:graphic>
          <a:graphicData uri="http://schemas.openxmlformats.org/drawingml/2006/table">
            <a:tbl>
              <a:tblPr firstRow="1" bandRow="1">
                <a:tableStyleId>{2D5ABB26-0587-4C30-8999-92F81FD0307C}</a:tableStyleId>
              </a:tblPr>
              <a:tblGrid>
                <a:gridCol w="607807">
                  <a:extLst>
                    <a:ext uri="{9D8B030D-6E8A-4147-A177-3AD203B41FA5}">
                      <a16:colId xmlns:a16="http://schemas.microsoft.com/office/drawing/2014/main" val="20000"/>
                    </a:ext>
                  </a:extLst>
                </a:gridCol>
                <a:gridCol w="608479">
                  <a:extLst>
                    <a:ext uri="{9D8B030D-6E8A-4147-A177-3AD203B41FA5}">
                      <a16:colId xmlns:a16="http://schemas.microsoft.com/office/drawing/2014/main" val="20001"/>
                    </a:ext>
                  </a:extLst>
                </a:gridCol>
                <a:gridCol w="597722">
                  <a:extLst>
                    <a:ext uri="{9D8B030D-6E8A-4147-A177-3AD203B41FA5}">
                      <a16:colId xmlns:a16="http://schemas.microsoft.com/office/drawing/2014/main" val="20002"/>
                    </a:ext>
                  </a:extLst>
                </a:gridCol>
                <a:gridCol w="536538">
                  <a:extLst>
                    <a:ext uri="{9D8B030D-6E8A-4147-A177-3AD203B41FA5}">
                      <a16:colId xmlns:a16="http://schemas.microsoft.com/office/drawing/2014/main" val="20003"/>
                    </a:ext>
                  </a:extLst>
                </a:gridCol>
                <a:gridCol w="1405218">
                  <a:extLst>
                    <a:ext uri="{9D8B030D-6E8A-4147-A177-3AD203B41FA5}">
                      <a16:colId xmlns:a16="http://schemas.microsoft.com/office/drawing/2014/main" val="20004"/>
                    </a:ext>
                  </a:extLst>
                </a:gridCol>
                <a:gridCol w="606462">
                  <a:extLst>
                    <a:ext uri="{9D8B030D-6E8A-4147-A177-3AD203B41FA5}">
                      <a16:colId xmlns:a16="http://schemas.microsoft.com/office/drawing/2014/main" val="20005"/>
                    </a:ext>
                  </a:extLst>
                </a:gridCol>
              </a:tblGrid>
              <a:tr h="222549">
                <a:tc>
                  <a:txBody>
                    <a:bodyPr/>
                    <a:lstStyle/>
                    <a:p>
                      <a:pPr marL="85090" marR="81915" indent="34290">
                        <a:lnSpc>
                          <a:spcPts val="800"/>
                        </a:lnSpc>
                      </a:pPr>
                      <a:r>
                        <a:rPr sz="800" b="1" spc="-10" dirty="0">
                          <a:latin typeface="Arial"/>
                          <a:cs typeface="Arial"/>
                        </a:rPr>
                        <a:t>en-</a:t>
                      </a:r>
                      <a:r>
                        <a:rPr sz="800" b="1" spc="-20" dirty="0">
                          <a:latin typeface="Arial"/>
                          <a:cs typeface="Arial"/>
                        </a:rPr>
                        <a:t>tête </a:t>
                      </a:r>
                      <a:r>
                        <a:rPr sz="800" b="1" spc="-10" dirty="0">
                          <a:latin typeface="Arial"/>
                          <a:cs typeface="Arial"/>
                        </a:rPr>
                        <a:t>ethernet</a:t>
                      </a:r>
                      <a:endParaRPr sz="800">
                        <a:latin typeface="Arial"/>
                        <a:cs typeface="Arial"/>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240029" marR="111760" indent="-118110">
                        <a:lnSpc>
                          <a:spcPts val="800"/>
                        </a:lnSpc>
                      </a:pPr>
                      <a:r>
                        <a:rPr sz="800" b="1" spc="-10" dirty="0">
                          <a:latin typeface="Arial"/>
                          <a:cs typeface="Arial"/>
                        </a:rPr>
                        <a:t>en-</a:t>
                      </a:r>
                      <a:r>
                        <a:rPr sz="800" b="1" spc="-20" dirty="0">
                          <a:latin typeface="Arial"/>
                          <a:cs typeface="Arial"/>
                        </a:rPr>
                        <a:t>tête </a:t>
                      </a:r>
                      <a:r>
                        <a:rPr sz="800" b="1" spc="-25" dirty="0">
                          <a:latin typeface="Arial"/>
                          <a:cs typeface="Arial"/>
                        </a:rPr>
                        <a:t>IP</a:t>
                      </a:r>
                      <a:endParaRPr sz="800">
                        <a:latin typeface="Arial"/>
                        <a:cs typeface="Arial"/>
                      </a:endParaRPr>
                    </a:p>
                  </a:txBody>
                  <a:tcPr marL="0" marR="0" marT="0" marB="0">
                    <a:lnL w="12700">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185420" marR="102235" indent="-64769">
                        <a:lnSpc>
                          <a:spcPts val="800"/>
                        </a:lnSpc>
                      </a:pPr>
                      <a:r>
                        <a:rPr sz="800" b="1" spc="-10" dirty="0">
                          <a:latin typeface="Arial"/>
                          <a:cs typeface="Arial"/>
                        </a:rPr>
                        <a:t>en-</a:t>
                      </a:r>
                      <a:r>
                        <a:rPr sz="800" b="1" spc="-20" dirty="0">
                          <a:latin typeface="Arial"/>
                          <a:cs typeface="Arial"/>
                        </a:rPr>
                        <a:t>tête </a:t>
                      </a:r>
                      <a:r>
                        <a:rPr sz="800" b="1" spc="-25" dirty="0">
                          <a:latin typeface="Arial"/>
                          <a:cs typeface="Arial"/>
                        </a:rPr>
                        <a:t>TCP</a:t>
                      </a:r>
                      <a:endParaRPr sz="800">
                        <a:latin typeface="Arial"/>
                        <a:cs typeface="Arial"/>
                      </a:endParaRPr>
                    </a:p>
                  </a:txBody>
                  <a:tcPr marL="0" marR="0" marT="0"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56845" marR="78105" indent="-69850">
                        <a:lnSpc>
                          <a:spcPts val="800"/>
                        </a:lnSpc>
                      </a:pPr>
                      <a:r>
                        <a:rPr sz="800" b="1" spc="-10" dirty="0">
                          <a:latin typeface="Arial"/>
                          <a:cs typeface="Arial"/>
                        </a:rPr>
                        <a:t>en-</a:t>
                      </a:r>
                      <a:r>
                        <a:rPr sz="800" b="1" spc="-20" dirty="0">
                          <a:latin typeface="Arial"/>
                          <a:cs typeface="Arial"/>
                        </a:rPr>
                        <a:t>tête </a:t>
                      </a:r>
                      <a:r>
                        <a:rPr sz="800" b="1" spc="-25" dirty="0">
                          <a:latin typeface="Arial"/>
                          <a:cs typeface="Arial"/>
                        </a:rPr>
                        <a:t>FTP</a:t>
                      </a:r>
                      <a:endParaRPr sz="800">
                        <a:latin typeface="Arial"/>
                        <a:cs typeface="Arial"/>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41630">
                        <a:lnSpc>
                          <a:spcPct val="100000"/>
                        </a:lnSpc>
                        <a:spcBef>
                          <a:spcPts val="40"/>
                        </a:spcBef>
                      </a:pPr>
                      <a:r>
                        <a:rPr sz="1300" b="1" spc="-10" dirty="0">
                          <a:latin typeface="Arial"/>
                          <a:cs typeface="Arial"/>
                        </a:rPr>
                        <a:t>données</a:t>
                      </a:r>
                      <a:endParaRPr sz="1300">
                        <a:latin typeface="Arial"/>
                        <a:cs typeface="Arial"/>
                      </a:endParaRPr>
                    </a:p>
                  </a:txBody>
                  <a:tcPr marL="0" marR="0" marT="537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86360" marR="52705" indent="-25400">
                        <a:lnSpc>
                          <a:spcPts val="800"/>
                        </a:lnSpc>
                      </a:pPr>
                      <a:r>
                        <a:rPr sz="800" b="1" spc="-10" dirty="0">
                          <a:latin typeface="Arial"/>
                          <a:cs typeface="Arial"/>
                        </a:rPr>
                        <a:t>en-queue ethernet</a:t>
                      </a:r>
                      <a:endParaRPr sz="800">
                        <a:latin typeface="Arial"/>
                        <a:cs typeface="Arial"/>
                      </a:endParaRPr>
                    </a:p>
                  </a:txBody>
                  <a:tcPr marL="0" marR="0" marT="0"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grpSp>
        <p:nvGrpSpPr>
          <p:cNvPr id="57" name="object 57"/>
          <p:cNvGrpSpPr/>
          <p:nvPr/>
        </p:nvGrpSpPr>
        <p:grpSpPr>
          <a:xfrm>
            <a:off x="9035526" y="2487706"/>
            <a:ext cx="76648" cy="1393115"/>
            <a:chOff x="7633969" y="2349500"/>
            <a:chExt cx="72390" cy="1315720"/>
          </a:xfrm>
        </p:grpSpPr>
        <p:pic>
          <p:nvPicPr>
            <p:cNvPr id="58" name="object 58"/>
            <p:cNvPicPr/>
            <p:nvPr/>
          </p:nvPicPr>
          <p:blipFill>
            <a:blip r:embed="rId10" cstate="print"/>
            <a:stretch>
              <a:fillRect/>
            </a:stretch>
          </p:blipFill>
          <p:spPr>
            <a:xfrm>
              <a:off x="7633969" y="2349500"/>
              <a:ext cx="72389" cy="219710"/>
            </a:xfrm>
            <a:prstGeom prst="rect">
              <a:avLst/>
            </a:prstGeom>
          </p:spPr>
        </p:pic>
        <p:pic>
          <p:nvPicPr>
            <p:cNvPr id="59" name="object 59"/>
            <p:cNvPicPr/>
            <p:nvPr/>
          </p:nvPicPr>
          <p:blipFill>
            <a:blip r:embed="rId11" cstate="print"/>
            <a:stretch>
              <a:fillRect/>
            </a:stretch>
          </p:blipFill>
          <p:spPr>
            <a:xfrm>
              <a:off x="7633969" y="2898140"/>
              <a:ext cx="72389" cy="218439"/>
            </a:xfrm>
            <a:prstGeom prst="rect">
              <a:avLst/>
            </a:prstGeom>
          </p:spPr>
        </p:pic>
        <p:pic>
          <p:nvPicPr>
            <p:cNvPr id="60" name="object 60"/>
            <p:cNvPicPr/>
            <p:nvPr/>
          </p:nvPicPr>
          <p:blipFill>
            <a:blip r:embed="rId12" cstate="print"/>
            <a:stretch>
              <a:fillRect/>
            </a:stretch>
          </p:blipFill>
          <p:spPr>
            <a:xfrm>
              <a:off x="7633969" y="3445510"/>
              <a:ext cx="72389" cy="219709"/>
            </a:xfrm>
            <a:prstGeom prst="rect">
              <a:avLst/>
            </a:prstGeom>
          </p:spPr>
        </p:pic>
      </p:grpSp>
      <p:sp>
        <p:nvSpPr>
          <p:cNvPr id="62" name="object 62"/>
          <p:cNvSpPr txBox="1">
            <a:spLocks noGrp="1"/>
          </p:cNvSpPr>
          <p:nvPr>
            <p:ph type="title"/>
          </p:nvPr>
        </p:nvSpPr>
        <p:spPr>
          <a:xfrm>
            <a:off x="235434" y="197492"/>
            <a:ext cx="11134165" cy="690687"/>
          </a:xfrm>
          <a:prstGeom prst="rect">
            <a:avLst/>
          </a:prstGeom>
        </p:spPr>
        <p:txBody>
          <a:bodyPr vert="horz" wrap="square" lIns="0" tIns="13447" rIns="0" bIns="0" rtlCol="0" anchor="ctr">
            <a:spAutoFit/>
          </a:bodyPr>
          <a:lstStyle/>
          <a:p>
            <a:pPr marL="2871556">
              <a:lnSpc>
                <a:spcPct val="100000"/>
              </a:lnSpc>
              <a:spcBef>
                <a:spcPts val="106"/>
              </a:spcBef>
            </a:pPr>
            <a:r>
              <a:rPr dirty="0"/>
              <a:t>Modèle</a:t>
            </a:r>
            <a:r>
              <a:rPr spc="-42" dirty="0"/>
              <a:t> </a:t>
            </a:r>
            <a:r>
              <a:rPr spc="-11" dirty="0"/>
              <a:t>TCP/IP</a:t>
            </a:r>
          </a:p>
        </p:txBody>
      </p:sp>
      <p:sp>
        <p:nvSpPr>
          <p:cNvPr id="63" name="object 63"/>
          <p:cNvSpPr/>
          <p:nvPr/>
        </p:nvSpPr>
        <p:spPr>
          <a:xfrm>
            <a:off x="2876774" y="2139427"/>
            <a:ext cx="907676" cy="348279"/>
          </a:xfrm>
          <a:custGeom>
            <a:avLst/>
            <a:gdLst/>
            <a:ahLst/>
            <a:cxnLst/>
            <a:rect l="l" t="t" r="r" b="b"/>
            <a:pathLst>
              <a:path w="857250" h="328930">
                <a:moveTo>
                  <a:pt x="857250" y="0"/>
                </a:moveTo>
                <a:lnTo>
                  <a:pt x="0" y="0"/>
                </a:lnTo>
                <a:lnTo>
                  <a:pt x="0" y="328929"/>
                </a:lnTo>
                <a:lnTo>
                  <a:pt x="429260" y="328929"/>
                </a:lnTo>
                <a:lnTo>
                  <a:pt x="857250" y="328929"/>
                </a:lnTo>
                <a:lnTo>
                  <a:pt x="857250" y="0"/>
                </a:lnTo>
                <a:close/>
              </a:path>
            </a:pathLst>
          </a:custGeom>
          <a:solidFill>
            <a:srgbClr val="E5E5E5"/>
          </a:solidFill>
        </p:spPr>
        <p:txBody>
          <a:bodyPr wrap="square" lIns="0" tIns="0" rIns="0" bIns="0" rtlCol="0"/>
          <a:lstStyle/>
          <a:p>
            <a:endParaRPr sz="1906"/>
          </a:p>
        </p:txBody>
      </p:sp>
      <p:sp>
        <p:nvSpPr>
          <p:cNvPr id="64" name="object 64"/>
          <p:cNvSpPr txBox="1"/>
          <p:nvPr/>
        </p:nvSpPr>
        <p:spPr>
          <a:xfrm>
            <a:off x="2876774" y="2139427"/>
            <a:ext cx="907676" cy="259483"/>
          </a:xfrm>
          <a:prstGeom prst="rect">
            <a:avLst/>
          </a:prstGeom>
          <a:ln w="9344">
            <a:solidFill>
              <a:srgbClr val="000000"/>
            </a:solidFill>
          </a:ln>
        </p:spPr>
        <p:txBody>
          <a:bodyPr vert="horz" wrap="square" lIns="0" tIns="86061" rIns="0" bIns="0" rtlCol="0">
            <a:spAutoFit/>
          </a:bodyPr>
          <a:lstStyle/>
          <a:p>
            <a:pPr algn="ctr">
              <a:spcBef>
                <a:spcPts val="678"/>
              </a:spcBef>
            </a:pPr>
            <a:r>
              <a:rPr sz="1059" b="1" spc="-26" dirty="0">
                <a:latin typeface="Arial"/>
                <a:cs typeface="Arial"/>
              </a:rPr>
              <a:t>FTP</a:t>
            </a:r>
            <a:endParaRPr sz="1059">
              <a:latin typeface="Arial"/>
              <a:cs typeface="Arial"/>
            </a:endParaRPr>
          </a:p>
        </p:txBody>
      </p:sp>
      <p:sp>
        <p:nvSpPr>
          <p:cNvPr id="65" name="object 65"/>
          <p:cNvSpPr/>
          <p:nvPr/>
        </p:nvSpPr>
        <p:spPr>
          <a:xfrm>
            <a:off x="2876774" y="3879476"/>
            <a:ext cx="907676" cy="348279"/>
          </a:xfrm>
          <a:custGeom>
            <a:avLst/>
            <a:gdLst/>
            <a:ahLst/>
            <a:cxnLst/>
            <a:rect l="l" t="t" r="r" b="b"/>
            <a:pathLst>
              <a:path w="857250" h="328929">
                <a:moveTo>
                  <a:pt x="857250" y="0"/>
                </a:moveTo>
                <a:lnTo>
                  <a:pt x="0" y="0"/>
                </a:lnTo>
                <a:lnTo>
                  <a:pt x="0" y="328930"/>
                </a:lnTo>
                <a:lnTo>
                  <a:pt x="429260" y="328930"/>
                </a:lnTo>
                <a:lnTo>
                  <a:pt x="857250" y="328930"/>
                </a:lnTo>
                <a:lnTo>
                  <a:pt x="857250" y="0"/>
                </a:lnTo>
                <a:close/>
              </a:path>
            </a:pathLst>
          </a:custGeom>
          <a:solidFill>
            <a:srgbClr val="999999"/>
          </a:solidFill>
        </p:spPr>
        <p:txBody>
          <a:bodyPr wrap="square" lIns="0" tIns="0" rIns="0" bIns="0" rtlCol="0"/>
          <a:lstStyle/>
          <a:p>
            <a:endParaRPr sz="1906"/>
          </a:p>
        </p:txBody>
      </p:sp>
      <p:sp>
        <p:nvSpPr>
          <p:cNvPr id="66" name="object 66"/>
          <p:cNvSpPr txBox="1"/>
          <p:nvPr/>
        </p:nvSpPr>
        <p:spPr>
          <a:xfrm>
            <a:off x="2876774" y="3879477"/>
            <a:ext cx="907676" cy="332897"/>
          </a:xfrm>
          <a:prstGeom prst="rect">
            <a:avLst/>
          </a:prstGeom>
          <a:ln w="9344">
            <a:solidFill>
              <a:srgbClr val="000000"/>
            </a:solidFill>
          </a:ln>
        </p:spPr>
        <p:txBody>
          <a:bodyPr vert="horz" wrap="square" lIns="0" tIns="24877" rIns="0" bIns="0" rtlCol="0">
            <a:spAutoFit/>
          </a:bodyPr>
          <a:lstStyle/>
          <a:p>
            <a:pPr marL="91438" marR="83370" indent="178842">
              <a:lnSpc>
                <a:spcPts val="1186"/>
              </a:lnSpc>
              <a:spcBef>
                <a:spcPts val="196"/>
              </a:spcBef>
            </a:pPr>
            <a:r>
              <a:rPr sz="1059" b="1" spc="-11" dirty="0">
                <a:latin typeface="Arial"/>
                <a:cs typeface="Arial"/>
              </a:rPr>
              <a:t>Pilote ETHERNET</a:t>
            </a:r>
            <a:endParaRPr sz="1059">
              <a:latin typeface="Arial"/>
              <a:cs typeface="Arial"/>
            </a:endParaRPr>
          </a:p>
        </p:txBody>
      </p:sp>
      <p:sp>
        <p:nvSpPr>
          <p:cNvPr id="67" name="object 67"/>
          <p:cNvSpPr/>
          <p:nvPr/>
        </p:nvSpPr>
        <p:spPr>
          <a:xfrm>
            <a:off x="2876774" y="3299907"/>
            <a:ext cx="907676" cy="348279"/>
          </a:xfrm>
          <a:custGeom>
            <a:avLst/>
            <a:gdLst/>
            <a:ahLst/>
            <a:cxnLst/>
            <a:rect l="l" t="t" r="r" b="b"/>
            <a:pathLst>
              <a:path w="857250" h="328929">
                <a:moveTo>
                  <a:pt x="857250" y="0"/>
                </a:moveTo>
                <a:lnTo>
                  <a:pt x="0" y="0"/>
                </a:lnTo>
                <a:lnTo>
                  <a:pt x="0" y="328930"/>
                </a:lnTo>
                <a:lnTo>
                  <a:pt x="429260" y="328930"/>
                </a:lnTo>
                <a:lnTo>
                  <a:pt x="857250" y="328930"/>
                </a:lnTo>
                <a:lnTo>
                  <a:pt x="857250" y="0"/>
                </a:lnTo>
                <a:close/>
              </a:path>
            </a:pathLst>
          </a:custGeom>
          <a:solidFill>
            <a:srgbClr val="B2B2B2"/>
          </a:solidFill>
        </p:spPr>
        <p:txBody>
          <a:bodyPr wrap="square" lIns="0" tIns="0" rIns="0" bIns="0" rtlCol="0"/>
          <a:lstStyle/>
          <a:p>
            <a:endParaRPr sz="1906"/>
          </a:p>
        </p:txBody>
      </p:sp>
      <p:sp>
        <p:nvSpPr>
          <p:cNvPr id="68" name="object 68"/>
          <p:cNvSpPr txBox="1"/>
          <p:nvPr/>
        </p:nvSpPr>
        <p:spPr>
          <a:xfrm>
            <a:off x="2876774" y="3299908"/>
            <a:ext cx="907676" cy="259483"/>
          </a:xfrm>
          <a:prstGeom prst="rect">
            <a:avLst/>
          </a:prstGeom>
          <a:ln w="9344">
            <a:solidFill>
              <a:srgbClr val="000000"/>
            </a:solidFill>
          </a:ln>
        </p:spPr>
        <p:txBody>
          <a:bodyPr vert="horz" wrap="square" lIns="0" tIns="86061" rIns="0" bIns="0" rtlCol="0">
            <a:spAutoFit/>
          </a:bodyPr>
          <a:lstStyle/>
          <a:p>
            <a:pPr algn="ctr">
              <a:spcBef>
                <a:spcPts val="678"/>
              </a:spcBef>
            </a:pPr>
            <a:r>
              <a:rPr sz="1059" b="1" spc="-26" dirty="0">
                <a:latin typeface="Arial"/>
                <a:cs typeface="Arial"/>
              </a:rPr>
              <a:t>IP</a:t>
            </a:r>
            <a:endParaRPr sz="1059">
              <a:latin typeface="Arial"/>
              <a:cs typeface="Arial"/>
            </a:endParaRPr>
          </a:p>
        </p:txBody>
      </p:sp>
      <p:sp>
        <p:nvSpPr>
          <p:cNvPr id="69" name="object 69"/>
          <p:cNvSpPr/>
          <p:nvPr/>
        </p:nvSpPr>
        <p:spPr>
          <a:xfrm>
            <a:off x="2876774" y="2720340"/>
            <a:ext cx="907676" cy="348279"/>
          </a:xfrm>
          <a:custGeom>
            <a:avLst/>
            <a:gdLst/>
            <a:ahLst/>
            <a:cxnLst/>
            <a:rect l="l" t="t" r="r" b="b"/>
            <a:pathLst>
              <a:path w="857250" h="328930">
                <a:moveTo>
                  <a:pt x="857250" y="0"/>
                </a:moveTo>
                <a:lnTo>
                  <a:pt x="0" y="0"/>
                </a:lnTo>
                <a:lnTo>
                  <a:pt x="0" y="328929"/>
                </a:lnTo>
                <a:lnTo>
                  <a:pt x="429260" y="328929"/>
                </a:lnTo>
                <a:lnTo>
                  <a:pt x="857250" y="328929"/>
                </a:lnTo>
                <a:lnTo>
                  <a:pt x="857250" y="0"/>
                </a:lnTo>
                <a:close/>
              </a:path>
            </a:pathLst>
          </a:custGeom>
          <a:solidFill>
            <a:srgbClr val="CCCCCC"/>
          </a:solidFill>
        </p:spPr>
        <p:txBody>
          <a:bodyPr wrap="square" lIns="0" tIns="0" rIns="0" bIns="0" rtlCol="0"/>
          <a:lstStyle/>
          <a:p>
            <a:endParaRPr sz="1906"/>
          </a:p>
        </p:txBody>
      </p:sp>
      <p:sp>
        <p:nvSpPr>
          <p:cNvPr id="70" name="object 70"/>
          <p:cNvSpPr txBox="1"/>
          <p:nvPr/>
        </p:nvSpPr>
        <p:spPr>
          <a:xfrm>
            <a:off x="2876774" y="2720340"/>
            <a:ext cx="907676" cy="259483"/>
          </a:xfrm>
          <a:prstGeom prst="rect">
            <a:avLst/>
          </a:prstGeom>
          <a:ln w="9344">
            <a:solidFill>
              <a:srgbClr val="000000"/>
            </a:solidFill>
          </a:ln>
        </p:spPr>
        <p:txBody>
          <a:bodyPr vert="horz" wrap="square" lIns="0" tIns="86061" rIns="0" bIns="0" rtlCol="0">
            <a:spAutoFit/>
          </a:bodyPr>
          <a:lstStyle/>
          <a:p>
            <a:pPr algn="ctr">
              <a:spcBef>
                <a:spcPts val="678"/>
              </a:spcBef>
            </a:pPr>
            <a:r>
              <a:rPr sz="1059" b="1" spc="-26" dirty="0">
                <a:latin typeface="Arial"/>
                <a:cs typeface="Arial"/>
              </a:rPr>
              <a:t>TCP</a:t>
            </a:r>
            <a:endParaRPr sz="1059">
              <a:latin typeface="Arial"/>
              <a:cs typeface="Arial"/>
            </a:endParaRPr>
          </a:p>
        </p:txBody>
      </p:sp>
      <p:grpSp>
        <p:nvGrpSpPr>
          <p:cNvPr id="71" name="object 71"/>
          <p:cNvGrpSpPr/>
          <p:nvPr/>
        </p:nvGrpSpPr>
        <p:grpSpPr>
          <a:xfrm>
            <a:off x="3280186" y="2487706"/>
            <a:ext cx="75304" cy="1393115"/>
            <a:chOff x="2198370" y="2349500"/>
            <a:chExt cx="71120" cy="1315720"/>
          </a:xfrm>
        </p:grpSpPr>
        <p:pic>
          <p:nvPicPr>
            <p:cNvPr id="72" name="object 72"/>
            <p:cNvPicPr/>
            <p:nvPr/>
          </p:nvPicPr>
          <p:blipFill>
            <a:blip r:embed="rId13" cstate="print"/>
            <a:stretch>
              <a:fillRect/>
            </a:stretch>
          </p:blipFill>
          <p:spPr>
            <a:xfrm>
              <a:off x="2198370" y="2349500"/>
              <a:ext cx="71119" cy="219710"/>
            </a:xfrm>
            <a:prstGeom prst="rect">
              <a:avLst/>
            </a:prstGeom>
          </p:spPr>
        </p:pic>
        <p:pic>
          <p:nvPicPr>
            <p:cNvPr id="73" name="object 73"/>
            <p:cNvPicPr/>
            <p:nvPr/>
          </p:nvPicPr>
          <p:blipFill>
            <a:blip r:embed="rId14" cstate="print"/>
            <a:stretch>
              <a:fillRect/>
            </a:stretch>
          </p:blipFill>
          <p:spPr>
            <a:xfrm>
              <a:off x="2198370" y="2898140"/>
              <a:ext cx="71119" cy="219710"/>
            </a:xfrm>
            <a:prstGeom prst="rect">
              <a:avLst/>
            </a:prstGeom>
          </p:spPr>
        </p:pic>
        <p:pic>
          <p:nvPicPr>
            <p:cNvPr id="74" name="object 74"/>
            <p:cNvPicPr/>
            <p:nvPr/>
          </p:nvPicPr>
          <p:blipFill>
            <a:blip r:embed="rId15" cstate="print"/>
            <a:stretch>
              <a:fillRect/>
            </a:stretch>
          </p:blipFill>
          <p:spPr>
            <a:xfrm>
              <a:off x="2198370" y="3445510"/>
              <a:ext cx="71119" cy="219709"/>
            </a:xfrm>
            <a:prstGeom prst="rect">
              <a:avLst/>
            </a:prstGeom>
          </p:spPr>
        </p:pic>
      </p:grpSp>
      <p:sp>
        <p:nvSpPr>
          <p:cNvPr id="75" name="object 75"/>
          <p:cNvSpPr txBox="1"/>
          <p:nvPr/>
        </p:nvSpPr>
        <p:spPr>
          <a:xfrm>
            <a:off x="1300778" y="1102660"/>
            <a:ext cx="4208257" cy="1005645"/>
          </a:xfrm>
          <a:prstGeom prst="rect">
            <a:avLst/>
          </a:prstGeom>
        </p:spPr>
        <p:txBody>
          <a:bodyPr vert="horz" wrap="square" lIns="0" tIns="13447" rIns="0" bIns="0" rtlCol="0">
            <a:spAutoFit/>
          </a:bodyPr>
          <a:lstStyle/>
          <a:p>
            <a:pPr marL="13447">
              <a:spcBef>
                <a:spcPts val="106"/>
              </a:spcBef>
            </a:pPr>
            <a:r>
              <a:rPr sz="2541" b="1" dirty="0">
                <a:solidFill>
                  <a:srgbClr val="7F0000"/>
                </a:solidFill>
                <a:latin typeface="Verdana"/>
                <a:cs typeface="Verdana"/>
              </a:rPr>
              <a:t>Efficacité</a:t>
            </a:r>
            <a:r>
              <a:rPr sz="2541" b="1" spc="-79" dirty="0">
                <a:solidFill>
                  <a:srgbClr val="7F0000"/>
                </a:solidFill>
                <a:latin typeface="Verdana"/>
                <a:cs typeface="Verdana"/>
              </a:rPr>
              <a:t> </a:t>
            </a:r>
            <a:r>
              <a:rPr sz="2541" b="1" dirty="0">
                <a:solidFill>
                  <a:srgbClr val="7F0000"/>
                </a:solidFill>
                <a:latin typeface="Verdana"/>
                <a:cs typeface="Verdana"/>
              </a:rPr>
              <a:t>du</a:t>
            </a:r>
            <a:r>
              <a:rPr sz="2541" b="1" spc="-74" dirty="0">
                <a:solidFill>
                  <a:srgbClr val="7F0000"/>
                </a:solidFill>
                <a:latin typeface="Verdana"/>
                <a:cs typeface="Verdana"/>
              </a:rPr>
              <a:t> </a:t>
            </a:r>
            <a:r>
              <a:rPr sz="2541" b="1" dirty="0">
                <a:solidFill>
                  <a:srgbClr val="7F0000"/>
                </a:solidFill>
                <a:latin typeface="Verdana"/>
                <a:cs typeface="Verdana"/>
              </a:rPr>
              <a:t>transfert</a:t>
            </a:r>
            <a:r>
              <a:rPr sz="2541" b="1" spc="-79" dirty="0">
                <a:solidFill>
                  <a:srgbClr val="7F0000"/>
                </a:solidFill>
                <a:latin typeface="Verdana"/>
                <a:cs typeface="Verdana"/>
              </a:rPr>
              <a:t> </a:t>
            </a:r>
            <a:r>
              <a:rPr sz="2541" b="1" spc="-53" dirty="0">
                <a:solidFill>
                  <a:srgbClr val="7F0000"/>
                </a:solidFill>
                <a:latin typeface="Verdana"/>
                <a:cs typeface="Verdana"/>
              </a:rPr>
              <a:t>:</a:t>
            </a:r>
            <a:endParaRPr sz="2541">
              <a:latin typeface="Verdana"/>
              <a:cs typeface="Verdana"/>
            </a:endParaRPr>
          </a:p>
          <a:p>
            <a:pPr marR="171446" algn="ctr">
              <a:spcBef>
                <a:spcPts val="2361"/>
              </a:spcBef>
            </a:pPr>
            <a:r>
              <a:rPr sz="1906" b="1" spc="-53" dirty="0">
                <a:latin typeface="Verdana"/>
                <a:cs typeface="Verdana"/>
              </a:rPr>
              <a:t>A</a:t>
            </a:r>
            <a:endParaRPr sz="1906">
              <a:latin typeface="Verdana"/>
              <a:cs typeface="Verdana"/>
            </a:endParaRPr>
          </a:p>
        </p:txBody>
      </p:sp>
      <p:sp>
        <p:nvSpPr>
          <p:cNvPr id="76" name="object 76"/>
          <p:cNvSpPr txBox="1"/>
          <p:nvPr/>
        </p:nvSpPr>
        <p:spPr>
          <a:xfrm>
            <a:off x="8962914" y="1789804"/>
            <a:ext cx="211791" cy="306864"/>
          </a:xfrm>
          <a:prstGeom prst="rect">
            <a:avLst/>
          </a:prstGeom>
        </p:spPr>
        <p:txBody>
          <a:bodyPr vert="horz" wrap="square" lIns="0" tIns="13447" rIns="0" bIns="0" rtlCol="0">
            <a:spAutoFit/>
          </a:bodyPr>
          <a:lstStyle/>
          <a:p>
            <a:pPr marL="13447">
              <a:spcBef>
                <a:spcPts val="106"/>
              </a:spcBef>
            </a:pPr>
            <a:r>
              <a:rPr sz="1906" b="1" spc="-53" dirty="0">
                <a:latin typeface="Verdana"/>
                <a:cs typeface="Verdana"/>
              </a:rPr>
              <a:t>B</a:t>
            </a:r>
            <a:endParaRPr sz="1906">
              <a:latin typeface="Verdana"/>
              <a:cs typeface="Verdana"/>
            </a:endParaRPr>
          </a:p>
        </p:txBody>
      </p:sp>
      <p:sp>
        <p:nvSpPr>
          <p:cNvPr id="77" name="object 77"/>
          <p:cNvSpPr txBox="1"/>
          <p:nvPr/>
        </p:nvSpPr>
        <p:spPr>
          <a:xfrm>
            <a:off x="1339775" y="4664785"/>
            <a:ext cx="8925485" cy="1680920"/>
          </a:xfrm>
          <a:prstGeom prst="rect">
            <a:avLst/>
          </a:prstGeom>
        </p:spPr>
        <p:txBody>
          <a:bodyPr vert="horz" wrap="square" lIns="0" tIns="69925" rIns="0" bIns="0" rtlCol="0">
            <a:spAutoFit/>
          </a:bodyPr>
          <a:lstStyle/>
          <a:p>
            <a:pPr marL="13447">
              <a:spcBef>
                <a:spcPts val="551"/>
              </a:spcBef>
            </a:pPr>
            <a:r>
              <a:rPr sz="1482" b="1" dirty="0">
                <a:solidFill>
                  <a:srgbClr val="00007F"/>
                </a:solidFill>
                <a:latin typeface="Verdana"/>
                <a:cs typeface="Verdana"/>
              </a:rPr>
              <a:t>A</a:t>
            </a:r>
            <a:r>
              <a:rPr sz="1482" b="1" spc="-26" dirty="0">
                <a:solidFill>
                  <a:srgbClr val="00007F"/>
                </a:solidFill>
                <a:latin typeface="Verdana"/>
                <a:cs typeface="Verdana"/>
              </a:rPr>
              <a:t> </a:t>
            </a:r>
            <a:r>
              <a:rPr sz="1482" dirty="0">
                <a:solidFill>
                  <a:srgbClr val="00007F"/>
                </a:solidFill>
                <a:latin typeface="Verdana"/>
                <a:cs typeface="Verdana"/>
              </a:rPr>
              <a:t>veut</a:t>
            </a:r>
            <a:r>
              <a:rPr sz="1482" spc="-42" dirty="0">
                <a:solidFill>
                  <a:srgbClr val="00007F"/>
                </a:solidFill>
                <a:latin typeface="Verdana"/>
                <a:cs typeface="Verdana"/>
              </a:rPr>
              <a:t> </a:t>
            </a:r>
            <a:r>
              <a:rPr sz="1482" dirty="0">
                <a:solidFill>
                  <a:srgbClr val="00007F"/>
                </a:solidFill>
                <a:latin typeface="Verdana"/>
                <a:cs typeface="Verdana"/>
              </a:rPr>
              <a:t>envoyer</a:t>
            </a:r>
            <a:r>
              <a:rPr sz="1482" spc="-37" dirty="0">
                <a:solidFill>
                  <a:srgbClr val="00007F"/>
                </a:solidFill>
                <a:latin typeface="Verdana"/>
                <a:cs typeface="Verdana"/>
              </a:rPr>
              <a:t> </a:t>
            </a:r>
            <a:r>
              <a:rPr sz="1482" b="1" dirty="0">
                <a:solidFill>
                  <a:srgbClr val="00007F"/>
                </a:solidFill>
                <a:latin typeface="Verdana"/>
                <a:cs typeface="Verdana"/>
              </a:rPr>
              <a:t>1024</a:t>
            </a:r>
            <a:r>
              <a:rPr sz="1482" b="1" spc="-32" dirty="0">
                <a:solidFill>
                  <a:srgbClr val="00007F"/>
                </a:solidFill>
                <a:latin typeface="Verdana"/>
                <a:cs typeface="Verdana"/>
              </a:rPr>
              <a:t> </a:t>
            </a:r>
            <a:r>
              <a:rPr sz="1482" b="1" dirty="0">
                <a:solidFill>
                  <a:srgbClr val="00007F"/>
                </a:solidFill>
                <a:latin typeface="Verdana"/>
                <a:cs typeface="Verdana"/>
              </a:rPr>
              <a:t>octets</a:t>
            </a:r>
            <a:r>
              <a:rPr sz="1482" b="1" spc="-42" dirty="0">
                <a:solidFill>
                  <a:srgbClr val="00007F"/>
                </a:solidFill>
                <a:latin typeface="Verdana"/>
                <a:cs typeface="Verdana"/>
              </a:rPr>
              <a:t> </a:t>
            </a:r>
            <a:r>
              <a:rPr sz="1482" b="1" dirty="0">
                <a:solidFill>
                  <a:srgbClr val="00007F"/>
                </a:solidFill>
                <a:latin typeface="Verdana"/>
                <a:cs typeface="Verdana"/>
              </a:rPr>
              <a:t>de</a:t>
            </a:r>
            <a:r>
              <a:rPr sz="1482" b="1" spc="-37" dirty="0">
                <a:solidFill>
                  <a:srgbClr val="00007F"/>
                </a:solidFill>
                <a:latin typeface="Verdana"/>
                <a:cs typeface="Verdana"/>
              </a:rPr>
              <a:t> </a:t>
            </a:r>
            <a:r>
              <a:rPr sz="1482" b="1" dirty="0">
                <a:solidFill>
                  <a:srgbClr val="00007F"/>
                </a:solidFill>
                <a:latin typeface="Verdana"/>
                <a:cs typeface="Verdana"/>
              </a:rPr>
              <a:t>données</a:t>
            </a:r>
            <a:r>
              <a:rPr sz="1482" b="1" spc="-21" dirty="0">
                <a:solidFill>
                  <a:srgbClr val="00007F"/>
                </a:solidFill>
                <a:latin typeface="Verdana"/>
                <a:cs typeface="Verdana"/>
              </a:rPr>
              <a:t> </a:t>
            </a:r>
            <a:r>
              <a:rPr sz="1482" dirty="0">
                <a:solidFill>
                  <a:srgbClr val="00007F"/>
                </a:solidFill>
                <a:latin typeface="Verdana"/>
                <a:cs typeface="Verdana"/>
              </a:rPr>
              <a:t>à</a:t>
            </a:r>
            <a:r>
              <a:rPr sz="1482" spc="-32" dirty="0">
                <a:solidFill>
                  <a:srgbClr val="00007F"/>
                </a:solidFill>
                <a:latin typeface="Verdana"/>
                <a:cs typeface="Verdana"/>
              </a:rPr>
              <a:t> </a:t>
            </a:r>
            <a:r>
              <a:rPr sz="1482" b="1" dirty="0">
                <a:solidFill>
                  <a:srgbClr val="00007F"/>
                </a:solidFill>
                <a:latin typeface="Verdana"/>
                <a:cs typeface="Verdana"/>
              </a:rPr>
              <a:t>B</a:t>
            </a:r>
            <a:r>
              <a:rPr sz="1482" b="1" spc="-32" dirty="0">
                <a:solidFill>
                  <a:srgbClr val="00007F"/>
                </a:solidFill>
                <a:latin typeface="Verdana"/>
                <a:cs typeface="Verdana"/>
              </a:rPr>
              <a:t> </a:t>
            </a:r>
            <a:r>
              <a:rPr sz="1482" dirty="0">
                <a:solidFill>
                  <a:srgbClr val="00007F"/>
                </a:solidFill>
                <a:latin typeface="Verdana"/>
                <a:cs typeface="Verdana"/>
              </a:rPr>
              <a:t>en</a:t>
            </a:r>
            <a:r>
              <a:rPr sz="1482" spc="-37" dirty="0">
                <a:solidFill>
                  <a:srgbClr val="00007F"/>
                </a:solidFill>
                <a:latin typeface="Verdana"/>
                <a:cs typeface="Verdana"/>
              </a:rPr>
              <a:t> </a:t>
            </a:r>
            <a:r>
              <a:rPr sz="1482" dirty="0">
                <a:solidFill>
                  <a:srgbClr val="00007F"/>
                </a:solidFill>
                <a:latin typeface="Verdana"/>
                <a:cs typeface="Verdana"/>
              </a:rPr>
              <a:t>utilisant</a:t>
            </a:r>
            <a:r>
              <a:rPr sz="1482" spc="-37" dirty="0">
                <a:solidFill>
                  <a:srgbClr val="00007F"/>
                </a:solidFill>
                <a:latin typeface="Verdana"/>
                <a:cs typeface="Verdana"/>
              </a:rPr>
              <a:t> </a:t>
            </a:r>
            <a:r>
              <a:rPr sz="1482" dirty="0">
                <a:solidFill>
                  <a:srgbClr val="00007F"/>
                </a:solidFill>
                <a:latin typeface="Verdana"/>
                <a:cs typeface="Verdana"/>
              </a:rPr>
              <a:t>le</a:t>
            </a:r>
            <a:r>
              <a:rPr sz="1482" spc="-48" dirty="0">
                <a:solidFill>
                  <a:srgbClr val="00007F"/>
                </a:solidFill>
                <a:latin typeface="Verdana"/>
                <a:cs typeface="Verdana"/>
              </a:rPr>
              <a:t> </a:t>
            </a:r>
            <a:r>
              <a:rPr sz="1482" dirty="0">
                <a:solidFill>
                  <a:srgbClr val="00007F"/>
                </a:solidFill>
                <a:latin typeface="Verdana"/>
                <a:cs typeface="Verdana"/>
              </a:rPr>
              <a:t>protocole</a:t>
            </a:r>
            <a:r>
              <a:rPr sz="1482" spc="-48" dirty="0">
                <a:solidFill>
                  <a:srgbClr val="00007F"/>
                </a:solidFill>
                <a:latin typeface="Verdana"/>
                <a:cs typeface="Verdana"/>
              </a:rPr>
              <a:t> </a:t>
            </a:r>
            <a:r>
              <a:rPr sz="1482" spc="-32" dirty="0">
                <a:solidFill>
                  <a:srgbClr val="00007F"/>
                </a:solidFill>
                <a:latin typeface="Verdana"/>
                <a:cs typeface="Verdana"/>
              </a:rPr>
              <a:t>FTP.</a:t>
            </a:r>
            <a:r>
              <a:rPr sz="1482" spc="-37" dirty="0">
                <a:solidFill>
                  <a:srgbClr val="00007F"/>
                </a:solidFill>
                <a:latin typeface="Verdana"/>
                <a:cs typeface="Verdana"/>
              </a:rPr>
              <a:t> </a:t>
            </a:r>
            <a:r>
              <a:rPr sz="1482" dirty="0">
                <a:solidFill>
                  <a:srgbClr val="00007F"/>
                </a:solidFill>
                <a:latin typeface="Verdana"/>
                <a:cs typeface="Verdana"/>
              </a:rPr>
              <a:t>On</a:t>
            </a:r>
            <a:r>
              <a:rPr sz="1482" spc="-37" dirty="0">
                <a:solidFill>
                  <a:srgbClr val="00007F"/>
                </a:solidFill>
                <a:latin typeface="Verdana"/>
                <a:cs typeface="Verdana"/>
              </a:rPr>
              <a:t> </a:t>
            </a:r>
            <a:r>
              <a:rPr sz="1482" dirty="0">
                <a:solidFill>
                  <a:srgbClr val="00007F"/>
                </a:solidFill>
                <a:latin typeface="Verdana"/>
                <a:cs typeface="Verdana"/>
              </a:rPr>
              <a:t>suppose</a:t>
            </a:r>
            <a:r>
              <a:rPr sz="1482" spc="-48" dirty="0">
                <a:solidFill>
                  <a:srgbClr val="00007F"/>
                </a:solidFill>
                <a:latin typeface="Verdana"/>
                <a:cs typeface="Verdana"/>
              </a:rPr>
              <a:t> </a:t>
            </a:r>
            <a:r>
              <a:rPr sz="1482" dirty="0">
                <a:solidFill>
                  <a:srgbClr val="00007F"/>
                </a:solidFill>
                <a:latin typeface="Verdana"/>
                <a:cs typeface="Verdana"/>
              </a:rPr>
              <a:t>que</a:t>
            </a:r>
            <a:r>
              <a:rPr sz="1482" spc="-48" dirty="0">
                <a:solidFill>
                  <a:srgbClr val="00007F"/>
                </a:solidFill>
                <a:latin typeface="Verdana"/>
                <a:cs typeface="Verdana"/>
              </a:rPr>
              <a:t> </a:t>
            </a:r>
            <a:r>
              <a:rPr sz="1482" spc="-53" dirty="0">
                <a:solidFill>
                  <a:srgbClr val="00007F"/>
                </a:solidFill>
                <a:latin typeface="Verdana"/>
                <a:cs typeface="Verdana"/>
              </a:rPr>
              <a:t>:</a:t>
            </a:r>
            <a:endParaRPr sz="1482">
              <a:latin typeface="Verdana"/>
              <a:cs typeface="Verdana"/>
            </a:endParaRPr>
          </a:p>
          <a:p>
            <a:pPr marL="229940" indent="-150604">
              <a:lnSpc>
                <a:spcPts val="1699"/>
              </a:lnSpc>
              <a:spcBef>
                <a:spcPts val="445"/>
              </a:spcBef>
              <a:buChar char="-"/>
              <a:tabLst>
                <a:tab pos="229940" algn="l"/>
              </a:tabLst>
            </a:pPr>
            <a:r>
              <a:rPr sz="1482" dirty="0">
                <a:solidFill>
                  <a:srgbClr val="00007F"/>
                </a:solidFill>
                <a:latin typeface="Verdana"/>
                <a:cs typeface="Verdana"/>
              </a:rPr>
              <a:t>l'entête</a:t>
            </a:r>
            <a:r>
              <a:rPr sz="1482" spc="-16" dirty="0">
                <a:solidFill>
                  <a:srgbClr val="00007F"/>
                </a:solidFill>
                <a:latin typeface="Verdana"/>
                <a:cs typeface="Verdana"/>
              </a:rPr>
              <a:t> </a:t>
            </a:r>
            <a:r>
              <a:rPr sz="1482" b="1" dirty="0">
                <a:solidFill>
                  <a:srgbClr val="00007F"/>
                </a:solidFill>
                <a:latin typeface="Verdana"/>
                <a:cs typeface="Verdana"/>
              </a:rPr>
              <a:t>FTP</a:t>
            </a:r>
            <a:r>
              <a:rPr sz="1482" b="1" spc="-11" dirty="0">
                <a:solidFill>
                  <a:srgbClr val="00007F"/>
                </a:solidFill>
                <a:latin typeface="Verdana"/>
                <a:cs typeface="Verdana"/>
              </a:rPr>
              <a:t> </a:t>
            </a:r>
            <a:r>
              <a:rPr sz="1482" dirty="0">
                <a:solidFill>
                  <a:srgbClr val="00007F"/>
                </a:solidFill>
                <a:latin typeface="Verdana"/>
                <a:cs typeface="Verdana"/>
              </a:rPr>
              <a:t>a</a:t>
            </a:r>
            <a:r>
              <a:rPr sz="1482" spc="-32" dirty="0">
                <a:solidFill>
                  <a:srgbClr val="00007F"/>
                </a:solidFill>
                <a:latin typeface="Verdana"/>
                <a:cs typeface="Verdana"/>
              </a:rPr>
              <a:t> </a:t>
            </a:r>
            <a:r>
              <a:rPr sz="1482" dirty="0">
                <a:solidFill>
                  <a:srgbClr val="00007F"/>
                </a:solidFill>
                <a:latin typeface="Verdana"/>
                <a:cs typeface="Verdana"/>
              </a:rPr>
              <a:t>une</a:t>
            </a:r>
            <a:r>
              <a:rPr sz="1482" spc="-37" dirty="0">
                <a:solidFill>
                  <a:srgbClr val="00007F"/>
                </a:solidFill>
                <a:latin typeface="Verdana"/>
                <a:cs typeface="Verdana"/>
              </a:rPr>
              <a:t> </a:t>
            </a:r>
            <a:r>
              <a:rPr sz="1482" dirty="0">
                <a:solidFill>
                  <a:srgbClr val="00007F"/>
                </a:solidFill>
                <a:latin typeface="Verdana"/>
                <a:cs typeface="Verdana"/>
              </a:rPr>
              <a:t>taille</a:t>
            </a:r>
            <a:r>
              <a:rPr sz="1482" spc="-37" dirty="0">
                <a:solidFill>
                  <a:srgbClr val="00007F"/>
                </a:solidFill>
                <a:latin typeface="Verdana"/>
                <a:cs typeface="Verdana"/>
              </a:rPr>
              <a:t> </a:t>
            </a:r>
            <a:r>
              <a:rPr sz="1482" dirty="0">
                <a:solidFill>
                  <a:srgbClr val="00007F"/>
                </a:solidFill>
                <a:latin typeface="Verdana"/>
                <a:cs typeface="Verdana"/>
              </a:rPr>
              <a:t>de</a:t>
            </a:r>
            <a:r>
              <a:rPr sz="1482" spc="-16" dirty="0">
                <a:solidFill>
                  <a:srgbClr val="00007F"/>
                </a:solidFill>
                <a:latin typeface="Verdana"/>
                <a:cs typeface="Verdana"/>
              </a:rPr>
              <a:t> </a:t>
            </a:r>
            <a:r>
              <a:rPr sz="1482" b="1" dirty="0">
                <a:solidFill>
                  <a:srgbClr val="00007F"/>
                </a:solidFill>
                <a:latin typeface="Verdana"/>
                <a:cs typeface="Verdana"/>
              </a:rPr>
              <a:t>70</a:t>
            </a:r>
            <a:r>
              <a:rPr sz="1482" b="1" spc="-26" dirty="0">
                <a:solidFill>
                  <a:srgbClr val="00007F"/>
                </a:solidFill>
                <a:latin typeface="Verdana"/>
                <a:cs typeface="Verdana"/>
              </a:rPr>
              <a:t> </a:t>
            </a:r>
            <a:r>
              <a:rPr sz="1482" b="1" spc="-11" dirty="0">
                <a:solidFill>
                  <a:srgbClr val="00007F"/>
                </a:solidFill>
                <a:latin typeface="Verdana"/>
                <a:cs typeface="Verdana"/>
              </a:rPr>
              <a:t>octet</a:t>
            </a:r>
            <a:endParaRPr sz="1482">
              <a:latin typeface="Verdana"/>
              <a:cs typeface="Verdana"/>
            </a:endParaRPr>
          </a:p>
          <a:p>
            <a:pPr marL="229940" indent="-150604">
              <a:lnSpc>
                <a:spcPts val="1620"/>
              </a:lnSpc>
              <a:buChar char="-"/>
              <a:tabLst>
                <a:tab pos="229940" algn="l"/>
              </a:tabLst>
            </a:pPr>
            <a:r>
              <a:rPr sz="1482" dirty="0">
                <a:solidFill>
                  <a:srgbClr val="00007F"/>
                </a:solidFill>
                <a:latin typeface="Verdana"/>
                <a:cs typeface="Verdana"/>
              </a:rPr>
              <a:t>l'entête</a:t>
            </a:r>
            <a:r>
              <a:rPr sz="1482" spc="-16" dirty="0">
                <a:solidFill>
                  <a:srgbClr val="00007F"/>
                </a:solidFill>
                <a:latin typeface="Verdana"/>
                <a:cs typeface="Verdana"/>
              </a:rPr>
              <a:t> </a:t>
            </a:r>
            <a:r>
              <a:rPr sz="1482" b="1" dirty="0">
                <a:solidFill>
                  <a:srgbClr val="00007F"/>
                </a:solidFill>
                <a:latin typeface="Verdana"/>
                <a:cs typeface="Verdana"/>
              </a:rPr>
              <a:t>TCP</a:t>
            </a:r>
            <a:r>
              <a:rPr sz="1482" b="1" spc="-5" dirty="0">
                <a:solidFill>
                  <a:srgbClr val="00007F"/>
                </a:solidFill>
                <a:latin typeface="Verdana"/>
                <a:cs typeface="Verdana"/>
              </a:rPr>
              <a:t> </a:t>
            </a:r>
            <a:r>
              <a:rPr sz="1482" dirty="0">
                <a:solidFill>
                  <a:srgbClr val="00007F"/>
                </a:solidFill>
                <a:latin typeface="Verdana"/>
                <a:cs typeface="Verdana"/>
              </a:rPr>
              <a:t>a</a:t>
            </a:r>
            <a:r>
              <a:rPr sz="1482" spc="-32" dirty="0">
                <a:solidFill>
                  <a:srgbClr val="00007F"/>
                </a:solidFill>
                <a:latin typeface="Verdana"/>
                <a:cs typeface="Verdana"/>
              </a:rPr>
              <a:t> </a:t>
            </a:r>
            <a:r>
              <a:rPr sz="1482" dirty="0">
                <a:solidFill>
                  <a:srgbClr val="00007F"/>
                </a:solidFill>
                <a:latin typeface="Verdana"/>
                <a:cs typeface="Verdana"/>
              </a:rPr>
              <a:t>une</a:t>
            </a:r>
            <a:r>
              <a:rPr sz="1482" spc="-42" dirty="0">
                <a:solidFill>
                  <a:srgbClr val="00007F"/>
                </a:solidFill>
                <a:latin typeface="Verdana"/>
                <a:cs typeface="Verdana"/>
              </a:rPr>
              <a:t> </a:t>
            </a:r>
            <a:r>
              <a:rPr sz="1482" dirty="0">
                <a:solidFill>
                  <a:srgbClr val="00007F"/>
                </a:solidFill>
                <a:latin typeface="Verdana"/>
                <a:cs typeface="Verdana"/>
              </a:rPr>
              <a:t>taille</a:t>
            </a:r>
            <a:r>
              <a:rPr sz="1482" spc="-37" dirty="0">
                <a:solidFill>
                  <a:srgbClr val="00007F"/>
                </a:solidFill>
                <a:latin typeface="Verdana"/>
                <a:cs typeface="Verdana"/>
              </a:rPr>
              <a:t> </a:t>
            </a:r>
            <a:r>
              <a:rPr sz="1482" dirty="0">
                <a:solidFill>
                  <a:srgbClr val="00007F"/>
                </a:solidFill>
                <a:latin typeface="Verdana"/>
                <a:cs typeface="Verdana"/>
              </a:rPr>
              <a:t>fixe</a:t>
            </a:r>
            <a:r>
              <a:rPr sz="1482" spc="-42" dirty="0">
                <a:solidFill>
                  <a:srgbClr val="00007F"/>
                </a:solidFill>
                <a:latin typeface="Verdana"/>
                <a:cs typeface="Verdana"/>
              </a:rPr>
              <a:t> </a:t>
            </a:r>
            <a:r>
              <a:rPr sz="1482" dirty="0">
                <a:solidFill>
                  <a:srgbClr val="00007F"/>
                </a:solidFill>
                <a:latin typeface="Verdana"/>
                <a:cs typeface="Verdana"/>
              </a:rPr>
              <a:t>de</a:t>
            </a:r>
            <a:r>
              <a:rPr sz="1482" spc="16" dirty="0">
                <a:solidFill>
                  <a:srgbClr val="00007F"/>
                </a:solidFill>
                <a:latin typeface="Verdana"/>
                <a:cs typeface="Verdana"/>
              </a:rPr>
              <a:t> </a:t>
            </a:r>
            <a:r>
              <a:rPr sz="1482" b="1" dirty="0">
                <a:solidFill>
                  <a:srgbClr val="00007F"/>
                </a:solidFill>
                <a:latin typeface="Verdana"/>
                <a:cs typeface="Verdana"/>
              </a:rPr>
              <a:t>20</a:t>
            </a:r>
            <a:r>
              <a:rPr sz="1482" b="1" spc="-26" dirty="0">
                <a:solidFill>
                  <a:srgbClr val="00007F"/>
                </a:solidFill>
                <a:latin typeface="Verdana"/>
                <a:cs typeface="Verdana"/>
              </a:rPr>
              <a:t> </a:t>
            </a:r>
            <a:r>
              <a:rPr sz="1482" b="1" spc="-11" dirty="0">
                <a:solidFill>
                  <a:srgbClr val="00007F"/>
                </a:solidFill>
                <a:latin typeface="Verdana"/>
                <a:cs typeface="Verdana"/>
              </a:rPr>
              <a:t>octets</a:t>
            </a:r>
            <a:endParaRPr sz="1482">
              <a:latin typeface="Verdana"/>
              <a:cs typeface="Verdana"/>
            </a:endParaRPr>
          </a:p>
          <a:p>
            <a:pPr marL="229940" indent="-150604">
              <a:lnSpc>
                <a:spcPts val="1620"/>
              </a:lnSpc>
              <a:buChar char="-"/>
              <a:tabLst>
                <a:tab pos="229940" algn="l"/>
              </a:tabLst>
            </a:pPr>
            <a:r>
              <a:rPr sz="1482" dirty="0">
                <a:solidFill>
                  <a:srgbClr val="00007F"/>
                </a:solidFill>
                <a:latin typeface="Verdana"/>
                <a:cs typeface="Verdana"/>
              </a:rPr>
              <a:t>l'entête</a:t>
            </a:r>
            <a:r>
              <a:rPr sz="1482" spc="-16" dirty="0">
                <a:solidFill>
                  <a:srgbClr val="00007F"/>
                </a:solidFill>
                <a:latin typeface="Verdana"/>
                <a:cs typeface="Verdana"/>
              </a:rPr>
              <a:t> </a:t>
            </a:r>
            <a:r>
              <a:rPr sz="1482" b="1" dirty="0">
                <a:solidFill>
                  <a:srgbClr val="00007F"/>
                </a:solidFill>
                <a:latin typeface="Verdana"/>
                <a:cs typeface="Verdana"/>
              </a:rPr>
              <a:t>IP</a:t>
            </a:r>
            <a:r>
              <a:rPr sz="1482" b="1" spc="-16" dirty="0">
                <a:solidFill>
                  <a:srgbClr val="00007F"/>
                </a:solidFill>
                <a:latin typeface="Verdana"/>
                <a:cs typeface="Verdana"/>
              </a:rPr>
              <a:t> </a:t>
            </a:r>
            <a:r>
              <a:rPr sz="1482" dirty="0">
                <a:solidFill>
                  <a:srgbClr val="00007F"/>
                </a:solidFill>
                <a:latin typeface="Verdana"/>
                <a:cs typeface="Verdana"/>
              </a:rPr>
              <a:t>a</a:t>
            </a:r>
            <a:r>
              <a:rPr sz="1482" spc="-32" dirty="0">
                <a:solidFill>
                  <a:srgbClr val="00007F"/>
                </a:solidFill>
                <a:latin typeface="Verdana"/>
                <a:cs typeface="Verdana"/>
              </a:rPr>
              <a:t> </a:t>
            </a:r>
            <a:r>
              <a:rPr sz="1482" dirty="0">
                <a:solidFill>
                  <a:srgbClr val="00007F"/>
                </a:solidFill>
                <a:latin typeface="Verdana"/>
                <a:cs typeface="Verdana"/>
              </a:rPr>
              <a:t>une</a:t>
            </a:r>
            <a:r>
              <a:rPr sz="1482" spc="-37" dirty="0">
                <a:solidFill>
                  <a:srgbClr val="00007F"/>
                </a:solidFill>
                <a:latin typeface="Verdana"/>
                <a:cs typeface="Verdana"/>
              </a:rPr>
              <a:t> </a:t>
            </a:r>
            <a:r>
              <a:rPr sz="1482" dirty="0">
                <a:solidFill>
                  <a:srgbClr val="00007F"/>
                </a:solidFill>
                <a:latin typeface="Verdana"/>
                <a:cs typeface="Verdana"/>
              </a:rPr>
              <a:t>taille</a:t>
            </a:r>
            <a:r>
              <a:rPr sz="1482" spc="-42" dirty="0">
                <a:solidFill>
                  <a:srgbClr val="00007F"/>
                </a:solidFill>
                <a:latin typeface="Verdana"/>
                <a:cs typeface="Verdana"/>
              </a:rPr>
              <a:t> </a:t>
            </a:r>
            <a:r>
              <a:rPr sz="1482" dirty="0">
                <a:solidFill>
                  <a:srgbClr val="00007F"/>
                </a:solidFill>
                <a:latin typeface="Verdana"/>
                <a:cs typeface="Verdana"/>
              </a:rPr>
              <a:t>fixe</a:t>
            </a:r>
            <a:r>
              <a:rPr sz="1482" spc="-37" dirty="0">
                <a:solidFill>
                  <a:srgbClr val="00007F"/>
                </a:solidFill>
                <a:latin typeface="Verdana"/>
                <a:cs typeface="Verdana"/>
              </a:rPr>
              <a:t> </a:t>
            </a:r>
            <a:r>
              <a:rPr sz="1482" dirty="0">
                <a:solidFill>
                  <a:srgbClr val="00007F"/>
                </a:solidFill>
                <a:latin typeface="Verdana"/>
                <a:cs typeface="Verdana"/>
              </a:rPr>
              <a:t>de</a:t>
            </a:r>
            <a:r>
              <a:rPr sz="1482" spc="16" dirty="0">
                <a:solidFill>
                  <a:srgbClr val="00007F"/>
                </a:solidFill>
                <a:latin typeface="Verdana"/>
                <a:cs typeface="Verdana"/>
              </a:rPr>
              <a:t> </a:t>
            </a:r>
            <a:r>
              <a:rPr sz="1482" b="1" dirty="0">
                <a:solidFill>
                  <a:srgbClr val="00007F"/>
                </a:solidFill>
                <a:latin typeface="Verdana"/>
                <a:cs typeface="Verdana"/>
              </a:rPr>
              <a:t>20</a:t>
            </a:r>
            <a:r>
              <a:rPr sz="1482" b="1" spc="-26" dirty="0">
                <a:solidFill>
                  <a:srgbClr val="00007F"/>
                </a:solidFill>
                <a:latin typeface="Verdana"/>
                <a:cs typeface="Verdana"/>
              </a:rPr>
              <a:t> </a:t>
            </a:r>
            <a:r>
              <a:rPr sz="1482" b="1" spc="-11" dirty="0">
                <a:solidFill>
                  <a:srgbClr val="00007F"/>
                </a:solidFill>
                <a:latin typeface="Verdana"/>
                <a:cs typeface="Verdana"/>
              </a:rPr>
              <a:t>octets</a:t>
            </a:r>
            <a:endParaRPr sz="1482">
              <a:latin typeface="Verdana"/>
              <a:cs typeface="Verdana"/>
            </a:endParaRPr>
          </a:p>
          <a:p>
            <a:pPr marL="229940" indent="-150604">
              <a:lnSpc>
                <a:spcPts val="1620"/>
              </a:lnSpc>
              <a:buChar char="-"/>
              <a:tabLst>
                <a:tab pos="229940" algn="l"/>
              </a:tabLst>
            </a:pPr>
            <a:r>
              <a:rPr sz="1482" dirty="0">
                <a:solidFill>
                  <a:srgbClr val="00007F"/>
                </a:solidFill>
                <a:latin typeface="Verdana"/>
                <a:cs typeface="Verdana"/>
              </a:rPr>
              <a:t>l'entête</a:t>
            </a:r>
            <a:r>
              <a:rPr sz="1482" spc="-53" dirty="0">
                <a:solidFill>
                  <a:srgbClr val="00007F"/>
                </a:solidFill>
                <a:latin typeface="Verdana"/>
                <a:cs typeface="Verdana"/>
              </a:rPr>
              <a:t> </a:t>
            </a:r>
            <a:r>
              <a:rPr sz="1482" dirty="0">
                <a:solidFill>
                  <a:srgbClr val="00007F"/>
                </a:solidFill>
                <a:latin typeface="Verdana"/>
                <a:cs typeface="Verdana"/>
              </a:rPr>
              <a:t>plus</a:t>
            </a:r>
            <a:r>
              <a:rPr sz="1482" spc="-48" dirty="0">
                <a:solidFill>
                  <a:srgbClr val="00007F"/>
                </a:solidFill>
                <a:latin typeface="Verdana"/>
                <a:cs typeface="Verdana"/>
              </a:rPr>
              <a:t> </a:t>
            </a:r>
            <a:r>
              <a:rPr sz="1482" spc="-11" dirty="0">
                <a:solidFill>
                  <a:srgbClr val="00007F"/>
                </a:solidFill>
                <a:latin typeface="Verdana"/>
                <a:cs typeface="Verdana"/>
              </a:rPr>
              <a:t>l'en-</a:t>
            </a:r>
            <a:r>
              <a:rPr sz="1482" dirty="0">
                <a:solidFill>
                  <a:srgbClr val="00007F"/>
                </a:solidFill>
                <a:latin typeface="Verdana"/>
                <a:cs typeface="Verdana"/>
              </a:rPr>
              <a:t>queue</a:t>
            </a:r>
            <a:r>
              <a:rPr sz="1482" spc="-53" dirty="0">
                <a:solidFill>
                  <a:srgbClr val="00007F"/>
                </a:solidFill>
                <a:latin typeface="Verdana"/>
                <a:cs typeface="Verdana"/>
              </a:rPr>
              <a:t> </a:t>
            </a:r>
            <a:r>
              <a:rPr sz="1482" dirty="0">
                <a:solidFill>
                  <a:srgbClr val="00007F"/>
                </a:solidFill>
                <a:latin typeface="Verdana"/>
                <a:cs typeface="Verdana"/>
              </a:rPr>
              <a:t>des</a:t>
            </a:r>
            <a:r>
              <a:rPr sz="1482" spc="-48" dirty="0">
                <a:solidFill>
                  <a:srgbClr val="00007F"/>
                </a:solidFill>
                <a:latin typeface="Verdana"/>
                <a:cs typeface="Verdana"/>
              </a:rPr>
              <a:t> </a:t>
            </a:r>
            <a:r>
              <a:rPr sz="1482" dirty="0">
                <a:solidFill>
                  <a:srgbClr val="00007F"/>
                </a:solidFill>
                <a:latin typeface="Verdana"/>
                <a:cs typeface="Verdana"/>
              </a:rPr>
              <a:t>trames</a:t>
            </a:r>
            <a:r>
              <a:rPr sz="1482" spc="11" dirty="0">
                <a:solidFill>
                  <a:srgbClr val="00007F"/>
                </a:solidFill>
                <a:latin typeface="Verdana"/>
                <a:cs typeface="Verdana"/>
              </a:rPr>
              <a:t> </a:t>
            </a:r>
            <a:r>
              <a:rPr sz="1482" b="1" dirty="0">
                <a:solidFill>
                  <a:srgbClr val="00007F"/>
                </a:solidFill>
                <a:latin typeface="Verdana"/>
                <a:cs typeface="Verdana"/>
              </a:rPr>
              <a:t>ETHERNET</a:t>
            </a:r>
            <a:r>
              <a:rPr sz="1482" b="1" spc="-42" dirty="0">
                <a:solidFill>
                  <a:srgbClr val="00007F"/>
                </a:solidFill>
                <a:latin typeface="Verdana"/>
                <a:cs typeface="Verdana"/>
              </a:rPr>
              <a:t> </a:t>
            </a:r>
            <a:r>
              <a:rPr sz="1482" dirty="0">
                <a:solidFill>
                  <a:srgbClr val="00007F"/>
                </a:solidFill>
                <a:latin typeface="Verdana"/>
                <a:cs typeface="Verdana"/>
              </a:rPr>
              <a:t>est</a:t>
            </a:r>
            <a:r>
              <a:rPr sz="1482" spc="-48" dirty="0">
                <a:solidFill>
                  <a:srgbClr val="00007F"/>
                </a:solidFill>
                <a:latin typeface="Verdana"/>
                <a:cs typeface="Verdana"/>
              </a:rPr>
              <a:t> </a:t>
            </a:r>
            <a:r>
              <a:rPr sz="1482" dirty="0">
                <a:solidFill>
                  <a:srgbClr val="00007F"/>
                </a:solidFill>
                <a:latin typeface="Verdana"/>
                <a:cs typeface="Verdana"/>
              </a:rPr>
              <a:t>de</a:t>
            </a:r>
            <a:r>
              <a:rPr sz="1482" spc="-21" dirty="0">
                <a:solidFill>
                  <a:srgbClr val="00007F"/>
                </a:solidFill>
                <a:latin typeface="Verdana"/>
                <a:cs typeface="Verdana"/>
              </a:rPr>
              <a:t> </a:t>
            </a:r>
            <a:r>
              <a:rPr sz="1482" b="1" dirty="0">
                <a:solidFill>
                  <a:srgbClr val="00007F"/>
                </a:solidFill>
                <a:latin typeface="Verdana"/>
                <a:cs typeface="Verdana"/>
              </a:rPr>
              <a:t>18</a:t>
            </a:r>
            <a:r>
              <a:rPr sz="1482" b="1" spc="-42" dirty="0">
                <a:solidFill>
                  <a:srgbClr val="00007F"/>
                </a:solidFill>
                <a:latin typeface="Verdana"/>
                <a:cs typeface="Verdana"/>
              </a:rPr>
              <a:t> </a:t>
            </a:r>
            <a:r>
              <a:rPr sz="1482" b="1" spc="-11" dirty="0">
                <a:solidFill>
                  <a:srgbClr val="00007F"/>
                </a:solidFill>
                <a:latin typeface="Verdana"/>
                <a:cs typeface="Verdana"/>
              </a:rPr>
              <a:t>octets</a:t>
            </a:r>
            <a:endParaRPr sz="1482">
              <a:latin typeface="Verdana"/>
              <a:cs typeface="Verdana"/>
            </a:endParaRPr>
          </a:p>
          <a:p>
            <a:pPr marL="229940" indent="-150604">
              <a:lnSpc>
                <a:spcPts val="1699"/>
              </a:lnSpc>
              <a:buChar char="-"/>
              <a:tabLst>
                <a:tab pos="229940" algn="l"/>
              </a:tabLst>
            </a:pPr>
            <a:r>
              <a:rPr sz="1482" spc="-21" dirty="0">
                <a:solidFill>
                  <a:srgbClr val="00007F"/>
                </a:solidFill>
                <a:latin typeface="Verdana"/>
                <a:cs typeface="Verdana"/>
              </a:rPr>
              <a:t>Taille</a:t>
            </a:r>
            <a:r>
              <a:rPr sz="1482" spc="-58" dirty="0">
                <a:solidFill>
                  <a:srgbClr val="00007F"/>
                </a:solidFill>
                <a:latin typeface="Verdana"/>
                <a:cs typeface="Verdana"/>
              </a:rPr>
              <a:t> </a:t>
            </a:r>
            <a:r>
              <a:rPr sz="1482" dirty="0">
                <a:solidFill>
                  <a:srgbClr val="00007F"/>
                </a:solidFill>
                <a:latin typeface="Verdana"/>
                <a:cs typeface="Verdana"/>
              </a:rPr>
              <a:t>max</a:t>
            </a:r>
            <a:r>
              <a:rPr sz="1482" spc="-53" dirty="0">
                <a:solidFill>
                  <a:srgbClr val="00007F"/>
                </a:solidFill>
                <a:latin typeface="Verdana"/>
                <a:cs typeface="Verdana"/>
              </a:rPr>
              <a:t> </a:t>
            </a:r>
            <a:r>
              <a:rPr sz="1482" dirty="0">
                <a:solidFill>
                  <a:srgbClr val="00007F"/>
                </a:solidFill>
                <a:latin typeface="Verdana"/>
                <a:cs typeface="Verdana"/>
              </a:rPr>
              <a:t>d'une</a:t>
            </a:r>
            <a:r>
              <a:rPr sz="1482" spc="-53" dirty="0">
                <a:solidFill>
                  <a:srgbClr val="00007F"/>
                </a:solidFill>
                <a:latin typeface="Verdana"/>
                <a:cs typeface="Verdana"/>
              </a:rPr>
              <a:t> </a:t>
            </a:r>
            <a:r>
              <a:rPr sz="1482" dirty="0">
                <a:solidFill>
                  <a:srgbClr val="00007F"/>
                </a:solidFill>
                <a:latin typeface="Verdana"/>
                <a:cs typeface="Verdana"/>
              </a:rPr>
              <a:t>trame</a:t>
            </a:r>
            <a:r>
              <a:rPr sz="1482" spc="-58" dirty="0">
                <a:solidFill>
                  <a:srgbClr val="00007F"/>
                </a:solidFill>
                <a:latin typeface="Verdana"/>
                <a:cs typeface="Verdana"/>
              </a:rPr>
              <a:t> </a:t>
            </a:r>
            <a:r>
              <a:rPr sz="1482" dirty="0">
                <a:solidFill>
                  <a:srgbClr val="00007F"/>
                </a:solidFill>
                <a:latin typeface="Verdana"/>
                <a:cs typeface="Verdana"/>
              </a:rPr>
              <a:t>Ethernet</a:t>
            </a:r>
            <a:r>
              <a:rPr sz="1482" spc="-48" dirty="0">
                <a:solidFill>
                  <a:srgbClr val="00007F"/>
                </a:solidFill>
                <a:latin typeface="Verdana"/>
                <a:cs typeface="Verdana"/>
              </a:rPr>
              <a:t> </a:t>
            </a:r>
            <a:r>
              <a:rPr sz="1482" dirty="0">
                <a:solidFill>
                  <a:srgbClr val="00007F"/>
                </a:solidFill>
                <a:latin typeface="Verdana"/>
                <a:cs typeface="Verdana"/>
              </a:rPr>
              <a:t>est</a:t>
            </a:r>
            <a:r>
              <a:rPr sz="1482" spc="-53" dirty="0">
                <a:solidFill>
                  <a:srgbClr val="00007F"/>
                </a:solidFill>
                <a:latin typeface="Verdana"/>
                <a:cs typeface="Verdana"/>
              </a:rPr>
              <a:t> </a:t>
            </a:r>
            <a:r>
              <a:rPr sz="1482" dirty="0">
                <a:solidFill>
                  <a:srgbClr val="00007F"/>
                </a:solidFill>
                <a:latin typeface="Verdana"/>
                <a:cs typeface="Verdana"/>
              </a:rPr>
              <a:t>de</a:t>
            </a:r>
            <a:r>
              <a:rPr sz="1482" spc="5" dirty="0">
                <a:solidFill>
                  <a:srgbClr val="00007F"/>
                </a:solidFill>
                <a:latin typeface="Verdana"/>
                <a:cs typeface="Verdana"/>
              </a:rPr>
              <a:t> </a:t>
            </a:r>
            <a:r>
              <a:rPr sz="1482" b="1" dirty="0">
                <a:solidFill>
                  <a:srgbClr val="00007F"/>
                </a:solidFill>
                <a:latin typeface="Verdana"/>
                <a:cs typeface="Verdana"/>
              </a:rPr>
              <a:t>1518</a:t>
            </a:r>
            <a:r>
              <a:rPr sz="1482" b="1" spc="-42" dirty="0">
                <a:solidFill>
                  <a:srgbClr val="00007F"/>
                </a:solidFill>
                <a:latin typeface="Verdana"/>
                <a:cs typeface="Verdana"/>
              </a:rPr>
              <a:t> </a:t>
            </a:r>
            <a:r>
              <a:rPr sz="1482" b="1" spc="-11" dirty="0">
                <a:solidFill>
                  <a:srgbClr val="00007F"/>
                </a:solidFill>
                <a:latin typeface="Verdana"/>
                <a:cs typeface="Verdana"/>
              </a:rPr>
              <a:t>octets</a:t>
            </a:r>
            <a:endParaRPr sz="1482">
              <a:latin typeface="Verdana"/>
              <a:cs typeface="Verdana"/>
            </a:endParaRPr>
          </a:p>
          <a:p>
            <a:pPr marL="13447">
              <a:spcBef>
                <a:spcPts val="445"/>
              </a:spcBef>
            </a:pPr>
            <a:r>
              <a:rPr sz="1482" dirty="0">
                <a:solidFill>
                  <a:srgbClr val="00007F"/>
                </a:solidFill>
                <a:latin typeface="Verdana"/>
                <a:cs typeface="Verdana"/>
              </a:rPr>
              <a:t>Quelle</a:t>
            </a:r>
            <a:r>
              <a:rPr sz="1482" spc="-64" dirty="0">
                <a:solidFill>
                  <a:srgbClr val="00007F"/>
                </a:solidFill>
                <a:latin typeface="Verdana"/>
                <a:cs typeface="Verdana"/>
              </a:rPr>
              <a:t> </a:t>
            </a:r>
            <a:r>
              <a:rPr sz="1482" dirty="0">
                <a:solidFill>
                  <a:srgbClr val="00007F"/>
                </a:solidFill>
                <a:latin typeface="Verdana"/>
                <a:cs typeface="Verdana"/>
              </a:rPr>
              <a:t>est</a:t>
            </a:r>
            <a:r>
              <a:rPr sz="1482" spc="-58" dirty="0">
                <a:solidFill>
                  <a:srgbClr val="00007F"/>
                </a:solidFill>
                <a:latin typeface="Verdana"/>
                <a:cs typeface="Verdana"/>
              </a:rPr>
              <a:t> </a:t>
            </a:r>
            <a:r>
              <a:rPr sz="1482" dirty="0">
                <a:solidFill>
                  <a:srgbClr val="00007F"/>
                </a:solidFill>
                <a:latin typeface="Verdana"/>
                <a:cs typeface="Verdana"/>
              </a:rPr>
              <a:t>l'efficacité</a:t>
            </a:r>
            <a:r>
              <a:rPr sz="1482" spc="-64" dirty="0">
                <a:solidFill>
                  <a:srgbClr val="00007F"/>
                </a:solidFill>
                <a:latin typeface="Verdana"/>
                <a:cs typeface="Verdana"/>
              </a:rPr>
              <a:t> </a:t>
            </a:r>
            <a:r>
              <a:rPr sz="1482" dirty="0">
                <a:solidFill>
                  <a:srgbClr val="00007F"/>
                </a:solidFill>
                <a:latin typeface="Verdana"/>
                <a:cs typeface="Verdana"/>
              </a:rPr>
              <a:t>du</a:t>
            </a:r>
            <a:r>
              <a:rPr sz="1482" spc="-53" dirty="0">
                <a:solidFill>
                  <a:srgbClr val="00007F"/>
                </a:solidFill>
                <a:latin typeface="Verdana"/>
                <a:cs typeface="Verdana"/>
              </a:rPr>
              <a:t> </a:t>
            </a:r>
            <a:r>
              <a:rPr sz="1482" dirty="0">
                <a:solidFill>
                  <a:srgbClr val="00007F"/>
                </a:solidFill>
                <a:latin typeface="Verdana"/>
                <a:cs typeface="Verdana"/>
              </a:rPr>
              <a:t>transfert</a:t>
            </a:r>
            <a:r>
              <a:rPr sz="1482" spc="-53" dirty="0">
                <a:solidFill>
                  <a:srgbClr val="00007F"/>
                </a:solidFill>
                <a:latin typeface="Verdana"/>
                <a:cs typeface="Verdana"/>
              </a:rPr>
              <a:t> ?</a:t>
            </a:r>
            <a:endParaRPr sz="1482">
              <a:latin typeface="Verdana"/>
              <a:cs typeface="Verdana"/>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2709" y="1274780"/>
            <a:ext cx="9589098" cy="1968726"/>
          </a:xfrm>
          <a:prstGeom prst="rect">
            <a:avLst/>
          </a:prstGeom>
        </p:spPr>
        <p:txBody>
          <a:bodyPr vert="horz" wrap="square" lIns="0" tIns="5379" rIns="0" bIns="0" rtlCol="0">
            <a:spAutoFit/>
          </a:bodyPr>
          <a:lstStyle/>
          <a:p>
            <a:pPr marL="227923" marR="32272" indent="-188255">
              <a:lnSpc>
                <a:spcPct val="102499"/>
              </a:lnSpc>
              <a:spcBef>
                <a:spcPts val="42"/>
              </a:spcBef>
              <a:buClr>
                <a:srgbClr val="00007F"/>
              </a:buClr>
              <a:buSzPct val="80000"/>
              <a:buFont typeface="Wingdings"/>
              <a:buChar char=""/>
              <a:tabLst>
                <a:tab pos="227923" algn="l"/>
              </a:tabLst>
            </a:pPr>
            <a:r>
              <a:rPr sz="2118" dirty="0">
                <a:solidFill>
                  <a:srgbClr val="00007F"/>
                </a:solidFill>
                <a:latin typeface="Verdana"/>
                <a:cs typeface="Verdana"/>
              </a:rPr>
              <a:t>Lors</a:t>
            </a:r>
            <a:r>
              <a:rPr sz="2118" spc="-37" dirty="0">
                <a:solidFill>
                  <a:srgbClr val="00007F"/>
                </a:solidFill>
                <a:latin typeface="Verdana"/>
                <a:cs typeface="Verdana"/>
              </a:rPr>
              <a:t> </a:t>
            </a:r>
            <a:r>
              <a:rPr sz="2118" dirty="0">
                <a:solidFill>
                  <a:srgbClr val="00007F"/>
                </a:solidFill>
                <a:latin typeface="Verdana"/>
                <a:cs typeface="Verdana"/>
              </a:rPr>
              <a:t>d'une</a:t>
            </a:r>
            <a:r>
              <a:rPr sz="2118" spc="-37" dirty="0">
                <a:solidFill>
                  <a:srgbClr val="00007F"/>
                </a:solidFill>
                <a:latin typeface="Verdana"/>
                <a:cs typeface="Verdana"/>
              </a:rPr>
              <a:t> </a:t>
            </a:r>
            <a:r>
              <a:rPr sz="2118" dirty="0">
                <a:solidFill>
                  <a:srgbClr val="00007F"/>
                </a:solidFill>
                <a:latin typeface="Verdana"/>
                <a:cs typeface="Verdana"/>
              </a:rPr>
              <a:t>transmission</a:t>
            </a:r>
            <a:r>
              <a:rPr sz="2118" spc="-37" dirty="0">
                <a:solidFill>
                  <a:srgbClr val="00007F"/>
                </a:solidFill>
                <a:latin typeface="Verdana"/>
                <a:cs typeface="Verdana"/>
              </a:rPr>
              <a:t> </a:t>
            </a:r>
            <a:r>
              <a:rPr sz="2118" dirty="0">
                <a:solidFill>
                  <a:srgbClr val="00007F"/>
                </a:solidFill>
                <a:latin typeface="Verdana"/>
                <a:cs typeface="Verdana"/>
              </a:rPr>
              <a:t>de</a:t>
            </a:r>
            <a:r>
              <a:rPr sz="2118" spc="-32" dirty="0">
                <a:solidFill>
                  <a:srgbClr val="00007F"/>
                </a:solidFill>
                <a:latin typeface="Verdana"/>
                <a:cs typeface="Verdana"/>
              </a:rPr>
              <a:t> </a:t>
            </a:r>
            <a:r>
              <a:rPr sz="2118" dirty="0">
                <a:solidFill>
                  <a:srgbClr val="00007F"/>
                </a:solidFill>
                <a:latin typeface="Verdana"/>
                <a:cs typeface="Verdana"/>
              </a:rPr>
              <a:t>données,</a:t>
            </a:r>
            <a:r>
              <a:rPr sz="2118" spc="-42" dirty="0">
                <a:solidFill>
                  <a:srgbClr val="00007F"/>
                </a:solidFill>
                <a:latin typeface="Verdana"/>
                <a:cs typeface="Verdana"/>
              </a:rPr>
              <a:t> </a:t>
            </a:r>
            <a:r>
              <a:rPr sz="2118" dirty="0">
                <a:solidFill>
                  <a:srgbClr val="00007F"/>
                </a:solidFill>
                <a:latin typeface="Verdana"/>
                <a:cs typeface="Verdana"/>
              </a:rPr>
              <a:t>il</a:t>
            </a:r>
            <a:r>
              <a:rPr sz="2118" spc="-37" dirty="0">
                <a:solidFill>
                  <a:srgbClr val="00007F"/>
                </a:solidFill>
                <a:latin typeface="Verdana"/>
                <a:cs typeface="Verdana"/>
              </a:rPr>
              <a:t> </a:t>
            </a:r>
            <a:r>
              <a:rPr sz="2118" dirty="0">
                <a:solidFill>
                  <a:srgbClr val="00007F"/>
                </a:solidFill>
                <a:latin typeface="Verdana"/>
                <a:cs typeface="Verdana"/>
              </a:rPr>
              <a:t>faut</a:t>
            </a:r>
            <a:r>
              <a:rPr sz="2118" spc="-26" dirty="0">
                <a:solidFill>
                  <a:srgbClr val="00007F"/>
                </a:solidFill>
                <a:latin typeface="Verdana"/>
                <a:cs typeface="Verdana"/>
              </a:rPr>
              <a:t> </a:t>
            </a:r>
            <a:r>
              <a:rPr sz="2118" dirty="0">
                <a:solidFill>
                  <a:srgbClr val="00007F"/>
                </a:solidFill>
                <a:latin typeface="Verdana"/>
                <a:cs typeface="Verdana"/>
              </a:rPr>
              <a:t>pouvoir</a:t>
            </a:r>
            <a:r>
              <a:rPr sz="2118" spc="-42" dirty="0">
                <a:solidFill>
                  <a:srgbClr val="00007F"/>
                </a:solidFill>
                <a:latin typeface="Verdana"/>
                <a:cs typeface="Verdana"/>
              </a:rPr>
              <a:t> </a:t>
            </a:r>
            <a:r>
              <a:rPr sz="2118" dirty="0">
                <a:solidFill>
                  <a:srgbClr val="00007F"/>
                </a:solidFill>
                <a:latin typeface="Verdana"/>
                <a:cs typeface="Verdana"/>
              </a:rPr>
              <a:t>reprérer</a:t>
            </a:r>
            <a:r>
              <a:rPr sz="2118" spc="-42" dirty="0">
                <a:solidFill>
                  <a:srgbClr val="00007F"/>
                </a:solidFill>
                <a:latin typeface="Verdana"/>
                <a:cs typeface="Verdana"/>
              </a:rPr>
              <a:t> </a:t>
            </a:r>
            <a:r>
              <a:rPr sz="2118" dirty="0">
                <a:solidFill>
                  <a:srgbClr val="00007F"/>
                </a:solidFill>
                <a:latin typeface="Verdana"/>
                <a:cs typeface="Verdana"/>
              </a:rPr>
              <a:t>le</a:t>
            </a:r>
            <a:r>
              <a:rPr sz="2118" spc="-37" dirty="0">
                <a:solidFill>
                  <a:srgbClr val="00007F"/>
                </a:solidFill>
                <a:latin typeface="Verdana"/>
                <a:cs typeface="Verdana"/>
              </a:rPr>
              <a:t> </a:t>
            </a:r>
            <a:r>
              <a:rPr sz="2118" spc="-11" dirty="0">
                <a:solidFill>
                  <a:srgbClr val="00007F"/>
                </a:solidFill>
                <a:latin typeface="Verdana"/>
                <a:cs typeface="Verdana"/>
              </a:rPr>
              <a:t>début </a:t>
            </a:r>
            <a:r>
              <a:rPr sz="2118" dirty="0">
                <a:solidFill>
                  <a:srgbClr val="00007F"/>
                </a:solidFill>
                <a:latin typeface="Verdana"/>
                <a:cs typeface="Verdana"/>
              </a:rPr>
              <a:t>et</a:t>
            </a:r>
            <a:r>
              <a:rPr sz="2118" spc="-21" dirty="0">
                <a:solidFill>
                  <a:srgbClr val="00007F"/>
                </a:solidFill>
                <a:latin typeface="Verdana"/>
                <a:cs typeface="Verdana"/>
              </a:rPr>
              <a:t> </a:t>
            </a:r>
            <a:r>
              <a:rPr sz="2118" dirty="0">
                <a:solidFill>
                  <a:srgbClr val="00007F"/>
                </a:solidFill>
                <a:latin typeface="Verdana"/>
                <a:cs typeface="Verdana"/>
              </a:rPr>
              <a:t>la</a:t>
            </a:r>
            <a:r>
              <a:rPr sz="2118" spc="-21" dirty="0">
                <a:solidFill>
                  <a:srgbClr val="00007F"/>
                </a:solidFill>
                <a:latin typeface="Verdana"/>
                <a:cs typeface="Verdana"/>
              </a:rPr>
              <a:t> </a:t>
            </a:r>
            <a:r>
              <a:rPr sz="2118" dirty="0">
                <a:solidFill>
                  <a:srgbClr val="00007F"/>
                </a:solidFill>
                <a:latin typeface="Verdana"/>
                <a:cs typeface="Verdana"/>
              </a:rPr>
              <a:t>fin</a:t>
            </a:r>
            <a:r>
              <a:rPr sz="2118" spc="-16" dirty="0">
                <a:solidFill>
                  <a:srgbClr val="00007F"/>
                </a:solidFill>
                <a:latin typeface="Verdana"/>
                <a:cs typeface="Verdana"/>
              </a:rPr>
              <a:t> </a:t>
            </a:r>
            <a:r>
              <a:rPr sz="2118" dirty="0">
                <a:solidFill>
                  <a:srgbClr val="00007F"/>
                </a:solidFill>
                <a:latin typeface="Verdana"/>
                <a:cs typeface="Verdana"/>
              </a:rPr>
              <a:t>de</a:t>
            </a:r>
            <a:r>
              <a:rPr sz="2118" spc="-21" dirty="0">
                <a:solidFill>
                  <a:srgbClr val="00007F"/>
                </a:solidFill>
                <a:latin typeface="Verdana"/>
                <a:cs typeface="Verdana"/>
              </a:rPr>
              <a:t> </a:t>
            </a:r>
            <a:r>
              <a:rPr sz="2118" dirty="0">
                <a:solidFill>
                  <a:srgbClr val="00007F"/>
                </a:solidFill>
                <a:latin typeface="Verdana"/>
                <a:cs typeface="Verdana"/>
              </a:rPr>
              <a:t>la</a:t>
            </a:r>
            <a:r>
              <a:rPr sz="2118" spc="-16" dirty="0">
                <a:solidFill>
                  <a:srgbClr val="00007F"/>
                </a:solidFill>
                <a:latin typeface="Verdana"/>
                <a:cs typeface="Verdana"/>
              </a:rPr>
              <a:t> </a:t>
            </a:r>
            <a:r>
              <a:rPr sz="2118" dirty="0">
                <a:solidFill>
                  <a:srgbClr val="00007F"/>
                </a:solidFill>
                <a:latin typeface="Verdana"/>
                <a:cs typeface="Verdana"/>
              </a:rPr>
              <a:t>séquence</a:t>
            </a:r>
            <a:r>
              <a:rPr sz="2118" spc="-21" dirty="0">
                <a:solidFill>
                  <a:srgbClr val="00007F"/>
                </a:solidFill>
                <a:latin typeface="Verdana"/>
                <a:cs typeface="Verdana"/>
              </a:rPr>
              <a:t> </a:t>
            </a:r>
            <a:r>
              <a:rPr sz="2118" dirty="0">
                <a:solidFill>
                  <a:srgbClr val="00007F"/>
                </a:solidFill>
                <a:latin typeface="Verdana"/>
                <a:cs typeface="Verdana"/>
              </a:rPr>
              <a:t>des</a:t>
            </a:r>
            <a:r>
              <a:rPr sz="2118" spc="-21" dirty="0">
                <a:solidFill>
                  <a:srgbClr val="00007F"/>
                </a:solidFill>
                <a:latin typeface="Verdana"/>
                <a:cs typeface="Verdana"/>
              </a:rPr>
              <a:t> </a:t>
            </a:r>
            <a:r>
              <a:rPr sz="2118" dirty="0">
                <a:solidFill>
                  <a:srgbClr val="00007F"/>
                </a:solidFill>
                <a:latin typeface="Verdana"/>
                <a:cs typeface="Verdana"/>
              </a:rPr>
              <a:t>données</a:t>
            </a:r>
            <a:r>
              <a:rPr sz="2118" spc="-26" dirty="0">
                <a:solidFill>
                  <a:srgbClr val="00007F"/>
                </a:solidFill>
                <a:latin typeface="Verdana"/>
                <a:cs typeface="Verdana"/>
              </a:rPr>
              <a:t> </a:t>
            </a:r>
            <a:r>
              <a:rPr sz="2118" spc="-11" dirty="0">
                <a:solidFill>
                  <a:srgbClr val="00007F"/>
                </a:solidFill>
                <a:latin typeface="Verdana"/>
                <a:cs typeface="Verdana"/>
              </a:rPr>
              <a:t>transmises</a:t>
            </a:r>
            <a:endParaRPr sz="2118">
              <a:latin typeface="Verdana"/>
              <a:cs typeface="Verdana"/>
            </a:endParaRPr>
          </a:p>
          <a:p>
            <a:pPr marL="227923" indent="-187582">
              <a:spcBef>
                <a:spcPts val="900"/>
              </a:spcBef>
              <a:buSzPct val="80000"/>
              <a:buFont typeface="Wingdings"/>
              <a:buChar char=""/>
              <a:tabLst>
                <a:tab pos="227923" algn="l"/>
              </a:tabLst>
            </a:pPr>
            <a:r>
              <a:rPr sz="2118" dirty="0">
                <a:solidFill>
                  <a:srgbClr val="00007F"/>
                </a:solidFill>
                <a:latin typeface="Verdana"/>
                <a:cs typeface="Verdana"/>
              </a:rPr>
              <a:t>Fanion</a:t>
            </a:r>
            <a:r>
              <a:rPr sz="2118" spc="-90" dirty="0">
                <a:solidFill>
                  <a:srgbClr val="00007F"/>
                </a:solidFill>
                <a:latin typeface="Verdana"/>
                <a:cs typeface="Verdana"/>
              </a:rPr>
              <a:t> </a:t>
            </a:r>
            <a:r>
              <a:rPr sz="2118" dirty="0">
                <a:solidFill>
                  <a:srgbClr val="00007F"/>
                </a:solidFill>
                <a:latin typeface="Verdana"/>
                <a:cs typeface="Verdana"/>
              </a:rPr>
              <a:t>en</a:t>
            </a:r>
            <a:r>
              <a:rPr sz="2118" spc="-90" dirty="0">
                <a:solidFill>
                  <a:srgbClr val="00007F"/>
                </a:solidFill>
                <a:latin typeface="Verdana"/>
                <a:cs typeface="Verdana"/>
              </a:rPr>
              <a:t> </a:t>
            </a:r>
            <a:r>
              <a:rPr sz="2118" dirty="0">
                <a:solidFill>
                  <a:srgbClr val="00007F"/>
                </a:solidFill>
                <a:latin typeface="Verdana"/>
                <a:cs typeface="Verdana"/>
              </a:rPr>
              <a:t>transmission</a:t>
            </a:r>
            <a:r>
              <a:rPr sz="2118" spc="-90" dirty="0">
                <a:solidFill>
                  <a:srgbClr val="00007F"/>
                </a:solidFill>
                <a:latin typeface="Verdana"/>
                <a:cs typeface="Verdana"/>
              </a:rPr>
              <a:t> </a:t>
            </a:r>
            <a:r>
              <a:rPr sz="2118" spc="-11" dirty="0">
                <a:solidFill>
                  <a:srgbClr val="00007F"/>
                </a:solidFill>
                <a:latin typeface="Verdana"/>
                <a:cs typeface="Verdana"/>
              </a:rPr>
              <a:t>synchrone</a:t>
            </a:r>
            <a:endParaRPr sz="2118">
              <a:latin typeface="Verdana"/>
              <a:cs typeface="Verdana"/>
            </a:endParaRPr>
          </a:p>
          <a:p>
            <a:pPr marL="712006" lvl="1" indent="-187582">
              <a:spcBef>
                <a:spcPts val="805"/>
              </a:spcBef>
              <a:buSzPct val="80000"/>
              <a:buFont typeface="Wingdings"/>
              <a:buChar char=""/>
              <a:tabLst>
                <a:tab pos="712006" algn="l"/>
              </a:tabLst>
            </a:pPr>
            <a:r>
              <a:rPr sz="2118" dirty="0">
                <a:solidFill>
                  <a:srgbClr val="00007F"/>
                </a:solidFill>
                <a:latin typeface="Verdana"/>
                <a:cs typeface="Verdana"/>
              </a:rPr>
              <a:t>Un</a:t>
            </a:r>
            <a:r>
              <a:rPr sz="2118" spc="-48" dirty="0">
                <a:solidFill>
                  <a:srgbClr val="00007F"/>
                </a:solidFill>
                <a:latin typeface="Verdana"/>
                <a:cs typeface="Verdana"/>
              </a:rPr>
              <a:t> </a:t>
            </a:r>
            <a:r>
              <a:rPr sz="2118" dirty="0">
                <a:solidFill>
                  <a:srgbClr val="00007F"/>
                </a:solidFill>
                <a:latin typeface="Verdana"/>
                <a:cs typeface="Verdana"/>
              </a:rPr>
              <a:t>caractère</a:t>
            </a:r>
            <a:r>
              <a:rPr sz="2118" spc="-42" dirty="0">
                <a:solidFill>
                  <a:srgbClr val="00007F"/>
                </a:solidFill>
                <a:latin typeface="Verdana"/>
                <a:cs typeface="Verdana"/>
              </a:rPr>
              <a:t> </a:t>
            </a:r>
            <a:r>
              <a:rPr sz="2118" spc="-11" dirty="0">
                <a:solidFill>
                  <a:srgbClr val="00007F"/>
                </a:solidFill>
                <a:latin typeface="Verdana"/>
                <a:cs typeface="Verdana"/>
              </a:rPr>
              <a:t>spécial</a:t>
            </a:r>
            <a:endParaRPr sz="2118">
              <a:latin typeface="Verdana"/>
              <a:cs typeface="Verdana"/>
            </a:endParaRPr>
          </a:p>
          <a:p>
            <a:pPr marL="712006" lvl="1" indent="-187582">
              <a:spcBef>
                <a:spcPts val="794"/>
              </a:spcBef>
              <a:buSzPct val="80000"/>
              <a:buFont typeface="Wingdings"/>
              <a:buChar char=""/>
              <a:tabLst>
                <a:tab pos="712006" algn="l"/>
              </a:tabLst>
            </a:pPr>
            <a:r>
              <a:rPr sz="2118" dirty="0">
                <a:solidFill>
                  <a:srgbClr val="00007F"/>
                </a:solidFill>
                <a:latin typeface="Verdana"/>
                <a:cs typeface="Verdana"/>
              </a:rPr>
              <a:t>Une</a:t>
            </a:r>
            <a:r>
              <a:rPr sz="2118" spc="-32" dirty="0">
                <a:solidFill>
                  <a:srgbClr val="00007F"/>
                </a:solidFill>
                <a:latin typeface="Verdana"/>
                <a:cs typeface="Verdana"/>
              </a:rPr>
              <a:t> </a:t>
            </a:r>
            <a:r>
              <a:rPr sz="2118" dirty="0">
                <a:solidFill>
                  <a:srgbClr val="00007F"/>
                </a:solidFill>
                <a:latin typeface="Verdana"/>
                <a:cs typeface="Verdana"/>
              </a:rPr>
              <a:t>séquence</a:t>
            </a:r>
            <a:r>
              <a:rPr sz="2118" spc="-26" dirty="0">
                <a:solidFill>
                  <a:srgbClr val="00007F"/>
                </a:solidFill>
                <a:latin typeface="Verdana"/>
                <a:cs typeface="Verdana"/>
              </a:rPr>
              <a:t> </a:t>
            </a:r>
            <a:r>
              <a:rPr sz="2118" dirty="0">
                <a:solidFill>
                  <a:srgbClr val="00007F"/>
                </a:solidFill>
                <a:latin typeface="Verdana"/>
                <a:cs typeface="Verdana"/>
              </a:rPr>
              <a:t>de</a:t>
            </a:r>
            <a:r>
              <a:rPr sz="2118" spc="-21" dirty="0">
                <a:solidFill>
                  <a:srgbClr val="00007F"/>
                </a:solidFill>
                <a:latin typeface="Verdana"/>
                <a:cs typeface="Verdana"/>
              </a:rPr>
              <a:t> </a:t>
            </a:r>
            <a:r>
              <a:rPr sz="2118" dirty="0">
                <a:solidFill>
                  <a:srgbClr val="00007F"/>
                </a:solidFill>
                <a:latin typeface="Verdana"/>
                <a:cs typeface="Verdana"/>
              </a:rPr>
              <a:t>bits</a:t>
            </a:r>
            <a:r>
              <a:rPr sz="2118" spc="-21" dirty="0">
                <a:solidFill>
                  <a:srgbClr val="00007F"/>
                </a:solidFill>
                <a:latin typeface="Verdana"/>
                <a:cs typeface="Verdana"/>
              </a:rPr>
              <a:t> </a:t>
            </a:r>
            <a:r>
              <a:rPr sz="2118" spc="-11" dirty="0">
                <a:solidFill>
                  <a:srgbClr val="00007F"/>
                </a:solidFill>
                <a:latin typeface="Verdana"/>
                <a:cs typeface="Verdana"/>
              </a:rPr>
              <a:t>particuliers</a:t>
            </a:r>
            <a:endParaRPr sz="2118">
              <a:latin typeface="Verdana"/>
              <a:cs typeface="Verdana"/>
            </a:endParaRPr>
          </a:p>
        </p:txBody>
      </p:sp>
      <p:graphicFrame>
        <p:nvGraphicFramePr>
          <p:cNvPr id="3" name="object 3"/>
          <p:cNvGraphicFramePr>
            <a:graphicFrameLocks noGrp="1"/>
          </p:cNvGraphicFramePr>
          <p:nvPr/>
        </p:nvGraphicFramePr>
        <p:xfrm>
          <a:off x="3658479" y="3475152"/>
          <a:ext cx="4867836" cy="299197"/>
        </p:xfrm>
        <a:graphic>
          <a:graphicData uri="http://schemas.openxmlformats.org/drawingml/2006/table">
            <a:tbl>
              <a:tblPr firstRow="1" bandRow="1">
                <a:tableStyleId>{2D5ABB26-0587-4C30-8999-92F81FD0307C}</a:tableStyleId>
              </a:tblPr>
              <a:tblGrid>
                <a:gridCol w="1144345">
                  <a:extLst>
                    <a:ext uri="{9D8B030D-6E8A-4147-A177-3AD203B41FA5}">
                      <a16:colId xmlns:a16="http://schemas.microsoft.com/office/drawing/2014/main" val="20000"/>
                    </a:ext>
                  </a:extLst>
                </a:gridCol>
                <a:gridCol w="2580491">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299197">
                <a:tc>
                  <a:txBody>
                    <a:bodyPr/>
                    <a:lstStyle/>
                    <a:p>
                      <a:pPr marL="146050">
                        <a:lnSpc>
                          <a:spcPts val="2110"/>
                        </a:lnSpc>
                        <a:spcBef>
                          <a:spcPts val="20"/>
                        </a:spcBef>
                      </a:pPr>
                      <a:r>
                        <a:rPr sz="2100" spc="-10" dirty="0">
                          <a:solidFill>
                            <a:srgbClr val="00007F"/>
                          </a:solidFill>
                          <a:latin typeface="Verdana"/>
                          <a:cs typeface="Verdana"/>
                        </a:rPr>
                        <a:t>fanion</a:t>
                      </a:r>
                      <a:endParaRPr sz="2100">
                        <a:latin typeface="Verdana"/>
                        <a:cs typeface="Verdana"/>
                      </a:endParaRPr>
                    </a:p>
                  </a:txBody>
                  <a:tcPr marL="0" marR="0" marT="268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FBFBF"/>
                    </a:solidFill>
                  </a:tcPr>
                </a:tc>
                <a:tc>
                  <a:txBody>
                    <a:bodyPr/>
                    <a:lstStyle/>
                    <a:p>
                      <a:pPr marL="683260">
                        <a:lnSpc>
                          <a:spcPts val="2110"/>
                        </a:lnSpc>
                        <a:spcBef>
                          <a:spcPts val="20"/>
                        </a:spcBef>
                      </a:pPr>
                      <a:r>
                        <a:rPr sz="2100" spc="-10" dirty="0">
                          <a:solidFill>
                            <a:srgbClr val="00007F"/>
                          </a:solidFill>
                          <a:latin typeface="Verdana"/>
                          <a:cs typeface="Verdana"/>
                        </a:rPr>
                        <a:t>données</a:t>
                      </a:r>
                      <a:endParaRPr sz="2100">
                        <a:latin typeface="Verdana"/>
                        <a:cs typeface="Verdana"/>
                      </a:endParaRPr>
                    </a:p>
                  </a:txBody>
                  <a:tcPr marL="0" marR="0" marT="2689" marB="0">
                    <a:lnL w="9525">
                      <a:solidFill>
                        <a:srgbClr val="000000"/>
                      </a:solidFill>
                      <a:prstDash val="solid"/>
                    </a:lnL>
                    <a:lnR w="12700">
                      <a:solidFill>
                        <a:srgbClr val="000000"/>
                      </a:solidFill>
                      <a:prstDash val="solid"/>
                    </a:lnR>
                    <a:lnT w="9525">
                      <a:solidFill>
                        <a:srgbClr val="000000"/>
                      </a:solidFill>
                      <a:prstDash val="solid"/>
                    </a:lnT>
                    <a:lnB w="9525">
                      <a:solidFill>
                        <a:srgbClr val="000000"/>
                      </a:solidFill>
                      <a:prstDash val="solid"/>
                    </a:lnB>
                  </a:tcPr>
                </a:tc>
                <a:tc>
                  <a:txBody>
                    <a:bodyPr/>
                    <a:lstStyle/>
                    <a:p>
                      <a:pPr marL="146050">
                        <a:lnSpc>
                          <a:spcPts val="2110"/>
                        </a:lnSpc>
                        <a:spcBef>
                          <a:spcPts val="20"/>
                        </a:spcBef>
                      </a:pPr>
                      <a:r>
                        <a:rPr sz="2100" spc="-10" dirty="0">
                          <a:solidFill>
                            <a:srgbClr val="00007F"/>
                          </a:solidFill>
                          <a:latin typeface="Verdana"/>
                          <a:cs typeface="Verdana"/>
                        </a:rPr>
                        <a:t>fanion</a:t>
                      </a:r>
                      <a:endParaRPr sz="2100">
                        <a:latin typeface="Verdana"/>
                        <a:cs typeface="Verdana"/>
                      </a:endParaRPr>
                    </a:p>
                  </a:txBody>
                  <a:tcPr marL="0" marR="0" marT="2689" marB="0">
                    <a:lnL w="12700">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BFBFBF"/>
                    </a:solidFill>
                  </a:tcPr>
                </a:tc>
                <a:extLst>
                  <a:ext uri="{0D108BD9-81ED-4DB2-BD59-A6C34878D82A}">
                    <a16:rowId xmlns:a16="http://schemas.microsoft.com/office/drawing/2014/main" val="10000"/>
                  </a:ext>
                </a:extLst>
              </a:tr>
            </a:tbl>
          </a:graphicData>
        </a:graphic>
      </p:graphicFrame>
      <p:sp>
        <p:nvSpPr>
          <p:cNvPr id="4" name="object 4"/>
          <p:cNvSpPr txBox="1"/>
          <p:nvPr/>
        </p:nvSpPr>
        <p:spPr>
          <a:xfrm>
            <a:off x="1279262" y="4031428"/>
            <a:ext cx="8364071" cy="2443603"/>
          </a:xfrm>
          <a:prstGeom prst="rect">
            <a:avLst/>
          </a:prstGeom>
        </p:spPr>
        <p:txBody>
          <a:bodyPr vert="horz" wrap="square" lIns="0" tIns="13447" rIns="0" bIns="0" rtlCol="0">
            <a:spAutoFit/>
          </a:bodyPr>
          <a:lstStyle/>
          <a:p>
            <a:pPr marL="740916">
              <a:spcBef>
                <a:spcPts val="106"/>
              </a:spcBef>
            </a:pPr>
            <a:r>
              <a:rPr sz="2118" b="1" dirty="0">
                <a:solidFill>
                  <a:srgbClr val="00007F"/>
                </a:solidFill>
                <a:latin typeface="Verdana"/>
                <a:cs typeface="Verdana"/>
              </a:rPr>
              <a:t>Exemple</a:t>
            </a:r>
            <a:r>
              <a:rPr sz="2118" b="1" spc="-42" dirty="0">
                <a:solidFill>
                  <a:srgbClr val="00007F"/>
                </a:solidFill>
                <a:latin typeface="Verdana"/>
                <a:cs typeface="Verdana"/>
              </a:rPr>
              <a:t> </a:t>
            </a:r>
            <a:r>
              <a:rPr sz="2118" b="1" dirty="0">
                <a:solidFill>
                  <a:srgbClr val="00007F"/>
                </a:solidFill>
                <a:latin typeface="Verdana"/>
                <a:cs typeface="Verdana"/>
              </a:rPr>
              <a:t>de</a:t>
            </a:r>
            <a:r>
              <a:rPr sz="2118" b="1" spc="-37" dirty="0">
                <a:solidFill>
                  <a:srgbClr val="00007F"/>
                </a:solidFill>
                <a:latin typeface="Verdana"/>
                <a:cs typeface="Verdana"/>
              </a:rPr>
              <a:t> </a:t>
            </a:r>
            <a:r>
              <a:rPr sz="2118" b="1" dirty="0">
                <a:solidFill>
                  <a:srgbClr val="00007F"/>
                </a:solidFill>
                <a:latin typeface="Verdana"/>
                <a:cs typeface="Verdana"/>
              </a:rPr>
              <a:t>fanion</a:t>
            </a:r>
            <a:r>
              <a:rPr sz="2118" b="1" spc="-5" dirty="0">
                <a:solidFill>
                  <a:srgbClr val="00007F"/>
                </a:solidFill>
                <a:latin typeface="Verdana"/>
                <a:cs typeface="Verdana"/>
              </a:rPr>
              <a:t> </a:t>
            </a:r>
            <a:r>
              <a:rPr sz="2118" dirty="0">
                <a:solidFill>
                  <a:srgbClr val="00007F"/>
                </a:solidFill>
                <a:latin typeface="Verdana"/>
                <a:cs typeface="Verdana"/>
              </a:rPr>
              <a:t>:</a:t>
            </a:r>
            <a:r>
              <a:rPr sz="2118" spc="-42" dirty="0">
                <a:solidFill>
                  <a:srgbClr val="00007F"/>
                </a:solidFill>
                <a:latin typeface="Verdana"/>
                <a:cs typeface="Verdana"/>
              </a:rPr>
              <a:t> </a:t>
            </a:r>
            <a:r>
              <a:rPr sz="2118" spc="-11" dirty="0">
                <a:solidFill>
                  <a:srgbClr val="00007F"/>
                </a:solidFill>
                <a:latin typeface="Verdana"/>
                <a:cs typeface="Verdana"/>
              </a:rPr>
              <a:t>01111110</a:t>
            </a:r>
            <a:endParaRPr sz="2118">
              <a:latin typeface="Verdana"/>
              <a:cs typeface="Verdana"/>
            </a:endParaRPr>
          </a:p>
          <a:p>
            <a:pPr>
              <a:spcBef>
                <a:spcPts val="281"/>
              </a:spcBef>
            </a:pPr>
            <a:endParaRPr sz="2118">
              <a:latin typeface="Verdana"/>
              <a:cs typeface="Verdana"/>
            </a:endParaRPr>
          </a:p>
          <a:p>
            <a:pPr marL="254816" indent="-203046">
              <a:spcBef>
                <a:spcPts val="5"/>
              </a:spcBef>
              <a:buSzPct val="95000"/>
              <a:buFont typeface="Wingdings"/>
              <a:buChar char=""/>
              <a:tabLst>
                <a:tab pos="254816" algn="l"/>
              </a:tabLst>
            </a:pPr>
            <a:r>
              <a:rPr sz="2118" dirty="0">
                <a:solidFill>
                  <a:srgbClr val="00007F"/>
                </a:solidFill>
                <a:latin typeface="Verdana"/>
                <a:cs typeface="Verdana"/>
              </a:rPr>
              <a:t>Fonctions</a:t>
            </a:r>
            <a:r>
              <a:rPr sz="2118" spc="-64" dirty="0">
                <a:solidFill>
                  <a:srgbClr val="00007F"/>
                </a:solidFill>
                <a:latin typeface="Verdana"/>
                <a:cs typeface="Verdana"/>
              </a:rPr>
              <a:t> </a:t>
            </a:r>
            <a:r>
              <a:rPr sz="2118" dirty="0">
                <a:solidFill>
                  <a:srgbClr val="00007F"/>
                </a:solidFill>
                <a:latin typeface="Verdana"/>
                <a:cs typeface="Verdana"/>
              </a:rPr>
              <a:t>du</a:t>
            </a:r>
            <a:r>
              <a:rPr sz="2118" spc="-58" dirty="0">
                <a:solidFill>
                  <a:srgbClr val="00007F"/>
                </a:solidFill>
                <a:latin typeface="Verdana"/>
                <a:cs typeface="Verdana"/>
              </a:rPr>
              <a:t> </a:t>
            </a:r>
            <a:r>
              <a:rPr sz="2118" spc="-11" dirty="0">
                <a:solidFill>
                  <a:srgbClr val="00007F"/>
                </a:solidFill>
                <a:latin typeface="Verdana"/>
                <a:cs typeface="Verdana"/>
              </a:rPr>
              <a:t>fanion</a:t>
            </a:r>
            <a:endParaRPr sz="2118">
              <a:latin typeface="Verdana"/>
              <a:cs typeface="Verdana"/>
            </a:endParaRPr>
          </a:p>
          <a:p>
            <a:pPr marL="728142" lvl="1" indent="-198340">
              <a:spcBef>
                <a:spcPts val="794"/>
              </a:spcBef>
              <a:buSzPct val="80000"/>
              <a:buFont typeface="Segoe UI Symbol"/>
              <a:buChar char="■"/>
              <a:tabLst>
                <a:tab pos="728142" algn="l"/>
              </a:tabLst>
            </a:pPr>
            <a:r>
              <a:rPr sz="2118" dirty="0">
                <a:solidFill>
                  <a:srgbClr val="00007F"/>
                </a:solidFill>
                <a:latin typeface="Verdana"/>
                <a:cs typeface="Verdana"/>
              </a:rPr>
              <a:t>délimite</a:t>
            </a:r>
            <a:r>
              <a:rPr sz="2118" spc="-58" dirty="0">
                <a:solidFill>
                  <a:srgbClr val="00007F"/>
                </a:solidFill>
                <a:latin typeface="Verdana"/>
                <a:cs typeface="Verdana"/>
              </a:rPr>
              <a:t> </a:t>
            </a:r>
            <a:r>
              <a:rPr sz="2118" dirty="0">
                <a:solidFill>
                  <a:srgbClr val="00007F"/>
                </a:solidFill>
                <a:latin typeface="Verdana"/>
                <a:cs typeface="Verdana"/>
              </a:rPr>
              <a:t>les</a:t>
            </a:r>
            <a:r>
              <a:rPr sz="2118" spc="-53" dirty="0">
                <a:solidFill>
                  <a:srgbClr val="00007F"/>
                </a:solidFill>
                <a:latin typeface="Verdana"/>
                <a:cs typeface="Verdana"/>
              </a:rPr>
              <a:t> </a:t>
            </a:r>
            <a:r>
              <a:rPr sz="2118" spc="-11" dirty="0">
                <a:solidFill>
                  <a:srgbClr val="00007F"/>
                </a:solidFill>
                <a:latin typeface="Verdana"/>
                <a:cs typeface="Verdana"/>
              </a:rPr>
              <a:t>données</a:t>
            </a:r>
            <a:endParaRPr sz="2118">
              <a:latin typeface="Verdana"/>
              <a:cs typeface="Verdana"/>
            </a:endParaRPr>
          </a:p>
          <a:p>
            <a:pPr marL="728142" lvl="1" indent="-198340">
              <a:spcBef>
                <a:spcPts val="805"/>
              </a:spcBef>
              <a:buSzPct val="80000"/>
              <a:buFont typeface="Segoe UI Symbol"/>
              <a:buChar char="■"/>
              <a:tabLst>
                <a:tab pos="728142" algn="l"/>
              </a:tabLst>
            </a:pPr>
            <a:r>
              <a:rPr sz="2118" dirty="0">
                <a:solidFill>
                  <a:srgbClr val="00007F"/>
                </a:solidFill>
                <a:latin typeface="Verdana"/>
                <a:cs typeface="Verdana"/>
              </a:rPr>
              <a:t>maintien</a:t>
            </a:r>
            <a:r>
              <a:rPr sz="2118" spc="-37" dirty="0">
                <a:solidFill>
                  <a:srgbClr val="00007F"/>
                </a:solidFill>
                <a:latin typeface="Verdana"/>
                <a:cs typeface="Verdana"/>
              </a:rPr>
              <a:t> </a:t>
            </a:r>
            <a:r>
              <a:rPr sz="2118" dirty="0">
                <a:solidFill>
                  <a:srgbClr val="00007F"/>
                </a:solidFill>
                <a:latin typeface="Verdana"/>
                <a:cs typeface="Verdana"/>
              </a:rPr>
              <a:t>de</a:t>
            </a:r>
            <a:r>
              <a:rPr sz="2118" spc="-32" dirty="0">
                <a:solidFill>
                  <a:srgbClr val="00007F"/>
                </a:solidFill>
                <a:latin typeface="Verdana"/>
                <a:cs typeface="Verdana"/>
              </a:rPr>
              <a:t> </a:t>
            </a:r>
            <a:r>
              <a:rPr sz="2118" dirty="0">
                <a:solidFill>
                  <a:srgbClr val="00007F"/>
                </a:solidFill>
                <a:latin typeface="Verdana"/>
                <a:cs typeface="Verdana"/>
              </a:rPr>
              <a:t>la</a:t>
            </a:r>
            <a:r>
              <a:rPr sz="2118" spc="-37" dirty="0">
                <a:solidFill>
                  <a:srgbClr val="00007F"/>
                </a:solidFill>
                <a:latin typeface="Verdana"/>
                <a:cs typeface="Verdana"/>
              </a:rPr>
              <a:t> </a:t>
            </a:r>
            <a:r>
              <a:rPr sz="2118" dirty="0">
                <a:solidFill>
                  <a:srgbClr val="00007F"/>
                </a:solidFill>
                <a:latin typeface="Verdana"/>
                <a:cs typeface="Verdana"/>
              </a:rPr>
              <a:t>synchronisation</a:t>
            </a:r>
            <a:r>
              <a:rPr sz="2118" spc="-32" dirty="0">
                <a:solidFill>
                  <a:srgbClr val="00007F"/>
                </a:solidFill>
                <a:latin typeface="Verdana"/>
                <a:cs typeface="Verdana"/>
              </a:rPr>
              <a:t> </a:t>
            </a:r>
            <a:r>
              <a:rPr sz="2118" dirty="0">
                <a:solidFill>
                  <a:srgbClr val="00007F"/>
                </a:solidFill>
                <a:latin typeface="Verdana"/>
                <a:cs typeface="Verdana"/>
              </a:rPr>
              <a:t>de</a:t>
            </a:r>
            <a:r>
              <a:rPr sz="2118" spc="-37" dirty="0">
                <a:solidFill>
                  <a:srgbClr val="00007F"/>
                </a:solidFill>
                <a:latin typeface="Verdana"/>
                <a:cs typeface="Verdana"/>
              </a:rPr>
              <a:t> </a:t>
            </a:r>
            <a:r>
              <a:rPr sz="2118" dirty="0">
                <a:solidFill>
                  <a:srgbClr val="00007F"/>
                </a:solidFill>
                <a:latin typeface="Verdana"/>
                <a:cs typeface="Verdana"/>
              </a:rPr>
              <a:t>l'horloge</a:t>
            </a:r>
            <a:r>
              <a:rPr sz="2118" spc="-32" dirty="0">
                <a:solidFill>
                  <a:srgbClr val="00007F"/>
                </a:solidFill>
                <a:latin typeface="Verdana"/>
                <a:cs typeface="Verdana"/>
              </a:rPr>
              <a:t> </a:t>
            </a:r>
            <a:r>
              <a:rPr sz="2118" dirty="0">
                <a:solidFill>
                  <a:srgbClr val="00007F"/>
                </a:solidFill>
                <a:latin typeface="Verdana"/>
                <a:cs typeface="Verdana"/>
              </a:rPr>
              <a:t>de</a:t>
            </a:r>
            <a:r>
              <a:rPr sz="2118" spc="-37" dirty="0">
                <a:solidFill>
                  <a:srgbClr val="00007F"/>
                </a:solidFill>
                <a:latin typeface="Verdana"/>
                <a:cs typeface="Verdana"/>
              </a:rPr>
              <a:t> </a:t>
            </a:r>
            <a:r>
              <a:rPr sz="2118" spc="-11" dirty="0">
                <a:solidFill>
                  <a:srgbClr val="00007F"/>
                </a:solidFill>
                <a:latin typeface="Verdana"/>
                <a:cs typeface="Verdana"/>
              </a:rPr>
              <a:t>réception</a:t>
            </a:r>
            <a:endParaRPr sz="2118">
              <a:latin typeface="Verdana"/>
              <a:cs typeface="Verdana"/>
            </a:endParaRPr>
          </a:p>
          <a:p>
            <a:pPr marL="1832121">
              <a:spcBef>
                <a:spcPts val="1800"/>
              </a:spcBef>
            </a:pPr>
            <a:r>
              <a:rPr sz="2118" dirty="0">
                <a:solidFill>
                  <a:srgbClr val="FF0000"/>
                </a:solidFill>
                <a:latin typeface="Verdana"/>
                <a:cs typeface="Verdana"/>
              </a:rPr>
              <a:t>Quelles</a:t>
            </a:r>
            <a:r>
              <a:rPr sz="2118" spc="-42" dirty="0">
                <a:solidFill>
                  <a:srgbClr val="FF0000"/>
                </a:solidFill>
                <a:latin typeface="Verdana"/>
                <a:cs typeface="Verdana"/>
              </a:rPr>
              <a:t> </a:t>
            </a:r>
            <a:r>
              <a:rPr sz="2118" dirty="0">
                <a:solidFill>
                  <a:srgbClr val="FF0000"/>
                </a:solidFill>
                <a:latin typeface="Verdana"/>
                <a:cs typeface="Verdana"/>
              </a:rPr>
              <a:t>sont</a:t>
            </a:r>
            <a:r>
              <a:rPr sz="2118" spc="-32" dirty="0">
                <a:solidFill>
                  <a:srgbClr val="FF0000"/>
                </a:solidFill>
                <a:latin typeface="Verdana"/>
                <a:cs typeface="Verdana"/>
              </a:rPr>
              <a:t> </a:t>
            </a:r>
            <a:r>
              <a:rPr sz="2118" dirty="0">
                <a:solidFill>
                  <a:srgbClr val="FF0000"/>
                </a:solidFill>
                <a:latin typeface="Verdana"/>
                <a:cs typeface="Verdana"/>
              </a:rPr>
              <a:t>les</a:t>
            </a:r>
            <a:r>
              <a:rPr sz="2118" spc="-37" dirty="0">
                <a:solidFill>
                  <a:srgbClr val="FF0000"/>
                </a:solidFill>
                <a:latin typeface="Verdana"/>
                <a:cs typeface="Verdana"/>
              </a:rPr>
              <a:t> </a:t>
            </a:r>
            <a:r>
              <a:rPr sz="2118" dirty="0">
                <a:solidFill>
                  <a:srgbClr val="FF0000"/>
                </a:solidFill>
                <a:latin typeface="Verdana"/>
                <a:cs typeface="Verdana"/>
              </a:rPr>
              <a:t>problèmes</a:t>
            </a:r>
            <a:r>
              <a:rPr sz="2118" spc="-37" dirty="0">
                <a:solidFill>
                  <a:srgbClr val="FF0000"/>
                </a:solidFill>
                <a:latin typeface="Verdana"/>
                <a:cs typeface="Verdana"/>
              </a:rPr>
              <a:t> </a:t>
            </a:r>
            <a:r>
              <a:rPr sz="2118" dirty="0">
                <a:solidFill>
                  <a:srgbClr val="FF0000"/>
                </a:solidFill>
                <a:latin typeface="Verdana"/>
                <a:cs typeface="Verdana"/>
              </a:rPr>
              <a:t>que</a:t>
            </a:r>
            <a:r>
              <a:rPr sz="2118" spc="-32" dirty="0">
                <a:solidFill>
                  <a:srgbClr val="FF0000"/>
                </a:solidFill>
                <a:latin typeface="Verdana"/>
                <a:cs typeface="Verdana"/>
              </a:rPr>
              <a:t> </a:t>
            </a:r>
            <a:r>
              <a:rPr sz="2118" dirty="0">
                <a:solidFill>
                  <a:srgbClr val="FF0000"/>
                </a:solidFill>
                <a:latin typeface="Verdana"/>
                <a:cs typeface="Verdana"/>
              </a:rPr>
              <a:t>pose</a:t>
            </a:r>
            <a:r>
              <a:rPr sz="2118" spc="-32" dirty="0">
                <a:solidFill>
                  <a:srgbClr val="FF0000"/>
                </a:solidFill>
                <a:latin typeface="Verdana"/>
                <a:cs typeface="Verdana"/>
              </a:rPr>
              <a:t> </a:t>
            </a:r>
            <a:r>
              <a:rPr sz="2118" dirty="0">
                <a:solidFill>
                  <a:srgbClr val="FF0000"/>
                </a:solidFill>
                <a:latin typeface="Verdana"/>
                <a:cs typeface="Verdana"/>
              </a:rPr>
              <a:t>le</a:t>
            </a:r>
            <a:r>
              <a:rPr sz="2118" spc="-32" dirty="0">
                <a:solidFill>
                  <a:srgbClr val="FF0000"/>
                </a:solidFill>
                <a:latin typeface="Verdana"/>
                <a:cs typeface="Verdana"/>
              </a:rPr>
              <a:t> </a:t>
            </a:r>
            <a:r>
              <a:rPr sz="2118" dirty="0">
                <a:solidFill>
                  <a:srgbClr val="FF0000"/>
                </a:solidFill>
                <a:latin typeface="Verdana"/>
                <a:cs typeface="Verdana"/>
              </a:rPr>
              <a:t>fanion</a:t>
            </a:r>
            <a:r>
              <a:rPr sz="2118" spc="-32" dirty="0">
                <a:solidFill>
                  <a:srgbClr val="FF0000"/>
                </a:solidFill>
                <a:latin typeface="Verdana"/>
                <a:cs typeface="Verdana"/>
              </a:rPr>
              <a:t> </a:t>
            </a:r>
            <a:r>
              <a:rPr sz="2118" spc="-53" dirty="0">
                <a:solidFill>
                  <a:srgbClr val="FF0000"/>
                </a:solidFill>
                <a:latin typeface="Verdana"/>
                <a:cs typeface="Verdana"/>
              </a:rPr>
              <a:t>?</a:t>
            </a:r>
            <a:endParaRPr sz="2118">
              <a:latin typeface="Verdana"/>
              <a:cs typeface="Verdana"/>
            </a:endParaRPr>
          </a:p>
        </p:txBody>
      </p:sp>
      <p:sp>
        <p:nvSpPr>
          <p:cNvPr id="5" name="object 5"/>
          <p:cNvSpPr txBox="1">
            <a:spLocks noGrp="1"/>
          </p:cNvSpPr>
          <p:nvPr>
            <p:ph type="title"/>
          </p:nvPr>
        </p:nvSpPr>
        <p:spPr>
          <a:xfrm>
            <a:off x="666526" y="327014"/>
            <a:ext cx="11134165" cy="690687"/>
          </a:xfrm>
          <a:prstGeom prst="rect">
            <a:avLst/>
          </a:prstGeom>
        </p:spPr>
        <p:txBody>
          <a:bodyPr vert="horz" wrap="square" lIns="0" tIns="13447" rIns="0" bIns="0" rtlCol="0" anchor="ctr">
            <a:spAutoFit/>
          </a:bodyPr>
          <a:lstStyle/>
          <a:p>
            <a:pPr marL="2661786">
              <a:lnSpc>
                <a:spcPct val="100000"/>
              </a:lnSpc>
              <a:spcBef>
                <a:spcPts val="106"/>
              </a:spcBef>
            </a:pPr>
            <a:r>
              <a:rPr dirty="0"/>
              <a:t>Notion</a:t>
            </a:r>
            <a:r>
              <a:rPr spc="-26" dirty="0"/>
              <a:t> </a:t>
            </a:r>
            <a:r>
              <a:rPr dirty="0"/>
              <a:t>de</a:t>
            </a:r>
            <a:r>
              <a:rPr spc="-21" dirty="0"/>
              <a:t> </a:t>
            </a:r>
            <a:r>
              <a:rPr spc="-11" dirty="0"/>
              <a:t>fanion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1F309-CEC6-4783-8A1C-0F5629865FBB}"/>
              </a:ext>
            </a:extLst>
          </p:cNvPr>
          <p:cNvSpPr>
            <a:spLocks noGrp="1"/>
          </p:cNvSpPr>
          <p:nvPr>
            <p:ph type="title"/>
          </p:nvPr>
        </p:nvSpPr>
        <p:spPr>
          <a:xfrm>
            <a:off x="838200" y="365125"/>
            <a:ext cx="10515600" cy="549275"/>
          </a:xfrm>
        </p:spPr>
        <p:txBody>
          <a:bodyPr>
            <a:normAutofit fontScale="90000"/>
          </a:bodyPr>
          <a:lstStyle/>
          <a:p>
            <a:r>
              <a:rPr lang="fr-FR" b="1" i="0" dirty="0">
                <a:solidFill>
                  <a:srgbClr val="A115A1"/>
                </a:solidFill>
                <a:effectLst/>
                <a:latin typeface="Geneva"/>
              </a:rPr>
              <a:t>Règles de communication</a:t>
            </a:r>
            <a:endParaRPr lang="fr-FR" dirty="0"/>
          </a:p>
        </p:txBody>
      </p:sp>
      <p:sp>
        <p:nvSpPr>
          <p:cNvPr id="3" name="Espace réservé du contenu 2">
            <a:extLst>
              <a:ext uri="{FF2B5EF4-FFF2-40B4-BE49-F238E27FC236}">
                <a16:creationId xmlns:a16="http://schemas.microsoft.com/office/drawing/2014/main" id="{DED8AEB5-73F6-4170-BDCA-7E0E72B516CC}"/>
              </a:ext>
            </a:extLst>
          </p:cNvPr>
          <p:cNvSpPr>
            <a:spLocks noGrp="1"/>
          </p:cNvSpPr>
          <p:nvPr>
            <p:ph idx="1"/>
          </p:nvPr>
        </p:nvSpPr>
        <p:spPr>
          <a:xfrm>
            <a:off x="333632" y="1050324"/>
            <a:ext cx="11677136" cy="5585253"/>
          </a:xfrm>
        </p:spPr>
        <p:txBody>
          <a:bodyPr>
            <a:normAutofit lnSpcReduction="10000"/>
          </a:bodyPr>
          <a:lstStyle/>
          <a:p>
            <a:pPr algn="l"/>
            <a:r>
              <a:rPr lang="fr-FR" sz="3200" b="0" i="0" dirty="0">
                <a:solidFill>
                  <a:srgbClr val="393536"/>
                </a:solidFill>
                <a:effectLst/>
                <a:latin typeface="Geneva"/>
              </a:rPr>
              <a:t>La communication commence par un message (ou des informations) qui doit être envoyé d'une source à une destination. </a:t>
            </a:r>
          </a:p>
          <a:p>
            <a:pPr algn="l"/>
            <a:r>
              <a:rPr lang="fr-FR" sz="3200" b="0" i="0" dirty="0">
                <a:solidFill>
                  <a:srgbClr val="393536"/>
                </a:solidFill>
                <a:effectLst/>
                <a:latin typeface="Geneva"/>
              </a:rPr>
              <a:t>L'envoi de ce message, soit lors d'une conversation en face à face soit sur un réseau, est régi par des règles appelées protocoles. </a:t>
            </a:r>
          </a:p>
          <a:p>
            <a:pPr algn="l"/>
            <a:r>
              <a:rPr lang="fr-FR" sz="3200" b="0" i="0" dirty="0">
                <a:solidFill>
                  <a:srgbClr val="393536"/>
                </a:solidFill>
                <a:effectLst/>
                <a:latin typeface="Geneva"/>
              </a:rPr>
              <a:t>Ces protocoles sont propres au mode de communication. </a:t>
            </a:r>
          </a:p>
          <a:p>
            <a:pPr algn="l"/>
            <a:r>
              <a:rPr lang="fr-FR" sz="3200" b="0" i="0" dirty="0">
                <a:solidFill>
                  <a:srgbClr val="393536"/>
                </a:solidFill>
                <a:effectLst/>
                <a:latin typeface="Geneva"/>
              </a:rPr>
              <a:t>Dans nos communications personnelles quotidiennes, les règles que nous utilisons pour communiquer à travers un support (par exemple, un appel téléphonique) ne sont pas nécessairement identiques aux protocoles liés à d'autres moyens de transmission, par exemple l'envoi d'une lettre.</a:t>
            </a:r>
          </a:p>
          <a:p>
            <a:endParaRPr lang="fr-FR" sz="3200" dirty="0"/>
          </a:p>
        </p:txBody>
      </p:sp>
    </p:spTree>
    <p:extLst>
      <p:ext uri="{BB962C8B-B14F-4D97-AF65-F5344CB8AC3E}">
        <p14:creationId xmlns:p14="http://schemas.microsoft.com/office/powerpoint/2010/main" val="40621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7920" y="1425389"/>
            <a:ext cx="9089539" cy="1311068"/>
          </a:xfrm>
          <a:prstGeom prst="rect">
            <a:avLst/>
          </a:prstGeom>
        </p:spPr>
        <p:txBody>
          <a:bodyPr vert="horz" wrap="square" lIns="0" tIns="8068" rIns="0" bIns="0" rtlCol="0">
            <a:spAutoFit/>
          </a:bodyPr>
          <a:lstStyle/>
          <a:p>
            <a:pPr marL="215148" marR="357011" indent="-188255">
              <a:lnSpc>
                <a:spcPct val="102099"/>
              </a:lnSpc>
              <a:spcBef>
                <a:spcPts val="64"/>
              </a:spcBef>
              <a:buClr>
                <a:srgbClr val="00007F"/>
              </a:buClr>
              <a:buSzPct val="78125"/>
              <a:buFont typeface="Wingdings"/>
              <a:buChar char=""/>
              <a:tabLst>
                <a:tab pos="215148" algn="l"/>
              </a:tabLst>
            </a:pPr>
            <a:r>
              <a:rPr sz="1694" dirty="0">
                <a:solidFill>
                  <a:srgbClr val="00007F"/>
                </a:solidFill>
                <a:latin typeface="Verdana"/>
                <a:cs typeface="Verdana"/>
              </a:rPr>
              <a:t>Les</a:t>
            </a:r>
            <a:r>
              <a:rPr sz="1694" spc="-42" dirty="0">
                <a:solidFill>
                  <a:srgbClr val="00007F"/>
                </a:solidFill>
                <a:latin typeface="Verdana"/>
                <a:cs typeface="Verdana"/>
              </a:rPr>
              <a:t> </a:t>
            </a:r>
            <a:r>
              <a:rPr sz="1694" dirty="0">
                <a:solidFill>
                  <a:srgbClr val="00007F"/>
                </a:solidFill>
                <a:latin typeface="Verdana"/>
                <a:cs typeface="Verdana"/>
              </a:rPr>
              <a:t>caractères</a:t>
            </a:r>
            <a:r>
              <a:rPr sz="1694" spc="-53" dirty="0">
                <a:solidFill>
                  <a:srgbClr val="00007F"/>
                </a:solidFill>
                <a:latin typeface="Verdana"/>
                <a:cs typeface="Verdana"/>
              </a:rPr>
              <a:t> </a:t>
            </a:r>
            <a:r>
              <a:rPr sz="1694" dirty="0">
                <a:solidFill>
                  <a:srgbClr val="00007F"/>
                </a:solidFill>
                <a:latin typeface="Verdana"/>
                <a:cs typeface="Verdana"/>
              </a:rPr>
              <a:t>«</a:t>
            </a:r>
            <a:r>
              <a:rPr sz="1694" spc="-42" dirty="0">
                <a:solidFill>
                  <a:srgbClr val="00007F"/>
                </a:solidFill>
                <a:latin typeface="Verdana"/>
                <a:cs typeface="Verdana"/>
              </a:rPr>
              <a:t> </a:t>
            </a:r>
            <a:r>
              <a:rPr sz="1694" dirty="0">
                <a:solidFill>
                  <a:srgbClr val="00007F"/>
                </a:solidFill>
                <a:latin typeface="Verdana"/>
                <a:cs typeface="Verdana"/>
              </a:rPr>
              <a:t>spéciaux</a:t>
            </a:r>
            <a:r>
              <a:rPr sz="1694" spc="-37" dirty="0">
                <a:solidFill>
                  <a:srgbClr val="00007F"/>
                </a:solidFill>
                <a:latin typeface="Verdana"/>
                <a:cs typeface="Verdana"/>
              </a:rPr>
              <a:t> </a:t>
            </a:r>
            <a:r>
              <a:rPr sz="1694" dirty="0">
                <a:solidFill>
                  <a:srgbClr val="00007F"/>
                </a:solidFill>
                <a:latin typeface="Verdana"/>
                <a:cs typeface="Verdana"/>
              </a:rPr>
              <a:t>»</a:t>
            </a:r>
            <a:r>
              <a:rPr sz="1694" spc="-48" dirty="0">
                <a:solidFill>
                  <a:srgbClr val="00007F"/>
                </a:solidFill>
                <a:latin typeface="Verdana"/>
                <a:cs typeface="Verdana"/>
              </a:rPr>
              <a:t> </a:t>
            </a:r>
            <a:r>
              <a:rPr sz="1694" dirty="0">
                <a:solidFill>
                  <a:srgbClr val="00007F"/>
                </a:solidFill>
                <a:latin typeface="Verdana"/>
                <a:cs typeface="Verdana"/>
              </a:rPr>
              <a:t>comme</a:t>
            </a:r>
            <a:r>
              <a:rPr sz="1694" spc="-58" dirty="0">
                <a:solidFill>
                  <a:srgbClr val="00007F"/>
                </a:solidFill>
                <a:latin typeface="Verdana"/>
                <a:cs typeface="Verdana"/>
              </a:rPr>
              <a:t> </a:t>
            </a:r>
            <a:r>
              <a:rPr sz="1694" dirty="0">
                <a:solidFill>
                  <a:srgbClr val="00007F"/>
                </a:solidFill>
                <a:latin typeface="Verdana"/>
                <a:cs typeface="Verdana"/>
              </a:rPr>
              <a:t>le</a:t>
            </a:r>
            <a:r>
              <a:rPr sz="1694" spc="-64" dirty="0">
                <a:solidFill>
                  <a:srgbClr val="00007F"/>
                </a:solidFill>
                <a:latin typeface="Verdana"/>
                <a:cs typeface="Verdana"/>
              </a:rPr>
              <a:t> </a:t>
            </a:r>
            <a:r>
              <a:rPr sz="1694" dirty="0">
                <a:solidFill>
                  <a:srgbClr val="00007F"/>
                </a:solidFill>
                <a:latin typeface="Verdana"/>
                <a:cs typeface="Verdana"/>
              </a:rPr>
              <a:t>fanion</a:t>
            </a:r>
            <a:r>
              <a:rPr sz="1694" spc="-32" dirty="0">
                <a:solidFill>
                  <a:srgbClr val="00007F"/>
                </a:solidFill>
                <a:latin typeface="Verdana"/>
                <a:cs typeface="Verdana"/>
              </a:rPr>
              <a:t> </a:t>
            </a:r>
            <a:r>
              <a:rPr sz="1694" dirty="0">
                <a:solidFill>
                  <a:srgbClr val="00007F"/>
                </a:solidFill>
                <a:latin typeface="Verdana"/>
                <a:cs typeface="Verdana"/>
              </a:rPr>
              <a:t>ne</a:t>
            </a:r>
            <a:r>
              <a:rPr sz="1694" spc="-53" dirty="0">
                <a:solidFill>
                  <a:srgbClr val="00007F"/>
                </a:solidFill>
                <a:latin typeface="Verdana"/>
                <a:cs typeface="Verdana"/>
              </a:rPr>
              <a:t> </a:t>
            </a:r>
            <a:r>
              <a:rPr sz="1694" dirty="0">
                <a:solidFill>
                  <a:srgbClr val="00007F"/>
                </a:solidFill>
                <a:latin typeface="Verdana"/>
                <a:cs typeface="Verdana"/>
              </a:rPr>
              <a:t>sont</a:t>
            </a:r>
            <a:r>
              <a:rPr sz="1694" spc="-58" dirty="0">
                <a:solidFill>
                  <a:srgbClr val="00007F"/>
                </a:solidFill>
                <a:latin typeface="Verdana"/>
                <a:cs typeface="Verdana"/>
              </a:rPr>
              <a:t> </a:t>
            </a:r>
            <a:r>
              <a:rPr sz="1694" dirty="0">
                <a:solidFill>
                  <a:srgbClr val="00007F"/>
                </a:solidFill>
                <a:latin typeface="Verdana"/>
                <a:cs typeface="Verdana"/>
              </a:rPr>
              <a:t>pas</a:t>
            </a:r>
            <a:r>
              <a:rPr sz="1694" spc="-53" dirty="0">
                <a:solidFill>
                  <a:srgbClr val="00007F"/>
                </a:solidFill>
                <a:latin typeface="Verdana"/>
                <a:cs typeface="Verdana"/>
              </a:rPr>
              <a:t> </a:t>
            </a:r>
            <a:r>
              <a:rPr sz="1694" dirty="0">
                <a:solidFill>
                  <a:srgbClr val="00007F"/>
                </a:solidFill>
                <a:latin typeface="Verdana"/>
                <a:cs typeface="Verdana"/>
              </a:rPr>
              <a:t>délivrés</a:t>
            </a:r>
            <a:r>
              <a:rPr sz="1694" spc="-58" dirty="0">
                <a:solidFill>
                  <a:srgbClr val="00007F"/>
                </a:solidFill>
                <a:latin typeface="Verdana"/>
                <a:cs typeface="Verdana"/>
              </a:rPr>
              <a:t> </a:t>
            </a:r>
            <a:r>
              <a:rPr sz="1694" dirty="0">
                <a:solidFill>
                  <a:srgbClr val="00007F"/>
                </a:solidFill>
                <a:latin typeface="Verdana"/>
                <a:cs typeface="Verdana"/>
              </a:rPr>
              <a:t>aux</a:t>
            </a:r>
            <a:r>
              <a:rPr sz="1694" spc="-64" dirty="0">
                <a:solidFill>
                  <a:srgbClr val="00007F"/>
                </a:solidFill>
                <a:latin typeface="Verdana"/>
                <a:cs typeface="Verdana"/>
              </a:rPr>
              <a:t> </a:t>
            </a:r>
            <a:r>
              <a:rPr sz="1694" spc="-11" dirty="0">
                <a:solidFill>
                  <a:srgbClr val="00007F"/>
                </a:solidFill>
                <a:latin typeface="Verdana"/>
                <a:cs typeface="Verdana"/>
              </a:rPr>
              <a:t>couches </a:t>
            </a:r>
            <a:r>
              <a:rPr sz="1694" dirty="0">
                <a:solidFill>
                  <a:srgbClr val="00007F"/>
                </a:solidFill>
                <a:latin typeface="Verdana"/>
                <a:cs typeface="Verdana"/>
              </a:rPr>
              <a:t>supérieures,</a:t>
            </a:r>
            <a:r>
              <a:rPr sz="1694" spc="-64" dirty="0">
                <a:solidFill>
                  <a:srgbClr val="00007F"/>
                </a:solidFill>
                <a:latin typeface="Verdana"/>
                <a:cs typeface="Verdana"/>
              </a:rPr>
              <a:t> </a:t>
            </a:r>
            <a:r>
              <a:rPr sz="1694" dirty="0">
                <a:solidFill>
                  <a:srgbClr val="00007F"/>
                </a:solidFill>
                <a:latin typeface="Verdana"/>
                <a:cs typeface="Verdana"/>
              </a:rPr>
              <a:t>il</a:t>
            </a:r>
            <a:r>
              <a:rPr sz="1694" spc="-53" dirty="0">
                <a:solidFill>
                  <a:srgbClr val="00007F"/>
                </a:solidFill>
                <a:latin typeface="Verdana"/>
                <a:cs typeface="Verdana"/>
              </a:rPr>
              <a:t> </a:t>
            </a:r>
            <a:r>
              <a:rPr sz="1694" dirty="0">
                <a:solidFill>
                  <a:srgbClr val="00007F"/>
                </a:solidFill>
                <a:latin typeface="Verdana"/>
                <a:cs typeface="Verdana"/>
              </a:rPr>
              <a:t>sont</a:t>
            </a:r>
            <a:r>
              <a:rPr sz="1694" spc="-58" dirty="0">
                <a:solidFill>
                  <a:srgbClr val="00007F"/>
                </a:solidFill>
                <a:latin typeface="Verdana"/>
                <a:cs typeface="Verdana"/>
              </a:rPr>
              <a:t> </a:t>
            </a:r>
            <a:r>
              <a:rPr sz="1694" dirty="0">
                <a:solidFill>
                  <a:srgbClr val="00007F"/>
                </a:solidFill>
                <a:latin typeface="Verdana"/>
                <a:cs typeface="Verdana"/>
              </a:rPr>
              <a:t>interprétés</a:t>
            </a:r>
            <a:r>
              <a:rPr sz="1694" spc="-58" dirty="0">
                <a:solidFill>
                  <a:srgbClr val="00007F"/>
                </a:solidFill>
                <a:latin typeface="Verdana"/>
                <a:cs typeface="Verdana"/>
              </a:rPr>
              <a:t> </a:t>
            </a:r>
            <a:r>
              <a:rPr sz="1694" dirty="0">
                <a:solidFill>
                  <a:srgbClr val="00007F"/>
                </a:solidFill>
                <a:latin typeface="Verdana"/>
                <a:cs typeface="Verdana"/>
              </a:rPr>
              <a:t>pour</a:t>
            </a:r>
            <a:r>
              <a:rPr sz="1694" spc="-58" dirty="0">
                <a:solidFill>
                  <a:srgbClr val="00007F"/>
                </a:solidFill>
                <a:latin typeface="Verdana"/>
                <a:cs typeface="Verdana"/>
              </a:rPr>
              <a:t> </a:t>
            </a:r>
            <a:r>
              <a:rPr sz="1694" dirty="0">
                <a:solidFill>
                  <a:srgbClr val="00007F"/>
                </a:solidFill>
                <a:latin typeface="Verdana"/>
                <a:cs typeface="Verdana"/>
              </a:rPr>
              <a:t>les</a:t>
            </a:r>
            <a:r>
              <a:rPr sz="1694" spc="-58" dirty="0">
                <a:solidFill>
                  <a:srgbClr val="00007F"/>
                </a:solidFill>
                <a:latin typeface="Verdana"/>
                <a:cs typeface="Verdana"/>
              </a:rPr>
              <a:t> </a:t>
            </a:r>
            <a:r>
              <a:rPr sz="1694" dirty="0">
                <a:solidFill>
                  <a:srgbClr val="00007F"/>
                </a:solidFill>
                <a:latin typeface="Verdana"/>
                <a:cs typeface="Verdana"/>
              </a:rPr>
              <a:t>besoins</a:t>
            </a:r>
            <a:r>
              <a:rPr sz="1694" spc="-64" dirty="0">
                <a:solidFill>
                  <a:srgbClr val="00007F"/>
                </a:solidFill>
                <a:latin typeface="Verdana"/>
                <a:cs typeface="Verdana"/>
              </a:rPr>
              <a:t> </a:t>
            </a:r>
            <a:r>
              <a:rPr sz="1694" dirty="0">
                <a:solidFill>
                  <a:srgbClr val="00007F"/>
                </a:solidFill>
                <a:latin typeface="Verdana"/>
                <a:cs typeface="Verdana"/>
              </a:rPr>
              <a:t>du</a:t>
            </a:r>
            <a:r>
              <a:rPr sz="1694" spc="-58" dirty="0">
                <a:solidFill>
                  <a:srgbClr val="00007F"/>
                </a:solidFill>
                <a:latin typeface="Verdana"/>
                <a:cs typeface="Verdana"/>
              </a:rPr>
              <a:t> </a:t>
            </a:r>
            <a:r>
              <a:rPr sz="1694" spc="-11" dirty="0">
                <a:solidFill>
                  <a:srgbClr val="00007F"/>
                </a:solidFill>
                <a:latin typeface="Verdana"/>
                <a:cs typeface="Verdana"/>
              </a:rPr>
              <a:t>protocole</a:t>
            </a:r>
            <a:endParaRPr sz="1694">
              <a:latin typeface="Verdana"/>
              <a:cs typeface="Verdana"/>
            </a:endParaRPr>
          </a:p>
          <a:p>
            <a:pPr>
              <a:spcBef>
                <a:spcPts val="42"/>
              </a:spcBef>
              <a:buClr>
                <a:srgbClr val="00007F"/>
              </a:buClr>
              <a:buFont typeface="Wingdings"/>
              <a:buChar char=""/>
            </a:pPr>
            <a:endParaRPr sz="1694">
              <a:latin typeface="Verdana"/>
              <a:cs typeface="Verdana"/>
            </a:endParaRPr>
          </a:p>
          <a:p>
            <a:pPr marL="215148" marR="18825" indent="-188255">
              <a:lnSpc>
                <a:spcPct val="102099"/>
              </a:lnSpc>
              <a:spcBef>
                <a:spcPts val="5"/>
              </a:spcBef>
              <a:buSzPct val="78125"/>
              <a:buFont typeface="Wingdings"/>
              <a:buChar char=""/>
              <a:tabLst>
                <a:tab pos="215148" algn="l"/>
              </a:tabLst>
            </a:pPr>
            <a:r>
              <a:rPr sz="1694" dirty="0">
                <a:solidFill>
                  <a:srgbClr val="00007F"/>
                </a:solidFill>
                <a:latin typeface="Verdana"/>
                <a:cs typeface="Verdana"/>
              </a:rPr>
              <a:t>Les</a:t>
            </a:r>
            <a:r>
              <a:rPr sz="1694" spc="-58" dirty="0">
                <a:solidFill>
                  <a:srgbClr val="00007F"/>
                </a:solidFill>
                <a:latin typeface="Verdana"/>
                <a:cs typeface="Verdana"/>
              </a:rPr>
              <a:t> </a:t>
            </a:r>
            <a:r>
              <a:rPr sz="1694" dirty="0">
                <a:solidFill>
                  <a:srgbClr val="00007F"/>
                </a:solidFill>
                <a:latin typeface="Verdana"/>
                <a:cs typeface="Verdana"/>
              </a:rPr>
              <a:t>caractères</a:t>
            </a:r>
            <a:r>
              <a:rPr sz="1694" spc="-74" dirty="0">
                <a:solidFill>
                  <a:srgbClr val="00007F"/>
                </a:solidFill>
                <a:latin typeface="Verdana"/>
                <a:cs typeface="Verdana"/>
              </a:rPr>
              <a:t> </a:t>
            </a:r>
            <a:r>
              <a:rPr sz="1694" dirty="0">
                <a:solidFill>
                  <a:srgbClr val="00007F"/>
                </a:solidFill>
                <a:latin typeface="Verdana"/>
                <a:cs typeface="Verdana"/>
              </a:rPr>
              <a:t>«</a:t>
            </a:r>
            <a:r>
              <a:rPr sz="1694" spc="-53" dirty="0">
                <a:solidFill>
                  <a:srgbClr val="00007F"/>
                </a:solidFill>
                <a:latin typeface="Verdana"/>
                <a:cs typeface="Verdana"/>
              </a:rPr>
              <a:t> </a:t>
            </a:r>
            <a:r>
              <a:rPr sz="1694" dirty="0">
                <a:solidFill>
                  <a:srgbClr val="00007F"/>
                </a:solidFill>
                <a:latin typeface="Verdana"/>
                <a:cs typeface="Verdana"/>
              </a:rPr>
              <a:t>spéciaux</a:t>
            </a:r>
            <a:r>
              <a:rPr sz="1694" spc="-48" dirty="0">
                <a:solidFill>
                  <a:srgbClr val="00007F"/>
                </a:solidFill>
                <a:latin typeface="Verdana"/>
                <a:cs typeface="Verdana"/>
              </a:rPr>
              <a:t> </a:t>
            </a:r>
            <a:r>
              <a:rPr sz="1694" dirty="0">
                <a:solidFill>
                  <a:srgbClr val="00007F"/>
                </a:solidFill>
                <a:latin typeface="Verdana"/>
                <a:cs typeface="Verdana"/>
              </a:rPr>
              <a:t>»</a:t>
            </a:r>
            <a:r>
              <a:rPr sz="1694" spc="-58" dirty="0">
                <a:solidFill>
                  <a:srgbClr val="00007F"/>
                </a:solidFill>
                <a:latin typeface="Verdana"/>
                <a:cs typeface="Verdana"/>
              </a:rPr>
              <a:t> </a:t>
            </a:r>
            <a:r>
              <a:rPr sz="1694" dirty="0">
                <a:solidFill>
                  <a:srgbClr val="00007F"/>
                </a:solidFill>
                <a:latin typeface="Verdana"/>
                <a:cs typeface="Verdana"/>
              </a:rPr>
              <a:t>doivent</a:t>
            </a:r>
            <a:r>
              <a:rPr sz="1694" spc="-53" dirty="0">
                <a:solidFill>
                  <a:srgbClr val="00007F"/>
                </a:solidFill>
                <a:latin typeface="Verdana"/>
                <a:cs typeface="Verdana"/>
              </a:rPr>
              <a:t> </a:t>
            </a:r>
            <a:r>
              <a:rPr sz="1694" dirty="0">
                <a:solidFill>
                  <a:srgbClr val="00007F"/>
                </a:solidFill>
                <a:latin typeface="Verdana"/>
                <a:cs typeface="Verdana"/>
              </a:rPr>
              <a:t>pouvoir</a:t>
            </a:r>
            <a:r>
              <a:rPr sz="1694" spc="-53" dirty="0">
                <a:solidFill>
                  <a:srgbClr val="00007F"/>
                </a:solidFill>
                <a:latin typeface="Verdana"/>
                <a:cs typeface="Verdana"/>
              </a:rPr>
              <a:t> </a:t>
            </a:r>
            <a:r>
              <a:rPr sz="1694" dirty="0">
                <a:solidFill>
                  <a:srgbClr val="00007F"/>
                </a:solidFill>
                <a:latin typeface="Verdana"/>
                <a:cs typeface="Verdana"/>
              </a:rPr>
              <a:t>être</a:t>
            </a:r>
            <a:r>
              <a:rPr sz="1694" spc="-48" dirty="0">
                <a:solidFill>
                  <a:srgbClr val="00007F"/>
                </a:solidFill>
                <a:latin typeface="Verdana"/>
                <a:cs typeface="Verdana"/>
              </a:rPr>
              <a:t> </a:t>
            </a:r>
            <a:r>
              <a:rPr sz="1694" dirty="0">
                <a:solidFill>
                  <a:srgbClr val="00007F"/>
                </a:solidFill>
                <a:latin typeface="Verdana"/>
                <a:cs typeface="Verdana"/>
              </a:rPr>
              <a:t>transmis</a:t>
            </a:r>
            <a:r>
              <a:rPr sz="1694" spc="-53" dirty="0">
                <a:solidFill>
                  <a:srgbClr val="00007F"/>
                </a:solidFill>
                <a:latin typeface="Verdana"/>
                <a:cs typeface="Verdana"/>
              </a:rPr>
              <a:t> </a:t>
            </a:r>
            <a:r>
              <a:rPr sz="1694" dirty="0">
                <a:solidFill>
                  <a:srgbClr val="00007F"/>
                </a:solidFill>
                <a:latin typeface="Verdana"/>
                <a:cs typeface="Verdana"/>
              </a:rPr>
              <a:t>en</a:t>
            </a:r>
            <a:r>
              <a:rPr sz="1694" spc="-64" dirty="0">
                <a:solidFill>
                  <a:srgbClr val="00007F"/>
                </a:solidFill>
                <a:latin typeface="Verdana"/>
                <a:cs typeface="Verdana"/>
              </a:rPr>
              <a:t> </a:t>
            </a:r>
            <a:r>
              <a:rPr sz="1694" dirty="0">
                <a:solidFill>
                  <a:srgbClr val="00007F"/>
                </a:solidFill>
                <a:latin typeface="Verdana"/>
                <a:cs typeface="Verdana"/>
              </a:rPr>
              <a:t>tant</a:t>
            </a:r>
            <a:r>
              <a:rPr sz="1694" spc="-58" dirty="0">
                <a:solidFill>
                  <a:srgbClr val="00007F"/>
                </a:solidFill>
                <a:latin typeface="Verdana"/>
                <a:cs typeface="Verdana"/>
              </a:rPr>
              <a:t> </a:t>
            </a:r>
            <a:r>
              <a:rPr sz="1694" dirty="0">
                <a:solidFill>
                  <a:srgbClr val="00007F"/>
                </a:solidFill>
                <a:latin typeface="Verdana"/>
                <a:cs typeface="Verdana"/>
              </a:rPr>
              <a:t>que</a:t>
            </a:r>
            <a:r>
              <a:rPr sz="1694" spc="-64" dirty="0">
                <a:solidFill>
                  <a:srgbClr val="00007F"/>
                </a:solidFill>
                <a:latin typeface="Verdana"/>
                <a:cs typeface="Verdana"/>
              </a:rPr>
              <a:t> </a:t>
            </a:r>
            <a:r>
              <a:rPr sz="1694" dirty="0">
                <a:solidFill>
                  <a:srgbClr val="00007F"/>
                </a:solidFill>
                <a:latin typeface="Verdana"/>
                <a:cs typeface="Verdana"/>
              </a:rPr>
              <a:t>données</a:t>
            </a:r>
            <a:r>
              <a:rPr sz="1694" spc="-64" dirty="0">
                <a:solidFill>
                  <a:srgbClr val="00007F"/>
                </a:solidFill>
                <a:latin typeface="Verdana"/>
                <a:cs typeface="Verdana"/>
              </a:rPr>
              <a:t> </a:t>
            </a:r>
            <a:r>
              <a:rPr sz="1694" spc="-26" dirty="0">
                <a:solidFill>
                  <a:srgbClr val="00007F"/>
                </a:solidFill>
                <a:latin typeface="Verdana"/>
                <a:cs typeface="Verdana"/>
              </a:rPr>
              <a:t>et </a:t>
            </a:r>
            <a:r>
              <a:rPr sz="1694" dirty="0">
                <a:solidFill>
                  <a:srgbClr val="00007F"/>
                </a:solidFill>
                <a:latin typeface="Verdana"/>
                <a:cs typeface="Verdana"/>
              </a:rPr>
              <a:t>donc</a:t>
            </a:r>
            <a:r>
              <a:rPr sz="1694" spc="-42" dirty="0">
                <a:solidFill>
                  <a:srgbClr val="00007F"/>
                </a:solidFill>
                <a:latin typeface="Verdana"/>
                <a:cs typeface="Verdana"/>
              </a:rPr>
              <a:t> </a:t>
            </a:r>
            <a:r>
              <a:rPr sz="1694" dirty="0">
                <a:solidFill>
                  <a:srgbClr val="00007F"/>
                </a:solidFill>
                <a:latin typeface="Verdana"/>
                <a:cs typeface="Verdana"/>
              </a:rPr>
              <a:t>délivrés</a:t>
            </a:r>
            <a:r>
              <a:rPr sz="1694" spc="-37" dirty="0">
                <a:solidFill>
                  <a:srgbClr val="00007F"/>
                </a:solidFill>
                <a:latin typeface="Verdana"/>
                <a:cs typeface="Verdana"/>
              </a:rPr>
              <a:t> </a:t>
            </a:r>
            <a:r>
              <a:rPr sz="1694" dirty="0">
                <a:solidFill>
                  <a:srgbClr val="00007F"/>
                </a:solidFill>
                <a:latin typeface="Verdana"/>
                <a:cs typeface="Verdana"/>
              </a:rPr>
              <a:t>en</a:t>
            </a:r>
            <a:r>
              <a:rPr sz="1694" spc="-37" dirty="0">
                <a:solidFill>
                  <a:srgbClr val="00007F"/>
                </a:solidFill>
                <a:latin typeface="Verdana"/>
                <a:cs typeface="Verdana"/>
              </a:rPr>
              <a:t> </a:t>
            </a:r>
            <a:r>
              <a:rPr sz="1694" dirty="0">
                <a:solidFill>
                  <a:srgbClr val="00007F"/>
                </a:solidFill>
                <a:latin typeface="Verdana"/>
                <a:cs typeface="Verdana"/>
              </a:rPr>
              <a:t>tant</a:t>
            </a:r>
            <a:r>
              <a:rPr sz="1694" spc="-37" dirty="0">
                <a:solidFill>
                  <a:srgbClr val="00007F"/>
                </a:solidFill>
                <a:latin typeface="Verdana"/>
                <a:cs typeface="Verdana"/>
              </a:rPr>
              <a:t> </a:t>
            </a:r>
            <a:r>
              <a:rPr sz="1694" dirty="0">
                <a:solidFill>
                  <a:srgbClr val="00007F"/>
                </a:solidFill>
                <a:latin typeface="Verdana"/>
                <a:cs typeface="Verdana"/>
              </a:rPr>
              <a:t>que</a:t>
            </a:r>
            <a:r>
              <a:rPr sz="1694" spc="-37" dirty="0">
                <a:solidFill>
                  <a:srgbClr val="00007F"/>
                </a:solidFill>
                <a:latin typeface="Verdana"/>
                <a:cs typeface="Verdana"/>
              </a:rPr>
              <a:t> </a:t>
            </a:r>
            <a:r>
              <a:rPr sz="1694" spc="-26" dirty="0">
                <a:solidFill>
                  <a:srgbClr val="00007F"/>
                </a:solidFill>
                <a:latin typeface="Verdana"/>
                <a:cs typeface="Verdana"/>
              </a:rPr>
              <a:t>tel</a:t>
            </a:r>
            <a:endParaRPr sz="1694">
              <a:latin typeface="Verdana"/>
              <a:cs typeface="Verdana"/>
            </a:endParaRPr>
          </a:p>
        </p:txBody>
      </p:sp>
      <p:sp>
        <p:nvSpPr>
          <p:cNvPr id="3" name="object 3"/>
          <p:cNvSpPr txBox="1"/>
          <p:nvPr/>
        </p:nvSpPr>
        <p:spPr>
          <a:xfrm>
            <a:off x="1775460" y="2935492"/>
            <a:ext cx="123712" cy="169722"/>
          </a:xfrm>
          <a:prstGeom prst="rect">
            <a:avLst/>
          </a:prstGeom>
        </p:spPr>
        <p:txBody>
          <a:bodyPr vert="horz" wrap="square" lIns="0" tIns="14792" rIns="0" bIns="0" rtlCol="0">
            <a:spAutoFit/>
          </a:bodyPr>
          <a:lstStyle/>
          <a:p>
            <a:pPr marL="13447">
              <a:spcBef>
                <a:spcPts val="116"/>
              </a:spcBef>
            </a:pPr>
            <a:r>
              <a:rPr sz="1006" spc="-53" dirty="0">
                <a:solidFill>
                  <a:srgbClr val="00007F"/>
                </a:solidFill>
                <a:latin typeface="Wingdings"/>
                <a:cs typeface="Wingdings"/>
              </a:rPr>
              <a:t></a:t>
            </a:r>
            <a:endParaRPr sz="1006">
              <a:latin typeface="Wingdings"/>
              <a:cs typeface="Wingdings"/>
            </a:endParaRPr>
          </a:p>
        </p:txBody>
      </p:sp>
      <p:sp>
        <p:nvSpPr>
          <p:cNvPr id="4" name="object 4"/>
          <p:cNvSpPr txBox="1"/>
          <p:nvPr/>
        </p:nvSpPr>
        <p:spPr>
          <a:xfrm>
            <a:off x="2073984" y="2889772"/>
            <a:ext cx="7801984" cy="727363"/>
          </a:xfrm>
          <a:prstGeom prst="rect">
            <a:avLst/>
          </a:prstGeom>
        </p:spPr>
        <p:txBody>
          <a:bodyPr vert="horz" wrap="square" lIns="0" tIns="13447" rIns="0" bIns="0" rtlCol="0">
            <a:spAutoFit/>
          </a:bodyPr>
          <a:lstStyle/>
          <a:p>
            <a:pPr marL="13447">
              <a:spcBef>
                <a:spcPts val="106"/>
              </a:spcBef>
            </a:pPr>
            <a:r>
              <a:rPr sz="1694" dirty="0">
                <a:solidFill>
                  <a:srgbClr val="00007F"/>
                </a:solidFill>
                <a:latin typeface="Verdana"/>
                <a:cs typeface="Verdana"/>
              </a:rPr>
              <a:t>mécanisme</a:t>
            </a:r>
            <a:r>
              <a:rPr sz="1694" spc="-74" dirty="0">
                <a:solidFill>
                  <a:srgbClr val="00007F"/>
                </a:solidFill>
                <a:latin typeface="Verdana"/>
                <a:cs typeface="Verdana"/>
              </a:rPr>
              <a:t> </a:t>
            </a:r>
            <a:r>
              <a:rPr sz="1694" dirty="0">
                <a:solidFill>
                  <a:srgbClr val="00007F"/>
                </a:solidFill>
                <a:latin typeface="Verdana"/>
                <a:cs typeface="Verdana"/>
              </a:rPr>
              <a:t>de</a:t>
            </a:r>
            <a:r>
              <a:rPr sz="1694" spc="-69" dirty="0">
                <a:solidFill>
                  <a:srgbClr val="00007F"/>
                </a:solidFill>
                <a:latin typeface="Verdana"/>
                <a:cs typeface="Verdana"/>
              </a:rPr>
              <a:t> </a:t>
            </a:r>
            <a:r>
              <a:rPr sz="1694" spc="-11" dirty="0">
                <a:solidFill>
                  <a:srgbClr val="00007F"/>
                </a:solidFill>
                <a:latin typeface="Verdana"/>
                <a:cs typeface="Verdana"/>
              </a:rPr>
              <a:t>transparence</a:t>
            </a:r>
            <a:endParaRPr sz="1694">
              <a:latin typeface="Verdana"/>
              <a:cs typeface="Verdana"/>
            </a:endParaRPr>
          </a:p>
          <a:p>
            <a:pPr marL="13447">
              <a:spcBef>
                <a:spcPts val="1472"/>
              </a:spcBef>
            </a:pPr>
            <a:r>
              <a:rPr sz="1694" dirty="0">
                <a:solidFill>
                  <a:srgbClr val="00007F"/>
                </a:solidFill>
                <a:latin typeface="Verdana"/>
                <a:cs typeface="Verdana"/>
              </a:rPr>
              <a:t>définition</a:t>
            </a:r>
            <a:r>
              <a:rPr sz="1694" spc="-58" dirty="0">
                <a:solidFill>
                  <a:srgbClr val="00007F"/>
                </a:solidFill>
                <a:latin typeface="Verdana"/>
                <a:cs typeface="Verdana"/>
              </a:rPr>
              <a:t> </a:t>
            </a:r>
            <a:r>
              <a:rPr sz="1694" dirty="0">
                <a:solidFill>
                  <a:srgbClr val="00007F"/>
                </a:solidFill>
                <a:latin typeface="Verdana"/>
                <a:cs typeface="Verdana"/>
              </a:rPr>
              <a:t>d'un</a:t>
            </a:r>
            <a:r>
              <a:rPr sz="1694" spc="-58" dirty="0">
                <a:solidFill>
                  <a:srgbClr val="00007F"/>
                </a:solidFill>
                <a:latin typeface="Verdana"/>
                <a:cs typeface="Verdana"/>
              </a:rPr>
              <a:t> </a:t>
            </a:r>
            <a:r>
              <a:rPr sz="1694" dirty="0">
                <a:solidFill>
                  <a:srgbClr val="00007F"/>
                </a:solidFill>
                <a:latin typeface="Verdana"/>
                <a:cs typeface="Verdana"/>
              </a:rPr>
              <a:t>autre</a:t>
            </a:r>
            <a:r>
              <a:rPr sz="1694" spc="-58" dirty="0">
                <a:solidFill>
                  <a:srgbClr val="00007F"/>
                </a:solidFill>
                <a:latin typeface="Verdana"/>
                <a:cs typeface="Verdana"/>
              </a:rPr>
              <a:t> </a:t>
            </a:r>
            <a:r>
              <a:rPr sz="1694" dirty="0">
                <a:solidFill>
                  <a:srgbClr val="00007F"/>
                </a:solidFill>
                <a:latin typeface="Verdana"/>
                <a:cs typeface="Verdana"/>
              </a:rPr>
              <a:t>caractère</a:t>
            </a:r>
            <a:r>
              <a:rPr sz="1694" spc="-58" dirty="0">
                <a:solidFill>
                  <a:srgbClr val="00007F"/>
                </a:solidFill>
                <a:latin typeface="Verdana"/>
                <a:cs typeface="Verdana"/>
              </a:rPr>
              <a:t> </a:t>
            </a:r>
            <a:r>
              <a:rPr sz="1694" dirty="0">
                <a:solidFill>
                  <a:srgbClr val="00007F"/>
                </a:solidFill>
                <a:latin typeface="Verdana"/>
                <a:cs typeface="Verdana"/>
              </a:rPr>
              <a:t>spéciale</a:t>
            </a:r>
            <a:r>
              <a:rPr sz="1694" spc="-58" dirty="0">
                <a:solidFill>
                  <a:srgbClr val="00007F"/>
                </a:solidFill>
                <a:latin typeface="Verdana"/>
                <a:cs typeface="Verdana"/>
              </a:rPr>
              <a:t> </a:t>
            </a:r>
            <a:r>
              <a:rPr sz="1694" dirty="0">
                <a:solidFill>
                  <a:srgbClr val="00007F"/>
                </a:solidFill>
                <a:latin typeface="Verdana"/>
                <a:cs typeface="Verdana"/>
              </a:rPr>
              <a:t>;</a:t>
            </a:r>
            <a:r>
              <a:rPr sz="1694" spc="-53" dirty="0">
                <a:solidFill>
                  <a:srgbClr val="00007F"/>
                </a:solidFill>
                <a:latin typeface="Verdana"/>
                <a:cs typeface="Verdana"/>
              </a:rPr>
              <a:t> </a:t>
            </a:r>
            <a:r>
              <a:rPr sz="1694" dirty="0">
                <a:solidFill>
                  <a:srgbClr val="00007F"/>
                </a:solidFill>
                <a:latin typeface="Verdana"/>
                <a:cs typeface="Verdana"/>
              </a:rPr>
              <a:t>le</a:t>
            </a:r>
            <a:r>
              <a:rPr sz="1694" spc="16" dirty="0">
                <a:solidFill>
                  <a:srgbClr val="00007F"/>
                </a:solidFill>
                <a:latin typeface="Verdana"/>
                <a:cs typeface="Verdana"/>
              </a:rPr>
              <a:t> </a:t>
            </a:r>
            <a:r>
              <a:rPr sz="1694" b="1" dirty="0">
                <a:solidFill>
                  <a:srgbClr val="00007F"/>
                </a:solidFill>
                <a:latin typeface="Verdana"/>
                <a:cs typeface="Verdana"/>
              </a:rPr>
              <a:t>caractère</a:t>
            </a:r>
            <a:r>
              <a:rPr sz="1694" b="1" spc="-48" dirty="0">
                <a:solidFill>
                  <a:srgbClr val="00007F"/>
                </a:solidFill>
                <a:latin typeface="Verdana"/>
                <a:cs typeface="Verdana"/>
              </a:rPr>
              <a:t> </a:t>
            </a:r>
            <a:r>
              <a:rPr sz="1694" b="1" spc="-11" dirty="0">
                <a:solidFill>
                  <a:srgbClr val="00007F"/>
                </a:solidFill>
                <a:latin typeface="Verdana"/>
                <a:cs typeface="Verdana"/>
              </a:rPr>
              <a:t>d'échappement</a:t>
            </a:r>
            <a:endParaRPr sz="1694">
              <a:latin typeface="Verdana"/>
              <a:cs typeface="Verdana"/>
            </a:endParaRPr>
          </a:p>
        </p:txBody>
      </p:sp>
      <p:sp>
        <p:nvSpPr>
          <p:cNvPr id="5" name="object 5"/>
          <p:cNvSpPr txBox="1"/>
          <p:nvPr/>
        </p:nvSpPr>
        <p:spPr>
          <a:xfrm>
            <a:off x="1775460" y="3380590"/>
            <a:ext cx="123712" cy="169722"/>
          </a:xfrm>
          <a:prstGeom prst="rect">
            <a:avLst/>
          </a:prstGeom>
        </p:spPr>
        <p:txBody>
          <a:bodyPr vert="horz" wrap="square" lIns="0" tIns="14792" rIns="0" bIns="0" rtlCol="0">
            <a:spAutoFit/>
          </a:bodyPr>
          <a:lstStyle/>
          <a:p>
            <a:pPr marL="13447">
              <a:spcBef>
                <a:spcPts val="116"/>
              </a:spcBef>
            </a:pPr>
            <a:r>
              <a:rPr sz="1006" spc="-53" dirty="0">
                <a:solidFill>
                  <a:srgbClr val="00007F"/>
                </a:solidFill>
                <a:latin typeface="Wingdings"/>
                <a:cs typeface="Wingdings"/>
              </a:rPr>
              <a:t></a:t>
            </a:r>
            <a:endParaRPr sz="1006">
              <a:latin typeface="Wingdings"/>
              <a:cs typeface="Wingdings"/>
            </a:endParaRPr>
          </a:p>
        </p:txBody>
      </p:sp>
      <p:sp>
        <p:nvSpPr>
          <p:cNvPr id="6" name="object 6"/>
          <p:cNvSpPr txBox="1"/>
          <p:nvPr/>
        </p:nvSpPr>
        <p:spPr>
          <a:xfrm>
            <a:off x="1291366" y="3866030"/>
            <a:ext cx="1942427" cy="274291"/>
          </a:xfrm>
          <a:prstGeom prst="rect">
            <a:avLst/>
          </a:prstGeom>
        </p:spPr>
        <p:txBody>
          <a:bodyPr vert="horz" wrap="square" lIns="0" tIns="13447" rIns="0" bIns="0" rtlCol="0">
            <a:spAutoFit/>
          </a:bodyPr>
          <a:lstStyle/>
          <a:p>
            <a:pPr marL="201029" indent="-187582">
              <a:spcBef>
                <a:spcPts val="106"/>
              </a:spcBef>
              <a:buSzPct val="78125"/>
              <a:buFont typeface="Wingdings"/>
              <a:buChar char=""/>
              <a:tabLst>
                <a:tab pos="201029" algn="l"/>
              </a:tabLst>
            </a:pPr>
            <a:r>
              <a:rPr sz="1694" spc="-11" dirty="0">
                <a:solidFill>
                  <a:srgbClr val="00007F"/>
                </a:solidFill>
                <a:latin typeface="Verdana"/>
                <a:cs typeface="Verdana"/>
              </a:rPr>
              <a:t>Fonctionnement</a:t>
            </a:r>
            <a:endParaRPr sz="1694">
              <a:latin typeface="Verdana"/>
              <a:cs typeface="Verdana"/>
            </a:endParaRPr>
          </a:p>
        </p:txBody>
      </p:sp>
      <p:sp>
        <p:nvSpPr>
          <p:cNvPr id="7" name="object 7"/>
          <p:cNvSpPr txBox="1"/>
          <p:nvPr/>
        </p:nvSpPr>
        <p:spPr>
          <a:xfrm>
            <a:off x="1775460" y="4317851"/>
            <a:ext cx="123712" cy="169722"/>
          </a:xfrm>
          <a:prstGeom prst="rect">
            <a:avLst/>
          </a:prstGeom>
        </p:spPr>
        <p:txBody>
          <a:bodyPr vert="horz" wrap="square" lIns="0" tIns="14792" rIns="0" bIns="0" rtlCol="0">
            <a:spAutoFit/>
          </a:bodyPr>
          <a:lstStyle/>
          <a:p>
            <a:pPr marL="13447">
              <a:spcBef>
                <a:spcPts val="116"/>
              </a:spcBef>
            </a:pPr>
            <a:r>
              <a:rPr sz="1006" spc="-53" dirty="0">
                <a:solidFill>
                  <a:srgbClr val="00007F"/>
                </a:solidFill>
                <a:latin typeface="Wingdings"/>
                <a:cs typeface="Wingdings"/>
              </a:rPr>
              <a:t></a:t>
            </a:r>
            <a:endParaRPr sz="1006">
              <a:latin typeface="Wingdings"/>
              <a:cs typeface="Wingdings"/>
            </a:endParaRPr>
          </a:p>
        </p:txBody>
      </p:sp>
      <p:sp>
        <p:nvSpPr>
          <p:cNvPr id="8" name="object 8"/>
          <p:cNvSpPr txBox="1"/>
          <p:nvPr/>
        </p:nvSpPr>
        <p:spPr>
          <a:xfrm>
            <a:off x="2073984" y="4272131"/>
            <a:ext cx="8396344" cy="528048"/>
          </a:xfrm>
          <a:prstGeom prst="rect">
            <a:avLst/>
          </a:prstGeom>
        </p:spPr>
        <p:txBody>
          <a:bodyPr vert="horz" wrap="square" lIns="0" tIns="40341" rIns="0" bIns="0" rtlCol="0">
            <a:spAutoFit/>
          </a:bodyPr>
          <a:lstStyle/>
          <a:p>
            <a:pPr marL="13447" marR="5379">
              <a:lnSpc>
                <a:spcPts val="1853"/>
              </a:lnSpc>
              <a:spcBef>
                <a:spcPts val="318"/>
              </a:spcBef>
            </a:pPr>
            <a:r>
              <a:rPr sz="1694" b="1" dirty="0">
                <a:solidFill>
                  <a:srgbClr val="00007F"/>
                </a:solidFill>
                <a:latin typeface="Verdana"/>
                <a:cs typeface="Verdana"/>
              </a:rPr>
              <a:t>côté</a:t>
            </a:r>
            <a:r>
              <a:rPr sz="1694" b="1" spc="-69" dirty="0">
                <a:solidFill>
                  <a:srgbClr val="00007F"/>
                </a:solidFill>
                <a:latin typeface="Verdana"/>
                <a:cs typeface="Verdana"/>
              </a:rPr>
              <a:t> </a:t>
            </a:r>
            <a:r>
              <a:rPr sz="1694" b="1" dirty="0">
                <a:solidFill>
                  <a:srgbClr val="00007F"/>
                </a:solidFill>
                <a:latin typeface="Verdana"/>
                <a:cs typeface="Verdana"/>
              </a:rPr>
              <a:t>émission</a:t>
            </a:r>
            <a:r>
              <a:rPr sz="1694" b="1" spc="-58" dirty="0">
                <a:solidFill>
                  <a:srgbClr val="00007F"/>
                </a:solidFill>
                <a:latin typeface="Verdana"/>
                <a:cs typeface="Verdana"/>
              </a:rPr>
              <a:t> </a:t>
            </a:r>
            <a:r>
              <a:rPr sz="1694" b="1" dirty="0">
                <a:solidFill>
                  <a:srgbClr val="00007F"/>
                </a:solidFill>
                <a:latin typeface="Verdana"/>
                <a:cs typeface="Verdana"/>
              </a:rPr>
              <a:t>:</a:t>
            </a:r>
            <a:r>
              <a:rPr sz="1694" b="1" spc="-64" dirty="0">
                <a:solidFill>
                  <a:srgbClr val="00007F"/>
                </a:solidFill>
                <a:latin typeface="Verdana"/>
                <a:cs typeface="Verdana"/>
              </a:rPr>
              <a:t> </a:t>
            </a:r>
            <a:r>
              <a:rPr sz="1694" dirty="0">
                <a:solidFill>
                  <a:srgbClr val="00007F"/>
                </a:solidFill>
                <a:latin typeface="Verdana"/>
                <a:cs typeface="Verdana"/>
              </a:rPr>
              <a:t>Insertion</a:t>
            </a:r>
            <a:r>
              <a:rPr sz="1694" spc="-69" dirty="0">
                <a:solidFill>
                  <a:srgbClr val="00007F"/>
                </a:solidFill>
                <a:latin typeface="Verdana"/>
                <a:cs typeface="Verdana"/>
              </a:rPr>
              <a:t> </a:t>
            </a:r>
            <a:r>
              <a:rPr sz="1694" dirty="0">
                <a:solidFill>
                  <a:srgbClr val="00007F"/>
                </a:solidFill>
                <a:latin typeface="Verdana"/>
                <a:cs typeface="Verdana"/>
              </a:rPr>
              <a:t>du</a:t>
            </a:r>
            <a:r>
              <a:rPr sz="1694" spc="-64" dirty="0">
                <a:solidFill>
                  <a:srgbClr val="00007F"/>
                </a:solidFill>
                <a:latin typeface="Verdana"/>
                <a:cs typeface="Verdana"/>
              </a:rPr>
              <a:t> </a:t>
            </a:r>
            <a:r>
              <a:rPr sz="1694" dirty="0">
                <a:solidFill>
                  <a:srgbClr val="00007F"/>
                </a:solidFill>
                <a:latin typeface="Verdana"/>
                <a:cs typeface="Verdana"/>
              </a:rPr>
              <a:t>caractère</a:t>
            </a:r>
            <a:r>
              <a:rPr sz="1694" spc="-58" dirty="0">
                <a:solidFill>
                  <a:srgbClr val="00007F"/>
                </a:solidFill>
                <a:latin typeface="Verdana"/>
                <a:cs typeface="Verdana"/>
              </a:rPr>
              <a:t> </a:t>
            </a:r>
            <a:r>
              <a:rPr sz="1694" dirty="0">
                <a:solidFill>
                  <a:srgbClr val="00007F"/>
                </a:solidFill>
                <a:latin typeface="Verdana"/>
                <a:cs typeface="Verdana"/>
              </a:rPr>
              <a:t>d'échappement</a:t>
            </a:r>
            <a:r>
              <a:rPr sz="1694" spc="-69" dirty="0">
                <a:solidFill>
                  <a:srgbClr val="00007F"/>
                </a:solidFill>
                <a:latin typeface="Verdana"/>
                <a:cs typeface="Verdana"/>
              </a:rPr>
              <a:t> </a:t>
            </a:r>
            <a:r>
              <a:rPr sz="1694" dirty="0">
                <a:solidFill>
                  <a:srgbClr val="00007F"/>
                </a:solidFill>
                <a:latin typeface="Verdana"/>
                <a:cs typeface="Verdana"/>
              </a:rPr>
              <a:t>devant</a:t>
            </a:r>
            <a:r>
              <a:rPr sz="1694" spc="-69" dirty="0">
                <a:solidFill>
                  <a:srgbClr val="00007F"/>
                </a:solidFill>
                <a:latin typeface="Verdana"/>
                <a:cs typeface="Verdana"/>
              </a:rPr>
              <a:t> </a:t>
            </a:r>
            <a:r>
              <a:rPr sz="1694" dirty="0">
                <a:solidFill>
                  <a:srgbClr val="00007F"/>
                </a:solidFill>
                <a:latin typeface="Verdana"/>
                <a:cs typeface="Verdana"/>
              </a:rPr>
              <a:t>le</a:t>
            </a:r>
            <a:r>
              <a:rPr sz="1694" spc="-58" dirty="0">
                <a:solidFill>
                  <a:srgbClr val="00007F"/>
                </a:solidFill>
                <a:latin typeface="Verdana"/>
                <a:cs typeface="Verdana"/>
              </a:rPr>
              <a:t> </a:t>
            </a:r>
            <a:r>
              <a:rPr sz="1694" dirty="0">
                <a:solidFill>
                  <a:srgbClr val="00007F"/>
                </a:solidFill>
                <a:latin typeface="Verdana"/>
                <a:cs typeface="Verdana"/>
              </a:rPr>
              <a:t>caractère</a:t>
            </a:r>
            <a:r>
              <a:rPr sz="1694" spc="-64" dirty="0">
                <a:solidFill>
                  <a:srgbClr val="00007F"/>
                </a:solidFill>
                <a:latin typeface="Verdana"/>
                <a:cs typeface="Verdana"/>
              </a:rPr>
              <a:t> </a:t>
            </a:r>
            <a:r>
              <a:rPr sz="1694" spc="-53" dirty="0">
                <a:solidFill>
                  <a:srgbClr val="00007F"/>
                </a:solidFill>
                <a:latin typeface="Verdana"/>
                <a:cs typeface="Verdana"/>
              </a:rPr>
              <a:t>à </a:t>
            </a:r>
            <a:r>
              <a:rPr sz="1694" spc="-11" dirty="0">
                <a:solidFill>
                  <a:srgbClr val="00007F"/>
                </a:solidFill>
                <a:latin typeface="Verdana"/>
                <a:cs typeface="Verdana"/>
              </a:rPr>
              <a:t>protéger</a:t>
            </a:r>
            <a:endParaRPr sz="1694">
              <a:latin typeface="Verdana"/>
              <a:cs typeface="Verdana"/>
            </a:endParaRPr>
          </a:p>
        </p:txBody>
      </p:sp>
      <p:sp>
        <p:nvSpPr>
          <p:cNvPr id="9" name="object 9"/>
          <p:cNvSpPr txBox="1"/>
          <p:nvPr/>
        </p:nvSpPr>
        <p:spPr>
          <a:xfrm>
            <a:off x="1775460" y="4995583"/>
            <a:ext cx="123712" cy="169722"/>
          </a:xfrm>
          <a:prstGeom prst="rect">
            <a:avLst/>
          </a:prstGeom>
        </p:spPr>
        <p:txBody>
          <a:bodyPr vert="horz" wrap="square" lIns="0" tIns="14792" rIns="0" bIns="0" rtlCol="0">
            <a:spAutoFit/>
          </a:bodyPr>
          <a:lstStyle/>
          <a:p>
            <a:pPr marL="13447">
              <a:spcBef>
                <a:spcPts val="116"/>
              </a:spcBef>
            </a:pPr>
            <a:r>
              <a:rPr sz="1006" spc="-53" dirty="0">
                <a:solidFill>
                  <a:srgbClr val="00007F"/>
                </a:solidFill>
                <a:latin typeface="Wingdings"/>
                <a:cs typeface="Wingdings"/>
              </a:rPr>
              <a:t></a:t>
            </a:r>
            <a:endParaRPr sz="1006">
              <a:latin typeface="Wingdings"/>
              <a:cs typeface="Wingdings"/>
            </a:endParaRPr>
          </a:p>
        </p:txBody>
      </p:sp>
      <p:sp>
        <p:nvSpPr>
          <p:cNvPr id="10" name="object 10"/>
          <p:cNvSpPr txBox="1"/>
          <p:nvPr/>
        </p:nvSpPr>
        <p:spPr>
          <a:xfrm>
            <a:off x="2073985" y="4951208"/>
            <a:ext cx="8764792" cy="771704"/>
          </a:xfrm>
          <a:prstGeom prst="rect">
            <a:avLst/>
          </a:prstGeom>
        </p:spPr>
        <p:txBody>
          <a:bodyPr vert="horz" wrap="square" lIns="0" tIns="40341" rIns="0" bIns="0" rtlCol="0">
            <a:spAutoFit/>
          </a:bodyPr>
          <a:lstStyle/>
          <a:p>
            <a:pPr marL="13447" marR="5379">
              <a:lnSpc>
                <a:spcPts val="1853"/>
              </a:lnSpc>
              <a:spcBef>
                <a:spcPts val="318"/>
              </a:spcBef>
            </a:pPr>
            <a:r>
              <a:rPr sz="1694" b="1" dirty="0">
                <a:solidFill>
                  <a:srgbClr val="00007F"/>
                </a:solidFill>
                <a:latin typeface="Verdana"/>
                <a:cs typeface="Verdana"/>
              </a:rPr>
              <a:t>côté</a:t>
            </a:r>
            <a:r>
              <a:rPr sz="1694" b="1" spc="-64" dirty="0">
                <a:solidFill>
                  <a:srgbClr val="00007F"/>
                </a:solidFill>
                <a:latin typeface="Verdana"/>
                <a:cs typeface="Verdana"/>
              </a:rPr>
              <a:t> </a:t>
            </a:r>
            <a:r>
              <a:rPr sz="1694" b="1" dirty="0">
                <a:solidFill>
                  <a:srgbClr val="00007F"/>
                </a:solidFill>
                <a:latin typeface="Verdana"/>
                <a:cs typeface="Verdana"/>
              </a:rPr>
              <a:t>réception</a:t>
            </a:r>
            <a:r>
              <a:rPr sz="1694" b="1" spc="-53" dirty="0">
                <a:solidFill>
                  <a:srgbClr val="00007F"/>
                </a:solidFill>
                <a:latin typeface="Verdana"/>
                <a:cs typeface="Verdana"/>
              </a:rPr>
              <a:t> </a:t>
            </a:r>
            <a:r>
              <a:rPr sz="1694" b="1" dirty="0">
                <a:solidFill>
                  <a:srgbClr val="00007F"/>
                </a:solidFill>
                <a:latin typeface="Verdana"/>
                <a:cs typeface="Verdana"/>
              </a:rPr>
              <a:t>:</a:t>
            </a:r>
            <a:r>
              <a:rPr sz="1694" b="1" spc="-26" dirty="0">
                <a:solidFill>
                  <a:srgbClr val="00007F"/>
                </a:solidFill>
                <a:latin typeface="Verdana"/>
                <a:cs typeface="Verdana"/>
              </a:rPr>
              <a:t> </a:t>
            </a:r>
            <a:r>
              <a:rPr sz="1694" spc="-11" dirty="0">
                <a:solidFill>
                  <a:srgbClr val="00007F"/>
                </a:solidFill>
                <a:latin typeface="Verdana"/>
                <a:cs typeface="Verdana"/>
              </a:rPr>
              <a:t>L'automate</a:t>
            </a:r>
            <a:r>
              <a:rPr sz="1694" spc="-58" dirty="0">
                <a:solidFill>
                  <a:srgbClr val="00007F"/>
                </a:solidFill>
                <a:latin typeface="Verdana"/>
                <a:cs typeface="Verdana"/>
              </a:rPr>
              <a:t> </a:t>
            </a:r>
            <a:r>
              <a:rPr sz="1694" dirty="0">
                <a:solidFill>
                  <a:srgbClr val="00007F"/>
                </a:solidFill>
                <a:latin typeface="Verdana"/>
                <a:cs typeface="Verdana"/>
              </a:rPr>
              <a:t>examine</a:t>
            </a:r>
            <a:r>
              <a:rPr sz="1694" spc="-64" dirty="0">
                <a:solidFill>
                  <a:srgbClr val="00007F"/>
                </a:solidFill>
                <a:latin typeface="Verdana"/>
                <a:cs typeface="Verdana"/>
              </a:rPr>
              <a:t> </a:t>
            </a:r>
            <a:r>
              <a:rPr sz="1694" dirty="0">
                <a:solidFill>
                  <a:srgbClr val="00007F"/>
                </a:solidFill>
                <a:latin typeface="Verdana"/>
                <a:cs typeface="Verdana"/>
              </a:rPr>
              <a:t>chaque</a:t>
            </a:r>
            <a:r>
              <a:rPr sz="1694" spc="-64" dirty="0">
                <a:solidFill>
                  <a:srgbClr val="00007F"/>
                </a:solidFill>
                <a:latin typeface="Verdana"/>
                <a:cs typeface="Verdana"/>
              </a:rPr>
              <a:t> </a:t>
            </a:r>
            <a:r>
              <a:rPr sz="1694" dirty="0">
                <a:solidFill>
                  <a:srgbClr val="00007F"/>
                </a:solidFill>
                <a:latin typeface="Verdana"/>
                <a:cs typeface="Verdana"/>
              </a:rPr>
              <a:t>caractère</a:t>
            </a:r>
            <a:r>
              <a:rPr sz="1694" spc="-58" dirty="0">
                <a:solidFill>
                  <a:srgbClr val="00007F"/>
                </a:solidFill>
                <a:latin typeface="Verdana"/>
                <a:cs typeface="Verdana"/>
              </a:rPr>
              <a:t> </a:t>
            </a:r>
            <a:r>
              <a:rPr sz="1694" dirty="0">
                <a:solidFill>
                  <a:srgbClr val="00007F"/>
                </a:solidFill>
                <a:latin typeface="Verdana"/>
                <a:cs typeface="Verdana"/>
              </a:rPr>
              <a:t>pour</a:t>
            </a:r>
            <a:r>
              <a:rPr sz="1694" spc="-64" dirty="0">
                <a:solidFill>
                  <a:srgbClr val="00007F"/>
                </a:solidFill>
                <a:latin typeface="Verdana"/>
                <a:cs typeface="Verdana"/>
              </a:rPr>
              <a:t> </a:t>
            </a:r>
            <a:r>
              <a:rPr sz="1694" dirty="0">
                <a:solidFill>
                  <a:srgbClr val="00007F"/>
                </a:solidFill>
                <a:latin typeface="Verdana"/>
                <a:cs typeface="Verdana"/>
              </a:rPr>
              <a:t>découvrir</a:t>
            </a:r>
            <a:r>
              <a:rPr sz="1694" spc="-64" dirty="0">
                <a:solidFill>
                  <a:srgbClr val="00007F"/>
                </a:solidFill>
                <a:latin typeface="Verdana"/>
                <a:cs typeface="Verdana"/>
              </a:rPr>
              <a:t> </a:t>
            </a:r>
            <a:r>
              <a:rPr sz="1694" dirty="0">
                <a:solidFill>
                  <a:srgbClr val="00007F"/>
                </a:solidFill>
                <a:latin typeface="Verdana"/>
                <a:cs typeface="Verdana"/>
              </a:rPr>
              <a:t>le</a:t>
            </a:r>
            <a:r>
              <a:rPr sz="1694" spc="-58" dirty="0">
                <a:solidFill>
                  <a:srgbClr val="00007F"/>
                </a:solidFill>
                <a:latin typeface="Verdana"/>
                <a:cs typeface="Verdana"/>
              </a:rPr>
              <a:t> </a:t>
            </a:r>
            <a:r>
              <a:rPr sz="1694" spc="-11" dirty="0">
                <a:solidFill>
                  <a:srgbClr val="00007F"/>
                </a:solidFill>
                <a:latin typeface="Verdana"/>
                <a:cs typeface="Verdana"/>
              </a:rPr>
              <a:t>fanion </a:t>
            </a:r>
            <a:r>
              <a:rPr sz="1694" dirty="0">
                <a:solidFill>
                  <a:srgbClr val="00007F"/>
                </a:solidFill>
                <a:latin typeface="Verdana"/>
                <a:cs typeface="Verdana"/>
              </a:rPr>
              <a:t>de</a:t>
            </a:r>
            <a:r>
              <a:rPr sz="1694" spc="-53" dirty="0">
                <a:solidFill>
                  <a:srgbClr val="00007F"/>
                </a:solidFill>
                <a:latin typeface="Verdana"/>
                <a:cs typeface="Verdana"/>
              </a:rPr>
              <a:t> </a:t>
            </a:r>
            <a:r>
              <a:rPr sz="1694" dirty="0">
                <a:solidFill>
                  <a:srgbClr val="00007F"/>
                </a:solidFill>
                <a:latin typeface="Verdana"/>
                <a:cs typeface="Verdana"/>
              </a:rPr>
              <a:t>fin</a:t>
            </a:r>
            <a:r>
              <a:rPr sz="1694" spc="-48" dirty="0">
                <a:solidFill>
                  <a:srgbClr val="00007F"/>
                </a:solidFill>
                <a:latin typeface="Verdana"/>
                <a:cs typeface="Verdana"/>
              </a:rPr>
              <a:t> </a:t>
            </a:r>
            <a:r>
              <a:rPr sz="1694" dirty="0">
                <a:solidFill>
                  <a:srgbClr val="00007F"/>
                </a:solidFill>
                <a:latin typeface="Verdana"/>
                <a:cs typeface="Verdana"/>
              </a:rPr>
              <a:t>;</a:t>
            </a:r>
            <a:r>
              <a:rPr sz="1694" spc="-53" dirty="0">
                <a:solidFill>
                  <a:srgbClr val="00007F"/>
                </a:solidFill>
                <a:latin typeface="Verdana"/>
                <a:cs typeface="Verdana"/>
              </a:rPr>
              <a:t> </a:t>
            </a:r>
            <a:r>
              <a:rPr sz="1694" dirty="0">
                <a:solidFill>
                  <a:srgbClr val="00007F"/>
                </a:solidFill>
                <a:latin typeface="Verdana"/>
                <a:cs typeface="Verdana"/>
              </a:rPr>
              <a:t>s'il</a:t>
            </a:r>
            <a:r>
              <a:rPr sz="1694" spc="-42" dirty="0">
                <a:solidFill>
                  <a:srgbClr val="00007F"/>
                </a:solidFill>
                <a:latin typeface="Verdana"/>
                <a:cs typeface="Verdana"/>
              </a:rPr>
              <a:t> </a:t>
            </a:r>
            <a:r>
              <a:rPr sz="1694" dirty="0">
                <a:solidFill>
                  <a:srgbClr val="00007F"/>
                </a:solidFill>
                <a:latin typeface="Verdana"/>
                <a:cs typeface="Verdana"/>
              </a:rPr>
              <a:t>rencontre</a:t>
            </a:r>
            <a:r>
              <a:rPr sz="1694" spc="-42" dirty="0">
                <a:solidFill>
                  <a:srgbClr val="00007F"/>
                </a:solidFill>
                <a:latin typeface="Verdana"/>
                <a:cs typeface="Verdana"/>
              </a:rPr>
              <a:t> </a:t>
            </a:r>
            <a:r>
              <a:rPr sz="1694" dirty="0">
                <a:solidFill>
                  <a:srgbClr val="00007F"/>
                </a:solidFill>
                <a:latin typeface="Verdana"/>
                <a:cs typeface="Verdana"/>
              </a:rPr>
              <a:t>le</a:t>
            </a:r>
            <a:r>
              <a:rPr sz="1694" spc="-42" dirty="0">
                <a:solidFill>
                  <a:srgbClr val="00007F"/>
                </a:solidFill>
                <a:latin typeface="Verdana"/>
                <a:cs typeface="Verdana"/>
              </a:rPr>
              <a:t> </a:t>
            </a:r>
            <a:r>
              <a:rPr sz="1694" dirty="0">
                <a:solidFill>
                  <a:srgbClr val="00007F"/>
                </a:solidFill>
                <a:latin typeface="Verdana"/>
                <a:cs typeface="Verdana"/>
              </a:rPr>
              <a:t>caractère</a:t>
            </a:r>
            <a:r>
              <a:rPr sz="1694" spc="-37" dirty="0">
                <a:solidFill>
                  <a:srgbClr val="00007F"/>
                </a:solidFill>
                <a:latin typeface="Verdana"/>
                <a:cs typeface="Verdana"/>
              </a:rPr>
              <a:t> </a:t>
            </a:r>
            <a:r>
              <a:rPr sz="1694" dirty="0">
                <a:solidFill>
                  <a:srgbClr val="00007F"/>
                </a:solidFill>
                <a:latin typeface="Verdana"/>
                <a:cs typeface="Verdana"/>
              </a:rPr>
              <a:t>d'échappement,</a:t>
            </a:r>
            <a:r>
              <a:rPr sz="1694" spc="-42" dirty="0">
                <a:solidFill>
                  <a:srgbClr val="00007F"/>
                </a:solidFill>
                <a:latin typeface="Verdana"/>
                <a:cs typeface="Verdana"/>
              </a:rPr>
              <a:t> </a:t>
            </a:r>
            <a:r>
              <a:rPr sz="1694" dirty="0">
                <a:solidFill>
                  <a:srgbClr val="00007F"/>
                </a:solidFill>
                <a:latin typeface="Verdana"/>
                <a:cs typeface="Verdana"/>
              </a:rPr>
              <a:t>il</a:t>
            </a:r>
            <a:r>
              <a:rPr sz="1694" spc="-42" dirty="0">
                <a:solidFill>
                  <a:srgbClr val="00007F"/>
                </a:solidFill>
                <a:latin typeface="Verdana"/>
                <a:cs typeface="Verdana"/>
              </a:rPr>
              <a:t> </a:t>
            </a:r>
            <a:r>
              <a:rPr sz="1694" dirty="0">
                <a:solidFill>
                  <a:srgbClr val="00007F"/>
                </a:solidFill>
                <a:latin typeface="Verdana"/>
                <a:cs typeface="Verdana"/>
              </a:rPr>
              <a:t>l'élimine</a:t>
            </a:r>
            <a:r>
              <a:rPr sz="1694" spc="-53" dirty="0">
                <a:solidFill>
                  <a:srgbClr val="00007F"/>
                </a:solidFill>
                <a:latin typeface="Verdana"/>
                <a:cs typeface="Verdana"/>
              </a:rPr>
              <a:t> </a:t>
            </a:r>
            <a:r>
              <a:rPr sz="1694" dirty="0">
                <a:solidFill>
                  <a:srgbClr val="00007F"/>
                </a:solidFill>
                <a:latin typeface="Verdana"/>
                <a:cs typeface="Verdana"/>
              </a:rPr>
              <a:t>et</a:t>
            </a:r>
            <a:r>
              <a:rPr sz="1694" spc="-42" dirty="0">
                <a:solidFill>
                  <a:srgbClr val="00007F"/>
                </a:solidFill>
                <a:latin typeface="Verdana"/>
                <a:cs typeface="Verdana"/>
              </a:rPr>
              <a:t> </a:t>
            </a:r>
            <a:r>
              <a:rPr sz="1694" dirty="0">
                <a:solidFill>
                  <a:srgbClr val="00007F"/>
                </a:solidFill>
                <a:latin typeface="Verdana"/>
                <a:cs typeface="Verdana"/>
              </a:rPr>
              <a:t>n'interprète</a:t>
            </a:r>
            <a:r>
              <a:rPr sz="1694" spc="-53" dirty="0">
                <a:solidFill>
                  <a:srgbClr val="00007F"/>
                </a:solidFill>
                <a:latin typeface="Verdana"/>
                <a:cs typeface="Verdana"/>
              </a:rPr>
              <a:t> </a:t>
            </a:r>
            <a:r>
              <a:rPr sz="1694" spc="-26" dirty="0">
                <a:solidFill>
                  <a:srgbClr val="00007F"/>
                </a:solidFill>
                <a:latin typeface="Verdana"/>
                <a:cs typeface="Verdana"/>
              </a:rPr>
              <a:t>pas </a:t>
            </a:r>
            <a:r>
              <a:rPr sz="1694" dirty="0">
                <a:solidFill>
                  <a:srgbClr val="00007F"/>
                </a:solidFill>
                <a:latin typeface="Verdana"/>
                <a:cs typeface="Verdana"/>
              </a:rPr>
              <a:t>le</a:t>
            </a:r>
            <a:r>
              <a:rPr sz="1694" spc="-53" dirty="0">
                <a:solidFill>
                  <a:srgbClr val="00007F"/>
                </a:solidFill>
                <a:latin typeface="Verdana"/>
                <a:cs typeface="Verdana"/>
              </a:rPr>
              <a:t> </a:t>
            </a:r>
            <a:r>
              <a:rPr sz="1694" dirty="0">
                <a:solidFill>
                  <a:srgbClr val="00007F"/>
                </a:solidFill>
                <a:latin typeface="Verdana"/>
                <a:cs typeface="Verdana"/>
              </a:rPr>
              <a:t>caractère</a:t>
            </a:r>
            <a:r>
              <a:rPr sz="1694" spc="-53" dirty="0">
                <a:solidFill>
                  <a:srgbClr val="00007F"/>
                </a:solidFill>
                <a:latin typeface="Verdana"/>
                <a:cs typeface="Verdana"/>
              </a:rPr>
              <a:t> </a:t>
            </a:r>
            <a:r>
              <a:rPr sz="1694" dirty="0">
                <a:solidFill>
                  <a:srgbClr val="00007F"/>
                </a:solidFill>
                <a:latin typeface="Verdana"/>
                <a:cs typeface="Verdana"/>
              </a:rPr>
              <a:t>suivant</a:t>
            </a:r>
            <a:r>
              <a:rPr sz="1694" spc="-48" dirty="0">
                <a:solidFill>
                  <a:srgbClr val="00007F"/>
                </a:solidFill>
                <a:latin typeface="Verdana"/>
                <a:cs typeface="Verdana"/>
              </a:rPr>
              <a:t> </a:t>
            </a:r>
            <a:r>
              <a:rPr sz="1694" dirty="0">
                <a:solidFill>
                  <a:srgbClr val="00007F"/>
                </a:solidFill>
                <a:latin typeface="Verdana"/>
                <a:cs typeface="Verdana"/>
              </a:rPr>
              <a:t>-&gt;</a:t>
            </a:r>
            <a:r>
              <a:rPr sz="1694" spc="-48" dirty="0">
                <a:solidFill>
                  <a:srgbClr val="00007F"/>
                </a:solidFill>
                <a:latin typeface="Verdana"/>
                <a:cs typeface="Verdana"/>
              </a:rPr>
              <a:t> </a:t>
            </a:r>
            <a:r>
              <a:rPr sz="1694" dirty="0">
                <a:solidFill>
                  <a:srgbClr val="00007F"/>
                </a:solidFill>
                <a:latin typeface="Verdana"/>
                <a:cs typeface="Verdana"/>
              </a:rPr>
              <a:t>il</a:t>
            </a:r>
            <a:r>
              <a:rPr sz="1694" spc="-48" dirty="0">
                <a:solidFill>
                  <a:srgbClr val="00007F"/>
                </a:solidFill>
                <a:latin typeface="Verdana"/>
                <a:cs typeface="Verdana"/>
              </a:rPr>
              <a:t> </a:t>
            </a:r>
            <a:r>
              <a:rPr sz="1694" dirty="0">
                <a:solidFill>
                  <a:srgbClr val="00007F"/>
                </a:solidFill>
                <a:latin typeface="Verdana"/>
                <a:cs typeface="Verdana"/>
              </a:rPr>
              <a:t>le</a:t>
            </a:r>
            <a:r>
              <a:rPr sz="1694" spc="-53" dirty="0">
                <a:solidFill>
                  <a:srgbClr val="00007F"/>
                </a:solidFill>
                <a:latin typeface="Verdana"/>
                <a:cs typeface="Verdana"/>
              </a:rPr>
              <a:t> </a:t>
            </a:r>
            <a:r>
              <a:rPr sz="1694" dirty="0">
                <a:solidFill>
                  <a:srgbClr val="00007F"/>
                </a:solidFill>
                <a:latin typeface="Verdana"/>
                <a:cs typeface="Verdana"/>
              </a:rPr>
              <a:t>délivre</a:t>
            </a:r>
            <a:r>
              <a:rPr sz="1694" spc="-53" dirty="0">
                <a:solidFill>
                  <a:srgbClr val="00007F"/>
                </a:solidFill>
                <a:latin typeface="Verdana"/>
                <a:cs typeface="Verdana"/>
              </a:rPr>
              <a:t> </a:t>
            </a:r>
            <a:r>
              <a:rPr sz="1694" dirty="0">
                <a:solidFill>
                  <a:srgbClr val="00007F"/>
                </a:solidFill>
                <a:latin typeface="Verdana"/>
                <a:cs typeface="Verdana"/>
              </a:rPr>
              <a:t>au</a:t>
            </a:r>
            <a:r>
              <a:rPr sz="1694" spc="-53" dirty="0">
                <a:solidFill>
                  <a:srgbClr val="00007F"/>
                </a:solidFill>
                <a:latin typeface="Verdana"/>
                <a:cs typeface="Verdana"/>
              </a:rPr>
              <a:t> </a:t>
            </a:r>
            <a:r>
              <a:rPr sz="1694" spc="-11" dirty="0">
                <a:solidFill>
                  <a:srgbClr val="00007F"/>
                </a:solidFill>
                <a:latin typeface="Verdana"/>
                <a:cs typeface="Verdana"/>
              </a:rPr>
              <a:t>système</a:t>
            </a:r>
            <a:endParaRPr sz="1694">
              <a:latin typeface="Verdana"/>
              <a:cs typeface="Verdana"/>
            </a:endParaRPr>
          </a:p>
        </p:txBody>
      </p:sp>
      <p:sp>
        <p:nvSpPr>
          <p:cNvPr id="11" name="object 11"/>
          <p:cNvSpPr txBox="1">
            <a:spLocks noGrp="1"/>
          </p:cNvSpPr>
          <p:nvPr>
            <p:ph type="title"/>
          </p:nvPr>
        </p:nvSpPr>
        <p:spPr>
          <a:xfrm>
            <a:off x="407893" y="289841"/>
            <a:ext cx="11134165" cy="690687"/>
          </a:xfrm>
          <a:prstGeom prst="rect">
            <a:avLst/>
          </a:prstGeom>
        </p:spPr>
        <p:txBody>
          <a:bodyPr vert="horz" wrap="square" lIns="0" tIns="13447" rIns="0" bIns="0" rtlCol="0" anchor="ctr">
            <a:spAutoFit/>
          </a:bodyPr>
          <a:lstStyle/>
          <a:p>
            <a:pPr marL="1722530">
              <a:lnSpc>
                <a:spcPct val="100000"/>
              </a:lnSpc>
              <a:spcBef>
                <a:spcPts val="106"/>
              </a:spcBef>
            </a:pPr>
            <a:r>
              <a:rPr dirty="0"/>
              <a:t>Notion</a:t>
            </a:r>
            <a:r>
              <a:rPr spc="-37" dirty="0"/>
              <a:t> </a:t>
            </a:r>
            <a:r>
              <a:rPr dirty="0"/>
              <a:t>de</a:t>
            </a:r>
            <a:r>
              <a:rPr spc="-21" dirty="0"/>
              <a:t> </a:t>
            </a:r>
            <a:r>
              <a:rPr spc="-11" dirty="0"/>
              <a:t>transparence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1025" y="1196788"/>
            <a:ext cx="9378651" cy="2330110"/>
          </a:xfrm>
          <a:prstGeom prst="rect">
            <a:avLst/>
          </a:prstGeom>
        </p:spPr>
        <p:txBody>
          <a:bodyPr vert="horz" wrap="square" lIns="0" tIns="13447" rIns="0" bIns="0" rtlCol="0">
            <a:spAutoFit/>
          </a:bodyPr>
          <a:lstStyle/>
          <a:p>
            <a:pPr marL="241369" indent="-187582">
              <a:spcBef>
                <a:spcPts val="106"/>
              </a:spcBef>
              <a:buClr>
                <a:srgbClr val="00007F"/>
              </a:buClr>
              <a:buSzPct val="78125"/>
              <a:buFont typeface="Wingdings"/>
              <a:buChar char=""/>
              <a:tabLst>
                <a:tab pos="241369" algn="l"/>
              </a:tabLst>
            </a:pPr>
            <a:r>
              <a:rPr sz="1694" dirty="0">
                <a:solidFill>
                  <a:srgbClr val="00007F"/>
                </a:solidFill>
                <a:latin typeface="Verdana"/>
                <a:cs typeface="Verdana"/>
              </a:rPr>
              <a:t>Seul</a:t>
            </a:r>
            <a:r>
              <a:rPr sz="1694" spc="-42" dirty="0">
                <a:solidFill>
                  <a:srgbClr val="00007F"/>
                </a:solidFill>
                <a:latin typeface="Verdana"/>
                <a:cs typeface="Verdana"/>
              </a:rPr>
              <a:t> </a:t>
            </a:r>
            <a:r>
              <a:rPr sz="1694" dirty="0">
                <a:solidFill>
                  <a:srgbClr val="00007F"/>
                </a:solidFill>
                <a:latin typeface="Verdana"/>
                <a:cs typeface="Verdana"/>
              </a:rPr>
              <a:t>le</a:t>
            </a:r>
            <a:r>
              <a:rPr sz="1694" spc="-42" dirty="0">
                <a:solidFill>
                  <a:srgbClr val="00007F"/>
                </a:solidFill>
                <a:latin typeface="Verdana"/>
                <a:cs typeface="Verdana"/>
              </a:rPr>
              <a:t> </a:t>
            </a:r>
            <a:r>
              <a:rPr sz="1694" dirty="0">
                <a:solidFill>
                  <a:srgbClr val="00007F"/>
                </a:solidFill>
                <a:latin typeface="Verdana"/>
                <a:cs typeface="Verdana"/>
              </a:rPr>
              <a:t>fanion</a:t>
            </a:r>
            <a:r>
              <a:rPr sz="1694" spc="-42" dirty="0">
                <a:solidFill>
                  <a:srgbClr val="00007F"/>
                </a:solidFill>
                <a:latin typeface="Verdana"/>
                <a:cs typeface="Verdana"/>
              </a:rPr>
              <a:t> </a:t>
            </a:r>
            <a:r>
              <a:rPr sz="1694" dirty="0">
                <a:solidFill>
                  <a:srgbClr val="00007F"/>
                </a:solidFill>
                <a:latin typeface="Verdana"/>
                <a:cs typeface="Verdana"/>
              </a:rPr>
              <a:t>(01111110)</a:t>
            </a:r>
            <a:r>
              <a:rPr sz="1694" spc="-37" dirty="0">
                <a:solidFill>
                  <a:srgbClr val="00007F"/>
                </a:solidFill>
                <a:latin typeface="Verdana"/>
                <a:cs typeface="Verdana"/>
              </a:rPr>
              <a:t> </a:t>
            </a:r>
            <a:r>
              <a:rPr sz="1694" dirty="0">
                <a:solidFill>
                  <a:srgbClr val="00007F"/>
                </a:solidFill>
                <a:latin typeface="Verdana"/>
                <a:cs typeface="Verdana"/>
              </a:rPr>
              <a:t>peut</a:t>
            </a:r>
            <a:r>
              <a:rPr sz="1694" spc="-37" dirty="0">
                <a:solidFill>
                  <a:srgbClr val="00007F"/>
                </a:solidFill>
                <a:latin typeface="Verdana"/>
                <a:cs typeface="Verdana"/>
              </a:rPr>
              <a:t> </a:t>
            </a:r>
            <a:r>
              <a:rPr sz="1694" dirty="0">
                <a:solidFill>
                  <a:srgbClr val="00007F"/>
                </a:solidFill>
                <a:latin typeface="Verdana"/>
                <a:cs typeface="Verdana"/>
              </a:rPr>
              <a:t>contenir</a:t>
            </a:r>
            <a:r>
              <a:rPr sz="1694" spc="-42" dirty="0">
                <a:solidFill>
                  <a:srgbClr val="00007F"/>
                </a:solidFill>
                <a:latin typeface="Verdana"/>
                <a:cs typeface="Verdana"/>
              </a:rPr>
              <a:t> </a:t>
            </a:r>
            <a:r>
              <a:rPr sz="1694" dirty="0">
                <a:solidFill>
                  <a:srgbClr val="00007F"/>
                </a:solidFill>
                <a:latin typeface="Verdana"/>
                <a:cs typeface="Verdana"/>
              </a:rPr>
              <a:t>plus</a:t>
            </a:r>
            <a:r>
              <a:rPr sz="1694" spc="-42" dirty="0">
                <a:solidFill>
                  <a:srgbClr val="00007F"/>
                </a:solidFill>
                <a:latin typeface="Verdana"/>
                <a:cs typeface="Verdana"/>
              </a:rPr>
              <a:t> </a:t>
            </a:r>
            <a:r>
              <a:rPr sz="1694" dirty="0">
                <a:solidFill>
                  <a:srgbClr val="00007F"/>
                </a:solidFill>
                <a:latin typeface="Verdana"/>
                <a:cs typeface="Verdana"/>
              </a:rPr>
              <a:t>de</a:t>
            </a:r>
            <a:r>
              <a:rPr sz="1694" spc="-42" dirty="0">
                <a:solidFill>
                  <a:srgbClr val="00007F"/>
                </a:solidFill>
                <a:latin typeface="Verdana"/>
                <a:cs typeface="Verdana"/>
              </a:rPr>
              <a:t> </a:t>
            </a:r>
            <a:r>
              <a:rPr sz="1694" dirty="0">
                <a:solidFill>
                  <a:srgbClr val="00007F"/>
                </a:solidFill>
                <a:latin typeface="Verdana"/>
                <a:cs typeface="Verdana"/>
              </a:rPr>
              <a:t>5</a:t>
            </a:r>
            <a:r>
              <a:rPr sz="1694" spc="-37" dirty="0">
                <a:solidFill>
                  <a:srgbClr val="00007F"/>
                </a:solidFill>
                <a:latin typeface="Verdana"/>
                <a:cs typeface="Verdana"/>
              </a:rPr>
              <a:t> </a:t>
            </a:r>
            <a:r>
              <a:rPr sz="1694" dirty="0">
                <a:solidFill>
                  <a:srgbClr val="00007F"/>
                </a:solidFill>
                <a:latin typeface="Verdana"/>
                <a:cs typeface="Verdana"/>
              </a:rPr>
              <a:t>bits</a:t>
            </a:r>
            <a:r>
              <a:rPr sz="1694" spc="-42" dirty="0">
                <a:solidFill>
                  <a:srgbClr val="00007F"/>
                </a:solidFill>
                <a:latin typeface="Verdana"/>
                <a:cs typeface="Verdana"/>
              </a:rPr>
              <a:t> </a:t>
            </a:r>
            <a:r>
              <a:rPr sz="1694" dirty="0">
                <a:solidFill>
                  <a:srgbClr val="00007F"/>
                </a:solidFill>
                <a:latin typeface="Verdana"/>
                <a:cs typeface="Verdana"/>
              </a:rPr>
              <a:t>consécutifs</a:t>
            </a:r>
            <a:r>
              <a:rPr sz="1694" spc="-48" dirty="0">
                <a:solidFill>
                  <a:srgbClr val="00007F"/>
                </a:solidFill>
                <a:latin typeface="Verdana"/>
                <a:cs typeface="Verdana"/>
              </a:rPr>
              <a:t> </a:t>
            </a:r>
            <a:r>
              <a:rPr sz="1694" dirty="0">
                <a:solidFill>
                  <a:srgbClr val="00007F"/>
                </a:solidFill>
                <a:latin typeface="Verdana"/>
                <a:cs typeface="Verdana"/>
              </a:rPr>
              <a:t>à</a:t>
            </a:r>
            <a:r>
              <a:rPr sz="1694" spc="-37" dirty="0">
                <a:solidFill>
                  <a:srgbClr val="00007F"/>
                </a:solidFill>
                <a:latin typeface="Verdana"/>
                <a:cs typeface="Verdana"/>
              </a:rPr>
              <a:t> </a:t>
            </a:r>
            <a:r>
              <a:rPr sz="1694" spc="-26" dirty="0">
                <a:solidFill>
                  <a:srgbClr val="00007F"/>
                </a:solidFill>
                <a:latin typeface="Verdana"/>
                <a:cs typeface="Verdana"/>
              </a:rPr>
              <a:t>“1”</a:t>
            </a:r>
            <a:endParaRPr sz="1694">
              <a:latin typeface="Verdana"/>
              <a:cs typeface="Verdana"/>
            </a:endParaRPr>
          </a:p>
          <a:p>
            <a:pPr>
              <a:spcBef>
                <a:spcPts val="79"/>
              </a:spcBef>
              <a:buClr>
                <a:srgbClr val="00007F"/>
              </a:buClr>
              <a:buFont typeface="Wingdings"/>
              <a:buChar char=""/>
            </a:pPr>
            <a:endParaRPr sz="1694">
              <a:latin typeface="Verdana"/>
              <a:cs typeface="Verdana"/>
            </a:endParaRPr>
          </a:p>
          <a:p>
            <a:pPr marL="241369" indent="-187582">
              <a:buSzPct val="78125"/>
              <a:buFont typeface="Wingdings"/>
              <a:buChar char=""/>
              <a:tabLst>
                <a:tab pos="241369" algn="l"/>
              </a:tabLst>
            </a:pPr>
            <a:r>
              <a:rPr sz="1694" b="1" dirty="0">
                <a:solidFill>
                  <a:srgbClr val="00007F"/>
                </a:solidFill>
                <a:latin typeface="Verdana"/>
                <a:cs typeface="Verdana"/>
              </a:rPr>
              <a:t>Côté</a:t>
            </a:r>
            <a:r>
              <a:rPr sz="1694" b="1" spc="-48" dirty="0">
                <a:solidFill>
                  <a:srgbClr val="00007F"/>
                </a:solidFill>
                <a:latin typeface="Verdana"/>
                <a:cs typeface="Verdana"/>
              </a:rPr>
              <a:t> </a:t>
            </a:r>
            <a:r>
              <a:rPr sz="1694" b="1" dirty="0">
                <a:solidFill>
                  <a:srgbClr val="00007F"/>
                </a:solidFill>
                <a:latin typeface="Verdana"/>
                <a:cs typeface="Verdana"/>
              </a:rPr>
              <a:t>émission</a:t>
            </a:r>
            <a:r>
              <a:rPr sz="1694" b="1" spc="-37" dirty="0">
                <a:solidFill>
                  <a:srgbClr val="00007F"/>
                </a:solidFill>
                <a:latin typeface="Verdana"/>
                <a:cs typeface="Verdana"/>
              </a:rPr>
              <a:t> </a:t>
            </a:r>
            <a:r>
              <a:rPr sz="1694" b="1" dirty="0">
                <a:solidFill>
                  <a:srgbClr val="00007F"/>
                </a:solidFill>
                <a:latin typeface="Verdana"/>
                <a:cs typeface="Verdana"/>
              </a:rPr>
              <a:t>:</a:t>
            </a:r>
            <a:r>
              <a:rPr sz="1694" b="1" spc="-37" dirty="0">
                <a:solidFill>
                  <a:srgbClr val="00007F"/>
                </a:solidFill>
                <a:latin typeface="Verdana"/>
                <a:cs typeface="Verdana"/>
              </a:rPr>
              <a:t> </a:t>
            </a:r>
            <a:r>
              <a:rPr sz="1694" dirty="0">
                <a:solidFill>
                  <a:srgbClr val="00007F"/>
                </a:solidFill>
                <a:latin typeface="Verdana"/>
                <a:cs typeface="Verdana"/>
              </a:rPr>
              <a:t>si</a:t>
            </a:r>
            <a:r>
              <a:rPr sz="1694" spc="-48" dirty="0">
                <a:solidFill>
                  <a:srgbClr val="00007F"/>
                </a:solidFill>
                <a:latin typeface="Verdana"/>
                <a:cs typeface="Verdana"/>
              </a:rPr>
              <a:t> </a:t>
            </a:r>
            <a:r>
              <a:rPr sz="1694" dirty="0">
                <a:solidFill>
                  <a:srgbClr val="00007F"/>
                </a:solidFill>
                <a:latin typeface="Verdana"/>
                <a:cs typeface="Verdana"/>
              </a:rPr>
              <a:t>5</a:t>
            </a:r>
            <a:r>
              <a:rPr sz="1694" spc="-42" dirty="0">
                <a:solidFill>
                  <a:srgbClr val="00007F"/>
                </a:solidFill>
                <a:latin typeface="Verdana"/>
                <a:cs typeface="Verdana"/>
              </a:rPr>
              <a:t> </a:t>
            </a:r>
            <a:r>
              <a:rPr sz="1694" dirty="0">
                <a:solidFill>
                  <a:srgbClr val="00007F"/>
                </a:solidFill>
                <a:latin typeface="Verdana"/>
                <a:cs typeface="Verdana"/>
              </a:rPr>
              <a:t>bits</a:t>
            </a:r>
            <a:r>
              <a:rPr sz="1694" spc="-53" dirty="0">
                <a:solidFill>
                  <a:srgbClr val="00007F"/>
                </a:solidFill>
                <a:latin typeface="Verdana"/>
                <a:cs typeface="Verdana"/>
              </a:rPr>
              <a:t> </a:t>
            </a:r>
            <a:r>
              <a:rPr sz="1694" dirty="0">
                <a:solidFill>
                  <a:srgbClr val="00007F"/>
                </a:solidFill>
                <a:latin typeface="Verdana"/>
                <a:cs typeface="Verdana"/>
              </a:rPr>
              <a:t>consécutifs</a:t>
            </a:r>
            <a:r>
              <a:rPr sz="1694" spc="-48" dirty="0">
                <a:solidFill>
                  <a:srgbClr val="00007F"/>
                </a:solidFill>
                <a:latin typeface="Verdana"/>
                <a:cs typeface="Verdana"/>
              </a:rPr>
              <a:t> </a:t>
            </a:r>
            <a:r>
              <a:rPr sz="1694" dirty="0">
                <a:solidFill>
                  <a:srgbClr val="00007F"/>
                </a:solidFill>
                <a:latin typeface="Verdana"/>
                <a:cs typeface="Verdana"/>
              </a:rPr>
              <a:t>sont</a:t>
            </a:r>
            <a:r>
              <a:rPr sz="1694" spc="-48" dirty="0">
                <a:solidFill>
                  <a:srgbClr val="00007F"/>
                </a:solidFill>
                <a:latin typeface="Verdana"/>
                <a:cs typeface="Verdana"/>
              </a:rPr>
              <a:t> </a:t>
            </a:r>
            <a:r>
              <a:rPr sz="1694" dirty="0">
                <a:solidFill>
                  <a:srgbClr val="00007F"/>
                </a:solidFill>
                <a:latin typeface="Verdana"/>
                <a:cs typeface="Verdana"/>
              </a:rPr>
              <a:t>à</a:t>
            </a:r>
            <a:r>
              <a:rPr sz="1694" spc="-48" dirty="0">
                <a:solidFill>
                  <a:srgbClr val="00007F"/>
                </a:solidFill>
                <a:latin typeface="Verdana"/>
                <a:cs typeface="Verdana"/>
              </a:rPr>
              <a:t> </a:t>
            </a:r>
            <a:r>
              <a:rPr sz="1694" spc="-26" dirty="0">
                <a:solidFill>
                  <a:srgbClr val="00007F"/>
                </a:solidFill>
                <a:latin typeface="Verdana"/>
                <a:cs typeface="Verdana"/>
              </a:rPr>
              <a:t>“1”,</a:t>
            </a:r>
            <a:r>
              <a:rPr sz="1694" spc="-48" dirty="0">
                <a:solidFill>
                  <a:srgbClr val="00007F"/>
                </a:solidFill>
                <a:latin typeface="Verdana"/>
                <a:cs typeface="Verdana"/>
              </a:rPr>
              <a:t> </a:t>
            </a:r>
            <a:r>
              <a:rPr sz="1694" dirty="0">
                <a:solidFill>
                  <a:srgbClr val="00007F"/>
                </a:solidFill>
                <a:latin typeface="Verdana"/>
                <a:cs typeface="Verdana"/>
              </a:rPr>
              <a:t>l’automate</a:t>
            </a:r>
            <a:r>
              <a:rPr sz="1694" spc="-53" dirty="0">
                <a:solidFill>
                  <a:srgbClr val="00007F"/>
                </a:solidFill>
                <a:latin typeface="Verdana"/>
                <a:cs typeface="Verdana"/>
              </a:rPr>
              <a:t> </a:t>
            </a:r>
            <a:r>
              <a:rPr sz="1694" dirty="0">
                <a:solidFill>
                  <a:srgbClr val="00007F"/>
                </a:solidFill>
                <a:latin typeface="Verdana"/>
                <a:cs typeface="Verdana"/>
              </a:rPr>
              <a:t>insère</a:t>
            </a:r>
            <a:r>
              <a:rPr sz="1694" spc="-48" dirty="0">
                <a:solidFill>
                  <a:srgbClr val="00007F"/>
                </a:solidFill>
                <a:latin typeface="Verdana"/>
                <a:cs typeface="Verdana"/>
              </a:rPr>
              <a:t> </a:t>
            </a:r>
            <a:r>
              <a:rPr sz="1694" dirty="0">
                <a:solidFill>
                  <a:srgbClr val="00007F"/>
                </a:solidFill>
                <a:latin typeface="Verdana"/>
                <a:cs typeface="Verdana"/>
              </a:rPr>
              <a:t>un</a:t>
            </a:r>
            <a:r>
              <a:rPr sz="1694" spc="-53" dirty="0">
                <a:solidFill>
                  <a:srgbClr val="00007F"/>
                </a:solidFill>
                <a:latin typeface="Verdana"/>
                <a:cs typeface="Verdana"/>
              </a:rPr>
              <a:t> </a:t>
            </a:r>
            <a:r>
              <a:rPr sz="1694" spc="-26" dirty="0">
                <a:solidFill>
                  <a:srgbClr val="00007F"/>
                </a:solidFill>
                <a:latin typeface="Verdana"/>
                <a:cs typeface="Verdana"/>
              </a:rPr>
              <a:t>“0”</a:t>
            </a:r>
            <a:endParaRPr sz="1694">
              <a:latin typeface="Verdana"/>
              <a:cs typeface="Verdana"/>
            </a:endParaRPr>
          </a:p>
          <a:p>
            <a:pPr>
              <a:spcBef>
                <a:spcPts val="90"/>
              </a:spcBef>
              <a:buClr>
                <a:srgbClr val="00007F"/>
              </a:buClr>
              <a:buFont typeface="Wingdings"/>
              <a:buChar char=""/>
            </a:pPr>
            <a:endParaRPr sz="1694">
              <a:latin typeface="Verdana"/>
              <a:cs typeface="Verdana"/>
            </a:endParaRPr>
          </a:p>
          <a:p>
            <a:pPr marL="241369" indent="-187582">
              <a:buSzPct val="78125"/>
              <a:buFont typeface="Wingdings"/>
              <a:buChar char=""/>
              <a:tabLst>
                <a:tab pos="241369" algn="l"/>
              </a:tabLst>
            </a:pPr>
            <a:r>
              <a:rPr sz="1694" b="1" dirty="0">
                <a:solidFill>
                  <a:srgbClr val="00007F"/>
                </a:solidFill>
                <a:latin typeface="Verdana"/>
                <a:cs typeface="Verdana"/>
              </a:rPr>
              <a:t>Côté</a:t>
            </a:r>
            <a:r>
              <a:rPr sz="1694" b="1" spc="-53" dirty="0">
                <a:solidFill>
                  <a:srgbClr val="00007F"/>
                </a:solidFill>
                <a:latin typeface="Verdana"/>
                <a:cs typeface="Verdana"/>
              </a:rPr>
              <a:t> </a:t>
            </a:r>
            <a:r>
              <a:rPr sz="1694" b="1" dirty="0">
                <a:solidFill>
                  <a:srgbClr val="00007F"/>
                </a:solidFill>
                <a:latin typeface="Verdana"/>
                <a:cs typeface="Verdana"/>
              </a:rPr>
              <a:t>réception</a:t>
            </a:r>
            <a:r>
              <a:rPr sz="1694" b="1" spc="-48" dirty="0">
                <a:solidFill>
                  <a:srgbClr val="00007F"/>
                </a:solidFill>
                <a:latin typeface="Verdana"/>
                <a:cs typeface="Verdana"/>
              </a:rPr>
              <a:t> </a:t>
            </a:r>
            <a:r>
              <a:rPr sz="1694" b="1" dirty="0">
                <a:solidFill>
                  <a:srgbClr val="00007F"/>
                </a:solidFill>
                <a:latin typeface="Verdana"/>
                <a:cs typeface="Verdana"/>
              </a:rPr>
              <a:t>:</a:t>
            </a:r>
            <a:r>
              <a:rPr sz="1694" b="1" spc="-26" dirty="0">
                <a:solidFill>
                  <a:srgbClr val="00007F"/>
                </a:solidFill>
                <a:latin typeface="Verdana"/>
                <a:cs typeface="Verdana"/>
              </a:rPr>
              <a:t> </a:t>
            </a:r>
            <a:r>
              <a:rPr sz="1694" dirty="0">
                <a:solidFill>
                  <a:srgbClr val="00007F"/>
                </a:solidFill>
                <a:latin typeface="Verdana"/>
                <a:cs typeface="Verdana"/>
              </a:rPr>
              <a:t>si</a:t>
            </a:r>
            <a:r>
              <a:rPr sz="1694" spc="-53" dirty="0">
                <a:solidFill>
                  <a:srgbClr val="00007F"/>
                </a:solidFill>
                <a:latin typeface="Verdana"/>
                <a:cs typeface="Verdana"/>
              </a:rPr>
              <a:t> </a:t>
            </a:r>
            <a:r>
              <a:rPr sz="1694" dirty="0">
                <a:solidFill>
                  <a:srgbClr val="00007F"/>
                </a:solidFill>
                <a:latin typeface="Verdana"/>
                <a:cs typeface="Verdana"/>
              </a:rPr>
              <a:t>5</a:t>
            </a:r>
            <a:r>
              <a:rPr sz="1694" spc="-53" dirty="0">
                <a:solidFill>
                  <a:srgbClr val="00007F"/>
                </a:solidFill>
                <a:latin typeface="Verdana"/>
                <a:cs typeface="Verdana"/>
              </a:rPr>
              <a:t> </a:t>
            </a:r>
            <a:r>
              <a:rPr sz="1694" dirty="0">
                <a:solidFill>
                  <a:srgbClr val="00007F"/>
                </a:solidFill>
                <a:latin typeface="Verdana"/>
                <a:cs typeface="Verdana"/>
              </a:rPr>
              <a:t>bits</a:t>
            </a:r>
            <a:r>
              <a:rPr sz="1694" spc="-53" dirty="0">
                <a:solidFill>
                  <a:srgbClr val="00007F"/>
                </a:solidFill>
                <a:latin typeface="Verdana"/>
                <a:cs typeface="Verdana"/>
              </a:rPr>
              <a:t> </a:t>
            </a:r>
            <a:r>
              <a:rPr sz="1694" dirty="0">
                <a:solidFill>
                  <a:srgbClr val="00007F"/>
                </a:solidFill>
                <a:latin typeface="Verdana"/>
                <a:cs typeface="Verdana"/>
              </a:rPr>
              <a:t>consécutifs</a:t>
            </a:r>
            <a:r>
              <a:rPr sz="1694" spc="-58" dirty="0">
                <a:solidFill>
                  <a:srgbClr val="00007F"/>
                </a:solidFill>
                <a:latin typeface="Verdana"/>
                <a:cs typeface="Verdana"/>
              </a:rPr>
              <a:t> </a:t>
            </a:r>
            <a:r>
              <a:rPr sz="1694" dirty="0">
                <a:solidFill>
                  <a:srgbClr val="00007F"/>
                </a:solidFill>
                <a:latin typeface="Verdana"/>
                <a:cs typeface="Verdana"/>
              </a:rPr>
              <a:t>sont</a:t>
            </a:r>
            <a:r>
              <a:rPr sz="1694" spc="-53" dirty="0">
                <a:solidFill>
                  <a:srgbClr val="00007F"/>
                </a:solidFill>
                <a:latin typeface="Verdana"/>
                <a:cs typeface="Verdana"/>
              </a:rPr>
              <a:t> </a:t>
            </a:r>
            <a:r>
              <a:rPr sz="1694" dirty="0">
                <a:solidFill>
                  <a:srgbClr val="00007F"/>
                </a:solidFill>
                <a:latin typeface="Verdana"/>
                <a:cs typeface="Verdana"/>
              </a:rPr>
              <a:t>à</a:t>
            </a:r>
            <a:r>
              <a:rPr sz="1694" spc="-48" dirty="0">
                <a:solidFill>
                  <a:srgbClr val="00007F"/>
                </a:solidFill>
                <a:latin typeface="Verdana"/>
                <a:cs typeface="Verdana"/>
              </a:rPr>
              <a:t> </a:t>
            </a:r>
            <a:r>
              <a:rPr sz="1694" spc="-26" dirty="0">
                <a:solidFill>
                  <a:srgbClr val="00007F"/>
                </a:solidFill>
                <a:latin typeface="Verdana"/>
                <a:cs typeface="Verdana"/>
              </a:rPr>
              <a:t>“1”,</a:t>
            </a:r>
            <a:r>
              <a:rPr sz="1694" spc="-58" dirty="0">
                <a:solidFill>
                  <a:srgbClr val="00007F"/>
                </a:solidFill>
                <a:latin typeface="Verdana"/>
                <a:cs typeface="Verdana"/>
              </a:rPr>
              <a:t> </a:t>
            </a:r>
            <a:r>
              <a:rPr sz="1694" dirty="0">
                <a:solidFill>
                  <a:srgbClr val="00007F"/>
                </a:solidFill>
                <a:latin typeface="Verdana"/>
                <a:cs typeface="Verdana"/>
              </a:rPr>
              <a:t>l’automate</a:t>
            </a:r>
            <a:r>
              <a:rPr sz="1694" spc="-58" dirty="0">
                <a:solidFill>
                  <a:srgbClr val="00007F"/>
                </a:solidFill>
                <a:latin typeface="Verdana"/>
                <a:cs typeface="Verdana"/>
              </a:rPr>
              <a:t> </a:t>
            </a:r>
            <a:r>
              <a:rPr sz="1694" dirty="0">
                <a:solidFill>
                  <a:srgbClr val="00007F"/>
                </a:solidFill>
                <a:latin typeface="Verdana"/>
                <a:cs typeface="Verdana"/>
              </a:rPr>
              <a:t>regarde</a:t>
            </a:r>
            <a:r>
              <a:rPr sz="1694" spc="-53" dirty="0">
                <a:solidFill>
                  <a:srgbClr val="00007F"/>
                </a:solidFill>
                <a:latin typeface="Verdana"/>
                <a:cs typeface="Verdana"/>
              </a:rPr>
              <a:t> </a:t>
            </a:r>
            <a:r>
              <a:rPr sz="1694" dirty="0">
                <a:solidFill>
                  <a:srgbClr val="00007F"/>
                </a:solidFill>
                <a:latin typeface="Verdana"/>
                <a:cs typeface="Verdana"/>
              </a:rPr>
              <a:t>le</a:t>
            </a:r>
            <a:r>
              <a:rPr sz="1694" spc="-58" dirty="0">
                <a:solidFill>
                  <a:srgbClr val="00007F"/>
                </a:solidFill>
                <a:latin typeface="Verdana"/>
                <a:cs typeface="Verdana"/>
              </a:rPr>
              <a:t> </a:t>
            </a:r>
            <a:r>
              <a:rPr sz="1694" dirty="0">
                <a:solidFill>
                  <a:srgbClr val="00007F"/>
                </a:solidFill>
                <a:latin typeface="Verdana"/>
                <a:cs typeface="Verdana"/>
              </a:rPr>
              <a:t>bit</a:t>
            </a:r>
            <a:r>
              <a:rPr sz="1694" spc="-53" dirty="0">
                <a:solidFill>
                  <a:srgbClr val="00007F"/>
                </a:solidFill>
                <a:latin typeface="Verdana"/>
                <a:cs typeface="Verdana"/>
              </a:rPr>
              <a:t> </a:t>
            </a:r>
            <a:r>
              <a:rPr sz="1694" dirty="0">
                <a:solidFill>
                  <a:srgbClr val="00007F"/>
                </a:solidFill>
                <a:latin typeface="Verdana"/>
                <a:cs typeface="Verdana"/>
              </a:rPr>
              <a:t>suivant</a:t>
            </a:r>
            <a:r>
              <a:rPr sz="1694" spc="-48" dirty="0">
                <a:solidFill>
                  <a:srgbClr val="00007F"/>
                </a:solidFill>
                <a:latin typeface="Verdana"/>
                <a:cs typeface="Verdana"/>
              </a:rPr>
              <a:t> </a:t>
            </a:r>
            <a:r>
              <a:rPr sz="1694" spc="-53" dirty="0">
                <a:solidFill>
                  <a:srgbClr val="00007F"/>
                </a:solidFill>
                <a:latin typeface="Verdana"/>
                <a:cs typeface="Verdana"/>
              </a:rPr>
              <a:t>:</a:t>
            </a:r>
            <a:endParaRPr sz="1694">
              <a:latin typeface="Verdana"/>
              <a:cs typeface="Verdana"/>
            </a:endParaRPr>
          </a:p>
          <a:p>
            <a:pPr>
              <a:spcBef>
                <a:spcPts val="90"/>
              </a:spcBef>
              <a:buClr>
                <a:srgbClr val="00007F"/>
              </a:buClr>
              <a:buFont typeface="Wingdings"/>
              <a:buChar char=""/>
            </a:pPr>
            <a:endParaRPr sz="1694">
              <a:latin typeface="Verdana"/>
              <a:cs typeface="Verdana"/>
            </a:endParaRPr>
          </a:p>
          <a:p>
            <a:pPr marL="725453" lvl="1" indent="-187582">
              <a:buSzPct val="78125"/>
              <a:buFont typeface="Wingdings"/>
              <a:buChar char=""/>
              <a:tabLst>
                <a:tab pos="725453" algn="l"/>
              </a:tabLst>
            </a:pPr>
            <a:r>
              <a:rPr sz="1694" dirty="0">
                <a:solidFill>
                  <a:srgbClr val="00007F"/>
                </a:solidFill>
                <a:latin typeface="Verdana"/>
                <a:cs typeface="Verdana"/>
              </a:rPr>
              <a:t>s’il</a:t>
            </a:r>
            <a:r>
              <a:rPr sz="1694" spc="-37" dirty="0">
                <a:solidFill>
                  <a:srgbClr val="00007F"/>
                </a:solidFill>
                <a:latin typeface="Verdana"/>
                <a:cs typeface="Verdana"/>
              </a:rPr>
              <a:t> </a:t>
            </a:r>
            <a:r>
              <a:rPr sz="1694" dirty="0">
                <a:solidFill>
                  <a:srgbClr val="00007F"/>
                </a:solidFill>
                <a:latin typeface="Verdana"/>
                <a:cs typeface="Verdana"/>
              </a:rPr>
              <a:t>est</a:t>
            </a:r>
            <a:r>
              <a:rPr sz="1694" spc="-37" dirty="0">
                <a:solidFill>
                  <a:srgbClr val="00007F"/>
                </a:solidFill>
                <a:latin typeface="Verdana"/>
                <a:cs typeface="Verdana"/>
              </a:rPr>
              <a:t> </a:t>
            </a:r>
            <a:r>
              <a:rPr sz="1694" dirty="0">
                <a:solidFill>
                  <a:srgbClr val="00007F"/>
                </a:solidFill>
                <a:latin typeface="Verdana"/>
                <a:cs typeface="Verdana"/>
              </a:rPr>
              <a:t>à</a:t>
            </a:r>
            <a:r>
              <a:rPr sz="1694" spc="-32" dirty="0">
                <a:solidFill>
                  <a:srgbClr val="00007F"/>
                </a:solidFill>
                <a:latin typeface="Verdana"/>
                <a:cs typeface="Verdana"/>
              </a:rPr>
              <a:t> </a:t>
            </a:r>
            <a:r>
              <a:rPr sz="1694" spc="-26" dirty="0">
                <a:solidFill>
                  <a:srgbClr val="00007F"/>
                </a:solidFill>
                <a:latin typeface="Verdana"/>
                <a:cs typeface="Verdana"/>
              </a:rPr>
              <a:t>“1”,</a:t>
            </a:r>
            <a:r>
              <a:rPr sz="1694" spc="-42" dirty="0">
                <a:solidFill>
                  <a:srgbClr val="00007F"/>
                </a:solidFill>
                <a:latin typeface="Verdana"/>
                <a:cs typeface="Verdana"/>
              </a:rPr>
              <a:t> </a:t>
            </a:r>
            <a:r>
              <a:rPr sz="1694" dirty="0">
                <a:solidFill>
                  <a:srgbClr val="00007F"/>
                </a:solidFill>
                <a:latin typeface="Verdana"/>
                <a:cs typeface="Verdana"/>
              </a:rPr>
              <a:t>il</a:t>
            </a:r>
            <a:r>
              <a:rPr sz="1694" spc="-32" dirty="0">
                <a:solidFill>
                  <a:srgbClr val="00007F"/>
                </a:solidFill>
                <a:latin typeface="Verdana"/>
                <a:cs typeface="Verdana"/>
              </a:rPr>
              <a:t> </a:t>
            </a:r>
            <a:r>
              <a:rPr sz="1694" dirty="0">
                <a:solidFill>
                  <a:srgbClr val="00007F"/>
                </a:solidFill>
                <a:latin typeface="Verdana"/>
                <a:cs typeface="Verdana"/>
              </a:rPr>
              <a:t>s’agit</a:t>
            </a:r>
            <a:r>
              <a:rPr sz="1694" spc="-37" dirty="0">
                <a:solidFill>
                  <a:srgbClr val="00007F"/>
                </a:solidFill>
                <a:latin typeface="Verdana"/>
                <a:cs typeface="Verdana"/>
              </a:rPr>
              <a:t> </a:t>
            </a:r>
            <a:r>
              <a:rPr sz="1694" dirty="0">
                <a:solidFill>
                  <a:srgbClr val="00007F"/>
                </a:solidFill>
                <a:latin typeface="Verdana"/>
                <a:cs typeface="Verdana"/>
              </a:rPr>
              <a:t>d’un</a:t>
            </a:r>
            <a:r>
              <a:rPr sz="1694" spc="-42" dirty="0">
                <a:solidFill>
                  <a:srgbClr val="00007F"/>
                </a:solidFill>
                <a:latin typeface="Verdana"/>
                <a:cs typeface="Verdana"/>
              </a:rPr>
              <a:t> </a:t>
            </a:r>
            <a:r>
              <a:rPr sz="1694" spc="-11" dirty="0">
                <a:solidFill>
                  <a:srgbClr val="00007F"/>
                </a:solidFill>
                <a:latin typeface="Verdana"/>
                <a:cs typeface="Verdana"/>
              </a:rPr>
              <a:t>fanion</a:t>
            </a:r>
            <a:endParaRPr sz="1694">
              <a:latin typeface="Verdana"/>
              <a:cs typeface="Verdana"/>
            </a:endParaRPr>
          </a:p>
          <a:p>
            <a:pPr marL="725453" lvl="1" indent="-187582">
              <a:spcBef>
                <a:spcPts val="1546"/>
              </a:spcBef>
              <a:buSzPct val="78125"/>
              <a:buFont typeface="Wingdings"/>
              <a:buChar char=""/>
              <a:tabLst>
                <a:tab pos="725453" algn="l"/>
              </a:tabLst>
            </a:pPr>
            <a:r>
              <a:rPr sz="1694" dirty="0">
                <a:solidFill>
                  <a:srgbClr val="00007F"/>
                </a:solidFill>
                <a:latin typeface="Verdana"/>
                <a:cs typeface="Verdana"/>
              </a:rPr>
              <a:t>s’il</a:t>
            </a:r>
            <a:r>
              <a:rPr sz="1694" spc="-32" dirty="0">
                <a:solidFill>
                  <a:srgbClr val="00007F"/>
                </a:solidFill>
                <a:latin typeface="Verdana"/>
                <a:cs typeface="Verdana"/>
              </a:rPr>
              <a:t> </a:t>
            </a:r>
            <a:r>
              <a:rPr sz="1694" dirty="0">
                <a:solidFill>
                  <a:srgbClr val="00007F"/>
                </a:solidFill>
                <a:latin typeface="Verdana"/>
                <a:cs typeface="Verdana"/>
              </a:rPr>
              <a:t>est</a:t>
            </a:r>
            <a:r>
              <a:rPr sz="1694" spc="-32" dirty="0">
                <a:solidFill>
                  <a:srgbClr val="00007F"/>
                </a:solidFill>
                <a:latin typeface="Verdana"/>
                <a:cs typeface="Verdana"/>
              </a:rPr>
              <a:t> </a:t>
            </a:r>
            <a:r>
              <a:rPr sz="1694" dirty="0">
                <a:solidFill>
                  <a:srgbClr val="00007F"/>
                </a:solidFill>
                <a:latin typeface="Verdana"/>
                <a:cs typeface="Verdana"/>
              </a:rPr>
              <a:t>à</a:t>
            </a:r>
            <a:r>
              <a:rPr sz="1694" spc="-26" dirty="0">
                <a:solidFill>
                  <a:srgbClr val="00007F"/>
                </a:solidFill>
                <a:latin typeface="Verdana"/>
                <a:cs typeface="Verdana"/>
              </a:rPr>
              <a:t> “0”,</a:t>
            </a:r>
            <a:r>
              <a:rPr sz="1694" spc="-37" dirty="0">
                <a:solidFill>
                  <a:srgbClr val="00007F"/>
                </a:solidFill>
                <a:latin typeface="Verdana"/>
                <a:cs typeface="Verdana"/>
              </a:rPr>
              <a:t> </a:t>
            </a:r>
            <a:r>
              <a:rPr sz="1694" dirty="0">
                <a:solidFill>
                  <a:srgbClr val="00007F"/>
                </a:solidFill>
                <a:latin typeface="Verdana"/>
                <a:cs typeface="Verdana"/>
              </a:rPr>
              <a:t>le</a:t>
            </a:r>
            <a:r>
              <a:rPr sz="1694" spc="-32" dirty="0">
                <a:solidFill>
                  <a:srgbClr val="00007F"/>
                </a:solidFill>
                <a:latin typeface="Verdana"/>
                <a:cs typeface="Verdana"/>
              </a:rPr>
              <a:t> </a:t>
            </a:r>
            <a:r>
              <a:rPr sz="1694" dirty="0">
                <a:solidFill>
                  <a:srgbClr val="00007F"/>
                </a:solidFill>
                <a:latin typeface="Verdana"/>
                <a:cs typeface="Verdana"/>
              </a:rPr>
              <a:t>“0”</a:t>
            </a:r>
            <a:r>
              <a:rPr sz="1694" spc="-37" dirty="0">
                <a:solidFill>
                  <a:srgbClr val="00007F"/>
                </a:solidFill>
                <a:latin typeface="Verdana"/>
                <a:cs typeface="Verdana"/>
              </a:rPr>
              <a:t> </a:t>
            </a:r>
            <a:r>
              <a:rPr sz="1694" dirty="0">
                <a:solidFill>
                  <a:srgbClr val="00007F"/>
                </a:solidFill>
                <a:latin typeface="Verdana"/>
                <a:cs typeface="Verdana"/>
              </a:rPr>
              <a:t>est</a:t>
            </a:r>
            <a:r>
              <a:rPr sz="1694" spc="-32" dirty="0">
                <a:solidFill>
                  <a:srgbClr val="00007F"/>
                </a:solidFill>
                <a:latin typeface="Verdana"/>
                <a:cs typeface="Verdana"/>
              </a:rPr>
              <a:t> </a:t>
            </a:r>
            <a:r>
              <a:rPr sz="1694" dirty="0">
                <a:solidFill>
                  <a:srgbClr val="00007F"/>
                </a:solidFill>
                <a:latin typeface="Verdana"/>
                <a:cs typeface="Verdana"/>
              </a:rPr>
              <a:t>enlevé</a:t>
            </a:r>
            <a:r>
              <a:rPr sz="1694" spc="-32" dirty="0">
                <a:solidFill>
                  <a:srgbClr val="00007F"/>
                </a:solidFill>
                <a:latin typeface="Verdana"/>
                <a:cs typeface="Verdana"/>
              </a:rPr>
              <a:t> </a:t>
            </a:r>
            <a:r>
              <a:rPr sz="1694" dirty="0">
                <a:solidFill>
                  <a:srgbClr val="00007F"/>
                </a:solidFill>
                <a:latin typeface="Verdana"/>
                <a:cs typeface="Verdana"/>
              </a:rPr>
              <a:t>de</a:t>
            </a:r>
            <a:r>
              <a:rPr sz="1694" spc="-37" dirty="0">
                <a:solidFill>
                  <a:srgbClr val="00007F"/>
                </a:solidFill>
                <a:latin typeface="Verdana"/>
                <a:cs typeface="Verdana"/>
              </a:rPr>
              <a:t> </a:t>
            </a:r>
            <a:r>
              <a:rPr sz="1694" dirty="0">
                <a:solidFill>
                  <a:srgbClr val="00007F"/>
                </a:solidFill>
                <a:latin typeface="Verdana"/>
                <a:cs typeface="Verdana"/>
              </a:rPr>
              <a:t>la</a:t>
            </a:r>
            <a:r>
              <a:rPr sz="1694" spc="-26" dirty="0">
                <a:solidFill>
                  <a:srgbClr val="00007F"/>
                </a:solidFill>
                <a:latin typeface="Verdana"/>
                <a:cs typeface="Verdana"/>
              </a:rPr>
              <a:t> </a:t>
            </a:r>
            <a:r>
              <a:rPr sz="1694" spc="-11" dirty="0">
                <a:solidFill>
                  <a:srgbClr val="00007F"/>
                </a:solidFill>
                <a:latin typeface="Verdana"/>
                <a:cs typeface="Verdana"/>
              </a:rPr>
              <a:t>séquence</a:t>
            </a:r>
            <a:endParaRPr sz="1694">
              <a:latin typeface="Verdana"/>
              <a:cs typeface="Verdana"/>
            </a:endParaRPr>
          </a:p>
        </p:txBody>
      </p:sp>
      <p:graphicFrame>
        <p:nvGraphicFramePr>
          <p:cNvPr id="3" name="object 3"/>
          <p:cNvGraphicFramePr>
            <a:graphicFrameLocks noGrp="1"/>
          </p:cNvGraphicFramePr>
          <p:nvPr/>
        </p:nvGraphicFramePr>
        <p:xfrm>
          <a:off x="1900949" y="4683369"/>
          <a:ext cx="8651837" cy="302559"/>
        </p:xfrm>
        <a:graphic>
          <a:graphicData uri="http://schemas.openxmlformats.org/drawingml/2006/table">
            <a:tbl>
              <a:tblPr firstRow="1" bandRow="1">
                <a:tableStyleId>{2D5ABB26-0587-4C30-8999-92F81FD0307C}</a:tableStyleId>
              </a:tblPr>
              <a:tblGrid>
                <a:gridCol w="1717862">
                  <a:extLst>
                    <a:ext uri="{9D8B030D-6E8A-4147-A177-3AD203B41FA5}">
                      <a16:colId xmlns:a16="http://schemas.microsoft.com/office/drawing/2014/main" val="20000"/>
                    </a:ext>
                  </a:extLst>
                </a:gridCol>
                <a:gridCol w="4952552">
                  <a:extLst>
                    <a:ext uri="{9D8B030D-6E8A-4147-A177-3AD203B41FA5}">
                      <a16:colId xmlns:a16="http://schemas.microsoft.com/office/drawing/2014/main" val="20001"/>
                    </a:ext>
                  </a:extLst>
                </a:gridCol>
                <a:gridCol w="1981423">
                  <a:extLst>
                    <a:ext uri="{9D8B030D-6E8A-4147-A177-3AD203B41FA5}">
                      <a16:colId xmlns:a16="http://schemas.microsoft.com/office/drawing/2014/main" val="20002"/>
                    </a:ext>
                  </a:extLst>
                </a:gridCol>
              </a:tblGrid>
              <a:tr h="302559">
                <a:tc>
                  <a:txBody>
                    <a:bodyPr/>
                    <a:lstStyle/>
                    <a:p>
                      <a:pPr marL="229235">
                        <a:lnSpc>
                          <a:spcPts val="1780"/>
                        </a:lnSpc>
                        <a:spcBef>
                          <a:spcPts val="370"/>
                        </a:spcBef>
                      </a:pPr>
                      <a:r>
                        <a:rPr sz="1900" spc="-10" dirty="0">
                          <a:solidFill>
                            <a:srgbClr val="00007F"/>
                          </a:solidFill>
                          <a:latin typeface="Verdana"/>
                          <a:cs typeface="Verdana"/>
                        </a:rPr>
                        <a:t>01111110</a:t>
                      </a:r>
                      <a:endParaRPr sz="1900">
                        <a:latin typeface="Verdana"/>
                        <a:cs typeface="Verdana"/>
                      </a:endParaRPr>
                    </a:p>
                  </a:txBody>
                  <a:tcPr marL="0" marR="0" marT="49754" marB="0">
                    <a:lnL w="9525">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CCCCCC"/>
                    </a:solidFill>
                  </a:tcPr>
                </a:tc>
                <a:tc>
                  <a:txBody>
                    <a:bodyPr/>
                    <a:lstStyle/>
                    <a:p>
                      <a:pPr marL="375285">
                        <a:lnSpc>
                          <a:spcPts val="1780"/>
                        </a:lnSpc>
                        <a:spcBef>
                          <a:spcPts val="370"/>
                        </a:spcBef>
                      </a:pPr>
                      <a:r>
                        <a:rPr sz="1900" spc="-10" dirty="0">
                          <a:solidFill>
                            <a:srgbClr val="00007F"/>
                          </a:solidFill>
                          <a:latin typeface="Verdana"/>
                          <a:cs typeface="Verdana"/>
                        </a:rPr>
                        <a:t>000111111001011111001101100</a:t>
                      </a:r>
                      <a:endParaRPr sz="1900">
                        <a:latin typeface="Verdana"/>
                        <a:cs typeface="Verdana"/>
                      </a:endParaRPr>
                    </a:p>
                  </a:txBody>
                  <a:tcPr marL="0" marR="0" marT="49754"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tcPr>
                </a:tc>
                <a:tc>
                  <a:txBody>
                    <a:bodyPr/>
                    <a:lstStyle/>
                    <a:p>
                      <a:pPr marL="353060">
                        <a:lnSpc>
                          <a:spcPts val="1780"/>
                        </a:lnSpc>
                        <a:spcBef>
                          <a:spcPts val="370"/>
                        </a:spcBef>
                      </a:pPr>
                      <a:r>
                        <a:rPr sz="1900" spc="-10" dirty="0">
                          <a:solidFill>
                            <a:srgbClr val="00007F"/>
                          </a:solidFill>
                          <a:latin typeface="Verdana"/>
                          <a:cs typeface="Verdana"/>
                        </a:rPr>
                        <a:t>01111110</a:t>
                      </a:r>
                      <a:endParaRPr sz="1900">
                        <a:latin typeface="Verdana"/>
                        <a:cs typeface="Verdana"/>
                      </a:endParaRPr>
                    </a:p>
                  </a:txBody>
                  <a:tcPr marL="0" marR="0" marT="49754" marB="0">
                    <a:lnL w="12700">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solidFill>
                      <a:srgbClr val="CCCCCC"/>
                    </a:solidFill>
                  </a:tcPr>
                </a:tc>
                <a:extLst>
                  <a:ext uri="{0D108BD9-81ED-4DB2-BD59-A6C34878D82A}">
                    <a16:rowId xmlns:a16="http://schemas.microsoft.com/office/drawing/2014/main" val="10000"/>
                  </a:ext>
                </a:extLst>
              </a:tr>
            </a:tbl>
          </a:graphicData>
        </a:graphic>
      </p:graphicFrame>
      <p:sp>
        <p:nvSpPr>
          <p:cNvPr id="4" name="object 4"/>
          <p:cNvSpPr txBox="1"/>
          <p:nvPr/>
        </p:nvSpPr>
        <p:spPr>
          <a:xfrm>
            <a:off x="9110831" y="4413325"/>
            <a:ext cx="730175" cy="274291"/>
          </a:xfrm>
          <a:prstGeom prst="rect">
            <a:avLst/>
          </a:prstGeom>
        </p:spPr>
        <p:txBody>
          <a:bodyPr vert="horz" wrap="square" lIns="0" tIns="13447" rIns="0" bIns="0" rtlCol="0">
            <a:spAutoFit/>
          </a:bodyPr>
          <a:lstStyle/>
          <a:p>
            <a:pPr marL="13447">
              <a:spcBef>
                <a:spcPts val="106"/>
              </a:spcBef>
            </a:pPr>
            <a:r>
              <a:rPr sz="1694" spc="-11" dirty="0">
                <a:solidFill>
                  <a:srgbClr val="00007F"/>
                </a:solidFill>
                <a:latin typeface="Verdana"/>
                <a:cs typeface="Verdana"/>
              </a:rPr>
              <a:t>Fanion</a:t>
            </a:r>
            <a:endParaRPr sz="1694">
              <a:latin typeface="Verdana"/>
              <a:cs typeface="Verdana"/>
            </a:endParaRPr>
          </a:p>
        </p:txBody>
      </p:sp>
      <p:sp>
        <p:nvSpPr>
          <p:cNvPr id="5" name="object 5"/>
          <p:cNvSpPr txBox="1"/>
          <p:nvPr/>
        </p:nvSpPr>
        <p:spPr>
          <a:xfrm>
            <a:off x="1339774" y="3876787"/>
            <a:ext cx="1828800" cy="811233"/>
          </a:xfrm>
          <a:prstGeom prst="rect">
            <a:avLst/>
          </a:prstGeom>
        </p:spPr>
        <p:txBody>
          <a:bodyPr vert="horz" wrap="square" lIns="0" tIns="13447" rIns="0" bIns="0" rtlCol="0">
            <a:spAutoFit/>
          </a:bodyPr>
          <a:lstStyle/>
          <a:p>
            <a:pPr marL="203046" indent="-189599">
              <a:spcBef>
                <a:spcPts val="106"/>
              </a:spcBef>
              <a:buSzPct val="80555"/>
              <a:buFont typeface="Segoe UI Symbol"/>
              <a:buChar char="■"/>
              <a:tabLst>
                <a:tab pos="203046" algn="l"/>
              </a:tabLst>
            </a:pPr>
            <a:r>
              <a:rPr sz="1906" b="1" spc="-11" dirty="0">
                <a:solidFill>
                  <a:srgbClr val="00007F"/>
                </a:solidFill>
                <a:latin typeface="Verdana"/>
                <a:cs typeface="Verdana"/>
              </a:rPr>
              <a:t>Exemple</a:t>
            </a:r>
            <a:endParaRPr sz="1906">
              <a:latin typeface="Verdana"/>
              <a:cs typeface="Verdana"/>
            </a:endParaRPr>
          </a:p>
          <a:p>
            <a:pPr marL="1112047">
              <a:spcBef>
                <a:spcPts val="1938"/>
              </a:spcBef>
            </a:pPr>
            <a:r>
              <a:rPr sz="1694" spc="-11" dirty="0">
                <a:solidFill>
                  <a:srgbClr val="00007F"/>
                </a:solidFill>
                <a:latin typeface="Verdana"/>
                <a:cs typeface="Verdana"/>
              </a:rPr>
              <a:t>Fanion</a:t>
            </a:r>
            <a:endParaRPr sz="1694">
              <a:latin typeface="Verdana"/>
              <a:cs typeface="Verdana"/>
            </a:endParaRPr>
          </a:p>
        </p:txBody>
      </p:sp>
      <p:sp>
        <p:nvSpPr>
          <p:cNvPr id="6" name="object 6"/>
          <p:cNvSpPr txBox="1"/>
          <p:nvPr/>
        </p:nvSpPr>
        <p:spPr>
          <a:xfrm>
            <a:off x="4861560" y="4348778"/>
            <a:ext cx="1746773" cy="257941"/>
          </a:xfrm>
          <a:prstGeom prst="rect">
            <a:avLst/>
          </a:prstGeom>
        </p:spPr>
        <p:txBody>
          <a:bodyPr vert="horz" wrap="square" lIns="0" tIns="13447" rIns="0" bIns="0" rtlCol="0">
            <a:spAutoFit/>
          </a:bodyPr>
          <a:lstStyle/>
          <a:p>
            <a:pPr marL="13447">
              <a:spcBef>
                <a:spcPts val="106"/>
              </a:spcBef>
            </a:pPr>
            <a:r>
              <a:rPr sz="1588" spc="-11" dirty="0">
                <a:solidFill>
                  <a:srgbClr val="00007F"/>
                </a:solidFill>
                <a:latin typeface="Arial MT"/>
                <a:cs typeface="Arial MT"/>
              </a:rPr>
              <a:t>Séquence</a:t>
            </a:r>
            <a:r>
              <a:rPr sz="1588" spc="-32" dirty="0">
                <a:solidFill>
                  <a:srgbClr val="00007F"/>
                </a:solidFill>
                <a:latin typeface="Arial MT"/>
                <a:cs typeface="Arial MT"/>
              </a:rPr>
              <a:t> </a:t>
            </a:r>
            <a:r>
              <a:rPr sz="1588" spc="-11" dirty="0">
                <a:solidFill>
                  <a:srgbClr val="00007F"/>
                </a:solidFill>
                <a:latin typeface="Arial MT"/>
                <a:cs typeface="Arial MT"/>
              </a:rPr>
              <a:t>originale</a:t>
            </a:r>
            <a:endParaRPr sz="1588">
              <a:latin typeface="Arial MT"/>
              <a:cs typeface="Arial MT"/>
            </a:endParaRPr>
          </a:p>
        </p:txBody>
      </p:sp>
      <p:graphicFrame>
        <p:nvGraphicFramePr>
          <p:cNvPr id="7" name="object 7"/>
          <p:cNvGraphicFramePr>
            <a:graphicFrameLocks noGrp="1"/>
          </p:cNvGraphicFramePr>
          <p:nvPr/>
        </p:nvGraphicFramePr>
        <p:xfrm>
          <a:off x="1900949" y="5890915"/>
          <a:ext cx="8651837" cy="302559"/>
        </p:xfrm>
        <a:graphic>
          <a:graphicData uri="http://schemas.openxmlformats.org/drawingml/2006/table">
            <a:tbl>
              <a:tblPr firstRow="1" bandRow="1">
                <a:tableStyleId>{2D5ABB26-0587-4C30-8999-92F81FD0307C}</a:tableStyleId>
              </a:tblPr>
              <a:tblGrid>
                <a:gridCol w="1717862">
                  <a:extLst>
                    <a:ext uri="{9D8B030D-6E8A-4147-A177-3AD203B41FA5}">
                      <a16:colId xmlns:a16="http://schemas.microsoft.com/office/drawing/2014/main" val="20000"/>
                    </a:ext>
                  </a:extLst>
                </a:gridCol>
                <a:gridCol w="4952552">
                  <a:extLst>
                    <a:ext uri="{9D8B030D-6E8A-4147-A177-3AD203B41FA5}">
                      <a16:colId xmlns:a16="http://schemas.microsoft.com/office/drawing/2014/main" val="20001"/>
                    </a:ext>
                  </a:extLst>
                </a:gridCol>
                <a:gridCol w="1981423">
                  <a:extLst>
                    <a:ext uri="{9D8B030D-6E8A-4147-A177-3AD203B41FA5}">
                      <a16:colId xmlns:a16="http://schemas.microsoft.com/office/drawing/2014/main" val="20002"/>
                    </a:ext>
                  </a:extLst>
                </a:gridCol>
              </a:tblGrid>
              <a:tr h="302559">
                <a:tc>
                  <a:txBody>
                    <a:bodyPr/>
                    <a:lstStyle/>
                    <a:p>
                      <a:pPr marL="229235">
                        <a:lnSpc>
                          <a:spcPts val="1780"/>
                        </a:lnSpc>
                        <a:spcBef>
                          <a:spcPts val="370"/>
                        </a:spcBef>
                      </a:pPr>
                      <a:r>
                        <a:rPr sz="1900" spc="-10" dirty="0">
                          <a:solidFill>
                            <a:srgbClr val="00007F"/>
                          </a:solidFill>
                          <a:latin typeface="Verdana"/>
                          <a:cs typeface="Verdana"/>
                        </a:rPr>
                        <a:t>01111110</a:t>
                      </a:r>
                      <a:endParaRPr sz="1900">
                        <a:latin typeface="Verdana"/>
                        <a:cs typeface="Verdana"/>
                      </a:endParaRPr>
                    </a:p>
                  </a:txBody>
                  <a:tcPr marL="0" marR="0" marT="49754" marB="0">
                    <a:lnL w="9525">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solidFill>
                      <a:srgbClr val="CCCCCC"/>
                    </a:solidFill>
                  </a:tcPr>
                </a:tc>
                <a:tc>
                  <a:txBody>
                    <a:bodyPr/>
                    <a:lstStyle/>
                    <a:p>
                      <a:pPr marL="231775">
                        <a:lnSpc>
                          <a:spcPts val="1780"/>
                        </a:lnSpc>
                        <a:spcBef>
                          <a:spcPts val="370"/>
                        </a:spcBef>
                      </a:pPr>
                      <a:r>
                        <a:rPr sz="1900" spc="-10" dirty="0">
                          <a:solidFill>
                            <a:srgbClr val="00007F"/>
                          </a:solidFill>
                          <a:latin typeface="Verdana"/>
                          <a:cs typeface="Verdana"/>
                        </a:rPr>
                        <a:t>00011111</a:t>
                      </a:r>
                      <a:r>
                        <a:rPr sz="1900" spc="-10" dirty="0">
                          <a:solidFill>
                            <a:srgbClr val="FF0000"/>
                          </a:solidFill>
                          <a:latin typeface="Verdana"/>
                          <a:cs typeface="Verdana"/>
                        </a:rPr>
                        <a:t>0</a:t>
                      </a:r>
                      <a:r>
                        <a:rPr sz="1900" spc="-10" dirty="0">
                          <a:solidFill>
                            <a:srgbClr val="00007F"/>
                          </a:solidFill>
                          <a:latin typeface="Verdana"/>
                          <a:cs typeface="Verdana"/>
                        </a:rPr>
                        <a:t>1001011111</a:t>
                      </a:r>
                      <a:r>
                        <a:rPr sz="1900" spc="-10" dirty="0">
                          <a:solidFill>
                            <a:srgbClr val="FF0000"/>
                          </a:solidFill>
                          <a:latin typeface="Verdana"/>
                          <a:cs typeface="Verdana"/>
                        </a:rPr>
                        <a:t>0</a:t>
                      </a:r>
                      <a:r>
                        <a:rPr sz="1900" spc="-10" dirty="0">
                          <a:solidFill>
                            <a:srgbClr val="00007F"/>
                          </a:solidFill>
                          <a:latin typeface="Verdana"/>
                          <a:cs typeface="Verdana"/>
                        </a:rPr>
                        <a:t>001101100</a:t>
                      </a:r>
                      <a:endParaRPr sz="1900">
                        <a:latin typeface="Verdana"/>
                        <a:cs typeface="Verdana"/>
                      </a:endParaRPr>
                    </a:p>
                  </a:txBody>
                  <a:tcPr marL="0" marR="0" marT="49754" marB="0">
                    <a:lnL w="12700">
                      <a:solidFill>
                        <a:srgbClr val="000000"/>
                      </a:solidFill>
                      <a:prstDash val="solid"/>
                    </a:lnL>
                    <a:lnR w="12700">
                      <a:solidFill>
                        <a:srgbClr val="000000"/>
                      </a:solidFill>
                      <a:prstDash val="solid"/>
                    </a:lnR>
                    <a:lnT w="9525">
                      <a:solidFill>
                        <a:srgbClr val="000000"/>
                      </a:solidFill>
                      <a:prstDash val="solid"/>
                    </a:lnT>
                    <a:lnB w="12700">
                      <a:solidFill>
                        <a:srgbClr val="000000"/>
                      </a:solidFill>
                      <a:prstDash val="solid"/>
                    </a:lnB>
                  </a:tcPr>
                </a:tc>
                <a:tc>
                  <a:txBody>
                    <a:bodyPr/>
                    <a:lstStyle/>
                    <a:p>
                      <a:pPr marL="353060">
                        <a:lnSpc>
                          <a:spcPts val="1780"/>
                        </a:lnSpc>
                        <a:spcBef>
                          <a:spcPts val="370"/>
                        </a:spcBef>
                      </a:pPr>
                      <a:r>
                        <a:rPr sz="1900" spc="-10" dirty="0">
                          <a:solidFill>
                            <a:srgbClr val="00007F"/>
                          </a:solidFill>
                          <a:latin typeface="Verdana"/>
                          <a:cs typeface="Verdana"/>
                        </a:rPr>
                        <a:t>01111110</a:t>
                      </a:r>
                      <a:endParaRPr sz="1900">
                        <a:latin typeface="Verdana"/>
                        <a:cs typeface="Verdana"/>
                      </a:endParaRPr>
                    </a:p>
                  </a:txBody>
                  <a:tcPr marL="0" marR="0" marT="49754" marB="0">
                    <a:lnL w="12700">
                      <a:solidFill>
                        <a:srgbClr val="000000"/>
                      </a:solidFill>
                      <a:prstDash val="solid"/>
                    </a:lnL>
                    <a:lnR w="9525">
                      <a:solidFill>
                        <a:srgbClr val="000000"/>
                      </a:solidFill>
                      <a:prstDash val="solid"/>
                    </a:lnR>
                    <a:lnT w="9525">
                      <a:solidFill>
                        <a:srgbClr val="000000"/>
                      </a:solidFill>
                      <a:prstDash val="solid"/>
                    </a:lnT>
                    <a:lnB w="12700">
                      <a:solidFill>
                        <a:srgbClr val="000000"/>
                      </a:solidFill>
                      <a:prstDash val="solid"/>
                    </a:lnB>
                    <a:solidFill>
                      <a:srgbClr val="CCCCCC"/>
                    </a:solidFill>
                  </a:tcPr>
                </a:tc>
                <a:extLst>
                  <a:ext uri="{0D108BD9-81ED-4DB2-BD59-A6C34878D82A}">
                    <a16:rowId xmlns:a16="http://schemas.microsoft.com/office/drawing/2014/main" val="10000"/>
                  </a:ext>
                </a:extLst>
              </a:tr>
            </a:tbl>
          </a:graphicData>
        </a:graphic>
      </p:graphicFrame>
      <p:sp>
        <p:nvSpPr>
          <p:cNvPr id="8" name="object 8"/>
          <p:cNvSpPr txBox="1"/>
          <p:nvPr/>
        </p:nvSpPr>
        <p:spPr>
          <a:xfrm>
            <a:off x="9148483" y="5620871"/>
            <a:ext cx="730175" cy="274291"/>
          </a:xfrm>
          <a:prstGeom prst="rect">
            <a:avLst/>
          </a:prstGeom>
        </p:spPr>
        <p:txBody>
          <a:bodyPr vert="horz" wrap="square" lIns="0" tIns="13447" rIns="0" bIns="0" rtlCol="0">
            <a:spAutoFit/>
          </a:bodyPr>
          <a:lstStyle/>
          <a:p>
            <a:pPr marL="13447">
              <a:spcBef>
                <a:spcPts val="106"/>
              </a:spcBef>
            </a:pPr>
            <a:r>
              <a:rPr sz="1694" spc="-11" dirty="0">
                <a:solidFill>
                  <a:srgbClr val="00007F"/>
                </a:solidFill>
                <a:latin typeface="Verdana"/>
                <a:cs typeface="Verdana"/>
              </a:rPr>
              <a:t>Fanion</a:t>
            </a:r>
            <a:endParaRPr sz="1694">
              <a:latin typeface="Verdana"/>
              <a:cs typeface="Verdana"/>
            </a:endParaRPr>
          </a:p>
        </p:txBody>
      </p:sp>
      <p:sp>
        <p:nvSpPr>
          <p:cNvPr id="9" name="object 9"/>
          <p:cNvSpPr txBox="1"/>
          <p:nvPr/>
        </p:nvSpPr>
        <p:spPr>
          <a:xfrm>
            <a:off x="2438400" y="5620871"/>
            <a:ext cx="730175" cy="274291"/>
          </a:xfrm>
          <a:prstGeom prst="rect">
            <a:avLst/>
          </a:prstGeom>
        </p:spPr>
        <p:txBody>
          <a:bodyPr vert="horz" wrap="square" lIns="0" tIns="13447" rIns="0" bIns="0" rtlCol="0">
            <a:spAutoFit/>
          </a:bodyPr>
          <a:lstStyle/>
          <a:p>
            <a:pPr marL="13447">
              <a:spcBef>
                <a:spcPts val="106"/>
              </a:spcBef>
            </a:pPr>
            <a:r>
              <a:rPr sz="1694" spc="-11" dirty="0">
                <a:solidFill>
                  <a:srgbClr val="00007F"/>
                </a:solidFill>
                <a:latin typeface="Verdana"/>
                <a:cs typeface="Verdana"/>
              </a:rPr>
              <a:t>Fanion</a:t>
            </a:r>
            <a:endParaRPr sz="1694">
              <a:latin typeface="Verdana"/>
              <a:cs typeface="Verdana"/>
            </a:endParaRPr>
          </a:p>
        </p:txBody>
      </p:sp>
      <p:sp>
        <p:nvSpPr>
          <p:cNvPr id="10" name="object 10"/>
          <p:cNvSpPr txBox="1"/>
          <p:nvPr/>
        </p:nvSpPr>
        <p:spPr>
          <a:xfrm>
            <a:off x="4806427" y="5624904"/>
            <a:ext cx="1861073" cy="257941"/>
          </a:xfrm>
          <a:prstGeom prst="rect">
            <a:avLst/>
          </a:prstGeom>
        </p:spPr>
        <p:txBody>
          <a:bodyPr vert="horz" wrap="square" lIns="0" tIns="13447" rIns="0" bIns="0" rtlCol="0">
            <a:spAutoFit/>
          </a:bodyPr>
          <a:lstStyle/>
          <a:p>
            <a:pPr marL="13447">
              <a:spcBef>
                <a:spcPts val="106"/>
              </a:spcBef>
            </a:pPr>
            <a:r>
              <a:rPr sz="1588" spc="-11" dirty="0">
                <a:solidFill>
                  <a:srgbClr val="00007F"/>
                </a:solidFill>
                <a:latin typeface="Arial MT"/>
                <a:cs typeface="Arial MT"/>
              </a:rPr>
              <a:t>Séquence</a:t>
            </a:r>
            <a:r>
              <a:rPr sz="1588" spc="-32" dirty="0">
                <a:solidFill>
                  <a:srgbClr val="00007F"/>
                </a:solidFill>
                <a:latin typeface="Arial MT"/>
                <a:cs typeface="Arial MT"/>
              </a:rPr>
              <a:t> </a:t>
            </a:r>
            <a:r>
              <a:rPr sz="1588" spc="-11" dirty="0">
                <a:solidFill>
                  <a:srgbClr val="00007F"/>
                </a:solidFill>
                <a:latin typeface="Arial MT"/>
                <a:cs typeface="Arial MT"/>
              </a:rPr>
              <a:t>transmise</a:t>
            </a:r>
            <a:endParaRPr sz="1588">
              <a:latin typeface="Arial MT"/>
              <a:cs typeface="Arial MT"/>
            </a:endParaRPr>
          </a:p>
        </p:txBody>
      </p:sp>
      <p:sp>
        <p:nvSpPr>
          <p:cNvPr id="11" name="object 11"/>
          <p:cNvSpPr txBox="1">
            <a:spLocks noGrp="1"/>
          </p:cNvSpPr>
          <p:nvPr>
            <p:ph type="title"/>
          </p:nvPr>
        </p:nvSpPr>
        <p:spPr>
          <a:xfrm>
            <a:off x="659784" y="186613"/>
            <a:ext cx="11134165" cy="690687"/>
          </a:xfrm>
          <a:prstGeom prst="rect">
            <a:avLst/>
          </a:prstGeom>
        </p:spPr>
        <p:txBody>
          <a:bodyPr vert="horz" wrap="square" lIns="0" tIns="13447" rIns="0" bIns="0" rtlCol="0" anchor="ctr">
            <a:spAutoFit/>
          </a:bodyPr>
          <a:lstStyle/>
          <a:p>
            <a:pPr marL="569470">
              <a:lnSpc>
                <a:spcPct val="100000"/>
              </a:lnSpc>
              <a:spcBef>
                <a:spcPts val="106"/>
              </a:spcBef>
            </a:pPr>
            <a:r>
              <a:rPr dirty="0"/>
              <a:t>La</a:t>
            </a:r>
            <a:r>
              <a:rPr spc="-32" dirty="0"/>
              <a:t> </a:t>
            </a:r>
            <a:r>
              <a:rPr dirty="0"/>
              <a:t>technique</a:t>
            </a:r>
            <a:r>
              <a:rPr spc="-26" dirty="0"/>
              <a:t> </a:t>
            </a:r>
            <a:r>
              <a:rPr dirty="0"/>
              <a:t>du</a:t>
            </a:r>
            <a:r>
              <a:rPr spc="-26" dirty="0"/>
              <a:t> </a:t>
            </a:r>
            <a:r>
              <a:rPr dirty="0"/>
              <a:t>bit</a:t>
            </a:r>
            <a:r>
              <a:rPr spc="-26" dirty="0"/>
              <a:t> </a:t>
            </a:r>
            <a:r>
              <a:rPr dirty="0"/>
              <a:t>de</a:t>
            </a:r>
            <a:r>
              <a:rPr spc="-21" dirty="0"/>
              <a:t> </a:t>
            </a:r>
            <a:r>
              <a:rPr spc="-11" dirty="0"/>
              <a:t>bourrage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08895" y="2018403"/>
            <a:ext cx="2074209" cy="516771"/>
          </a:xfrm>
          <a:prstGeom prst="rect">
            <a:avLst/>
          </a:prstGeom>
        </p:spPr>
        <p:txBody>
          <a:bodyPr vert="horz" wrap="square" lIns="0" tIns="10758" rIns="0" bIns="0" rtlCol="0">
            <a:spAutoFit/>
          </a:bodyPr>
          <a:lstStyle/>
          <a:p>
            <a:pPr marL="13447" marR="5379">
              <a:lnSpc>
                <a:spcPct val="101000"/>
              </a:lnSpc>
              <a:spcBef>
                <a:spcPts val="85"/>
              </a:spcBef>
            </a:pPr>
            <a:r>
              <a:rPr sz="1694" spc="-32" dirty="0">
                <a:latin typeface="Verdana"/>
                <a:cs typeface="Verdana"/>
              </a:rPr>
              <a:t>TELNET,</a:t>
            </a:r>
            <a:r>
              <a:rPr sz="1694" spc="-101" dirty="0">
                <a:latin typeface="Verdana"/>
                <a:cs typeface="Verdana"/>
              </a:rPr>
              <a:t> </a:t>
            </a:r>
            <a:r>
              <a:rPr sz="1694" spc="-53" dirty="0">
                <a:latin typeface="Verdana"/>
                <a:cs typeface="Verdana"/>
              </a:rPr>
              <a:t>HTTP,</a:t>
            </a:r>
            <a:r>
              <a:rPr sz="1694" spc="-95" dirty="0">
                <a:latin typeface="Verdana"/>
                <a:cs typeface="Verdana"/>
              </a:rPr>
              <a:t> </a:t>
            </a:r>
            <a:r>
              <a:rPr sz="1694" spc="-53" dirty="0">
                <a:latin typeface="Verdana"/>
                <a:cs typeface="Verdana"/>
              </a:rPr>
              <a:t>FTP, </a:t>
            </a:r>
            <a:r>
              <a:rPr sz="1694" dirty="0">
                <a:latin typeface="Verdana"/>
                <a:cs typeface="Verdana"/>
              </a:rPr>
              <a:t>DNS,</a:t>
            </a:r>
            <a:r>
              <a:rPr sz="1694" spc="-79" dirty="0">
                <a:latin typeface="Verdana"/>
                <a:cs typeface="Verdana"/>
              </a:rPr>
              <a:t> </a:t>
            </a:r>
            <a:r>
              <a:rPr sz="1694" spc="-11" dirty="0">
                <a:latin typeface="Verdana"/>
                <a:cs typeface="Verdana"/>
              </a:rPr>
              <a:t>SMTP...</a:t>
            </a:r>
            <a:endParaRPr sz="1694">
              <a:latin typeface="Verdana"/>
              <a:cs typeface="Verdana"/>
            </a:endParaRPr>
          </a:p>
        </p:txBody>
      </p:sp>
      <p:sp>
        <p:nvSpPr>
          <p:cNvPr id="3" name="object 3"/>
          <p:cNvSpPr txBox="1"/>
          <p:nvPr/>
        </p:nvSpPr>
        <p:spPr>
          <a:xfrm>
            <a:off x="8447891" y="3087445"/>
            <a:ext cx="1009202" cy="274291"/>
          </a:xfrm>
          <a:prstGeom prst="rect">
            <a:avLst/>
          </a:prstGeom>
        </p:spPr>
        <p:txBody>
          <a:bodyPr vert="horz" wrap="square" lIns="0" tIns="13447" rIns="0" bIns="0" rtlCol="0">
            <a:spAutoFit/>
          </a:bodyPr>
          <a:lstStyle/>
          <a:p>
            <a:pPr marL="13447">
              <a:spcBef>
                <a:spcPts val="106"/>
              </a:spcBef>
            </a:pPr>
            <a:r>
              <a:rPr sz="1694" spc="-64" dirty="0">
                <a:latin typeface="Verdana"/>
                <a:cs typeface="Verdana"/>
              </a:rPr>
              <a:t>TCP,</a:t>
            </a:r>
            <a:r>
              <a:rPr sz="1694" spc="-74" dirty="0">
                <a:latin typeface="Verdana"/>
                <a:cs typeface="Verdana"/>
              </a:rPr>
              <a:t> </a:t>
            </a:r>
            <a:r>
              <a:rPr sz="1694" spc="-26" dirty="0">
                <a:latin typeface="Verdana"/>
                <a:cs typeface="Verdana"/>
              </a:rPr>
              <a:t>UDP</a:t>
            </a:r>
            <a:endParaRPr sz="1694">
              <a:latin typeface="Verdana"/>
              <a:cs typeface="Verdana"/>
            </a:endParaRPr>
          </a:p>
        </p:txBody>
      </p:sp>
      <p:sp>
        <p:nvSpPr>
          <p:cNvPr id="4" name="object 4"/>
          <p:cNvSpPr txBox="1"/>
          <p:nvPr/>
        </p:nvSpPr>
        <p:spPr>
          <a:xfrm>
            <a:off x="8519160" y="3927887"/>
            <a:ext cx="2139427" cy="274291"/>
          </a:xfrm>
          <a:prstGeom prst="rect">
            <a:avLst/>
          </a:prstGeom>
        </p:spPr>
        <p:txBody>
          <a:bodyPr vert="horz" wrap="square" lIns="0" tIns="13447" rIns="0" bIns="0" rtlCol="0">
            <a:spAutoFit/>
          </a:bodyPr>
          <a:lstStyle/>
          <a:p>
            <a:pPr marL="13447">
              <a:spcBef>
                <a:spcPts val="106"/>
              </a:spcBef>
            </a:pPr>
            <a:r>
              <a:rPr sz="1694" spc="-69" dirty="0">
                <a:latin typeface="Verdana"/>
                <a:cs typeface="Verdana"/>
              </a:rPr>
              <a:t>IP,</a:t>
            </a:r>
            <a:r>
              <a:rPr sz="1694" spc="-85" dirty="0">
                <a:latin typeface="Verdana"/>
                <a:cs typeface="Verdana"/>
              </a:rPr>
              <a:t> </a:t>
            </a:r>
            <a:r>
              <a:rPr sz="1694" spc="-26" dirty="0">
                <a:latin typeface="Verdana"/>
                <a:cs typeface="Verdana"/>
              </a:rPr>
              <a:t>ARP/RARP,</a:t>
            </a:r>
            <a:r>
              <a:rPr sz="1694" spc="-85" dirty="0">
                <a:latin typeface="Verdana"/>
                <a:cs typeface="Verdana"/>
              </a:rPr>
              <a:t> </a:t>
            </a:r>
            <a:r>
              <a:rPr sz="1694" spc="-21" dirty="0">
                <a:latin typeface="Verdana"/>
                <a:cs typeface="Verdana"/>
              </a:rPr>
              <a:t>ICMP</a:t>
            </a:r>
            <a:endParaRPr sz="1694">
              <a:latin typeface="Verdana"/>
              <a:cs typeface="Verdana"/>
            </a:endParaRPr>
          </a:p>
        </p:txBody>
      </p:sp>
      <p:sp>
        <p:nvSpPr>
          <p:cNvPr id="5" name="object 5"/>
          <p:cNvSpPr txBox="1"/>
          <p:nvPr/>
        </p:nvSpPr>
        <p:spPr>
          <a:xfrm>
            <a:off x="8446545" y="4968689"/>
            <a:ext cx="1977390" cy="274291"/>
          </a:xfrm>
          <a:prstGeom prst="rect">
            <a:avLst/>
          </a:prstGeom>
        </p:spPr>
        <p:txBody>
          <a:bodyPr vert="horz" wrap="square" lIns="0" tIns="13447" rIns="0" bIns="0" rtlCol="0">
            <a:spAutoFit/>
          </a:bodyPr>
          <a:lstStyle/>
          <a:p>
            <a:pPr marL="13447">
              <a:spcBef>
                <a:spcPts val="106"/>
              </a:spcBef>
            </a:pPr>
            <a:r>
              <a:rPr sz="1694" spc="-32" dirty="0">
                <a:latin typeface="Verdana"/>
                <a:cs typeface="Verdana"/>
              </a:rPr>
              <a:t>ETHERNET,</a:t>
            </a:r>
            <a:r>
              <a:rPr sz="1694" spc="-69" dirty="0">
                <a:latin typeface="Verdana"/>
                <a:cs typeface="Verdana"/>
              </a:rPr>
              <a:t> </a:t>
            </a:r>
            <a:r>
              <a:rPr sz="1694" spc="-11" dirty="0">
                <a:latin typeface="Verdana"/>
                <a:cs typeface="Verdana"/>
              </a:rPr>
              <a:t>ATM...</a:t>
            </a:r>
            <a:endParaRPr sz="1694">
              <a:latin typeface="Verdana"/>
              <a:cs typeface="Verdana"/>
            </a:endParaRPr>
          </a:p>
        </p:txBody>
      </p:sp>
      <p:sp>
        <p:nvSpPr>
          <p:cNvPr id="6" name="object 6"/>
          <p:cNvSpPr/>
          <p:nvPr/>
        </p:nvSpPr>
        <p:spPr>
          <a:xfrm>
            <a:off x="1463488" y="4764292"/>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7" name="object 7"/>
          <p:cNvSpPr txBox="1"/>
          <p:nvPr/>
        </p:nvSpPr>
        <p:spPr>
          <a:xfrm>
            <a:off x="1463488" y="4764292"/>
            <a:ext cx="1524896" cy="654025"/>
          </a:xfrm>
          <a:prstGeom prst="rect">
            <a:avLst/>
          </a:prstGeom>
          <a:ln w="9344">
            <a:solidFill>
              <a:srgbClr val="000000"/>
            </a:solidFill>
          </a:ln>
        </p:spPr>
        <p:txBody>
          <a:bodyPr vert="horz" wrap="square" lIns="0" tIns="114300" rIns="0" bIns="0" rtlCol="0">
            <a:spAutoFit/>
          </a:bodyPr>
          <a:lstStyle/>
          <a:p>
            <a:pPr marL="264901" marR="256161" indent="20170">
              <a:lnSpc>
                <a:spcPts val="2128"/>
              </a:lnSpc>
              <a:spcBef>
                <a:spcPts val="900"/>
              </a:spcBef>
            </a:pPr>
            <a:r>
              <a:rPr sz="1906" b="1" spc="-11" dirty="0">
                <a:latin typeface="Arial"/>
                <a:cs typeface="Arial"/>
              </a:rPr>
              <a:t>Couche Réseaux</a:t>
            </a:r>
            <a:endParaRPr sz="1906">
              <a:latin typeface="Arial"/>
              <a:cs typeface="Arial"/>
            </a:endParaRPr>
          </a:p>
        </p:txBody>
      </p:sp>
      <p:sp>
        <p:nvSpPr>
          <p:cNvPr id="8" name="object 8"/>
          <p:cNvSpPr/>
          <p:nvPr/>
        </p:nvSpPr>
        <p:spPr>
          <a:xfrm>
            <a:off x="1463488" y="3812241"/>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9" name="object 9"/>
          <p:cNvSpPr txBox="1"/>
          <p:nvPr/>
        </p:nvSpPr>
        <p:spPr>
          <a:xfrm>
            <a:off x="1463488" y="3812241"/>
            <a:ext cx="1524896" cy="652667"/>
          </a:xfrm>
          <a:prstGeom prst="rect">
            <a:avLst/>
          </a:prstGeom>
          <a:ln w="9344">
            <a:solidFill>
              <a:srgbClr val="000000"/>
            </a:solidFill>
          </a:ln>
        </p:spPr>
        <p:txBody>
          <a:bodyPr vert="horz" wrap="square" lIns="0" tIns="112955" rIns="0" bIns="0" rtlCol="0">
            <a:spAutoFit/>
          </a:bodyPr>
          <a:lstStyle/>
          <a:p>
            <a:pPr marL="318688" marR="309948">
              <a:lnSpc>
                <a:spcPts val="2128"/>
              </a:lnSpc>
              <a:spcBef>
                <a:spcPts val="889"/>
              </a:spcBef>
            </a:pPr>
            <a:r>
              <a:rPr sz="1906" b="1" spc="-11" dirty="0">
                <a:latin typeface="Arial"/>
                <a:cs typeface="Arial"/>
              </a:rPr>
              <a:t>Couche Internet</a:t>
            </a:r>
            <a:endParaRPr sz="1906">
              <a:latin typeface="Arial"/>
              <a:cs typeface="Arial"/>
            </a:endParaRPr>
          </a:p>
        </p:txBody>
      </p:sp>
      <p:grpSp>
        <p:nvGrpSpPr>
          <p:cNvPr id="10" name="object 10"/>
          <p:cNvGrpSpPr/>
          <p:nvPr/>
        </p:nvGrpSpPr>
        <p:grpSpPr>
          <a:xfrm>
            <a:off x="3236147" y="5242000"/>
            <a:ext cx="3244103" cy="320712"/>
            <a:chOff x="2156777" y="4950777"/>
            <a:chExt cx="3063875" cy="302895"/>
          </a:xfrm>
        </p:grpSpPr>
        <p:sp>
          <p:nvSpPr>
            <p:cNvPr id="11" name="object 11"/>
            <p:cNvSpPr/>
            <p:nvPr/>
          </p:nvSpPr>
          <p:spPr>
            <a:xfrm>
              <a:off x="2161539" y="4955540"/>
              <a:ext cx="3054350" cy="293370"/>
            </a:xfrm>
            <a:custGeom>
              <a:avLst/>
              <a:gdLst/>
              <a:ahLst/>
              <a:cxnLst/>
              <a:rect l="l" t="t" r="r" b="b"/>
              <a:pathLst>
                <a:path w="3054350" h="293370">
                  <a:moveTo>
                    <a:pt x="3054350" y="0"/>
                  </a:moveTo>
                  <a:lnTo>
                    <a:pt x="0" y="0"/>
                  </a:lnTo>
                  <a:lnTo>
                    <a:pt x="0" y="293370"/>
                  </a:lnTo>
                  <a:lnTo>
                    <a:pt x="1527810" y="293370"/>
                  </a:lnTo>
                  <a:lnTo>
                    <a:pt x="3054350" y="293370"/>
                  </a:lnTo>
                  <a:lnTo>
                    <a:pt x="3054350" y="0"/>
                  </a:lnTo>
                  <a:close/>
                </a:path>
              </a:pathLst>
            </a:custGeom>
            <a:solidFill>
              <a:srgbClr val="7F7F7F"/>
            </a:solidFill>
          </p:spPr>
          <p:txBody>
            <a:bodyPr wrap="square" lIns="0" tIns="0" rIns="0" bIns="0" rtlCol="0"/>
            <a:lstStyle/>
            <a:p>
              <a:endParaRPr sz="1906"/>
            </a:p>
          </p:txBody>
        </p:sp>
        <p:sp>
          <p:nvSpPr>
            <p:cNvPr id="12" name="object 12"/>
            <p:cNvSpPr/>
            <p:nvPr/>
          </p:nvSpPr>
          <p:spPr>
            <a:xfrm>
              <a:off x="2161539" y="4955540"/>
              <a:ext cx="3054350" cy="293370"/>
            </a:xfrm>
            <a:custGeom>
              <a:avLst/>
              <a:gdLst/>
              <a:ahLst/>
              <a:cxnLst/>
              <a:rect l="l" t="t" r="r" b="b"/>
              <a:pathLst>
                <a:path w="3054350" h="293370">
                  <a:moveTo>
                    <a:pt x="1527810" y="293370"/>
                  </a:moveTo>
                  <a:lnTo>
                    <a:pt x="0" y="293370"/>
                  </a:lnTo>
                  <a:lnTo>
                    <a:pt x="0" y="0"/>
                  </a:lnTo>
                  <a:lnTo>
                    <a:pt x="3054350" y="0"/>
                  </a:lnTo>
                  <a:lnTo>
                    <a:pt x="3054350" y="293370"/>
                  </a:lnTo>
                  <a:lnTo>
                    <a:pt x="1527810" y="293370"/>
                  </a:lnTo>
                  <a:close/>
                </a:path>
              </a:pathLst>
            </a:custGeom>
            <a:ln w="9344">
              <a:solidFill>
                <a:srgbClr val="000000"/>
              </a:solidFill>
            </a:ln>
          </p:spPr>
          <p:txBody>
            <a:bodyPr wrap="square" lIns="0" tIns="0" rIns="0" bIns="0" rtlCol="0"/>
            <a:lstStyle/>
            <a:p>
              <a:endParaRPr sz="1906"/>
            </a:p>
          </p:txBody>
        </p:sp>
      </p:grpSp>
      <p:sp>
        <p:nvSpPr>
          <p:cNvPr id="13" name="object 13"/>
          <p:cNvSpPr txBox="1"/>
          <p:nvPr/>
        </p:nvSpPr>
        <p:spPr>
          <a:xfrm>
            <a:off x="3247240" y="5243008"/>
            <a:ext cx="3219898" cy="306864"/>
          </a:xfrm>
          <a:prstGeom prst="rect">
            <a:avLst/>
          </a:prstGeom>
        </p:spPr>
        <p:txBody>
          <a:bodyPr vert="horz" wrap="square" lIns="0" tIns="13447" rIns="0" bIns="0" rtlCol="0">
            <a:spAutoFit/>
          </a:bodyPr>
          <a:lstStyle/>
          <a:p>
            <a:pPr marL="2689" algn="ctr">
              <a:spcBef>
                <a:spcPts val="106"/>
              </a:spcBef>
            </a:pPr>
            <a:r>
              <a:rPr sz="1906" b="1" spc="-21" dirty="0">
                <a:solidFill>
                  <a:srgbClr val="FFFFFF"/>
                </a:solidFill>
                <a:latin typeface="Tahoma"/>
                <a:cs typeface="Tahoma"/>
              </a:rPr>
              <a:t>bits</a:t>
            </a:r>
            <a:endParaRPr sz="1906">
              <a:latin typeface="Tahoma"/>
              <a:cs typeface="Tahoma"/>
            </a:endParaRPr>
          </a:p>
        </p:txBody>
      </p:sp>
      <p:grpSp>
        <p:nvGrpSpPr>
          <p:cNvPr id="14" name="object 14"/>
          <p:cNvGrpSpPr/>
          <p:nvPr/>
        </p:nvGrpSpPr>
        <p:grpSpPr>
          <a:xfrm>
            <a:off x="3615354" y="4731011"/>
            <a:ext cx="2864896" cy="323402"/>
            <a:chOff x="2514917" y="4468177"/>
            <a:chExt cx="2705735" cy="305435"/>
          </a:xfrm>
        </p:grpSpPr>
        <p:sp>
          <p:nvSpPr>
            <p:cNvPr id="15" name="object 15"/>
            <p:cNvSpPr/>
            <p:nvPr/>
          </p:nvSpPr>
          <p:spPr>
            <a:xfrm>
              <a:off x="2519679" y="4472940"/>
              <a:ext cx="2696210" cy="295910"/>
            </a:xfrm>
            <a:custGeom>
              <a:avLst/>
              <a:gdLst/>
              <a:ahLst/>
              <a:cxnLst/>
              <a:rect l="l" t="t" r="r" b="b"/>
              <a:pathLst>
                <a:path w="2696210" h="295910">
                  <a:moveTo>
                    <a:pt x="2696210" y="0"/>
                  </a:moveTo>
                  <a:lnTo>
                    <a:pt x="0" y="0"/>
                  </a:lnTo>
                  <a:lnTo>
                    <a:pt x="0" y="295910"/>
                  </a:lnTo>
                  <a:lnTo>
                    <a:pt x="1348740" y="295910"/>
                  </a:lnTo>
                  <a:lnTo>
                    <a:pt x="2696210" y="295910"/>
                  </a:lnTo>
                  <a:lnTo>
                    <a:pt x="2696210" y="0"/>
                  </a:lnTo>
                  <a:close/>
                </a:path>
              </a:pathLst>
            </a:custGeom>
            <a:solidFill>
              <a:srgbClr val="7F7F7F"/>
            </a:solidFill>
          </p:spPr>
          <p:txBody>
            <a:bodyPr wrap="square" lIns="0" tIns="0" rIns="0" bIns="0" rtlCol="0"/>
            <a:lstStyle/>
            <a:p>
              <a:endParaRPr sz="1906"/>
            </a:p>
          </p:txBody>
        </p:sp>
        <p:sp>
          <p:nvSpPr>
            <p:cNvPr id="16" name="object 16"/>
            <p:cNvSpPr/>
            <p:nvPr/>
          </p:nvSpPr>
          <p:spPr>
            <a:xfrm>
              <a:off x="2519679" y="4472940"/>
              <a:ext cx="2696210" cy="295910"/>
            </a:xfrm>
            <a:custGeom>
              <a:avLst/>
              <a:gdLst/>
              <a:ahLst/>
              <a:cxnLst/>
              <a:rect l="l" t="t" r="r" b="b"/>
              <a:pathLst>
                <a:path w="2696210" h="295910">
                  <a:moveTo>
                    <a:pt x="1348740" y="295910"/>
                  </a:moveTo>
                  <a:lnTo>
                    <a:pt x="0" y="295910"/>
                  </a:lnTo>
                  <a:lnTo>
                    <a:pt x="0" y="0"/>
                  </a:lnTo>
                  <a:lnTo>
                    <a:pt x="2696210" y="0"/>
                  </a:lnTo>
                  <a:lnTo>
                    <a:pt x="2696210" y="295910"/>
                  </a:lnTo>
                  <a:lnTo>
                    <a:pt x="1348740" y="295910"/>
                  </a:lnTo>
                  <a:close/>
                </a:path>
              </a:pathLst>
            </a:custGeom>
            <a:ln w="9344">
              <a:solidFill>
                <a:srgbClr val="000000"/>
              </a:solidFill>
            </a:ln>
          </p:spPr>
          <p:txBody>
            <a:bodyPr wrap="square" lIns="0" tIns="0" rIns="0" bIns="0" rtlCol="0"/>
            <a:lstStyle/>
            <a:p>
              <a:endParaRPr sz="1906"/>
            </a:p>
          </p:txBody>
        </p:sp>
      </p:grpSp>
      <p:sp>
        <p:nvSpPr>
          <p:cNvPr id="17" name="object 17"/>
          <p:cNvSpPr txBox="1"/>
          <p:nvPr/>
        </p:nvSpPr>
        <p:spPr>
          <a:xfrm>
            <a:off x="3618836" y="4721263"/>
            <a:ext cx="2480982" cy="306864"/>
          </a:xfrm>
          <a:prstGeom prst="rect">
            <a:avLst/>
          </a:prstGeom>
        </p:spPr>
        <p:txBody>
          <a:bodyPr vert="horz" wrap="square" lIns="0" tIns="13447" rIns="0" bIns="0" rtlCol="0">
            <a:spAutoFit/>
          </a:bodyPr>
          <a:lstStyle/>
          <a:p>
            <a:pPr marL="930516">
              <a:spcBef>
                <a:spcPts val="106"/>
              </a:spcBef>
            </a:pPr>
            <a:r>
              <a:rPr sz="1906" b="1" spc="-11" dirty="0">
                <a:solidFill>
                  <a:srgbClr val="FFFFFF"/>
                </a:solidFill>
                <a:latin typeface="Arial"/>
                <a:cs typeface="Arial"/>
              </a:rPr>
              <a:t>données</a:t>
            </a:r>
            <a:endParaRPr sz="1906">
              <a:latin typeface="Arial"/>
              <a:cs typeface="Arial"/>
            </a:endParaRPr>
          </a:p>
        </p:txBody>
      </p:sp>
      <p:grpSp>
        <p:nvGrpSpPr>
          <p:cNvPr id="18" name="object 18"/>
          <p:cNvGrpSpPr/>
          <p:nvPr/>
        </p:nvGrpSpPr>
        <p:grpSpPr>
          <a:xfrm>
            <a:off x="3236147" y="4731011"/>
            <a:ext cx="375845" cy="323402"/>
            <a:chOff x="2156777" y="4468177"/>
            <a:chExt cx="354965" cy="305435"/>
          </a:xfrm>
        </p:grpSpPr>
        <p:sp>
          <p:nvSpPr>
            <p:cNvPr id="19" name="object 19"/>
            <p:cNvSpPr/>
            <p:nvPr/>
          </p:nvSpPr>
          <p:spPr>
            <a:xfrm>
              <a:off x="2161539" y="4472940"/>
              <a:ext cx="345440" cy="295910"/>
            </a:xfrm>
            <a:custGeom>
              <a:avLst/>
              <a:gdLst/>
              <a:ahLst/>
              <a:cxnLst/>
              <a:rect l="l" t="t" r="r" b="b"/>
              <a:pathLst>
                <a:path w="345439" h="295910">
                  <a:moveTo>
                    <a:pt x="345440" y="0"/>
                  </a:moveTo>
                  <a:lnTo>
                    <a:pt x="0" y="0"/>
                  </a:lnTo>
                  <a:lnTo>
                    <a:pt x="0" y="295910"/>
                  </a:lnTo>
                  <a:lnTo>
                    <a:pt x="172720" y="295910"/>
                  </a:lnTo>
                  <a:lnTo>
                    <a:pt x="345440" y="295910"/>
                  </a:lnTo>
                  <a:lnTo>
                    <a:pt x="345440" y="0"/>
                  </a:lnTo>
                  <a:close/>
                </a:path>
              </a:pathLst>
            </a:custGeom>
            <a:solidFill>
              <a:srgbClr val="B1B1B1"/>
            </a:solidFill>
          </p:spPr>
          <p:txBody>
            <a:bodyPr wrap="square" lIns="0" tIns="0" rIns="0" bIns="0" rtlCol="0"/>
            <a:lstStyle/>
            <a:p>
              <a:endParaRPr sz="1906"/>
            </a:p>
          </p:txBody>
        </p:sp>
        <p:sp>
          <p:nvSpPr>
            <p:cNvPr id="20" name="object 20"/>
            <p:cNvSpPr/>
            <p:nvPr/>
          </p:nvSpPr>
          <p:spPr>
            <a:xfrm>
              <a:off x="2161539" y="4472940"/>
              <a:ext cx="345440" cy="295910"/>
            </a:xfrm>
            <a:custGeom>
              <a:avLst/>
              <a:gdLst/>
              <a:ahLst/>
              <a:cxnLst/>
              <a:rect l="l" t="t" r="r" b="b"/>
              <a:pathLst>
                <a:path w="345439" h="295910">
                  <a:moveTo>
                    <a:pt x="172720" y="295910"/>
                  </a:moveTo>
                  <a:lnTo>
                    <a:pt x="0" y="295910"/>
                  </a:lnTo>
                  <a:lnTo>
                    <a:pt x="0" y="0"/>
                  </a:lnTo>
                  <a:lnTo>
                    <a:pt x="345440" y="0"/>
                  </a:lnTo>
                  <a:lnTo>
                    <a:pt x="345440" y="295910"/>
                  </a:lnTo>
                  <a:lnTo>
                    <a:pt x="172720" y="295910"/>
                  </a:lnTo>
                  <a:close/>
                </a:path>
              </a:pathLst>
            </a:custGeom>
            <a:ln w="9344">
              <a:solidFill>
                <a:srgbClr val="000000"/>
              </a:solidFill>
            </a:ln>
          </p:spPr>
          <p:txBody>
            <a:bodyPr wrap="square" lIns="0" tIns="0" rIns="0" bIns="0" rtlCol="0"/>
            <a:lstStyle/>
            <a:p>
              <a:endParaRPr sz="1906"/>
            </a:p>
          </p:txBody>
        </p:sp>
      </p:grpSp>
      <p:sp>
        <p:nvSpPr>
          <p:cNvPr id="21" name="object 21"/>
          <p:cNvSpPr txBox="1"/>
          <p:nvPr/>
        </p:nvSpPr>
        <p:spPr>
          <a:xfrm>
            <a:off x="3246809" y="4733365"/>
            <a:ext cx="361726" cy="306864"/>
          </a:xfrm>
          <a:prstGeom prst="rect">
            <a:avLst/>
          </a:prstGeom>
        </p:spPr>
        <p:txBody>
          <a:bodyPr vert="horz" wrap="square" lIns="0" tIns="13447" rIns="0" bIns="0" rtlCol="0">
            <a:spAutoFit/>
          </a:bodyPr>
          <a:lstStyle/>
          <a:p>
            <a:pPr marL="94800">
              <a:spcBef>
                <a:spcPts val="106"/>
              </a:spcBef>
            </a:pPr>
            <a:r>
              <a:rPr sz="1906" spc="-53" dirty="0">
                <a:latin typeface="Tahoma"/>
                <a:cs typeface="Tahoma"/>
              </a:rPr>
              <a:t>H</a:t>
            </a:r>
            <a:endParaRPr sz="1906">
              <a:latin typeface="Tahoma"/>
              <a:cs typeface="Tahoma"/>
            </a:endParaRPr>
          </a:p>
        </p:txBody>
      </p:sp>
      <p:grpSp>
        <p:nvGrpSpPr>
          <p:cNvPr id="22" name="object 22"/>
          <p:cNvGrpSpPr/>
          <p:nvPr/>
        </p:nvGrpSpPr>
        <p:grpSpPr>
          <a:xfrm>
            <a:off x="6101715" y="4731011"/>
            <a:ext cx="375845" cy="323402"/>
            <a:chOff x="4863147" y="4468177"/>
            <a:chExt cx="354965" cy="305435"/>
          </a:xfrm>
        </p:grpSpPr>
        <p:sp>
          <p:nvSpPr>
            <p:cNvPr id="23" name="object 23"/>
            <p:cNvSpPr/>
            <p:nvPr/>
          </p:nvSpPr>
          <p:spPr>
            <a:xfrm>
              <a:off x="4867909" y="4472940"/>
              <a:ext cx="345440" cy="295910"/>
            </a:xfrm>
            <a:custGeom>
              <a:avLst/>
              <a:gdLst/>
              <a:ahLst/>
              <a:cxnLst/>
              <a:rect l="l" t="t" r="r" b="b"/>
              <a:pathLst>
                <a:path w="345439" h="295910">
                  <a:moveTo>
                    <a:pt x="345439" y="0"/>
                  </a:moveTo>
                  <a:lnTo>
                    <a:pt x="0" y="0"/>
                  </a:lnTo>
                  <a:lnTo>
                    <a:pt x="0" y="295910"/>
                  </a:lnTo>
                  <a:lnTo>
                    <a:pt x="172719" y="295910"/>
                  </a:lnTo>
                  <a:lnTo>
                    <a:pt x="345439" y="295910"/>
                  </a:lnTo>
                  <a:lnTo>
                    <a:pt x="345439" y="0"/>
                  </a:lnTo>
                  <a:close/>
                </a:path>
              </a:pathLst>
            </a:custGeom>
            <a:solidFill>
              <a:srgbClr val="B1B1B1"/>
            </a:solidFill>
          </p:spPr>
          <p:txBody>
            <a:bodyPr wrap="square" lIns="0" tIns="0" rIns="0" bIns="0" rtlCol="0"/>
            <a:lstStyle/>
            <a:p>
              <a:endParaRPr sz="1906"/>
            </a:p>
          </p:txBody>
        </p:sp>
        <p:sp>
          <p:nvSpPr>
            <p:cNvPr id="24" name="object 24"/>
            <p:cNvSpPr/>
            <p:nvPr/>
          </p:nvSpPr>
          <p:spPr>
            <a:xfrm>
              <a:off x="4867909" y="4472940"/>
              <a:ext cx="345440" cy="295910"/>
            </a:xfrm>
            <a:custGeom>
              <a:avLst/>
              <a:gdLst/>
              <a:ahLst/>
              <a:cxnLst/>
              <a:rect l="l" t="t" r="r" b="b"/>
              <a:pathLst>
                <a:path w="345439" h="295910">
                  <a:moveTo>
                    <a:pt x="172719" y="295910"/>
                  </a:moveTo>
                  <a:lnTo>
                    <a:pt x="0" y="295910"/>
                  </a:lnTo>
                  <a:lnTo>
                    <a:pt x="0" y="0"/>
                  </a:lnTo>
                  <a:lnTo>
                    <a:pt x="345439" y="0"/>
                  </a:lnTo>
                  <a:lnTo>
                    <a:pt x="345439" y="295910"/>
                  </a:lnTo>
                  <a:lnTo>
                    <a:pt x="172719" y="295910"/>
                  </a:lnTo>
                  <a:close/>
                </a:path>
              </a:pathLst>
            </a:custGeom>
            <a:ln w="9344">
              <a:solidFill>
                <a:srgbClr val="000000"/>
              </a:solidFill>
            </a:ln>
          </p:spPr>
          <p:txBody>
            <a:bodyPr wrap="square" lIns="0" tIns="0" rIns="0" bIns="0" rtlCol="0"/>
            <a:lstStyle/>
            <a:p>
              <a:endParaRPr sz="1906"/>
            </a:p>
          </p:txBody>
        </p:sp>
      </p:grpSp>
      <p:sp>
        <p:nvSpPr>
          <p:cNvPr id="25" name="object 25"/>
          <p:cNvSpPr txBox="1"/>
          <p:nvPr/>
        </p:nvSpPr>
        <p:spPr>
          <a:xfrm>
            <a:off x="6113938" y="4733365"/>
            <a:ext cx="350968" cy="306864"/>
          </a:xfrm>
          <a:prstGeom prst="rect">
            <a:avLst/>
          </a:prstGeom>
        </p:spPr>
        <p:txBody>
          <a:bodyPr vert="horz" wrap="square" lIns="0" tIns="13447" rIns="0" bIns="0" rtlCol="0">
            <a:spAutoFit/>
          </a:bodyPr>
          <a:lstStyle/>
          <a:p>
            <a:pPr marL="104212">
              <a:spcBef>
                <a:spcPts val="106"/>
              </a:spcBef>
            </a:pPr>
            <a:r>
              <a:rPr sz="1906" spc="-53" dirty="0">
                <a:latin typeface="Tahoma"/>
                <a:cs typeface="Tahoma"/>
              </a:rPr>
              <a:t>T</a:t>
            </a:r>
            <a:endParaRPr sz="1906">
              <a:latin typeface="Tahoma"/>
              <a:cs typeface="Tahoma"/>
            </a:endParaRPr>
          </a:p>
        </p:txBody>
      </p:sp>
      <p:grpSp>
        <p:nvGrpSpPr>
          <p:cNvPr id="26" name="object 26"/>
          <p:cNvGrpSpPr/>
          <p:nvPr/>
        </p:nvGrpSpPr>
        <p:grpSpPr>
          <a:xfrm>
            <a:off x="3601571" y="4032772"/>
            <a:ext cx="2514600" cy="813547"/>
            <a:chOff x="2501900" y="3808729"/>
            <a:chExt cx="2374900" cy="768350"/>
          </a:xfrm>
        </p:grpSpPr>
        <p:sp>
          <p:nvSpPr>
            <p:cNvPr id="27" name="object 27"/>
            <p:cNvSpPr/>
            <p:nvPr/>
          </p:nvSpPr>
          <p:spPr>
            <a:xfrm>
              <a:off x="2501900" y="3826509"/>
              <a:ext cx="2374900" cy="750570"/>
            </a:xfrm>
            <a:custGeom>
              <a:avLst/>
              <a:gdLst/>
              <a:ahLst/>
              <a:cxnLst/>
              <a:rect l="l" t="t" r="r" b="b"/>
              <a:pathLst>
                <a:path w="2374900" h="750570">
                  <a:moveTo>
                    <a:pt x="8890" y="207010"/>
                  </a:moveTo>
                  <a:lnTo>
                    <a:pt x="0" y="207010"/>
                  </a:lnTo>
                  <a:lnTo>
                    <a:pt x="0" y="217170"/>
                  </a:lnTo>
                  <a:lnTo>
                    <a:pt x="8890" y="217170"/>
                  </a:lnTo>
                  <a:lnTo>
                    <a:pt x="8890" y="207010"/>
                  </a:lnTo>
                  <a:close/>
                </a:path>
                <a:path w="2374900" h="750570">
                  <a:moveTo>
                    <a:pt x="8890" y="140970"/>
                  </a:moveTo>
                  <a:lnTo>
                    <a:pt x="0" y="140970"/>
                  </a:lnTo>
                  <a:lnTo>
                    <a:pt x="0" y="179070"/>
                  </a:lnTo>
                  <a:lnTo>
                    <a:pt x="8890" y="179070"/>
                  </a:lnTo>
                  <a:lnTo>
                    <a:pt x="8890" y="140970"/>
                  </a:lnTo>
                  <a:close/>
                </a:path>
                <a:path w="2374900" h="750570">
                  <a:moveTo>
                    <a:pt x="8890" y="104140"/>
                  </a:moveTo>
                  <a:lnTo>
                    <a:pt x="0" y="104140"/>
                  </a:lnTo>
                  <a:lnTo>
                    <a:pt x="0" y="113030"/>
                  </a:lnTo>
                  <a:lnTo>
                    <a:pt x="8890" y="113030"/>
                  </a:lnTo>
                  <a:lnTo>
                    <a:pt x="8890" y="104140"/>
                  </a:lnTo>
                  <a:close/>
                </a:path>
                <a:path w="2374900" h="750570">
                  <a:moveTo>
                    <a:pt x="8890" y="38100"/>
                  </a:moveTo>
                  <a:lnTo>
                    <a:pt x="0" y="38100"/>
                  </a:lnTo>
                  <a:lnTo>
                    <a:pt x="0" y="74930"/>
                  </a:lnTo>
                  <a:lnTo>
                    <a:pt x="8890" y="74930"/>
                  </a:lnTo>
                  <a:lnTo>
                    <a:pt x="8890" y="38100"/>
                  </a:lnTo>
                  <a:close/>
                </a:path>
                <a:path w="2374900" h="750570">
                  <a:moveTo>
                    <a:pt x="8890" y="0"/>
                  </a:moveTo>
                  <a:lnTo>
                    <a:pt x="0" y="0"/>
                  </a:lnTo>
                  <a:lnTo>
                    <a:pt x="0" y="10160"/>
                  </a:lnTo>
                  <a:lnTo>
                    <a:pt x="8890" y="10160"/>
                  </a:lnTo>
                  <a:lnTo>
                    <a:pt x="8890" y="0"/>
                  </a:lnTo>
                  <a:close/>
                </a:path>
                <a:path w="2374900" h="750570">
                  <a:moveTo>
                    <a:pt x="10160" y="723900"/>
                  </a:moveTo>
                  <a:lnTo>
                    <a:pt x="1270" y="723900"/>
                  </a:lnTo>
                  <a:lnTo>
                    <a:pt x="1270" y="732790"/>
                  </a:lnTo>
                  <a:lnTo>
                    <a:pt x="10160" y="732790"/>
                  </a:lnTo>
                  <a:lnTo>
                    <a:pt x="10160" y="723900"/>
                  </a:lnTo>
                  <a:close/>
                </a:path>
                <a:path w="2374900" h="750570">
                  <a:moveTo>
                    <a:pt x="10160" y="657860"/>
                  </a:moveTo>
                  <a:lnTo>
                    <a:pt x="1270" y="657860"/>
                  </a:lnTo>
                  <a:lnTo>
                    <a:pt x="1270" y="695960"/>
                  </a:lnTo>
                  <a:lnTo>
                    <a:pt x="10160" y="695960"/>
                  </a:lnTo>
                  <a:lnTo>
                    <a:pt x="10160" y="657860"/>
                  </a:lnTo>
                  <a:close/>
                </a:path>
                <a:path w="2374900" h="750570">
                  <a:moveTo>
                    <a:pt x="10160" y="619760"/>
                  </a:moveTo>
                  <a:lnTo>
                    <a:pt x="1270" y="619760"/>
                  </a:lnTo>
                  <a:lnTo>
                    <a:pt x="1270" y="629920"/>
                  </a:lnTo>
                  <a:lnTo>
                    <a:pt x="10160" y="629920"/>
                  </a:lnTo>
                  <a:lnTo>
                    <a:pt x="10160" y="619760"/>
                  </a:lnTo>
                  <a:close/>
                </a:path>
                <a:path w="2374900" h="750570">
                  <a:moveTo>
                    <a:pt x="10160" y="554990"/>
                  </a:moveTo>
                  <a:lnTo>
                    <a:pt x="1270" y="554990"/>
                  </a:lnTo>
                  <a:lnTo>
                    <a:pt x="1270" y="591820"/>
                  </a:lnTo>
                  <a:lnTo>
                    <a:pt x="10160" y="591820"/>
                  </a:lnTo>
                  <a:lnTo>
                    <a:pt x="10160" y="554990"/>
                  </a:lnTo>
                  <a:close/>
                </a:path>
                <a:path w="2374900" h="750570">
                  <a:moveTo>
                    <a:pt x="10160" y="516890"/>
                  </a:moveTo>
                  <a:lnTo>
                    <a:pt x="1270" y="516890"/>
                  </a:lnTo>
                  <a:lnTo>
                    <a:pt x="1270" y="527050"/>
                  </a:lnTo>
                  <a:lnTo>
                    <a:pt x="10160" y="527050"/>
                  </a:lnTo>
                  <a:lnTo>
                    <a:pt x="10160" y="516890"/>
                  </a:lnTo>
                  <a:close/>
                </a:path>
                <a:path w="2374900" h="750570">
                  <a:moveTo>
                    <a:pt x="10160" y="450850"/>
                  </a:moveTo>
                  <a:lnTo>
                    <a:pt x="0" y="450850"/>
                  </a:lnTo>
                  <a:lnTo>
                    <a:pt x="1270" y="488950"/>
                  </a:lnTo>
                  <a:lnTo>
                    <a:pt x="10160" y="488950"/>
                  </a:lnTo>
                  <a:lnTo>
                    <a:pt x="10160" y="450850"/>
                  </a:lnTo>
                  <a:close/>
                </a:path>
                <a:path w="2374900" h="750570">
                  <a:moveTo>
                    <a:pt x="10160" y="414020"/>
                  </a:moveTo>
                  <a:lnTo>
                    <a:pt x="0" y="414020"/>
                  </a:lnTo>
                  <a:lnTo>
                    <a:pt x="0" y="422910"/>
                  </a:lnTo>
                  <a:lnTo>
                    <a:pt x="10160" y="422910"/>
                  </a:lnTo>
                  <a:lnTo>
                    <a:pt x="10160" y="414020"/>
                  </a:lnTo>
                  <a:close/>
                </a:path>
                <a:path w="2374900" h="750570">
                  <a:moveTo>
                    <a:pt x="10160" y="347980"/>
                  </a:moveTo>
                  <a:lnTo>
                    <a:pt x="0" y="347980"/>
                  </a:lnTo>
                  <a:lnTo>
                    <a:pt x="0" y="386080"/>
                  </a:lnTo>
                  <a:lnTo>
                    <a:pt x="10160" y="386080"/>
                  </a:lnTo>
                  <a:lnTo>
                    <a:pt x="10160" y="347980"/>
                  </a:lnTo>
                  <a:close/>
                </a:path>
                <a:path w="2374900" h="750570">
                  <a:moveTo>
                    <a:pt x="10160" y="309880"/>
                  </a:moveTo>
                  <a:lnTo>
                    <a:pt x="0" y="309880"/>
                  </a:lnTo>
                  <a:lnTo>
                    <a:pt x="0" y="320040"/>
                  </a:lnTo>
                  <a:lnTo>
                    <a:pt x="10160" y="320040"/>
                  </a:lnTo>
                  <a:lnTo>
                    <a:pt x="10160" y="309880"/>
                  </a:lnTo>
                  <a:close/>
                </a:path>
                <a:path w="2374900" h="750570">
                  <a:moveTo>
                    <a:pt x="10160" y="281940"/>
                  </a:moveTo>
                  <a:lnTo>
                    <a:pt x="8890" y="245110"/>
                  </a:lnTo>
                  <a:lnTo>
                    <a:pt x="0" y="245110"/>
                  </a:lnTo>
                  <a:lnTo>
                    <a:pt x="0" y="281940"/>
                  </a:lnTo>
                  <a:lnTo>
                    <a:pt x="10160" y="281940"/>
                  </a:lnTo>
                  <a:close/>
                </a:path>
                <a:path w="2374900" h="750570">
                  <a:moveTo>
                    <a:pt x="355600" y="8890"/>
                  </a:moveTo>
                  <a:lnTo>
                    <a:pt x="346710" y="8890"/>
                  </a:lnTo>
                  <a:lnTo>
                    <a:pt x="346710" y="19050"/>
                  </a:lnTo>
                  <a:lnTo>
                    <a:pt x="355600" y="19050"/>
                  </a:lnTo>
                  <a:lnTo>
                    <a:pt x="355600" y="8890"/>
                  </a:lnTo>
                  <a:close/>
                </a:path>
                <a:path w="2374900" h="750570">
                  <a:moveTo>
                    <a:pt x="2374900" y="712470"/>
                  </a:moveTo>
                  <a:lnTo>
                    <a:pt x="2366010" y="712470"/>
                  </a:lnTo>
                  <a:lnTo>
                    <a:pt x="2366010" y="750570"/>
                  </a:lnTo>
                  <a:lnTo>
                    <a:pt x="2374900" y="750570"/>
                  </a:lnTo>
                  <a:lnTo>
                    <a:pt x="2374900" y="712470"/>
                  </a:lnTo>
                  <a:close/>
                </a:path>
                <a:path w="2374900" h="750570">
                  <a:moveTo>
                    <a:pt x="2374900" y="674370"/>
                  </a:moveTo>
                  <a:lnTo>
                    <a:pt x="2366010" y="674370"/>
                  </a:lnTo>
                  <a:lnTo>
                    <a:pt x="2366010" y="684530"/>
                  </a:lnTo>
                  <a:lnTo>
                    <a:pt x="2374900" y="684530"/>
                  </a:lnTo>
                  <a:lnTo>
                    <a:pt x="2374900" y="674370"/>
                  </a:lnTo>
                  <a:close/>
                </a:path>
                <a:path w="2374900" h="750570">
                  <a:moveTo>
                    <a:pt x="2374900" y="609600"/>
                  </a:moveTo>
                  <a:lnTo>
                    <a:pt x="2364740" y="609600"/>
                  </a:lnTo>
                  <a:lnTo>
                    <a:pt x="2366010" y="646430"/>
                  </a:lnTo>
                  <a:lnTo>
                    <a:pt x="2374900" y="646430"/>
                  </a:lnTo>
                  <a:lnTo>
                    <a:pt x="2374900" y="609600"/>
                  </a:lnTo>
                  <a:close/>
                </a:path>
                <a:path w="2374900" h="750570">
                  <a:moveTo>
                    <a:pt x="2374900" y="571500"/>
                  </a:moveTo>
                  <a:lnTo>
                    <a:pt x="2364740" y="571500"/>
                  </a:lnTo>
                  <a:lnTo>
                    <a:pt x="2364740" y="581660"/>
                  </a:lnTo>
                  <a:lnTo>
                    <a:pt x="2374900" y="581660"/>
                  </a:lnTo>
                  <a:lnTo>
                    <a:pt x="2374900" y="571500"/>
                  </a:lnTo>
                  <a:close/>
                </a:path>
                <a:path w="2374900" h="750570">
                  <a:moveTo>
                    <a:pt x="2374900" y="505460"/>
                  </a:moveTo>
                  <a:lnTo>
                    <a:pt x="2364740" y="505460"/>
                  </a:lnTo>
                  <a:lnTo>
                    <a:pt x="2364740" y="543560"/>
                  </a:lnTo>
                  <a:lnTo>
                    <a:pt x="2374900" y="543560"/>
                  </a:lnTo>
                  <a:lnTo>
                    <a:pt x="2374900" y="505460"/>
                  </a:lnTo>
                  <a:close/>
                </a:path>
                <a:path w="2374900" h="750570">
                  <a:moveTo>
                    <a:pt x="2374900" y="468630"/>
                  </a:moveTo>
                  <a:lnTo>
                    <a:pt x="2364740" y="468630"/>
                  </a:lnTo>
                  <a:lnTo>
                    <a:pt x="2364740" y="477520"/>
                  </a:lnTo>
                  <a:lnTo>
                    <a:pt x="2374900" y="477520"/>
                  </a:lnTo>
                  <a:lnTo>
                    <a:pt x="2374900" y="468630"/>
                  </a:lnTo>
                  <a:close/>
                </a:path>
                <a:path w="2374900" h="750570">
                  <a:moveTo>
                    <a:pt x="2374900" y="402590"/>
                  </a:moveTo>
                  <a:lnTo>
                    <a:pt x="2364740" y="402590"/>
                  </a:lnTo>
                  <a:lnTo>
                    <a:pt x="2364740" y="440690"/>
                  </a:lnTo>
                  <a:lnTo>
                    <a:pt x="2374900" y="440690"/>
                  </a:lnTo>
                  <a:lnTo>
                    <a:pt x="2374900" y="402590"/>
                  </a:lnTo>
                  <a:close/>
                </a:path>
                <a:path w="2374900" h="750570">
                  <a:moveTo>
                    <a:pt x="2374900" y="364490"/>
                  </a:moveTo>
                  <a:lnTo>
                    <a:pt x="2364740" y="364490"/>
                  </a:lnTo>
                  <a:lnTo>
                    <a:pt x="2364740" y="374650"/>
                  </a:lnTo>
                  <a:lnTo>
                    <a:pt x="2374900" y="374650"/>
                  </a:lnTo>
                  <a:lnTo>
                    <a:pt x="2374900" y="364490"/>
                  </a:lnTo>
                  <a:close/>
                </a:path>
                <a:path w="2374900" h="750570">
                  <a:moveTo>
                    <a:pt x="2374900" y="299720"/>
                  </a:moveTo>
                  <a:lnTo>
                    <a:pt x="2364740" y="299720"/>
                  </a:lnTo>
                  <a:lnTo>
                    <a:pt x="2364740" y="336550"/>
                  </a:lnTo>
                  <a:lnTo>
                    <a:pt x="2374900" y="336550"/>
                  </a:lnTo>
                  <a:lnTo>
                    <a:pt x="2374900" y="299720"/>
                  </a:lnTo>
                  <a:close/>
                </a:path>
              </a:pathLst>
            </a:custGeom>
            <a:solidFill>
              <a:srgbClr val="000000"/>
            </a:solidFill>
          </p:spPr>
          <p:txBody>
            <a:bodyPr wrap="square" lIns="0" tIns="0" rIns="0" bIns="0" rtlCol="0"/>
            <a:lstStyle/>
            <a:p>
              <a:endParaRPr sz="1906"/>
            </a:p>
          </p:txBody>
        </p:sp>
        <p:sp>
          <p:nvSpPr>
            <p:cNvPr id="28" name="object 28"/>
            <p:cNvSpPr/>
            <p:nvPr/>
          </p:nvSpPr>
          <p:spPr>
            <a:xfrm>
              <a:off x="2823209" y="3808729"/>
              <a:ext cx="2048510" cy="294640"/>
            </a:xfrm>
            <a:custGeom>
              <a:avLst/>
              <a:gdLst/>
              <a:ahLst/>
              <a:cxnLst/>
              <a:rect l="l" t="t" r="r" b="b"/>
              <a:pathLst>
                <a:path w="2048510" h="294639">
                  <a:moveTo>
                    <a:pt x="2048510" y="0"/>
                  </a:moveTo>
                  <a:lnTo>
                    <a:pt x="0" y="0"/>
                  </a:lnTo>
                  <a:lnTo>
                    <a:pt x="0" y="294640"/>
                  </a:lnTo>
                  <a:lnTo>
                    <a:pt x="1023619" y="294640"/>
                  </a:lnTo>
                  <a:lnTo>
                    <a:pt x="2048510" y="294640"/>
                  </a:lnTo>
                  <a:lnTo>
                    <a:pt x="2048510" y="0"/>
                  </a:lnTo>
                  <a:close/>
                </a:path>
              </a:pathLst>
            </a:custGeom>
            <a:solidFill>
              <a:srgbClr val="7F7F7F"/>
            </a:solidFill>
          </p:spPr>
          <p:txBody>
            <a:bodyPr wrap="square" lIns="0" tIns="0" rIns="0" bIns="0" rtlCol="0"/>
            <a:lstStyle/>
            <a:p>
              <a:endParaRPr sz="1906"/>
            </a:p>
          </p:txBody>
        </p:sp>
      </p:grpSp>
      <p:grpSp>
        <p:nvGrpSpPr>
          <p:cNvPr id="29" name="object 29"/>
          <p:cNvGrpSpPr/>
          <p:nvPr/>
        </p:nvGrpSpPr>
        <p:grpSpPr>
          <a:xfrm>
            <a:off x="3771004" y="2091353"/>
            <a:ext cx="2517289" cy="1879899"/>
            <a:chOff x="2661920" y="1975167"/>
            <a:chExt cx="2377440" cy="1775460"/>
          </a:xfrm>
        </p:grpSpPr>
        <p:sp>
          <p:nvSpPr>
            <p:cNvPr id="30" name="object 30"/>
            <p:cNvSpPr/>
            <p:nvPr/>
          </p:nvSpPr>
          <p:spPr>
            <a:xfrm>
              <a:off x="2661920" y="2021839"/>
              <a:ext cx="2377440" cy="1728470"/>
            </a:xfrm>
            <a:custGeom>
              <a:avLst/>
              <a:gdLst/>
              <a:ahLst/>
              <a:cxnLst/>
              <a:rect l="l" t="t" r="r" b="b"/>
              <a:pathLst>
                <a:path w="2377440" h="1728470">
                  <a:moveTo>
                    <a:pt x="177800" y="1038860"/>
                  </a:moveTo>
                  <a:lnTo>
                    <a:pt x="75476" y="1039977"/>
                  </a:lnTo>
                  <a:lnTo>
                    <a:pt x="74930" y="1007110"/>
                  </a:lnTo>
                  <a:lnTo>
                    <a:pt x="0" y="1046480"/>
                  </a:lnTo>
                  <a:lnTo>
                    <a:pt x="76200" y="1083310"/>
                  </a:lnTo>
                  <a:lnTo>
                    <a:pt x="75641" y="1050137"/>
                  </a:lnTo>
                  <a:lnTo>
                    <a:pt x="177800" y="1049020"/>
                  </a:lnTo>
                  <a:lnTo>
                    <a:pt x="177800" y="1038860"/>
                  </a:lnTo>
                  <a:close/>
                </a:path>
                <a:path w="2377440" h="1728470">
                  <a:moveTo>
                    <a:pt x="194310" y="1127760"/>
                  </a:moveTo>
                  <a:lnTo>
                    <a:pt x="185420" y="1127760"/>
                  </a:lnTo>
                  <a:lnTo>
                    <a:pt x="185420" y="1165860"/>
                  </a:lnTo>
                  <a:lnTo>
                    <a:pt x="194310" y="1165860"/>
                  </a:lnTo>
                  <a:lnTo>
                    <a:pt x="194310" y="1127760"/>
                  </a:lnTo>
                  <a:close/>
                </a:path>
                <a:path w="2377440" h="1728470">
                  <a:moveTo>
                    <a:pt x="194310" y="1090930"/>
                  </a:moveTo>
                  <a:lnTo>
                    <a:pt x="185420" y="1090930"/>
                  </a:lnTo>
                  <a:lnTo>
                    <a:pt x="185420" y="1099820"/>
                  </a:lnTo>
                  <a:lnTo>
                    <a:pt x="194310" y="1099820"/>
                  </a:lnTo>
                  <a:lnTo>
                    <a:pt x="194310" y="1090930"/>
                  </a:lnTo>
                  <a:close/>
                </a:path>
                <a:path w="2377440" h="1728470">
                  <a:moveTo>
                    <a:pt x="195580" y="1710690"/>
                  </a:moveTo>
                  <a:lnTo>
                    <a:pt x="186690" y="1710690"/>
                  </a:lnTo>
                  <a:lnTo>
                    <a:pt x="186690" y="1719580"/>
                  </a:lnTo>
                  <a:lnTo>
                    <a:pt x="195580" y="1719580"/>
                  </a:lnTo>
                  <a:lnTo>
                    <a:pt x="195580" y="1710690"/>
                  </a:lnTo>
                  <a:close/>
                </a:path>
                <a:path w="2377440" h="1728470">
                  <a:moveTo>
                    <a:pt x="195580" y="1644650"/>
                  </a:moveTo>
                  <a:lnTo>
                    <a:pt x="186690" y="1644650"/>
                  </a:lnTo>
                  <a:lnTo>
                    <a:pt x="186690" y="1682750"/>
                  </a:lnTo>
                  <a:lnTo>
                    <a:pt x="195580" y="1682750"/>
                  </a:lnTo>
                  <a:lnTo>
                    <a:pt x="195580" y="1644650"/>
                  </a:lnTo>
                  <a:close/>
                </a:path>
                <a:path w="2377440" h="1728470">
                  <a:moveTo>
                    <a:pt x="195580" y="1606550"/>
                  </a:moveTo>
                  <a:lnTo>
                    <a:pt x="186690" y="1606550"/>
                  </a:lnTo>
                  <a:lnTo>
                    <a:pt x="186690" y="1616710"/>
                  </a:lnTo>
                  <a:lnTo>
                    <a:pt x="195580" y="1616710"/>
                  </a:lnTo>
                  <a:lnTo>
                    <a:pt x="195580" y="1606550"/>
                  </a:lnTo>
                  <a:close/>
                </a:path>
                <a:path w="2377440" h="1728470">
                  <a:moveTo>
                    <a:pt x="195580" y="1541780"/>
                  </a:moveTo>
                  <a:lnTo>
                    <a:pt x="185420" y="1541780"/>
                  </a:lnTo>
                  <a:lnTo>
                    <a:pt x="186690" y="1578610"/>
                  </a:lnTo>
                  <a:lnTo>
                    <a:pt x="195580" y="1578610"/>
                  </a:lnTo>
                  <a:lnTo>
                    <a:pt x="195580" y="1541780"/>
                  </a:lnTo>
                  <a:close/>
                </a:path>
                <a:path w="2377440" h="1728470">
                  <a:moveTo>
                    <a:pt x="195580" y="1503680"/>
                  </a:moveTo>
                  <a:lnTo>
                    <a:pt x="185420" y="1503680"/>
                  </a:lnTo>
                  <a:lnTo>
                    <a:pt x="185420" y="1513840"/>
                  </a:lnTo>
                  <a:lnTo>
                    <a:pt x="195580" y="1513840"/>
                  </a:lnTo>
                  <a:lnTo>
                    <a:pt x="195580" y="1503680"/>
                  </a:lnTo>
                  <a:close/>
                </a:path>
                <a:path w="2377440" h="1728470">
                  <a:moveTo>
                    <a:pt x="195580" y="1437640"/>
                  </a:moveTo>
                  <a:lnTo>
                    <a:pt x="185420" y="1437640"/>
                  </a:lnTo>
                  <a:lnTo>
                    <a:pt x="185420" y="1475740"/>
                  </a:lnTo>
                  <a:lnTo>
                    <a:pt x="195580" y="1475740"/>
                  </a:lnTo>
                  <a:lnTo>
                    <a:pt x="195580" y="1437640"/>
                  </a:lnTo>
                  <a:close/>
                </a:path>
                <a:path w="2377440" h="1728470">
                  <a:moveTo>
                    <a:pt x="195580" y="1400810"/>
                  </a:moveTo>
                  <a:lnTo>
                    <a:pt x="185420" y="1400810"/>
                  </a:lnTo>
                  <a:lnTo>
                    <a:pt x="185420" y="1409700"/>
                  </a:lnTo>
                  <a:lnTo>
                    <a:pt x="195580" y="1409700"/>
                  </a:lnTo>
                  <a:lnTo>
                    <a:pt x="195580" y="1400810"/>
                  </a:lnTo>
                  <a:close/>
                </a:path>
                <a:path w="2377440" h="1728470">
                  <a:moveTo>
                    <a:pt x="195580" y="1334770"/>
                  </a:moveTo>
                  <a:lnTo>
                    <a:pt x="185420" y="1334770"/>
                  </a:lnTo>
                  <a:lnTo>
                    <a:pt x="185420" y="1372870"/>
                  </a:lnTo>
                  <a:lnTo>
                    <a:pt x="195580" y="1372870"/>
                  </a:lnTo>
                  <a:lnTo>
                    <a:pt x="195580" y="1334770"/>
                  </a:lnTo>
                  <a:close/>
                </a:path>
                <a:path w="2377440" h="1728470">
                  <a:moveTo>
                    <a:pt x="195580" y="1296670"/>
                  </a:moveTo>
                  <a:lnTo>
                    <a:pt x="185420" y="1296670"/>
                  </a:lnTo>
                  <a:lnTo>
                    <a:pt x="185420" y="1306830"/>
                  </a:lnTo>
                  <a:lnTo>
                    <a:pt x="195580" y="1306830"/>
                  </a:lnTo>
                  <a:lnTo>
                    <a:pt x="195580" y="1296670"/>
                  </a:lnTo>
                  <a:close/>
                </a:path>
                <a:path w="2377440" h="1728470">
                  <a:moveTo>
                    <a:pt x="195580" y="1231900"/>
                  </a:moveTo>
                  <a:lnTo>
                    <a:pt x="185420" y="1231900"/>
                  </a:lnTo>
                  <a:lnTo>
                    <a:pt x="185420" y="1268730"/>
                  </a:lnTo>
                  <a:lnTo>
                    <a:pt x="195580" y="1268730"/>
                  </a:lnTo>
                  <a:lnTo>
                    <a:pt x="195580" y="1231900"/>
                  </a:lnTo>
                  <a:close/>
                </a:path>
                <a:path w="2377440" h="1728470">
                  <a:moveTo>
                    <a:pt x="195580" y="1193800"/>
                  </a:moveTo>
                  <a:lnTo>
                    <a:pt x="185420" y="1193800"/>
                  </a:lnTo>
                  <a:lnTo>
                    <a:pt x="185420" y="1203960"/>
                  </a:lnTo>
                  <a:lnTo>
                    <a:pt x="195580" y="1203960"/>
                  </a:lnTo>
                  <a:lnTo>
                    <a:pt x="195580" y="1193800"/>
                  </a:lnTo>
                  <a:close/>
                </a:path>
                <a:path w="2377440" h="1728470">
                  <a:moveTo>
                    <a:pt x="538480" y="102870"/>
                  </a:moveTo>
                  <a:lnTo>
                    <a:pt x="435610" y="103987"/>
                  </a:lnTo>
                  <a:lnTo>
                    <a:pt x="435610" y="71120"/>
                  </a:lnTo>
                  <a:lnTo>
                    <a:pt x="360680" y="110490"/>
                  </a:lnTo>
                  <a:lnTo>
                    <a:pt x="435610" y="147320"/>
                  </a:lnTo>
                  <a:lnTo>
                    <a:pt x="435610" y="114147"/>
                  </a:lnTo>
                  <a:lnTo>
                    <a:pt x="538480" y="113030"/>
                  </a:lnTo>
                  <a:lnTo>
                    <a:pt x="538480" y="102870"/>
                  </a:lnTo>
                  <a:close/>
                </a:path>
                <a:path w="2377440" h="1728470">
                  <a:moveTo>
                    <a:pt x="539750" y="382270"/>
                  </a:moveTo>
                  <a:lnTo>
                    <a:pt x="530860" y="382270"/>
                  </a:lnTo>
                  <a:lnTo>
                    <a:pt x="530860" y="392430"/>
                  </a:lnTo>
                  <a:lnTo>
                    <a:pt x="539750" y="392430"/>
                  </a:lnTo>
                  <a:lnTo>
                    <a:pt x="539750" y="382270"/>
                  </a:lnTo>
                  <a:close/>
                </a:path>
                <a:path w="2377440" h="1728470">
                  <a:moveTo>
                    <a:pt x="539750" y="317500"/>
                  </a:moveTo>
                  <a:lnTo>
                    <a:pt x="530860" y="317500"/>
                  </a:lnTo>
                  <a:lnTo>
                    <a:pt x="530860" y="354330"/>
                  </a:lnTo>
                  <a:lnTo>
                    <a:pt x="539750" y="354330"/>
                  </a:lnTo>
                  <a:lnTo>
                    <a:pt x="539750" y="317500"/>
                  </a:lnTo>
                  <a:close/>
                </a:path>
                <a:path w="2377440" h="1728470">
                  <a:moveTo>
                    <a:pt x="539750" y="279400"/>
                  </a:moveTo>
                  <a:lnTo>
                    <a:pt x="530860" y="279400"/>
                  </a:lnTo>
                  <a:lnTo>
                    <a:pt x="530860" y="289560"/>
                  </a:lnTo>
                  <a:lnTo>
                    <a:pt x="539750" y="289560"/>
                  </a:lnTo>
                  <a:lnTo>
                    <a:pt x="539750" y="279400"/>
                  </a:lnTo>
                  <a:close/>
                </a:path>
                <a:path w="2377440" h="1728470">
                  <a:moveTo>
                    <a:pt x="539750" y="213360"/>
                  </a:moveTo>
                  <a:lnTo>
                    <a:pt x="530860" y="213360"/>
                  </a:lnTo>
                  <a:lnTo>
                    <a:pt x="530860" y="251460"/>
                  </a:lnTo>
                  <a:lnTo>
                    <a:pt x="539750" y="251460"/>
                  </a:lnTo>
                  <a:lnTo>
                    <a:pt x="539750" y="213360"/>
                  </a:lnTo>
                  <a:close/>
                </a:path>
                <a:path w="2377440" h="1728470">
                  <a:moveTo>
                    <a:pt x="539750" y="176530"/>
                  </a:moveTo>
                  <a:lnTo>
                    <a:pt x="530860" y="176530"/>
                  </a:lnTo>
                  <a:lnTo>
                    <a:pt x="530860" y="185420"/>
                  </a:lnTo>
                  <a:lnTo>
                    <a:pt x="539750" y="185420"/>
                  </a:lnTo>
                  <a:lnTo>
                    <a:pt x="539750" y="176530"/>
                  </a:lnTo>
                  <a:close/>
                </a:path>
                <a:path w="2377440" h="1728470">
                  <a:moveTo>
                    <a:pt x="541020" y="899160"/>
                  </a:moveTo>
                  <a:lnTo>
                    <a:pt x="532130" y="899160"/>
                  </a:lnTo>
                  <a:lnTo>
                    <a:pt x="532130" y="909320"/>
                  </a:lnTo>
                  <a:lnTo>
                    <a:pt x="541020" y="909320"/>
                  </a:lnTo>
                  <a:lnTo>
                    <a:pt x="541020" y="899160"/>
                  </a:lnTo>
                  <a:close/>
                </a:path>
                <a:path w="2377440" h="1728470">
                  <a:moveTo>
                    <a:pt x="541020" y="833120"/>
                  </a:moveTo>
                  <a:lnTo>
                    <a:pt x="532130" y="833120"/>
                  </a:lnTo>
                  <a:lnTo>
                    <a:pt x="532130" y="871220"/>
                  </a:lnTo>
                  <a:lnTo>
                    <a:pt x="541020" y="871220"/>
                  </a:lnTo>
                  <a:lnTo>
                    <a:pt x="541020" y="833120"/>
                  </a:lnTo>
                  <a:close/>
                </a:path>
                <a:path w="2377440" h="1728470">
                  <a:moveTo>
                    <a:pt x="541020" y="796290"/>
                  </a:moveTo>
                  <a:lnTo>
                    <a:pt x="532130" y="796290"/>
                  </a:lnTo>
                  <a:lnTo>
                    <a:pt x="532130" y="805180"/>
                  </a:lnTo>
                  <a:lnTo>
                    <a:pt x="541020" y="805180"/>
                  </a:lnTo>
                  <a:lnTo>
                    <a:pt x="541020" y="796290"/>
                  </a:lnTo>
                  <a:close/>
                </a:path>
                <a:path w="2377440" h="1728470">
                  <a:moveTo>
                    <a:pt x="541020" y="730250"/>
                  </a:moveTo>
                  <a:lnTo>
                    <a:pt x="532130" y="730250"/>
                  </a:lnTo>
                  <a:lnTo>
                    <a:pt x="532130" y="768350"/>
                  </a:lnTo>
                  <a:lnTo>
                    <a:pt x="541020" y="768350"/>
                  </a:lnTo>
                  <a:lnTo>
                    <a:pt x="541020" y="730250"/>
                  </a:lnTo>
                  <a:close/>
                </a:path>
                <a:path w="2377440" h="1728470">
                  <a:moveTo>
                    <a:pt x="541020" y="692150"/>
                  </a:moveTo>
                  <a:lnTo>
                    <a:pt x="532130" y="692150"/>
                  </a:lnTo>
                  <a:lnTo>
                    <a:pt x="532130" y="702310"/>
                  </a:lnTo>
                  <a:lnTo>
                    <a:pt x="541020" y="702310"/>
                  </a:lnTo>
                  <a:lnTo>
                    <a:pt x="541020" y="692150"/>
                  </a:lnTo>
                  <a:close/>
                </a:path>
                <a:path w="2377440" h="1728470">
                  <a:moveTo>
                    <a:pt x="541020" y="627380"/>
                  </a:moveTo>
                  <a:lnTo>
                    <a:pt x="530860" y="627380"/>
                  </a:lnTo>
                  <a:lnTo>
                    <a:pt x="532130" y="664210"/>
                  </a:lnTo>
                  <a:lnTo>
                    <a:pt x="541020" y="664210"/>
                  </a:lnTo>
                  <a:lnTo>
                    <a:pt x="541020" y="627380"/>
                  </a:lnTo>
                  <a:close/>
                </a:path>
                <a:path w="2377440" h="1728470">
                  <a:moveTo>
                    <a:pt x="541020" y="589280"/>
                  </a:moveTo>
                  <a:lnTo>
                    <a:pt x="530860" y="589280"/>
                  </a:lnTo>
                  <a:lnTo>
                    <a:pt x="530860" y="599440"/>
                  </a:lnTo>
                  <a:lnTo>
                    <a:pt x="541020" y="599440"/>
                  </a:lnTo>
                  <a:lnTo>
                    <a:pt x="541020" y="589280"/>
                  </a:lnTo>
                  <a:close/>
                </a:path>
                <a:path w="2377440" h="1728470">
                  <a:moveTo>
                    <a:pt x="541020" y="523240"/>
                  </a:moveTo>
                  <a:lnTo>
                    <a:pt x="530860" y="523240"/>
                  </a:lnTo>
                  <a:lnTo>
                    <a:pt x="530860" y="561340"/>
                  </a:lnTo>
                  <a:lnTo>
                    <a:pt x="541020" y="561340"/>
                  </a:lnTo>
                  <a:lnTo>
                    <a:pt x="541020" y="523240"/>
                  </a:lnTo>
                  <a:close/>
                </a:path>
                <a:path w="2377440" h="1728470">
                  <a:moveTo>
                    <a:pt x="541020" y="486410"/>
                  </a:moveTo>
                  <a:lnTo>
                    <a:pt x="530860" y="486410"/>
                  </a:lnTo>
                  <a:lnTo>
                    <a:pt x="530860" y="495300"/>
                  </a:lnTo>
                  <a:lnTo>
                    <a:pt x="541020" y="495300"/>
                  </a:lnTo>
                  <a:lnTo>
                    <a:pt x="541020" y="486410"/>
                  </a:lnTo>
                  <a:close/>
                </a:path>
                <a:path w="2377440" h="1728470">
                  <a:moveTo>
                    <a:pt x="541020" y="458470"/>
                  </a:moveTo>
                  <a:lnTo>
                    <a:pt x="539750" y="420370"/>
                  </a:lnTo>
                  <a:lnTo>
                    <a:pt x="530860" y="420370"/>
                  </a:lnTo>
                  <a:lnTo>
                    <a:pt x="530860" y="458470"/>
                  </a:lnTo>
                  <a:lnTo>
                    <a:pt x="541020" y="458470"/>
                  </a:lnTo>
                  <a:close/>
                </a:path>
                <a:path w="2377440" h="1728470">
                  <a:moveTo>
                    <a:pt x="2211070" y="309880"/>
                  </a:moveTo>
                  <a:lnTo>
                    <a:pt x="2202180" y="309880"/>
                  </a:lnTo>
                  <a:lnTo>
                    <a:pt x="2202180" y="320040"/>
                  </a:lnTo>
                  <a:lnTo>
                    <a:pt x="2211070" y="320040"/>
                  </a:lnTo>
                  <a:lnTo>
                    <a:pt x="2211070" y="309880"/>
                  </a:lnTo>
                  <a:close/>
                </a:path>
                <a:path w="2377440" h="1728470">
                  <a:moveTo>
                    <a:pt x="2211070" y="245110"/>
                  </a:moveTo>
                  <a:lnTo>
                    <a:pt x="2202180" y="245110"/>
                  </a:lnTo>
                  <a:lnTo>
                    <a:pt x="2202180" y="281940"/>
                  </a:lnTo>
                  <a:lnTo>
                    <a:pt x="2211070" y="281940"/>
                  </a:lnTo>
                  <a:lnTo>
                    <a:pt x="2211070" y="245110"/>
                  </a:lnTo>
                  <a:close/>
                </a:path>
                <a:path w="2377440" h="1728470">
                  <a:moveTo>
                    <a:pt x="2211070" y="207010"/>
                  </a:moveTo>
                  <a:lnTo>
                    <a:pt x="2202180" y="207010"/>
                  </a:lnTo>
                  <a:lnTo>
                    <a:pt x="2202180" y="217170"/>
                  </a:lnTo>
                  <a:lnTo>
                    <a:pt x="2211070" y="217170"/>
                  </a:lnTo>
                  <a:lnTo>
                    <a:pt x="2211070" y="207010"/>
                  </a:lnTo>
                  <a:close/>
                </a:path>
                <a:path w="2377440" h="1728470">
                  <a:moveTo>
                    <a:pt x="2211070" y="140970"/>
                  </a:moveTo>
                  <a:lnTo>
                    <a:pt x="2202180" y="140970"/>
                  </a:lnTo>
                  <a:lnTo>
                    <a:pt x="2202180" y="179070"/>
                  </a:lnTo>
                  <a:lnTo>
                    <a:pt x="2211070" y="179070"/>
                  </a:lnTo>
                  <a:lnTo>
                    <a:pt x="2211070" y="140970"/>
                  </a:lnTo>
                  <a:close/>
                </a:path>
                <a:path w="2377440" h="1728470">
                  <a:moveTo>
                    <a:pt x="2211070" y="38100"/>
                  </a:moveTo>
                  <a:lnTo>
                    <a:pt x="2202180" y="38100"/>
                  </a:lnTo>
                  <a:lnTo>
                    <a:pt x="2202180" y="74930"/>
                  </a:lnTo>
                  <a:lnTo>
                    <a:pt x="2211070" y="74930"/>
                  </a:lnTo>
                  <a:lnTo>
                    <a:pt x="2211070" y="38100"/>
                  </a:lnTo>
                  <a:close/>
                </a:path>
                <a:path w="2377440" h="1728470">
                  <a:moveTo>
                    <a:pt x="2211070" y="0"/>
                  </a:moveTo>
                  <a:lnTo>
                    <a:pt x="2202180" y="0"/>
                  </a:lnTo>
                  <a:lnTo>
                    <a:pt x="2202180" y="10160"/>
                  </a:lnTo>
                  <a:lnTo>
                    <a:pt x="2211070" y="10160"/>
                  </a:lnTo>
                  <a:lnTo>
                    <a:pt x="2211070" y="0"/>
                  </a:lnTo>
                  <a:close/>
                </a:path>
                <a:path w="2377440" h="1728470">
                  <a:moveTo>
                    <a:pt x="2212340" y="1239520"/>
                  </a:moveTo>
                  <a:lnTo>
                    <a:pt x="2203450" y="1239520"/>
                  </a:lnTo>
                  <a:lnTo>
                    <a:pt x="2203450" y="1249680"/>
                  </a:lnTo>
                  <a:lnTo>
                    <a:pt x="2212340" y="1249680"/>
                  </a:lnTo>
                  <a:lnTo>
                    <a:pt x="2212340" y="1239520"/>
                  </a:lnTo>
                  <a:close/>
                </a:path>
                <a:path w="2377440" h="1728470">
                  <a:moveTo>
                    <a:pt x="2212340" y="1174750"/>
                  </a:moveTo>
                  <a:lnTo>
                    <a:pt x="2203450" y="1174750"/>
                  </a:lnTo>
                  <a:lnTo>
                    <a:pt x="2203450" y="1211580"/>
                  </a:lnTo>
                  <a:lnTo>
                    <a:pt x="2212340" y="1211580"/>
                  </a:lnTo>
                  <a:lnTo>
                    <a:pt x="2212340" y="1174750"/>
                  </a:lnTo>
                  <a:close/>
                </a:path>
                <a:path w="2377440" h="1728470">
                  <a:moveTo>
                    <a:pt x="2212340" y="1136650"/>
                  </a:moveTo>
                  <a:lnTo>
                    <a:pt x="2203450" y="1136650"/>
                  </a:lnTo>
                  <a:lnTo>
                    <a:pt x="2203450" y="1145540"/>
                  </a:lnTo>
                  <a:lnTo>
                    <a:pt x="2212340" y="1145540"/>
                  </a:lnTo>
                  <a:lnTo>
                    <a:pt x="2212340" y="1136650"/>
                  </a:lnTo>
                  <a:close/>
                </a:path>
                <a:path w="2377440" h="1728470">
                  <a:moveTo>
                    <a:pt x="2212340" y="1070610"/>
                  </a:moveTo>
                  <a:lnTo>
                    <a:pt x="2203450" y="1070610"/>
                  </a:lnTo>
                  <a:lnTo>
                    <a:pt x="2203450" y="1108710"/>
                  </a:lnTo>
                  <a:lnTo>
                    <a:pt x="2212340" y="1108710"/>
                  </a:lnTo>
                  <a:lnTo>
                    <a:pt x="2212340" y="1070610"/>
                  </a:lnTo>
                  <a:close/>
                </a:path>
                <a:path w="2377440" h="1728470">
                  <a:moveTo>
                    <a:pt x="2212340" y="967740"/>
                  </a:moveTo>
                  <a:lnTo>
                    <a:pt x="2203450" y="967740"/>
                  </a:lnTo>
                  <a:lnTo>
                    <a:pt x="2203450" y="1005840"/>
                  </a:lnTo>
                  <a:lnTo>
                    <a:pt x="2207260" y="1004570"/>
                  </a:lnTo>
                  <a:lnTo>
                    <a:pt x="2212340" y="1004570"/>
                  </a:lnTo>
                  <a:lnTo>
                    <a:pt x="2212340" y="967740"/>
                  </a:lnTo>
                  <a:close/>
                </a:path>
                <a:path w="2377440" h="1728470">
                  <a:moveTo>
                    <a:pt x="2212340" y="929640"/>
                  </a:moveTo>
                  <a:lnTo>
                    <a:pt x="2203450" y="929640"/>
                  </a:lnTo>
                  <a:lnTo>
                    <a:pt x="2203450" y="939800"/>
                  </a:lnTo>
                  <a:lnTo>
                    <a:pt x="2212340" y="939800"/>
                  </a:lnTo>
                  <a:lnTo>
                    <a:pt x="2212340" y="929640"/>
                  </a:lnTo>
                  <a:close/>
                </a:path>
                <a:path w="2377440" h="1728470">
                  <a:moveTo>
                    <a:pt x="2212340" y="864870"/>
                  </a:moveTo>
                  <a:lnTo>
                    <a:pt x="2203450" y="864870"/>
                  </a:lnTo>
                  <a:lnTo>
                    <a:pt x="2203450" y="901700"/>
                  </a:lnTo>
                  <a:lnTo>
                    <a:pt x="2212340" y="901700"/>
                  </a:lnTo>
                  <a:lnTo>
                    <a:pt x="2212340" y="864870"/>
                  </a:lnTo>
                  <a:close/>
                </a:path>
                <a:path w="2377440" h="1728470">
                  <a:moveTo>
                    <a:pt x="2212340" y="826770"/>
                  </a:moveTo>
                  <a:lnTo>
                    <a:pt x="2203450" y="826770"/>
                  </a:lnTo>
                  <a:lnTo>
                    <a:pt x="2203450" y="836930"/>
                  </a:lnTo>
                  <a:lnTo>
                    <a:pt x="2212340" y="836930"/>
                  </a:lnTo>
                  <a:lnTo>
                    <a:pt x="2212340" y="826770"/>
                  </a:lnTo>
                  <a:close/>
                </a:path>
                <a:path w="2377440" h="1728470">
                  <a:moveTo>
                    <a:pt x="2212340" y="760730"/>
                  </a:moveTo>
                  <a:lnTo>
                    <a:pt x="2202180" y="760730"/>
                  </a:lnTo>
                  <a:lnTo>
                    <a:pt x="2202180" y="798830"/>
                  </a:lnTo>
                  <a:lnTo>
                    <a:pt x="2212340" y="798830"/>
                  </a:lnTo>
                  <a:lnTo>
                    <a:pt x="2212340" y="760730"/>
                  </a:lnTo>
                  <a:close/>
                </a:path>
                <a:path w="2377440" h="1728470">
                  <a:moveTo>
                    <a:pt x="2212340" y="723900"/>
                  </a:moveTo>
                  <a:lnTo>
                    <a:pt x="2202180" y="723900"/>
                  </a:lnTo>
                  <a:lnTo>
                    <a:pt x="2202180" y="732790"/>
                  </a:lnTo>
                  <a:lnTo>
                    <a:pt x="2212340" y="732790"/>
                  </a:lnTo>
                  <a:lnTo>
                    <a:pt x="2212340" y="723900"/>
                  </a:lnTo>
                  <a:close/>
                </a:path>
                <a:path w="2377440" h="1728470">
                  <a:moveTo>
                    <a:pt x="2212340" y="657860"/>
                  </a:moveTo>
                  <a:lnTo>
                    <a:pt x="2202180" y="657860"/>
                  </a:lnTo>
                  <a:lnTo>
                    <a:pt x="2202180" y="695960"/>
                  </a:lnTo>
                  <a:lnTo>
                    <a:pt x="2212340" y="695960"/>
                  </a:lnTo>
                  <a:lnTo>
                    <a:pt x="2212340" y="657860"/>
                  </a:lnTo>
                  <a:close/>
                </a:path>
                <a:path w="2377440" h="1728470">
                  <a:moveTo>
                    <a:pt x="2212340" y="619760"/>
                  </a:moveTo>
                  <a:lnTo>
                    <a:pt x="2202180" y="619760"/>
                  </a:lnTo>
                  <a:lnTo>
                    <a:pt x="2202180" y="629920"/>
                  </a:lnTo>
                  <a:lnTo>
                    <a:pt x="2212340" y="629920"/>
                  </a:lnTo>
                  <a:lnTo>
                    <a:pt x="2212340" y="619760"/>
                  </a:lnTo>
                  <a:close/>
                </a:path>
                <a:path w="2377440" h="1728470">
                  <a:moveTo>
                    <a:pt x="2212340" y="554990"/>
                  </a:moveTo>
                  <a:lnTo>
                    <a:pt x="2202180" y="554990"/>
                  </a:lnTo>
                  <a:lnTo>
                    <a:pt x="2202180" y="591820"/>
                  </a:lnTo>
                  <a:lnTo>
                    <a:pt x="2212340" y="591820"/>
                  </a:lnTo>
                  <a:lnTo>
                    <a:pt x="2212340" y="554990"/>
                  </a:lnTo>
                  <a:close/>
                </a:path>
                <a:path w="2377440" h="1728470">
                  <a:moveTo>
                    <a:pt x="2212340" y="516890"/>
                  </a:moveTo>
                  <a:lnTo>
                    <a:pt x="2202180" y="516890"/>
                  </a:lnTo>
                  <a:lnTo>
                    <a:pt x="2202180" y="527050"/>
                  </a:lnTo>
                  <a:lnTo>
                    <a:pt x="2212340" y="527050"/>
                  </a:lnTo>
                  <a:lnTo>
                    <a:pt x="2212340" y="516890"/>
                  </a:lnTo>
                  <a:close/>
                </a:path>
                <a:path w="2377440" h="1728470">
                  <a:moveTo>
                    <a:pt x="2212340" y="450850"/>
                  </a:moveTo>
                  <a:lnTo>
                    <a:pt x="2202180" y="450850"/>
                  </a:lnTo>
                  <a:lnTo>
                    <a:pt x="2202180" y="488950"/>
                  </a:lnTo>
                  <a:lnTo>
                    <a:pt x="2212340" y="488950"/>
                  </a:lnTo>
                  <a:lnTo>
                    <a:pt x="2212340" y="450850"/>
                  </a:lnTo>
                  <a:close/>
                </a:path>
                <a:path w="2377440" h="1728470">
                  <a:moveTo>
                    <a:pt x="2212340" y="414020"/>
                  </a:moveTo>
                  <a:lnTo>
                    <a:pt x="2202180" y="414020"/>
                  </a:lnTo>
                  <a:lnTo>
                    <a:pt x="2202180" y="422910"/>
                  </a:lnTo>
                  <a:lnTo>
                    <a:pt x="2212340" y="422910"/>
                  </a:lnTo>
                  <a:lnTo>
                    <a:pt x="2212340" y="414020"/>
                  </a:lnTo>
                  <a:close/>
                </a:path>
                <a:path w="2377440" h="1728470">
                  <a:moveTo>
                    <a:pt x="2212340" y="386080"/>
                  </a:moveTo>
                  <a:lnTo>
                    <a:pt x="2211070" y="347980"/>
                  </a:lnTo>
                  <a:lnTo>
                    <a:pt x="2202180" y="347980"/>
                  </a:lnTo>
                  <a:lnTo>
                    <a:pt x="2202180" y="386080"/>
                  </a:lnTo>
                  <a:lnTo>
                    <a:pt x="2212340" y="386080"/>
                  </a:lnTo>
                  <a:close/>
                </a:path>
                <a:path w="2377440" h="1728470">
                  <a:moveTo>
                    <a:pt x="2213610" y="1690370"/>
                  </a:moveTo>
                  <a:lnTo>
                    <a:pt x="2204720" y="1690370"/>
                  </a:lnTo>
                  <a:lnTo>
                    <a:pt x="2204720" y="1728470"/>
                  </a:lnTo>
                  <a:lnTo>
                    <a:pt x="2213610" y="1728470"/>
                  </a:lnTo>
                  <a:lnTo>
                    <a:pt x="2213610" y="1690370"/>
                  </a:lnTo>
                  <a:close/>
                </a:path>
                <a:path w="2377440" h="1728470">
                  <a:moveTo>
                    <a:pt x="2213610" y="1653540"/>
                  </a:moveTo>
                  <a:lnTo>
                    <a:pt x="2204720" y="1653540"/>
                  </a:lnTo>
                  <a:lnTo>
                    <a:pt x="2204720" y="1662430"/>
                  </a:lnTo>
                  <a:lnTo>
                    <a:pt x="2213610" y="1662430"/>
                  </a:lnTo>
                  <a:lnTo>
                    <a:pt x="2213610" y="1653540"/>
                  </a:lnTo>
                  <a:close/>
                </a:path>
                <a:path w="2377440" h="1728470">
                  <a:moveTo>
                    <a:pt x="2213610" y="1587500"/>
                  </a:moveTo>
                  <a:lnTo>
                    <a:pt x="2204720" y="1587500"/>
                  </a:lnTo>
                  <a:lnTo>
                    <a:pt x="2204720" y="1624330"/>
                  </a:lnTo>
                  <a:lnTo>
                    <a:pt x="2213610" y="1624330"/>
                  </a:lnTo>
                  <a:lnTo>
                    <a:pt x="2213610" y="1587500"/>
                  </a:lnTo>
                  <a:close/>
                </a:path>
                <a:path w="2377440" h="1728470">
                  <a:moveTo>
                    <a:pt x="2213610" y="1549400"/>
                  </a:moveTo>
                  <a:lnTo>
                    <a:pt x="2204720" y="1549400"/>
                  </a:lnTo>
                  <a:lnTo>
                    <a:pt x="2204720" y="1559560"/>
                  </a:lnTo>
                  <a:lnTo>
                    <a:pt x="2213610" y="1559560"/>
                  </a:lnTo>
                  <a:lnTo>
                    <a:pt x="2213610" y="1549400"/>
                  </a:lnTo>
                  <a:close/>
                </a:path>
                <a:path w="2377440" h="1728470">
                  <a:moveTo>
                    <a:pt x="2213610" y="1484630"/>
                  </a:moveTo>
                  <a:lnTo>
                    <a:pt x="2203450" y="1484630"/>
                  </a:lnTo>
                  <a:lnTo>
                    <a:pt x="2204720" y="1521460"/>
                  </a:lnTo>
                  <a:lnTo>
                    <a:pt x="2213610" y="1521460"/>
                  </a:lnTo>
                  <a:lnTo>
                    <a:pt x="2213610" y="1484630"/>
                  </a:lnTo>
                  <a:close/>
                </a:path>
                <a:path w="2377440" h="1728470">
                  <a:moveTo>
                    <a:pt x="2213610" y="1446530"/>
                  </a:moveTo>
                  <a:lnTo>
                    <a:pt x="2203450" y="1446530"/>
                  </a:lnTo>
                  <a:lnTo>
                    <a:pt x="2203450" y="1456690"/>
                  </a:lnTo>
                  <a:lnTo>
                    <a:pt x="2213610" y="1456690"/>
                  </a:lnTo>
                  <a:lnTo>
                    <a:pt x="2213610" y="1446530"/>
                  </a:lnTo>
                  <a:close/>
                </a:path>
                <a:path w="2377440" h="1728470">
                  <a:moveTo>
                    <a:pt x="2213610" y="1380490"/>
                  </a:moveTo>
                  <a:lnTo>
                    <a:pt x="2203450" y="1380490"/>
                  </a:lnTo>
                  <a:lnTo>
                    <a:pt x="2203450" y="1418590"/>
                  </a:lnTo>
                  <a:lnTo>
                    <a:pt x="2213610" y="1418590"/>
                  </a:lnTo>
                  <a:lnTo>
                    <a:pt x="2213610" y="1380490"/>
                  </a:lnTo>
                  <a:close/>
                </a:path>
                <a:path w="2377440" h="1728470">
                  <a:moveTo>
                    <a:pt x="2213610" y="1343660"/>
                  </a:moveTo>
                  <a:lnTo>
                    <a:pt x="2203450" y="1343660"/>
                  </a:lnTo>
                  <a:lnTo>
                    <a:pt x="2203450" y="1352550"/>
                  </a:lnTo>
                  <a:lnTo>
                    <a:pt x="2213610" y="1352550"/>
                  </a:lnTo>
                  <a:lnTo>
                    <a:pt x="2213610" y="1343660"/>
                  </a:lnTo>
                  <a:close/>
                </a:path>
                <a:path w="2377440" h="1728470">
                  <a:moveTo>
                    <a:pt x="2213610" y="1314450"/>
                  </a:moveTo>
                  <a:lnTo>
                    <a:pt x="2212340" y="1277620"/>
                  </a:lnTo>
                  <a:lnTo>
                    <a:pt x="2203450" y="1277620"/>
                  </a:lnTo>
                  <a:lnTo>
                    <a:pt x="2203450" y="1314450"/>
                  </a:lnTo>
                  <a:lnTo>
                    <a:pt x="2213610" y="1314450"/>
                  </a:lnTo>
                  <a:close/>
                </a:path>
                <a:path w="2377440" h="1728470">
                  <a:moveTo>
                    <a:pt x="2377440" y="1040130"/>
                  </a:moveTo>
                  <a:lnTo>
                    <a:pt x="2302510" y="1002030"/>
                  </a:lnTo>
                  <a:lnTo>
                    <a:pt x="2301951" y="1034872"/>
                  </a:lnTo>
                  <a:lnTo>
                    <a:pt x="2212340" y="1033856"/>
                  </a:lnTo>
                  <a:lnTo>
                    <a:pt x="2212340" y="1032510"/>
                  </a:lnTo>
                  <a:lnTo>
                    <a:pt x="2207260" y="1032510"/>
                  </a:lnTo>
                  <a:lnTo>
                    <a:pt x="2203450" y="1033780"/>
                  </a:lnTo>
                  <a:lnTo>
                    <a:pt x="2203450" y="1042670"/>
                  </a:lnTo>
                  <a:lnTo>
                    <a:pt x="2205990" y="1042670"/>
                  </a:lnTo>
                  <a:lnTo>
                    <a:pt x="2301798" y="1043762"/>
                  </a:lnTo>
                  <a:lnTo>
                    <a:pt x="2301240" y="1076960"/>
                  </a:lnTo>
                  <a:lnTo>
                    <a:pt x="2377440" y="1040130"/>
                  </a:lnTo>
                  <a:close/>
                </a:path>
                <a:path w="2377440" h="1728470">
                  <a:moveTo>
                    <a:pt x="2377440" y="110490"/>
                  </a:moveTo>
                  <a:lnTo>
                    <a:pt x="2302510" y="71120"/>
                  </a:lnTo>
                  <a:lnTo>
                    <a:pt x="2301951" y="103962"/>
                  </a:lnTo>
                  <a:lnTo>
                    <a:pt x="2205990" y="102870"/>
                  </a:lnTo>
                  <a:lnTo>
                    <a:pt x="2205990" y="104140"/>
                  </a:lnTo>
                  <a:lnTo>
                    <a:pt x="2202180" y="104140"/>
                  </a:lnTo>
                  <a:lnTo>
                    <a:pt x="2202180" y="113030"/>
                  </a:lnTo>
                  <a:lnTo>
                    <a:pt x="2205990" y="113030"/>
                  </a:lnTo>
                  <a:lnTo>
                    <a:pt x="2301786" y="114122"/>
                  </a:lnTo>
                  <a:lnTo>
                    <a:pt x="2301240" y="147320"/>
                  </a:lnTo>
                  <a:lnTo>
                    <a:pt x="2377440" y="110490"/>
                  </a:lnTo>
                  <a:close/>
                </a:path>
              </a:pathLst>
            </a:custGeom>
            <a:solidFill>
              <a:srgbClr val="000000"/>
            </a:solidFill>
          </p:spPr>
          <p:txBody>
            <a:bodyPr wrap="square" lIns="0" tIns="0" rIns="0" bIns="0" rtlCol="0"/>
            <a:lstStyle/>
            <a:p>
              <a:endParaRPr sz="1906"/>
            </a:p>
          </p:txBody>
        </p:sp>
        <p:sp>
          <p:nvSpPr>
            <p:cNvPr id="31" name="object 31"/>
            <p:cNvSpPr/>
            <p:nvPr/>
          </p:nvSpPr>
          <p:spPr>
            <a:xfrm>
              <a:off x="3182620" y="1979929"/>
              <a:ext cx="1692910" cy="294640"/>
            </a:xfrm>
            <a:custGeom>
              <a:avLst/>
              <a:gdLst/>
              <a:ahLst/>
              <a:cxnLst/>
              <a:rect l="l" t="t" r="r" b="b"/>
              <a:pathLst>
                <a:path w="1692910" h="294639">
                  <a:moveTo>
                    <a:pt x="1692909" y="0"/>
                  </a:moveTo>
                  <a:lnTo>
                    <a:pt x="0" y="0"/>
                  </a:lnTo>
                  <a:lnTo>
                    <a:pt x="0" y="294640"/>
                  </a:lnTo>
                  <a:lnTo>
                    <a:pt x="847090" y="294640"/>
                  </a:lnTo>
                  <a:lnTo>
                    <a:pt x="1692909" y="294640"/>
                  </a:lnTo>
                  <a:lnTo>
                    <a:pt x="1692909" y="0"/>
                  </a:lnTo>
                  <a:close/>
                </a:path>
              </a:pathLst>
            </a:custGeom>
            <a:solidFill>
              <a:srgbClr val="7F7F7F"/>
            </a:solidFill>
          </p:spPr>
          <p:txBody>
            <a:bodyPr wrap="square" lIns="0" tIns="0" rIns="0" bIns="0" rtlCol="0"/>
            <a:lstStyle/>
            <a:p>
              <a:endParaRPr sz="1906"/>
            </a:p>
          </p:txBody>
        </p:sp>
        <p:sp>
          <p:nvSpPr>
            <p:cNvPr id="32" name="object 32"/>
            <p:cNvSpPr/>
            <p:nvPr/>
          </p:nvSpPr>
          <p:spPr>
            <a:xfrm>
              <a:off x="3182620" y="1979929"/>
              <a:ext cx="1692910" cy="294640"/>
            </a:xfrm>
            <a:custGeom>
              <a:avLst/>
              <a:gdLst/>
              <a:ahLst/>
              <a:cxnLst/>
              <a:rect l="l" t="t" r="r" b="b"/>
              <a:pathLst>
                <a:path w="1692910" h="294639">
                  <a:moveTo>
                    <a:pt x="847090" y="294640"/>
                  </a:moveTo>
                  <a:lnTo>
                    <a:pt x="0" y="294640"/>
                  </a:lnTo>
                  <a:lnTo>
                    <a:pt x="0" y="0"/>
                  </a:lnTo>
                  <a:lnTo>
                    <a:pt x="1692909" y="0"/>
                  </a:lnTo>
                  <a:lnTo>
                    <a:pt x="1692909" y="294640"/>
                  </a:lnTo>
                  <a:lnTo>
                    <a:pt x="847090" y="294640"/>
                  </a:lnTo>
                  <a:close/>
                </a:path>
              </a:pathLst>
            </a:custGeom>
            <a:ln w="9344">
              <a:solidFill>
                <a:srgbClr val="000000"/>
              </a:solidFill>
            </a:ln>
          </p:spPr>
          <p:txBody>
            <a:bodyPr wrap="square" lIns="0" tIns="0" rIns="0" bIns="0" rtlCol="0"/>
            <a:lstStyle/>
            <a:p>
              <a:endParaRPr sz="1906"/>
            </a:p>
          </p:txBody>
        </p:sp>
        <p:sp>
          <p:nvSpPr>
            <p:cNvPr id="33" name="object 33"/>
            <p:cNvSpPr/>
            <p:nvPr/>
          </p:nvSpPr>
          <p:spPr>
            <a:xfrm>
              <a:off x="3182620" y="2933699"/>
              <a:ext cx="1691639" cy="295910"/>
            </a:xfrm>
            <a:custGeom>
              <a:avLst/>
              <a:gdLst/>
              <a:ahLst/>
              <a:cxnLst/>
              <a:rect l="l" t="t" r="r" b="b"/>
              <a:pathLst>
                <a:path w="1691639" h="295910">
                  <a:moveTo>
                    <a:pt x="1691640" y="0"/>
                  </a:moveTo>
                  <a:lnTo>
                    <a:pt x="0" y="0"/>
                  </a:lnTo>
                  <a:lnTo>
                    <a:pt x="0" y="295910"/>
                  </a:lnTo>
                  <a:lnTo>
                    <a:pt x="845819" y="295910"/>
                  </a:lnTo>
                  <a:lnTo>
                    <a:pt x="1691640" y="295910"/>
                  </a:lnTo>
                  <a:lnTo>
                    <a:pt x="1691640" y="0"/>
                  </a:lnTo>
                  <a:close/>
                </a:path>
              </a:pathLst>
            </a:custGeom>
            <a:solidFill>
              <a:srgbClr val="7F7F7F"/>
            </a:solidFill>
          </p:spPr>
          <p:txBody>
            <a:bodyPr wrap="square" lIns="0" tIns="0" rIns="0" bIns="0" rtlCol="0"/>
            <a:lstStyle/>
            <a:p>
              <a:endParaRPr sz="1906"/>
            </a:p>
          </p:txBody>
        </p:sp>
        <p:sp>
          <p:nvSpPr>
            <p:cNvPr id="34" name="object 34"/>
            <p:cNvSpPr/>
            <p:nvPr/>
          </p:nvSpPr>
          <p:spPr>
            <a:xfrm>
              <a:off x="3182620" y="2933699"/>
              <a:ext cx="1691639" cy="295910"/>
            </a:xfrm>
            <a:custGeom>
              <a:avLst/>
              <a:gdLst/>
              <a:ahLst/>
              <a:cxnLst/>
              <a:rect l="l" t="t" r="r" b="b"/>
              <a:pathLst>
                <a:path w="1691639" h="295910">
                  <a:moveTo>
                    <a:pt x="845819" y="295910"/>
                  </a:moveTo>
                  <a:lnTo>
                    <a:pt x="0" y="295910"/>
                  </a:lnTo>
                  <a:lnTo>
                    <a:pt x="0" y="0"/>
                  </a:lnTo>
                  <a:lnTo>
                    <a:pt x="1691640" y="0"/>
                  </a:lnTo>
                  <a:lnTo>
                    <a:pt x="1691640" y="295910"/>
                  </a:lnTo>
                  <a:lnTo>
                    <a:pt x="845819" y="295910"/>
                  </a:lnTo>
                  <a:close/>
                </a:path>
              </a:pathLst>
            </a:custGeom>
            <a:ln w="9344">
              <a:solidFill>
                <a:srgbClr val="000000"/>
              </a:solidFill>
            </a:ln>
          </p:spPr>
          <p:txBody>
            <a:bodyPr wrap="square" lIns="0" tIns="0" rIns="0" bIns="0" rtlCol="0"/>
            <a:lstStyle/>
            <a:p>
              <a:endParaRPr sz="1906"/>
            </a:p>
          </p:txBody>
        </p:sp>
        <p:sp>
          <p:nvSpPr>
            <p:cNvPr id="35" name="object 35"/>
            <p:cNvSpPr/>
            <p:nvPr/>
          </p:nvSpPr>
          <p:spPr>
            <a:xfrm>
              <a:off x="2851150" y="2932429"/>
              <a:ext cx="345440" cy="293370"/>
            </a:xfrm>
            <a:custGeom>
              <a:avLst/>
              <a:gdLst/>
              <a:ahLst/>
              <a:cxnLst/>
              <a:rect l="l" t="t" r="r" b="b"/>
              <a:pathLst>
                <a:path w="345439" h="293369">
                  <a:moveTo>
                    <a:pt x="345439" y="0"/>
                  </a:moveTo>
                  <a:lnTo>
                    <a:pt x="0" y="0"/>
                  </a:lnTo>
                  <a:lnTo>
                    <a:pt x="0" y="293370"/>
                  </a:lnTo>
                  <a:lnTo>
                    <a:pt x="172719" y="293370"/>
                  </a:lnTo>
                  <a:lnTo>
                    <a:pt x="345439" y="293370"/>
                  </a:lnTo>
                  <a:lnTo>
                    <a:pt x="345439" y="0"/>
                  </a:lnTo>
                  <a:close/>
                </a:path>
              </a:pathLst>
            </a:custGeom>
            <a:solidFill>
              <a:srgbClr val="B1B1B1"/>
            </a:solidFill>
          </p:spPr>
          <p:txBody>
            <a:bodyPr wrap="square" lIns="0" tIns="0" rIns="0" bIns="0" rtlCol="0"/>
            <a:lstStyle/>
            <a:p>
              <a:endParaRPr sz="1906"/>
            </a:p>
          </p:txBody>
        </p:sp>
        <p:sp>
          <p:nvSpPr>
            <p:cNvPr id="36" name="object 36"/>
            <p:cNvSpPr/>
            <p:nvPr/>
          </p:nvSpPr>
          <p:spPr>
            <a:xfrm>
              <a:off x="2851150" y="2932429"/>
              <a:ext cx="345440" cy="293370"/>
            </a:xfrm>
            <a:custGeom>
              <a:avLst/>
              <a:gdLst/>
              <a:ahLst/>
              <a:cxnLst/>
              <a:rect l="l" t="t" r="r" b="b"/>
              <a:pathLst>
                <a:path w="345439" h="293369">
                  <a:moveTo>
                    <a:pt x="172719" y="293370"/>
                  </a:moveTo>
                  <a:lnTo>
                    <a:pt x="0" y="293370"/>
                  </a:lnTo>
                  <a:lnTo>
                    <a:pt x="0" y="0"/>
                  </a:lnTo>
                  <a:lnTo>
                    <a:pt x="345439" y="0"/>
                  </a:lnTo>
                  <a:lnTo>
                    <a:pt x="345439" y="293370"/>
                  </a:lnTo>
                  <a:lnTo>
                    <a:pt x="172719" y="293370"/>
                  </a:lnTo>
                  <a:close/>
                </a:path>
              </a:pathLst>
            </a:custGeom>
            <a:ln w="9344">
              <a:solidFill>
                <a:srgbClr val="000000"/>
              </a:solidFill>
            </a:ln>
          </p:spPr>
          <p:txBody>
            <a:bodyPr wrap="square" lIns="0" tIns="0" rIns="0" bIns="0" rtlCol="0"/>
            <a:lstStyle/>
            <a:p>
              <a:endParaRPr sz="1906"/>
            </a:p>
          </p:txBody>
        </p:sp>
      </p:grpSp>
      <p:pic>
        <p:nvPicPr>
          <p:cNvPr id="37" name="object 37"/>
          <p:cNvPicPr/>
          <p:nvPr/>
        </p:nvPicPr>
        <p:blipFill>
          <a:blip r:embed="rId2" cstate="print"/>
          <a:stretch>
            <a:fillRect/>
          </a:stretch>
        </p:blipFill>
        <p:spPr>
          <a:xfrm>
            <a:off x="4002293" y="5772217"/>
            <a:ext cx="1715844" cy="284225"/>
          </a:xfrm>
          <a:prstGeom prst="rect">
            <a:avLst/>
          </a:prstGeom>
        </p:spPr>
      </p:pic>
      <p:sp>
        <p:nvSpPr>
          <p:cNvPr id="38" name="object 38"/>
          <p:cNvSpPr/>
          <p:nvPr/>
        </p:nvSpPr>
        <p:spPr>
          <a:xfrm>
            <a:off x="1463488" y="2858845"/>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39" name="object 39"/>
          <p:cNvSpPr txBox="1"/>
          <p:nvPr/>
        </p:nvSpPr>
        <p:spPr>
          <a:xfrm>
            <a:off x="1463488" y="2858845"/>
            <a:ext cx="1524896" cy="651988"/>
          </a:xfrm>
          <a:prstGeom prst="rect">
            <a:avLst/>
          </a:prstGeom>
          <a:ln w="9344">
            <a:solidFill>
              <a:srgbClr val="000000"/>
            </a:solidFill>
          </a:ln>
        </p:spPr>
        <p:txBody>
          <a:bodyPr vert="horz" wrap="square" lIns="0" tIns="112283" rIns="0" bIns="0" rtlCol="0">
            <a:spAutoFit/>
          </a:bodyPr>
          <a:lstStyle/>
          <a:p>
            <a:pPr marL="204391" marR="195650" indent="114297">
              <a:lnSpc>
                <a:spcPts val="2139"/>
              </a:lnSpc>
              <a:spcBef>
                <a:spcPts val="884"/>
              </a:spcBef>
            </a:pPr>
            <a:r>
              <a:rPr sz="1906" b="1" spc="-11" dirty="0">
                <a:latin typeface="Arial"/>
                <a:cs typeface="Arial"/>
              </a:rPr>
              <a:t>Couche </a:t>
            </a:r>
            <a:r>
              <a:rPr sz="1906" b="1" spc="-16" dirty="0">
                <a:latin typeface="Arial"/>
                <a:cs typeface="Arial"/>
              </a:rPr>
              <a:t>Transport</a:t>
            </a:r>
            <a:endParaRPr sz="1906">
              <a:latin typeface="Arial"/>
              <a:cs typeface="Arial"/>
            </a:endParaRPr>
          </a:p>
        </p:txBody>
      </p:sp>
      <p:sp>
        <p:nvSpPr>
          <p:cNvPr id="40" name="object 40"/>
          <p:cNvSpPr/>
          <p:nvPr/>
        </p:nvSpPr>
        <p:spPr>
          <a:xfrm>
            <a:off x="1463488" y="1905447"/>
            <a:ext cx="1524896" cy="762448"/>
          </a:xfrm>
          <a:custGeom>
            <a:avLst/>
            <a:gdLst/>
            <a:ahLst/>
            <a:cxnLst/>
            <a:rect l="l" t="t" r="r" b="b"/>
            <a:pathLst>
              <a:path w="1440180" h="720089">
                <a:moveTo>
                  <a:pt x="1440180" y="0"/>
                </a:moveTo>
                <a:lnTo>
                  <a:pt x="0" y="0"/>
                </a:lnTo>
                <a:lnTo>
                  <a:pt x="0" y="720089"/>
                </a:lnTo>
                <a:lnTo>
                  <a:pt x="720090" y="720089"/>
                </a:lnTo>
                <a:lnTo>
                  <a:pt x="1440180" y="720089"/>
                </a:lnTo>
                <a:lnTo>
                  <a:pt x="1440180" y="0"/>
                </a:lnTo>
                <a:close/>
              </a:path>
            </a:pathLst>
          </a:custGeom>
          <a:solidFill>
            <a:srgbClr val="BFBFBF"/>
          </a:solidFill>
        </p:spPr>
        <p:txBody>
          <a:bodyPr wrap="square" lIns="0" tIns="0" rIns="0" bIns="0" rtlCol="0"/>
          <a:lstStyle/>
          <a:p>
            <a:endParaRPr sz="1906"/>
          </a:p>
        </p:txBody>
      </p:sp>
      <p:sp>
        <p:nvSpPr>
          <p:cNvPr id="41" name="object 41"/>
          <p:cNvSpPr txBox="1"/>
          <p:nvPr/>
        </p:nvSpPr>
        <p:spPr>
          <a:xfrm>
            <a:off x="1463488" y="1905447"/>
            <a:ext cx="1524896" cy="654025"/>
          </a:xfrm>
          <a:prstGeom prst="rect">
            <a:avLst/>
          </a:prstGeom>
          <a:ln w="9344">
            <a:solidFill>
              <a:srgbClr val="000000"/>
            </a:solidFill>
          </a:ln>
        </p:spPr>
        <p:txBody>
          <a:bodyPr vert="horz" wrap="square" lIns="0" tIns="114300" rIns="0" bIns="0" rtlCol="0">
            <a:spAutoFit/>
          </a:bodyPr>
          <a:lstStyle/>
          <a:p>
            <a:pPr marL="103540" marR="97489" indent="215148">
              <a:lnSpc>
                <a:spcPts val="2128"/>
              </a:lnSpc>
              <a:spcBef>
                <a:spcPts val="900"/>
              </a:spcBef>
            </a:pPr>
            <a:r>
              <a:rPr sz="1906" b="1" spc="-11" dirty="0">
                <a:latin typeface="Arial"/>
                <a:cs typeface="Arial"/>
              </a:rPr>
              <a:t>Couche Application</a:t>
            </a:r>
            <a:endParaRPr sz="1906">
              <a:latin typeface="Arial"/>
              <a:cs typeface="Arial"/>
            </a:endParaRPr>
          </a:p>
        </p:txBody>
      </p:sp>
      <p:sp>
        <p:nvSpPr>
          <p:cNvPr id="42" name="object 42"/>
          <p:cNvSpPr/>
          <p:nvPr/>
        </p:nvSpPr>
        <p:spPr>
          <a:xfrm>
            <a:off x="6762974" y="4764292"/>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43" name="object 43"/>
          <p:cNvSpPr txBox="1"/>
          <p:nvPr/>
        </p:nvSpPr>
        <p:spPr>
          <a:xfrm>
            <a:off x="6762974" y="4764292"/>
            <a:ext cx="1524896" cy="654025"/>
          </a:xfrm>
          <a:prstGeom prst="rect">
            <a:avLst/>
          </a:prstGeom>
          <a:ln w="9344">
            <a:solidFill>
              <a:srgbClr val="000000"/>
            </a:solidFill>
          </a:ln>
        </p:spPr>
        <p:txBody>
          <a:bodyPr vert="horz" wrap="square" lIns="0" tIns="114300" rIns="0" bIns="0" rtlCol="0">
            <a:spAutoFit/>
          </a:bodyPr>
          <a:lstStyle/>
          <a:p>
            <a:pPr marL="264228" marR="256161" indent="20170">
              <a:lnSpc>
                <a:spcPts val="2128"/>
              </a:lnSpc>
              <a:spcBef>
                <a:spcPts val="900"/>
              </a:spcBef>
            </a:pPr>
            <a:r>
              <a:rPr sz="1906" b="1" spc="-11" dirty="0">
                <a:latin typeface="Arial"/>
                <a:cs typeface="Arial"/>
              </a:rPr>
              <a:t>Couche Réseaux</a:t>
            </a:r>
            <a:endParaRPr sz="1906">
              <a:latin typeface="Arial"/>
              <a:cs typeface="Arial"/>
            </a:endParaRPr>
          </a:p>
        </p:txBody>
      </p:sp>
      <p:sp>
        <p:nvSpPr>
          <p:cNvPr id="44" name="object 44"/>
          <p:cNvSpPr/>
          <p:nvPr/>
        </p:nvSpPr>
        <p:spPr>
          <a:xfrm>
            <a:off x="6762974" y="3812241"/>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45" name="object 45"/>
          <p:cNvSpPr txBox="1"/>
          <p:nvPr/>
        </p:nvSpPr>
        <p:spPr>
          <a:xfrm>
            <a:off x="6762974" y="3812241"/>
            <a:ext cx="1524896" cy="652667"/>
          </a:xfrm>
          <a:prstGeom prst="rect">
            <a:avLst/>
          </a:prstGeom>
          <a:ln w="9344">
            <a:solidFill>
              <a:srgbClr val="000000"/>
            </a:solidFill>
          </a:ln>
        </p:spPr>
        <p:txBody>
          <a:bodyPr vert="horz" wrap="square" lIns="0" tIns="112955" rIns="0" bIns="0" rtlCol="0">
            <a:spAutoFit/>
          </a:bodyPr>
          <a:lstStyle/>
          <a:p>
            <a:pPr marL="318016" marR="309948">
              <a:lnSpc>
                <a:spcPts val="2128"/>
              </a:lnSpc>
              <a:spcBef>
                <a:spcPts val="889"/>
              </a:spcBef>
            </a:pPr>
            <a:r>
              <a:rPr sz="1906" b="1" spc="-11" dirty="0">
                <a:latin typeface="Arial"/>
                <a:cs typeface="Arial"/>
              </a:rPr>
              <a:t>Couche Internet</a:t>
            </a:r>
            <a:endParaRPr sz="1906">
              <a:latin typeface="Arial"/>
              <a:cs typeface="Arial"/>
            </a:endParaRPr>
          </a:p>
        </p:txBody>
      </p:sp>
      <p:sp>
        <p:nvSpPr>
          <p:cNvPr id="46" name="object 46"/>
          <p:cNvSpPr/>
          <p:nvPr/>
        </p:nvSpPr>
        <p:spPr>
          <a:xfrm>
            <a:off x="6762974" y="2858845"/>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47" name="object 47"/>
          <p:cNvSpPr txBox="1"/>
          <p:nvPr/>
        </p:nvSpPr>
        <p:spPr>
          <a:xfrm>
            <a:off x="6762974" y="2858845"/>
            <a:ext cx="1524896" cy="651988"/>
          </a:xfrm>
          <a:prstGeom prst="rect">
            <a:avLst/>
          </a:prstGeom>
          <a:ln w="9344">
            <a:solidFill>
              <a:srgbClr val="000000"/>
            </a:solidFill>
          </a:ln>
        </p:spPr>
        <p:txBody>
          <a:bodyPr vert="horz" wrap="square" lIns="0" tIns="112283" rIns="0" bIns="0" rtlCol="0">
            <a:spAutoFit/>
          </a:bodyPr>
          <a:lstStyle/>
          <a:p>
            <a:pPr marL="203718" marR="195650" indent="114297">
              <a:lnSpc>
                <a:spcPts val="2139"/>
              </a:lnSpc>
              <a:spcBef>
                <a:spcPts val="884"/>
              </a:spcBef>
            </a:pPr>
            <a:r>
              <a:rPr sz="1906" b="1" spc="-11" dirty="0">
                <a:latin typeface="Arial"/>
                <a:cs typeface="Arial"/>
              </a:rPr>
              <a:t>Couche </a:t>
            </a:r>
            <a:r>
              <a:rPr sz="1906" b="1" spc="-21" dirty="0">
                <a:latin typeface="Arial"/>
                <a:cs typeface="Arial"/>
              </a:rPr>
              <a:t>Transport</a:t>
            </a:r>
            <a:endParaRPr sz="1906">
              <a:latin typeface="Arial"/>
              <a:cs typeface="Arial"/>
            </a:endParaRPr>
          </a:p>
        </p:txBody>
      </p:sp>
      <p:sp>
        <p:nvSpPr>
          <p:cNvPr id="48" name="object 48"/>
          <p:cNvSpPr/>
          <p:nvPr/>
        </p:nvSpPr>
        <p:spPr>
          <a:xfrm>
            <a:off x="6762974" y="1905447"/>
            <a:ext cx="1524896" cy="762448"/>
          </a:xfrm>
          <a:custGeom>
            <a:avLst/>
            <a:gdLst/>
            <a:ahLst/>
            <a:cxnLst/>
            <a:rect l="l" t="t" r="r" b="b"/>
            <a:pathLst>
              <a:path w="1440179" h="720089">
                <a:moveTo>
                  <a:pt x="1440179" y="0"/>
                </a:moveTo>
                <a:lnTo>
                  <a:pt x="0" y="0"/>
                </a:lnTo>
                <a:lnTo>
                  <a:pt x="0" y="720089"/>
                </a:lnTo>
                <a:lnTo>
                  <a:pt x="720089" y="720089"/>
                </a:lnTo>
                <a:lnTo>
                  <a:pt x="1440179" y="720089"/>
                </a:lnTo>
                <a:lnTo>
                  <a:pt x="1440179" y="0"/>
                </a:lnTo>
                <a:close/>
              </a:path>
            </a:pathLst>
          </a:custGeom>
          <a:solidFill>
            <a:srgbClr val="BFBFBF"/>
          </a:solidFill>
        </p:spPr>
        <p:txBody>
          <a:bodyPr wrap="square" lIns="0" tIns="0" rIns="0" bIns="0" rtlCol="0"/>
          <a:lstStyle/>
          <a:p>
            <a:endParaRPr sz="1906"/>
          </a:p>
        </p:txBody>
      </p:sp>
      <p:sp>
        <p:nvSpPr>
          <p:cNvPr id="49" name="object 49"/>
          <p:cNvSpPr txBox="1"/>
          <p:nvPr/>
        </p:nvSpPr>
        <p:spPr>
          <a:xfrm>
            <a:off x="6762974" y="1905447"/>
            <a:ext cx="1524896" cy="654025"/>
          </a:xfrm>
          <a:prstGeom prst="rect">
            <a:avLst/>
          </a:prstGeom>
          <a:ln w="9344">
            <a:solidFill>
              <a:srgbClr val="000000"/>
            </a:solidFill>
          </a:ln>
        </p:spPr>
        <p:txBody>
          <a:bodyPr vert="horz" wrap="square" lIns="0" tIns="114300" rIns="0" bIns="0" rtlCol="0">
            <a:spAutoFit/>
          </a:bodyPr>
          <a:lstStyle/>
          <a:p>
            <a:pPr marL="102868" marR="97489" indent="215148">
              <a:lnSpc>
                <a:spcPts val="2128"/>
              </a:lnSpc>
              <a:spcBef>
                <a:spcPts val="900"/>
              </a:spcBef>
            </a:pPr>
            <a:r>
              <a:rPr sz="1906" b="1" spc="-11" dirty="0">
                <a:latin typeface="Arial"/>
                <a:cs typeface="Arial"/>
              </a:rPr>
              <a:t>Couche Application</a:t>
            </a:r>
            <a:endParaRPr sz="1906">
              <a:latin typeface="Arial"/>
              <a:cs typeface="Arial"/>
            </a:endParaRPr>
          </a:p>
        </p:txBody>
      </p:sp>
      <p:sp>
        <p:nvSpPr>
          <p:cNvPr id="50" name="object 50"/>
          <p:cNvSpPr txBox="1"/>
          <p:nvPr/>
        </p:nvSpPr>
        <p:spPr>
          <a:xfrm>
            <a:off x="3972710" y="4032772"/>
            <a:ext cx="2138082" cy="276871"/>
          </a:xfrm>
          <a:prstGeom prst="rect">
            <a:avLst/>
          </a:prstGeom>
          <a:ln w="10160">
            <a:solidFill>
              <a:srgbClr val="000000"/>
            </a:solidFill>
          </a:ln>
        </p:spPr>
        <p:txBody>
          <a:bodyPr vert="horz" wrap="square" lIns="0" tIns="0" rIns="0" bIns="0" rtlCol="0">
            <a:spAutoFit/>
          </a:bodyPr>
          <a:lstStyle/>
          <a:p>
            <a:pPr marL="554679">
              <a:lnSpc>
                <a:spcPts val="2276"/>
              </a:lnSpc>
            </a:pPr>
            <a:r>
              <a:rPr sz="1906" b="1" spc="-11" dirty="0">
                <a:solidFill>
                  <a:srgbClr val="FFFFFF"/>
                </a:solidFill>
                <a:latin typeface="Arial"/>
                <a:cs typeface="Arial"/>
              </a:rPr>
              <a:t>données</a:t>
            </a:r>
            <a:endParaRPr sz="1906">
              <a:latin typeface="Arial"/>
              <a:cs typeface="Arial"/>
            </a:endParaRPr>
          </a:p>
        </p:txBody>
      </p:sp>
      <p:grpSp>
        <p:nvGrpSpPr>
          <p:cNvPr id="51" name="object 51"/>
          <p:cNvGrpSpPr/>
          <p:nvPr/>
        </p:nvGrpSpPr>
        <p:grpSpPr>
          <a:xfrm>
            <a:off x="3601907" y="4027730"/>
            <a:ext cx="375845" cy="320712"/>
            <a:chOff x="2502217" y="3803967"/>
            <a:chExt cx="354965" cy="302895"/>
          </a:xfrm>
        </p:grpSpPr>
        <p:sp>
          <p:nvSpPr>
            <p:cNvPr id="52" name="object 52"/>
            <p:cNvSpPr/>
            <p:nvPr/>
          </p:nvSpPr>
          <p:spPr>
            <a:xfrm>
              <a:off x="2506979" y="3808729"/>
              <a:ext cx="345440" cy="293370"/>
            </a:xfrm>
            <a:custGeom>
              <a:avLst/>
              <a:gdLst/>
              <a:ahLst/>
              <a:cxnLst/>
              <a:rect l="l" t="t" r="r" b="b"/>
              <a:pathLst>
                <a:path w="345439" h="293370">
                  <a:moveTo>
                    <a:pt x="345439" y="0"/>
                  </a:moveTo>
                  <a:lnTo>
                    <a:pt x="0" y="0"/>
                  </a:lnTo>
                  <a:lnTo>
                    <a:pt x="0" y="293370"/>
                  </a:lnTo>
                  <a:lnTo>
                    <a:pt x="172719" y="293370"/>
                  </a:lnTo>
                  <a:lnTo>
                    <a:pt x="345439" y="293370"/>
                  </a:lnTo>
                  <a:lnTo>
                    <a:pt x="345439" y="0"/>
                  </a:lnTo>
                  <a:close/>
                </a:path>
              </a:pathLst>
            </a:custGeom>
            <a:solidFill>
              <a:srgbClr val="B1B1B1"/>
            </a:solidFill>
          </p:spPr>
          <p:txBody>
            <a:bodyPr wrap="square" lIns="0" tIns="0" rIns="0" bIns="0" rtlCol="0"/>
            <a:lstStyle/>
            <a:p>
              <a:endParaRPr sz="1906"/>
            </a:p>
          </p:txBody>
        </p:sp>
        <p:sp>
          <p:nvSpPr>
            <p:cNvPr id="53" name="object 53"/>
            <p:cNvSpPr/>
            <p:nvPr/>
          </p:nvSpPr>
          <p:spPr>
            <a:xfrm>
              <a:off x="2506979" y="3808729"/>
              <a:ext cx="345440" cy="293370"/>
            </a:xfrm>
            <a:custGeom>
              <a:avLst/>
              <a:gdLst/>
              <a:ahLst/>
              <a:cxnLst/>
              <a:rect l="l" t="t" r="r" b="b"/>
              <a:pathLst>
                <a:path w="345439" h="293370">
                  <a:moveTo>
                    <a:pt x="172719" y="293370"/>
                  </a:moveTo>
                  <a:lnTo>
                    <a:pt x="0" y="293370"/>
                  </a:lnTo>
                  <a:lnTo>
                    <a:pt x="0" y="0"/>
                  </a:lnTo>
                  <a:lnTo>
                    <a:pt x="345439" y="0"/>
                  </a:lnTo>
                  <a:lnTo>
                    <a:pt x="345439" y="293370"/>
                  </a:lnTo>
                  <a:lnTo>
                    <a:pt x="172719" y="293370"/>
                  </a:lnTo>
                  <a:close/>
                </a:path>
              </a:pathLst>
            </a:custGeom>
            <a:ln w="9344">
              <a:solidFill>
                <a:srgbClr val="000000"/>
              </a:solidFill>
            </a:ln>
          </p:spPr>
          <p:txBody>
            <a:bodyPr wrap="square" lIns="0" tIns="0" rIns="0" bIns="0" rtlCol="0"/>
            <a:lstStyle/>
            <a:p>
              <a:endParaRPr sz="1906"/>
            </a:p>
          </p:txBody>
        </p:sp>
      </p:grpSp>
      <p:sp>
        <p:nvSpPr>
          <p:cNvPr id="54" name="object 54"/>
          <p:cNvSpPr txBox="1"/>
          <p:nvPr/>
        </p:nvSpPr>
        <p:spPr>
          <a:xfrm>
            <a:off x="3612113" y="4028740"/>
            <a:ext cx="355675" cy="306864"/>
          </a:xfrm>
          <a:prstGeom prst="rect">
            <a:avLst/>
          </a:prstGeom>
        </p:spPr>
        <p:txBody>
          <a:bodyPr vert="horz" wrap="square" lIns="0" tIns="13447" rIns="0" bIns="0" rtlCol="0">
            <a:spAutoFit/>
          </a:bodyPr>
          <a:lstStyle/>
          <a:p>
            <a:pPr marL="95472">
              <a:spcBef>
                <a:spcPts val="106"/>
              </a:spcBef>
            </a:pPr>
            <a:r>
              <a:rPr sz="1906" spc="-53" dirty="0">
                <a:latin typeface="Tahoma"/>
                <a:cs typeface="Tahoma"/>
              </a:rPr>
              <a:t>H</a:t>
            </a:r>
            <a:endParaRPr sz="1906">
              <a:latin typeface="Tahoma"/>
              <a:cs typeface="Tahoma"/>
            </a:endParaRPr>
          </a:p>
        </p:txBody>
      </p:sp>
      <p:grpSp>
        <p:nvGrpSpPr>
          <p:cNvPr id="55" name="object 55"/>
          <p:cNvGrpSpPr/>
          <p:nvPr/>
        </p:nvGrpSpPr>
        <p:grpSpPr>
          <a:xfrm>
            <a:off x="3047552" y="4153796"/>
            <a:ext cx="3622637" cy="771861"/>
            <a:chOff x="1978660" y="3923029"/>
            <a:chExt cx="3421379" cy="728980"/>
          </a:xfrm>
        </p:grpSpPr>
        <p:pic>
          <p:nvPicPr>
            <p:cNvPr id="56" name="object 56"/>
            <p:cNvPicPr/>
            <p:nvPr/>
          </p:nvPicPr>
          <p:blipFill>
            <a:blip r:embed="rId3" cstate="print"/>
            <a:stretch>
              <a:fillRect/>
            </a:stretch>
          </p:blipFill>
          <p:spPr>
            <a:xfrm>
              <a:off x="4867910" y="3923029"/>
              <a:ext cx="171450" cy="76200"/>
            </a:xfrm>
            <a:prstGeom prst="rect">
              <a:avLst/>
            </a:prstGeom>
          </p:spPr>
        </p:pic>
        <p:sp>
          <p:nvSpPr>
            <p:cNvPr id="57" name="object 57"/>
            <p:cNvSpPr/>
            <p:nvPr/>
          </p:nvSpPr>
          <p:spPr>
            <a:xfrm>
              <a:off x="1978660" y="3929379"/>
              <a:ext cx="3421379" cy="722630"/>
            </a:xfrm>
            <a:custGeom>
              <a:avLst/>
              <a:gdLst/>
              <a:ahLst/>
              <a:cxnLst/>
              <a:rect l="l" t="t" r="r" b="b"/>
              <a:pathLst>
                <a:path w="3421379" h="722629">
                  <a:moveTo>
                    <a:pt x="177800" y="679450"/>
                  </a:moveTo>
                  <a:lnTo>
                    <a:pt x="74930" y="680567"/>
                  </a:lnTo>
                  <a:lnTo>
                    <a:pt x="74930" y="647700"/>
                  </a:lnTo>
                  <a:lnTo>
                    <a:pt x="0" y="687070"/>
                  </a:lnTo>
                  <a:lnTo>
                    <a:pt x="74930" y="722630"/>
                  </a:lnTo>
                  <a:lnTo>
                    <a:pt x="74930" y="690727"/>
                  </a:lnTo>
                  <a:lnTo>
                    <a:pt x="177800" y="689610"/>
                  </a:lnTo>
                  <a:lnTo>
                    <a:pt x="177800" y="679450"/>
                  </a:lnTo>
                  <a:close/>
                </a:path>
                <a:path w="3421379" h="722629">
                  <a:moveTo>
                    <a:pt x="537210" y="31750"/>
                  </a:moveTo>
                  <a:lnTo>
                    <a:pt x="434886" y="32867"/>
                  </a:lnTo>
                  <a:lnTo>
                    <a:pt x="434340" y="0"/>
                  </a:lnTo>
                  <a:lnTo>
                    <a:pt x="359410" y="38100"/>
                  </a:lnTo>
                  <a:lnTo>
                    <a:pt x="435610" y="74930"/>
                  </a:lnTo>
                  <a:lnTo>
                    <a:pt x="435038" y="41757"/>
                  </a:lnTo>
                  <a:lnTo>
                    <a:pt x="537210" y="40640"/>
                  </a:lnTo>
                  <a:lnTo>
                    <a:pt x="537210" y="31750"/>
                  </a:lnTo>
                  <a:close/>
                </a:path>
                <a:path w="3421379" h="722629">
                  <a:moveTo>
                    <a:pt x="3421380" y="680720"/>
                  </a:moveTo>
                  <a:lnTo>
                    <a:pt x="3345180" y="641350"/>
                  </a:lnTo>
                  <a:lnTo>
                    <a:pt x="3345180" y="675474"/>
                  </a:lnTo>
                  <a:lnTo>
                    <a:pt x="3248660" y="674370"/>
                  </a:lnTo>
                  <a:lnTo>
                    <a:pt x="3248660" y="683260"/>
                  </a:lnTo>
                  <a:lnTo>
                    <a:pt x="3345180" y="684364"/>
                  </a:lnTo>
                  <a:lnTo>
                    <a:pt x="3345180" y="717550"/>
                  </a:lnTo>
                  <a:lnTo>
                    <a:pt x="3421380" y="680720"/>
                  </a:lnTo>
                  <a:close/>
                </a:path>
              </a:pathLst>
            </a:custGeom>
            <a:solidFill>
              <a:srgbClr val="000000"/>
            </a:solidFill>
          </p:spPr>
          <p:txBody>
            <a:bodyPr wrap="square" lIns="0" tIns="0" rIns="0" bIns="0" rtlCol="0"/>
            <a:lstStyle/>
            <a:p>
              <a:endParaRPr sz="1906"/>
            </a:p>
          </p:txBody>
        </p:sp>
      </p:grpSp>
      <p:sp>
        <p:nvSpPr>
          <p:cNvPr id="58" name="object 58"/>
          <p:cNvSpPr txBox="1"/>
          <p:nvPr/>
        </p:nvSpPr>
        <p:spPr>
          <a:xfrm>
            <a:off x="8696661" y="1379669"/>
            <a:ext cx="1277471" cy="306864"/>
          </a:xfrm>
          <a:prstGeom prst="rect">
            <a:avLst/>
          </a:prstGeom>
        </p:spPr>
        <p:txBody>
          <a:bodyPr vert="horz" wrap="square" lIns="0" tIns="13447" rIns="0" bIns="0" rtlCol="0">
            <a:spAutoFit/>
          </a:bodyPr>
          <a:lstStyle/>
          <a:p>
            <a:pPr marL="13447">
              <a:spcBef>
                <a:spcPts val="106"/>
              </a:spcBef>
            </a:pPr>
            <a:r>
              <a:rPr sz="1906" b="1" spc="-11" dirty="0">
                <a:solidFill>
                  <a:srgbClr val="FF0000"/>
                </a:solidFill>
                <a:latin typeface="Arial"/>
                <a:cs typeface="Arial"/>
              </a:rPr>
              <a:t>Protocoles</a:t>
            </a:r>
            <a:endParaRPr sz="1906">
              <a:latin typeface="Arial"/>
              <a:cs typeface="Arial"/>
            </a:endParaRPr>
          </a:p>
        </p:txBody>
      </p:sp>
      <p:sp>
        <p:nvSpPr>
          <p:cNvPr id="59" name="object 59"/>
          <p:cNvSpPr txBox="1"/>
          <p:nvPr/>
        </p:nvSpPr>
        <p:spPr>
          <a:xfrm>
            <a:off x="4060115" y="3100893"/>
            <a:ext cx="190948" cy="306864"/>
          </a:xfrm>
          <a:prstGeom prst="rect">
            <a:avLst/>
          </a:prstGeom>
        </p:spPr>
        <p:txBody>
          <a:bodyPr vert="horz" wrap="square" lIns="0" tIns="13447" rIns="0" bIns="0" rtlCol="0">
            <a:spAutoFit/>
          </a:bodyPr>
          <a:lstStyle/>
          <a:p>
            <a:pPr marL="13447">
              <a:spcBef>
                <a:spcPts val="106"/>
              </a:spcBef>
            </a:pPr>
            <a:r>
              <a:rPr sz="1906" spc="-53" dirty="0">
                <a:latin typeface="Tahoma"/>
                <a:cs typeface="Tahoma"/>
              </a:rPr>
              <a:t>H</a:t>
            </a:r>
            <a:endParaRPr sz="1906">
              <a:latin typeface="Tahoma"/>
              <a:cs typeface="Tahoma"/>
            </a:endParaRPr>
          </a:p>
        </p:txBody>
      </p:sp>
      <p:sp>
        <p:nvSpPr>
          <p:cNvPr id="60" name="object 60"/>
          <p:cNvSpPr txBox="1"/>
          <p:nvPr/>
        </p:nvSpPr>
        <p:spPr>
          <a:xfrm>
            <a:off x="4706919" y="2081604"/>
            <a:ext cx="1021976" cy="526539"/>
          </a:xfrm>
          <a:prstGeom prst="rect">
            <a:avLst/>
          </a:prstGeom>
        </p:spPr>
        <p:txBody>
          <a:bodyPr vert="horz" wrap="square" lIns="0" tIns="13447" rIns="0" bIns="0" rtlCol="0">
            <a:spAutoFit/>
          </a:bodyPr>
          <a:lstStyle/>
          <a:p>
            <a:pPr algn="ctr">
              <a:lnSpc>
                <a:spcPts val="2250"/>
              </a:lnSpc>
              <a:spcBef>
                <a:spcPts val="106"/>
              </a:spcBef>
            </a:pPr>
            <a:r>
              <a:rPr sz="1906" b="1" spc="-11" dirty="0">
                <a:solidFill>
                  <a:srgbClr val="FFFFFF"/>
                </a:solidFill>
                <a:latin typeface="Arial"/>
                <a:cs typeface="Arial"/>
              </a:rPr>
              <a:t>données</a:t>
            </a:r>
            <a:endParaRPr sz="1906">
              <a:latin typeface="Arial"/>
              <a:cs typeface="Arial"/>
            </a:endParaRPr>
          </a:p>
          <a:p>
            <a:pPr marL="26221" algn="ctr">
              <a:lnSpc>
                <a:spcPts val="1742"/>
              </a:lnSpc>
            </a:pPr>
            <a:r>
              <a:rPr sz="1482" b="1" spc="-11" dirty="0">
                <a:latin typeface="Arial"/>
                <a:cs typeface="Arial"/>
              </a:rPr>
              <a:t>message</a:t>
            </a:r>
            <a:endParaRPr sz="1482">
              <a:latin typeface="Arial"/>
              <a:cs typeface="Arial"/>
            </a:endParaRPr>
          </a:p>
        </p:txBody>
      </p:sp>
      <p:sp>
        <p:nvSpPr>
          <p:cNvPr id="61" name="object 61"/>
          <p:cNvSpPr txBox="1"/>
          <p:nvPr/>
        </p:nvSpPr>
        <p:spPr>
          <a:xfrm>
            <a:off x="4706919" y="3091478"/>
            <a:ext cx="1021976" cy="513715"/>
          </a:xfrm>
          <a:prstGeom prst="rect">
            <a:avLst/>
          </a:prstGeom>
        </p:spPr>
        <p:txBody>
          <a:bodyPr vert="horz" wrap="square" lIns="0" tIns="13447" rIns="0" bIns="0" rtlCol="0">
            <a:spAutoFit/>
          </a:bodyPr>
          <a:lstStyle/>
          <a:p>
            <a:pPr marL="13447">
              <a:lnSpc>
                <a:spcPts val="2245"/>
              </a:lnSpc>
              <a:spcBef>
                <a:spcPts val="106"/>
              </a:spcBef>
            </a:pPr>
            <a:r>
              <a:rPr sz="1906" b="1" spc="-11" dirty="0">
                <a:solidFill>
                  <a:srgbClr val="FFFFFF"/>
                </a:solidFill>
                <a:latin typeface="Arial"/>
                <a:cs typeface="Arial"/>
              </a:rPr>
              <a:t>données</a:t>
            </a:r>
            <a:endParaRPr sz="1906">
              <a:latin typeface="Arial"/>
              <a:cs typeface="Arial"/>
            </a:endParaRPr>
          </a:p>
          <a:p>
            <a:pPr marL="37651">
              <a:lnSpc>
                <a:spcPts val="1735"/>
              </a:lnSpc>
            </a:pPr>
            <a:r>
              <a:rPr sz="1482" b="1" spc="-11" dirty="0">
                <a:latin typeface="Arial"/>
                <a:cs typeface="Arial"/>
              </a:rPr>
              <a:t>segment</a:t>
            </a:r>
            <a:endParaRPr sz="1482">
              <a:latin typeface="Arial"/>
              <a:cs typeface="Arial"/>
            </a:endParaRPr>
          </a:p>
        </p:txBody>
      </p:sp>
      <p:sp>
        <p:nvSpPr>
          <p:cNvPr id="62" name="object 62"/>
          <p:cNvSpPr txBox="1"/>
          <p:nvPr/>
        </p:nvSpPr>
        <p:spPr>
          <a:xfrm>
            <a:off x="4471595" y="4307092"/>
            <a:ext cx="1148379"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datagramme</a:t>
            </a:r>
            <a:endParaRPr sz="1482">
              <a:latin typeface="Arial"/>
              <a:cs typeface="Arial"/>
            </a:endParaRPr>
          </a:p>
        </p:txBody>
      </p:sp>
      <p:sp>
        <p:nvSpPr>
          <p:cNvPr id="63" name="object 63"/>
          <p:cNvSpPr txBox="1"/>
          <p:nvPr/>
        </p:nvSpPr>
        <p:spPr>
          <a:xfrm>
            <a:off x="4700195" y="4992892"/>
            <a:ext cx="540572" cy="241654"/>
          </a:xfrm>
          <a:prstGeom prst="rect">
            <a:avLst/>
          </a:prstGeom>
        </p:spPr>
        <p:txBody>
          <a:bodyPr vert="horz" wrap="square" lIns="0" tIns="13447" rIns="0" bIns="0" rtlCol="0">
            <a:spAutoFit/>
          </a:bodyPr>
          <a:lstStyle/>
          <a:p>
            <a:pPr marL="13447">
              <a:spcBef>
                <a:spcPts val="106"/>
              </a:spcBef>
            </a:pPr>
            <a:r>
              <a:rPr sz="1482" b="1" spc="-11" dirty="0">
                <a:latin typeface="Arial"/>
                <a:cs typeface="Arial"/>
              </a:rPr>
              <a:t>trame</a:t>
            </a:r>
            <a:endParaRPr sz="1482">
              <a:latin typeface="Arial"/>
              <a:cs typeface="Arial"/>
            </a:endParaRPr>
          </a:p>
        </p:txBody>
      </p:sp>
      <p:grpSp>
        <p:nvGrpSpPr>
          <p:cNvPr id="64" name="object 64"/>
          <p:cNvGrpSpPr/>
          <p:nvPr/>
        </p:nvGrpSpPr>
        <p:grpSpPr>
          <a:xfrm>
            <a:off x="3234465" y="4500730"/>
            <a:ext cx="3254188" cy="1007185"/>
            <a:chOff x="2155189" y="4250690"/>
            <a:chExt cx="3073400" cy="951230"/>
          </a:xfrm>
        </p:grpSpPr>
        <p:sp>
          <p:nvSpPr>
            <p:cNvPr id="65" name="object 65"/>
            <p:cNvSpPr/>
            <p:nvPr/>
          </p:nvSpPr>
          <p:spPr>
            <a:xfrm>
              <a:off x="2581909" y="4286250"/>
              <a:ext cx="2232660" cy="0"/>
            </a:xfrm>
            <a:custGeom>
              <a:avLst/>
              <a:gdLst/>
              <a:ahLst/>
              <a:cxnLst/>
              <a:rect l="l" t="t" r="r" b="b"/>
              <a:pathLst>
                <a:path w="2232660">
                  <a:moveTo>
                    <a:pt x="0" y="0"/>
                  </a:moveTo>
                  <a:lnTo>
                    <a:pt x="2232660" y="0"/>
                  </a:lnTo>
                </a:path>
              </a:pathLst>
            </a:custGeom>
            <a:ln w="3175">
              <a:solidFill>
                <a:srgbClr val="000000"/>
              </a:solidFill>
              <a:prstDash val="lgDash"/>
            </a:ln>
          </p:spPr>
          <p:txBody>
            <a:bodyPr wrap="square" lIns="0" tIns="0" rIns="0" bIns="0" rtlCol="0"/>
            <a:lstStyle/>
            <a:p>
              <a:endParaRPr sz="1906"/>
            </a:p>
          </p:txBody>
        </p:sp>
        <p:pic>
          <p:nvPicPr>
            <p:cNvPr id="66" name="object 66"/>
            <p:cNvPicPr/>
            <p:nvPr/>
          </p:nvPicPr>
          <p:blipFill>
            <a:blip r:embed="rId4" cstate="print"/>
            <a:stretch>
              <a:fillRect/>
            </a:stretch>
          </p:blipFill>
          <p:spPr>
            <a:xfrm>
              <a:off x="2501899" y="4250690"/>
              <a:ext cx="100330" cy="71120"/>
            </a:xfrm>
            <a:prstGeom prst="rect">
              <a:avLst/>
            </a:prstGeom>
          </p:spPr>
        </p:pic>
        <p:pic>
          <p:nvPicPr>
            <p:cNvPr id="67" name="object 67"/>
            <p:cNvPicPr/>
            <p:nvPr/>
          </p:nvPicPr>
          <p:blipFill>
            <a:blip r:embed="rId5" cstate="print"/>
            <a:stretch>
              <a:fillRect/>
            </a:stretch>
          </p:blipFill>
          <p:spPr>
            <a:xfrm>
              <a:off x="4794250" y="4250690"/>
              <a:ext cx="101600" cy="71120"/>
            </a:xfrm>
            <a:prstGeom prst="rect">
              <a:avLst/>
            </a:prstGeom>
          </p:spPr>
        </p:pic>
        <p:sp>
          <p:nvSpPr>
            <p:cNvPr id="68" name="object 68"/>
            <p:cNvSpPr/>
            <p:nvPr/>
          </p:nvSpPr>
          <p:spPr>
            <a:xfrm>
              <a:off x="2155190" y="4507230"/>
              <a:ext cx="3073400" cy="694690"/>
            </a:xfrm>
            <a:custGeom>
              <a:avLst/>
              <a:gdLst/>
              <a:ahLst/>
              <a:cxnLst/>
              <a:rect l="l" t="t" r="r" b="b"/>
              <a:pathLst>
                <a:path w="3073400" h="694689">
                  <a:moveTo>
                    <a:pt x="8890" y="0"/>
                  </a:moveTo>
                  <a:lnTo>
                    <a:pt x="0" y="0"/>
                  </a:lnTo>
                  <a:lnTo>
                    <a:pt x="0" y="10160"/>
                  </a:lnTo>
                  <a:lnTo>
                    <a:pt x="8890" y="10160"/>
                  </a:lnTo>
                  <a:lnTo>
                    <a:pt x="8890" y="0"/>
                  </a:lnTo>
                  <a:close/>
                </a:path>
                <a:path w="3073400" h="694689">
                  <a:moveTo>
                    <a:pt x="10160" y="207010"/>
                  </a:moveTo>
                  <a:lnTo>
                    <a:pt x="1270" y="207010"/>
                  </a:lnTo>
                  <a:lnTo>
                    <a:pt x="1270" y="215900"/>
                  </a:lnTo>
                  <a:lnTo>
                    <a:pt x="10160" y="215900"/>
                  </a:lnTo>
                  <a:lnTo>
                    <a:pt x="10160" y="207010"/>
                  </a:lnTo>
                  <a:close/>
                </a:path>
                <a:path w="3073400" h="694689">
                  <a:moveTo>
                    <a:pt x="10160" y="140970"/>
                  </a:moveTo>
                  <a:lnTo>
                    <a:pt x="1270" y="140970"/>
                  </a:lnTo>
                  <a:lnTo>
                    <a:pt x="1270" y="179070"/>
                  </a:lnTo>
                  <a:lnTo>
                    <a:pt x="10160" y="179070"/>
                  </a:lnTo>
                  <a:lnTo>
                    <a:pt x="10160" y="140970"/>
                  </a:lnTo>
                  <a:close/>
                </a:path>
                <a:path w="3073400" h="694689">
                  <a:moveTo>
                    <a:pt x="10160" y="102870"/>
                  </a:moveTo>
                  <a:lnTo>
                    <a:pt x="0" y="102870"/>
                  </a:lnTo>
                  <a:lnTo>
                    <a:pt x="1270" y="113030"/>
                  </a:lnTo>
                  <a:lnTo>
                    <a:pt x="10160" y="113030"/>
                  </a:lnTo>
                  <a:lnTo>
                    <a:pt x="10160" y="102870"/>
                  </a:lnTo>
                  <a:close/>
                </a:path>
                <a:path w="3073400" h="694689">
                  <a:moveTo>
                    <a:pt x="10160" y="38100"/>
                  </a:moveTo>
                  <a:lnTo>
                    <a:pt x="0" y="38100"/>
                  </a:lnTo>
                  <a:lnTo>
                    <a:pt x="0" y="74930"/>
                  </a:lnTo>
                  <a:lnTo>
                    <a:pt x="10160" y="74930"/>
                  </a:lnTo>
                  <a:lnTo>
                    <a:pt x="10160" y="38100"/>
                  </a:lnTo>
                  <a:close/>
                </a:path>
                <a:path w="3073400" h="694689">
                  <a:moveTo>
                    <a:pt x="11430" y="516890"/>
                  </a:moveTo>
                  <a:lnTo>
                    <a:pt x="2540" y="516890"/>
                  </a:lnTo>
                  <a:lnTo>
                    <a:pt x="2540" y="525780"/>
                  </a:lnTo>
                  <a:lnTo>
                    <a:pt x="11430" y="525780"/>
                  </a:lnTo>
                  <a:lnTo>
                    <a:pt x="11430" y="516890"/>
                  </a:lnTo>
                  <a:close/>
                </a:path>
                <a:path w="3073400" h="694689">
                  <a:moveTo>
                    <a:pt x="11430" y="450850"/>
                  </a:moveTo>
                  <a:lnTo>
                    <a:pt x="2540" y="450850"/>
                  </a:lnTo>
                  <a:lnTo>
                    <a:pt x="2540" y="488950"/>
                  </a:lnTo>
                  <a:lnTo>
                    <a:pt x="11430" y="488950"/>
                  </a:lnTo>
                  <a:lnTo>
                    <a:pt x="11430" y="450850"/>
                  </a:lnTo>
                  <a:close/>
                </a:path>
                <a:path w="3073400" h="694689">
                  <a:moveTo>
                    <a:pt x="11430" y="412750"/>
                  </a:moveTo>
                  <a:lnTo>
                    <a:pt x="2540" y="412750"/>
                  </a:lnTo>
                  <a:lnTo>
                    <a:pt x="2540" y="422910"/>
                  </a:lnTo>
                  <a:lnTo>
                    <a:pt x="11430" y="422910"/>
                  </a:lnTo>
                  <a:lnTo>
                    <a:pt x="11430" y="412750"/>
                  </a:lnTo>
                  <a:close/>
                </a:path>
                <a:path w="3073400" h="694689">
                  <a:moveTo>
                    <a:pt x="11430" y="347980"/>
                  </a:moveTo>
                  <a:lnTo>
                    <a:pt x="2540" y="347980"/>
                  </a:lnTo>
                  <a:lnTo>
                    <a:pt x="2540" y="384810"/>
                  </a:lnTo>
                  <a:lnTo>
                    <a:pt x="11430" y="384810"/>
                  </a:lnTo>
                  <a:lnTo>
                    <a:pt x="11430" y="347980"/>
                  </a:lnTo>
                  <a:close/>
                </a:path>
                <a:path w="3073400" h="694689">
                  <a:moveTo>
                    <a:pt x="11430" y="309892"/>
                  </a:moveTo>
                  <a:lnTo>
                    <a:pt x="1270" y="309892"/>
                  </a:lnTo>
                  <a:lnTo>
                    <a:pt x="1270" y="320040"/>
                  </a:lnTo>
                  <a:lnTo>
                    <a:pt x="11430" y="320040"/>
                  </a:lnTo>
                  <a:lnTo>
                    <a:pt x="11430" y="309892"/>
                  </a:lnTo>
                  <a:close/>
                </a:path>
                <a:path w="3073400" h="694689">
                  <a:moveTo>
                    <a:pt x="11430" y="281940"/>
                  </a:moveTo>
                  <a:lnTo>
                    <a:pt x="10160" y="243840"/>
                  </a:lnTo>
                  <a:lnTo>
                    <a:pt x="1270" y="243840"/>
                  </a:lnTo>
                  <a:lnTo>
                    <a:pt x="1270" y="281940"/>
                  </a:lnTo>
                  <a:lnTo>
                    <a:pt x="11430" y="281940"/>
                  </a:lnTo>
                  <a:close/>
                </a:path>
                <a:path w="3073400" h="694689">
                  <a:moveTo>
                    <a:pt x="12700" y="657860"/>
                  </a:moveTo>
                  <a:lnTo>
                    <a:pt x="3810" y="657860"/>
                  </a:lnTo>
                  <a:lnTo>
                    <a:pt x="3810" y="694690"/>
                  </a:lnTo>
                  <a:lnTo>
                    <a:pt x="12700" y="694690"/>
                  </a:lnTo>
                  <a:lnTo>
                    <a:pt x="12700" y="657860"/>
                  </a:lnTo>
                  <a:close/>
                </a:path>
                <a:path w="3073400" h="694689">
                  <a:moveTo>
                    <a:pt x="12700" y="619760"/>
                  </a:moveTo>
                  <a:lnTo>
                    <a:pt x="3810" y="619760"/>
                  </a:lnTo>
                  <a:lnTo>
                    <a:pt x="3810" y="629920"/>
                  </a:lnTo>
                  <a:lnTo>
                    <a:pt x="12700" y="629920"/>
                  </a:lnTo>
                  <a:lnTo>
                    <a:pt x="12700" y="619760"/>
                  </a:lnTo>
                  <a:close/>
                </a:path>
                <a:path w="3073400" h="694689">
                  <a:moveTo>
                    <a:pt x="12700" y="554990"/>
                  </a:moveTo>
                  <a:lnTo>
                    <a:pt x="2540" y="554990"/>
                  </a:lnTo>
                  <a:lnTo>
                    <a:pt x="2540" y="591820"/>
                  </a:lnTo>
                  <a:lnTo>
                    <a:pt x="12700" y="591820"/>
                  </a:lnTo>
                  <a:lnTo>
                    <a:pt x="12700" y="554990"/>
                  </a:lnTo>
                  <a:close/>
                </a:path>
                <a:path w="3073400" h="694689">
                  <a:moveTo>
                    <a:pt x="3069590" y="140970"/>
                  </a:moveTo>
                  <a:lnTo>
                    <a:pt x="3060700" y="140970"/>
                  </a:lnTo>
                  <a:lnTo>
                    <a:pt x="3060700" y="179070"/>
                  </a:lnTo>
                  <a:lnTo>
                    <a:pt x="3069590" y="179070"/>
                  </a:lnTo>
                  <a:lnTo>
                    <a:pt x="3069590" y="140970"/>
                  </a:lnTo>
                  <a:close/>
                </a:path>
                <a:path w="3073400" h="694689">
                  <a:moveTo>
                    <a:pt x="3069590" y="102870"/>
                  </a:moveTo>
                  <a:lnTo>
                    <a:pt x="3060700" y="102870"/>
                  </a:lnTo>
                  <a:lnTo>
                    <a:pt x="3060700" y="113030"/>
                  </a:lnTo>
                  <a:lnTo>
                    <a:pt x="3069590" y="113030"/>
                  </a:lnTo>
                  <a:lnTo>
                    <a:pt x="3069590" y="102870"/>
                  </a:lnTo>
                  <a:close/>
                </a:path>
                <a:path w="3073400" h="694689">
                  <a:moveTo>
                    <a:pt x="3069590" y="38100"/>
                  </a:moveTo>
                  <a:lnTo>
                    <a:pt x="3060700" y="38100"/>
                  </a:lnTo>
                  <a:lnTo>
                    <a:pt x="3060700" y="74930"/>
                  </a:lnTo>
                  <a:lnTo>
                    <a:pt x="3069590" y="74930"/>
                  </a:lnTo>
                  <a:lnTo>
                    <a:pt x="3069590" y="38100"/>
                  </a:lnTo>
                  <a:close/>
                </a:path>
                <a:path w="3073400" h="694689">
                  <a:moveTo>
                    <a:pt x="3069590" y="0"/>
                  </a:moveTo>
                  <a:lnTo>
                    <a:pt x="3060700" y="0"/>
                  </a:lnTo>
                  <a:lnTo>
                    <a:pt x="3060700" y="10160"/>
                  </a:lnTo>
                  <a:lnTo>
                    <a:pt x="3069590" y="10160"/>
                  </a:lnTo>
                  <a:lnTo>
                    <a:pt x="3069590" y="0"/>
                  </a:lnTo>
                  <a:close/>
                </a:path>
                <a:path w="3073400" h="694689">
                  <a:moveTo>
                    <a:pt x="3070860" y="347980"/>
                  </a:moveTo>
                  <a:lnTo>
                    <a:pt x="3061970" y="347980"/>
                  </a:lnTo>
                  <a:lnTo>
                    <a:pt x="3061970" y="384810"/>
                  </a:lnTo>
                  <a:lnTo>
                    <a:pt x="3070860" y="384810"/>
                  </a:lnTo>
                  <a:lnTo>
                    <a:pt x="3070860" y="347980"/>
                  </a:lnTo>
                  <a:close/>
                </a:path>
                <a:path w="3073400" h="694689">
                  <a:moveTo>
                    <a:pt x="3070860" y="309892"/>
                  </a:moveTo>
                  <a:lnTo>
                    <a:pt x="3061970" y="309892"/>
                  </a:lnTo>
                  <a:lnTo>
                    <a:pt x="3061970" y="320040"/>
                  </a:lnTo>
                  <a:lnTo>
                    <a:pt x="3070860" y="320040"/>
                  </a:lnTo>
                  <a:lnTo>
                    <a:pt x="3070860" y="309892"/>
                  </a:lnTo>
                  <a:close/>
                </a:path>
                <a:path w="3073400" h="694689">
                  <a:moveTo>
                    <a:pt x="3070860" y="243840"/>
                  </a:moveTo>
                  <a:lnTo>
                    <a:pt x="3060700" y="243840"/>
                  </a:lnTo>
                  <a:lnTo>
                    <a:pt x="3061970" y="281940"/>
                  </a:lnTo>
                  <a:lnTo>
                    <a:pt x="3070860" y="281940"/>
                  </a:lnTo>
                  <a:lnTo>
                    <a:pt x="3070860" y="243840"/>
                  </a:lnTo>
                  <a:close/>
                </a:path>
                <a:path w="3073400" h="694689">
                  <a:moveTo>
                    <a:pt x="3070860" y="207010"/>
                  </a:moveTo>
                  <a:lnTo>
                    <a:pt x="3060700" y="207010"/>
                  </a:lnTo>
                  <a:lnTo>
                    <a:pt x="3060700" y="215900"/>
                  </a:lnTo>
                  <a:lnTo>
                    <a:pt x="3070860" y="215900"/>
                  </a:lnTo>
                  <a:lnTo>
                    <a:pt x="3070860" y="207010"/>
                  </a:lnTo>
                  <a:close/>
                </a:path>
                <a:path w="3073400" h="694689">
                  <a:moveTo>
                    <a:pt x="3072130" y="619760"/>
                  </a:moveTo>
                  <a:lnTo>
                    <a:pt x="3063240" y="619760"/>
                  </a:lnTo>
                  <a:lnTo>
                    <a:pt x="3063240" y="629920"/>
                  </a:lnTo>
                  <a:lnTo>
                    <a:pt x="3072130" y="629920"/>
                  </a:lnTo>
                  <a:lnTo>
                    <a:pt x="3072130" y="619760"/>
                  </a:lnTo>
                  <a:close/>
                </a:path>
                <a:path w="3073400" h="694689">
                  <a:moveTo>
                    <a:pt x="3072130" y="554990"/>
                  </a:moveTo>
                  <a:lnTo>
                    <a:pt x="3063240" y="554990"/>
                  </a:lnTo>
                  <a:lnTo>
                    <a:pt x="3063240" y="591820"/>
                  </a:lnTo>
                  <a:lnTo>
                    <a:pt x="3072130" y="591820"/>
                  </a:lnTo>
                  <a:lnTo>
                    <a:pt x="3072130" y="554990"/>
                  </a:lnTo>
                  <a:close/>
                </a:path>
                <a:path w="3073400" h="694689">
                  <a:moveTo>
                    <a:pt x="3072130" y="516890"/>
                  </a:moveTo>
                  <a:lnTo>
                    <a:pt x="3063240" y="516890"/>
                  </a:lnTo>
                  <a:lnTo>
                    <a:pt x="3063240" y="525780"/>
                  </a:lnTo>
                  <a:lnTo>
                    <a:pt x="3072130" y="525780"/>
                  </a:lnTo>
                  <a:lnTo>
                    <a:pt x="3072130" y="516890"/>
                  </a:lnTo>
                  <a:close/>
                </a:path>
                <a:path w="3073400" h="694689">
                  <a:moveTo>
                    <a:pt x="3072130" y="450850"/>
                  </a:moveTo>
                  <a:lnTo>
                    <a:pt x="3061970" y="450850"/>
                  </a:lnTo>
                  <a:lnTo>
                    <a:pt x="3063240" y="488950"/>
                  </a:lnTo>
                  <a:lnTo>
                    <a:pt x="3072130" y="488950"/>
                  </a:lnTo>
                  <a:lnTo>
                    <a:pt x="3072130" y="450850"/>
                  </a:lnTo>
                  <a:close/>
                </a:path>
                <a:path w="3073400" h="694689">
                  <a:moveTo>
                    <a:pt x="3072130" y="412750"/>
                  </a:moveTo>
                  <a:lnTo>
                    <a:pt x="3061970" y="412750"/>
                  </a:lnTo>
                  <a:lnTo>
                    <a:pt x="3061970" y="422910"/>
                  </a:lnTo>
                  <a:lnTo>
                    <a:pt x="3072130" y="422910"/>
                  </a:lnTo>
                  <a:lnTo>
                    <a:pt x="3072130" y="412750"/>
                  </a:lnTo>
                  <a:close/>
                </a:path>
                <a:path w="3073400" h="694689">
                  <a:moveTo>
                    <a:pt x="3073400" y="694690"/>
                  </a:moveTo>
                  <a:lnTo>
                    <a:pt x="3072130" y="657860"/>
                  </a:lnTo>
                  <a:lnTo>
                    <a:pt x="3063240" y="657860"/>
                  </a:lnTo>
                  <a:lnTo>
                    <a:pt x="3063240" y="694690"/>
                  </a:lnTo>
                  <a:lnTo>
                    <a:pt x="3073400" y="694690"/>
                  </a:lnTo>
                  <a:close/>
                </a:path>
              </a:pathLst>
            </a:custGeom>
            <a:solidFill>
              <a:srgbClr val="000000"/>
            </a:solidFill>
          </p:spPr>
          <p:txBody>
            <a:bodyPr wrap="square" lIns="0" tIns="0" rIns="0" bIns="0" rtlCol="0"/>
            <a:lstStyle/>
            <a:p>
              <a:endParaRPr sz="1906"/>
            </a:p>
          </p:txBody>
        </p:sp>
        <p:sp>
          <p:nvSpPr>
            <p:cNvPr id="69" name="object 69"/>
            <p:cNvSpPr/>
            <p:nvPr/>
          </p:nvSpPr>
          <p:spPr>
            <a:xfrm>
              <a:off x="2258059" y="4898390"/>
              <a:ext cx="2885440" cy="0"/>
            </a:xfrm>
            <a:custGeom>
              <a:avLst/>
              <a:gdLst/>
              <a:ahLst/>
              <a:cxnLst/>
              <a:rect l="l" t="t" r="r" b="b"/>
              <a:pathLst>
                <a:path w="2885440">
                  <a:moveTo>
                    <a:pt x="0" y="0"/>
                  </a:moveTo>
                  <a:lnTo>
                    <a:pt x="2885440" y="0"/>
                  </a:lnTo>
                </a:path>
              </a:pathLst>
            </a:custGeom>
            <a:ln w="3175">
              <a:solidFill>
                <a:srgbClr val="000000"/>
              </a:solidFill>
              <a:prstDash val="lgDash"/>
            </a:ln>
          </p:spPr>
          <p:txBody>
            <a:bodyPr wrap="square" lIns="0" tIns="0" rIns="0" bIns="0" rtlCol="0"/>
            <a:lstStyle/>
            <a:p>
              <a:endParaRPr sz="1906"/>
            </a:p>
          </p:txBody>
        </p:sp>
        <p:sp>
          <p:nvSpPr>
            <p:cNvPr id="70" name="object 70"/>
            <p:cNvSpPr/>
            <p:nvPr/>
          </p:nvSpPr>
          <p:spPr>
            <a:xfrm>
              <a:off x="2176780" y="4861560"/>
              <a:ext cx="3049270" cy="72390"/>
            </a:xfrm>
            <a:custGeom>
              <a:avLst/>
              <a:gdLst/>
              <a:ahLst/>
              <a:cxnLst/>
              <a:rect l="l" t="t" r="r" b="b"/>
              <a:pathLst>
                <a:path w="3049270" h="72389">
                  <a:moveTo>
                    <a:pt x="100330" y="0"/>
                  </a:moveTo>
                  <a:lnTo>
                    <a:pt x="0" y="36830"/>
                  </a:lnTo>
                  <a:lnTo>
                    <a:pt x="100330" y="72390"/>
                  </a:lnTo>
                  <a:lnTo>
                    <a:pt x="95250" y="64770"/>
                  </a:lnTo>
                  <a:lnTo>
                    <a:pt x="91440" y="57150"/>
                  </a:lnTo>
                  <a:lnTo>
                    <a:pt x="88900" y="46990"/>
                  </a:lnTo>
                  <a:lnTo>
                    <a:pt x="87630" y="36830"/>
                  </a:lnTo>
                  <a:lnTo>
                    <a:pt x="88900" y="26670"/>
                  </a:lnTo>
                  <a:lnTo>
                    <a:pt x="91440" y="17780"/>
                  </a:lnTo>
                  <a:lnTo>
                    <a:pt x="95250" y="7620"/>
                  </a:lnTo>
                  <a:lnTo>
                    <a:pt x="100330" y="0"/>
                  </a:lnTo>
                  <a:close/>
                </a:path>
                <a:path w="3049270" h="72389">
                  <a:moveTo>
                    <a:pt x="3049270" y="36830"/>
                  </a:moveTo>
                  <a:lnTo>
                    <a:pt x="2948940" y="0"/>
                  </a:lnTo>
                  <a:lnTo>
                    <a:pt x="2955290" y="7620"/>
                  </a:lnTo>
                  <a:lnTo>
                    <a:pt x="2959100" y="16510"/>
                  </a:lnTo>
                  <a:lnTo>
                    <a:pt x="2961640" y="25400"/>
                  </a:lnTo>
                  <a:lnTo>
                    <a:pt x="2962910" y="36830"/>
                  </a:lnTo>
                  <a:lnTo>
                    <a:pt x="2961640" y="45720"/>
                  </a:lnTo>
                  <a:lnTo>
                    <a:pt x="2959100" y="55880"/>
                  </a:lnTo>
                  <a:lnTo>
                    <a:pt x="2955290" y="64770"/>
                  </a:lnTo>
                  <a:lnTo>
                    <a:pt x="2948940" y="72390"/>
                  </a:lnTo>
                  <a:lnTo>
                    <a:pt x="3049270" y="36830"/>
                  </a:lnTo>
                  <a:close/>
                </a:path>
              </a:pathLst>
            </a:custGeom>
            <a:solidFill>
              <a:srgbClr val="000000"/>
            </a:solidFill>
          </p:spPr>
          <p:txBody>
            <a:bodyPr wrap="square" lIns="0" tIns="0" rIns="0" bIns="0" rtlCol="0"/>
            <a:lstStyle/>
            <a:p>
              <a:endParaRPr sz="1906"/>
            </a:p>
          </p:txBody>
        </p:sp>
      </p:grpSp>
      <p:grpSp>
        <p:nvGrpSpPr>
          <p:cNvPr id="71" name="object 71"/>
          <p:cNvGrpSpPr/>
          <p:nvPr/>
        </p:nvGrpSpPr>
        <p:grpSpPr>
          <a:xfrm>
            <a:off x="3982123" y="2556286"/>
            <a:ext cx="2134047" cy="1105348"/>
            <a:chOff x="2861310" y="2414270"/>
            <a:chExt cx="2015489" cy="1043940"/>
          </a:xfrm>
        </p:grpSpPr>
        <p:sp>
          <p:nvSpPr>
            <p:cNvPr id="72" name="object 72"/>
            <p:cNvSpPr/>
            <p:nvPr/>
          </p:nvSpPr>
          <p:spPr>
            <a:xfrm>
              <a:off x="2941320" y="3422650"/>
              <a:ext cx="19050" cy="0"/>
            </a:xfrm>
            <a:custGeom>
              <a:avLst/>
              <a:gdLst/>
              <a:ahLst/>
              <a:cxnLst/>
              <a:rect l="l" t="t" r="r" b="b"/>
              <a:pathLst>
                <a:path w="19050">
                  <a:moveTo>
                    <a:pt x="0" y="0"/>
                  </a:moveTo>
                  <a:lnTo>
                    <a:pt x="19050" y="0"/>
                  </a:lnTo>
                </a:path>
              </a:pathLst>
            </a:custGeom>
            <a:ln w="3175">
              <a:solidFill>
                <a:srgbClr val="000000"/>
              </a:solidFill>
            </a:ln>
          </p:spPr>
          <p:txBody>
            <a:bodyPr wrap="square" lIns="0" tIns="0" rIns="0" bIns="0" rtlCol="0"/>
            <a:lstStyle/>
            <a:p>
              <a:endParaRPr sz="1906"/>
            </a:p>
          </p:txBody>
        </p:sp>
        <p:sp>
          <p:nvSpPr>
            <p:cNvPr id="73" name="object 73"/>
            <p:cNvSpPr/>
            <p:nvPr/>
          </p:nvSpPr>
          <p:spPr>
            <a:xfrm>
              <a:off x="2980690" y="3422650"/>
              <a:ext cx="1814830" cy="0"/>
            </a:xfrm>
            <a:custGeom>
              <a:avLst/>
              <a:gdLst/>
              <a:ahLst/>
              <a:cxnLst/>
              <a:rect l="l" t="t" r="r" b="b"/>
              <a:pathLst>
                <a:path w="1814829">
                  <a:moveTo>
                    <a:pt x="0" y="0"/>
                  </a:moveTo>
                  <a:lnTo>
                    <a:pt x="1814830" y="0"/>
                  </a:lnTo>
                </a:path>
              </a:pathLst>
            </a:custGeom>
            <a:ln w="3175">
              <a:solidFill>
                <a:srgbClr val="000000"/>
              </a:solidFill>
              <a:prstDash val="lgDash"/>
            </a:ln>
          </p:spPr>
          <p:txBody>
            <a:bodyPr wrap="square" lIns="0" tIns="0" rIns="0" bIns="0" rtlCol="0"/>
            <a:lstStyle/>
            <a:p>
              <a:endParaRPr sz="1906"/>
            </a:p>
          </p:txBody>
        </p:sp>
        <p:sp>
          <p:nvSpPr>
            <p:cNvPr id="74" name="object 74"/>
            <p:cNvSpPr/>
            <p:nvPr/>
          </p:nvSpPr>
          <p:spPr>
            <a:xfrm>
              <a:off x="2861310" y="3385820"/>
              <a:ext cx="100330" cy="72390"/>
            </a:xfrm>
            <a:custGeom>
              <a:avLst/>
              <a:gdLst/>
              <a:ahLst/>
              <a:cxnLst/>
              <a:rect l="l" t="t" r="r" b="b"/>
              <a:pathLst>
                <a:path w="100330" h="72389">
                  <a:moveTo>
                    <a:pt x="100329" y="0"/>
                  </a:moveTo>
                  <a:lnTo>
                    <a:pt x="0" y="36829"/>
                  </a:lnTo>
                  <a:lnTo>
                    <a:pt x="100329" y="72389"/>
                  </a:lnTo>
                  <a:lnTo>
                    <a:pt x="95250" y="64769"/>
                  </a:lnTo>
                  <a:lnTo>
                    <a:pt x="90169" y="55879"/>
                  </a:lnTo>
                  <a:lnTo>
                    <a:pt x="87629" y="46989"/>
                  </a:lnTo>
                  <a:lnTo>
                    <a:pt x="86359" y="36829"/>
                  </a:lnTo>
                  <a:lnTo>
                    <a:pt x="87629" y="26669"/>
                  </a:lnTo>
                  <a:lnTo>
                    <a:pt x="90169" y="16509"/>
                  </a:lnTo>
                  <a:lnTo>
                    <a:pt x="95250" y="7619"/>
                  </a:lnTo>
                  <a:lnTo>
                    <a:pt x="100329" y="0"/>
                  </a:lnTo>
                  <a:close/>
                </a:path>
              </a:pathLst>
            </a:custGeom>
            <a:solidFill>
              <a:srgbClr val="000000"/>
            </a:solidFill>
          </p:spPr>
          <p:txBody>
            <a:bodyPr wrap="square" lIns="0" tIns="0" rIns="0" bIns="0" rtlCol="0"/>
            <a:lstStyle/>
            <a:p>
              <a:endParaRPr sz="1906"/>
            </a:p>
          </p:txBody>
        </p:sp>
        <p:pic>
          <p:nvPicPr>
            <p:cNvPr id="75" name="object 75"/>
            <p:cNvPicPr/>
            <p:nvPr/>
          </p:nvPicPr>
          <p:blipFill>
            <a:blip r:embed="rId6" cstate="print"/>
            <a:stretch>
              <a:fillRect/>
            </a:stretch>
          </p:blipFill>
          <p:spPr>
            <a:xfrm>
              <a:off x="4776470" y="3385820"/>
              <a:ext cx="100329" cy="72390"/>
            </a:xfrm>
            <a:prstGeom prst="rect">
              <a:avLst/>
            </a:prstGeom>
          </p:spPr>
        </p:pic>
        <p:sp>
          <p:nvSpPr>
            <p:cNvPr id="76" name="object 76"/>
            <p:cNvSpPr/>
            <p:nvPr/>
          </p:nvSpPr>
          <p:spPr>
            <a:xfrm>
              <a:off x="3266440" y="2449830"/>
              <a:ext cx="1508760" cy="0"/>
            </a:xfrm>
            <a:custGeom>
              <a:avLst/>
              <a:gdLst/>
              <a:ahLst/>
              <a:cxnLst/>
              <a:rect l="l" t="t" r="r" b="b"/>
              <a:pathLst>
                <a:path w="1508760">
                  <a:moveTo>
                    <a:pt x="0" y="0"/>
                  </a:moveTo>
                  <a:lnTo>
                    <a:pt x="1508760" y="0"/>
                  </a:lnTo>
                </a:path>
              </a:pathLst>
            </a:custGeom>
            <a:ln w="3175">
              <a:solidFill>
                <a:srgbClr val="000000"/>
              </a:solidFill>
              <a:prstDash val="lgDash"/>
            </a:ln>
          </p:spPr>
          <p:txBody>
            <a:bodyPr wrap="square" lIns="0" tIns="0" rIns="0" bIns="0" rtlCol="0"/>
            <a:lstStyle/>
            <a:p>
              <a:endParaRPr sz="1906"/>
            </a:p>
          </p:txBody>
        </p:sp>
        <p:pic>
          <p:nvPicPr>
            <p:cNvPr id="77" name="object 77"/>
            <p:cNvPicPr/>
            <p:nvPr/>
          </p:nvPicPr>
          <p:blipFill>
            <a:blip r:embed="rId7" cstate="print"/>
            <a:stretch>
              <a:fillRect/>
            </a:stretch>
          </p:blipFill>
          <p:spPr>
            <a:xfrm>
              <a:off x="3185160" y="2414270"/>
              <a:ext cx="100329" cy="72389"/>
            </a:xfrm>
            <a:prstGeom prst="rect">
              <a:avLst/>
            </a:prstGeom>
          </p:spPr>
        </p:pic>
        <p:pic>
          <p:nvPicPr>
            <p:cNvPr id="78" name="object 78"/>
            <p:cNvPicPr/>
            <p:nvPr/>
          </p:nvPicPr>
          <p:blipFill>
            <a:blip r:embed="rId8" cstate="print"/>
            <a:stretch>
              <a:fillRect/>
            </a:stretch>
          </p:blipFill>
          <p:spPr>
            <a:xfrm>
              <a:off x="4758689" y="2414270"/>
              <a:ext cx="100330" cy="72389"/>
            </a:xfrm>
            <a:prstGeom prst="rect">
              <a:avLst/>
            </a:prstGeom>
          </p:spPr>
        </p:pic>
      </p:grpSp>
      <p:sp>
        <p:nvSpPr>
          <p:cNvPr id="79" name="object 79"/>
          <p:cNvSpPr txBox="1">
            <a:spLocks noGrp="1"/>
          </p:cNvSpPr>
          <p:nvPr>
            <p:ph type="title"/>
          </p:nvPr>
        </p:nvSpPr>
        <p:spPr>
          <a:xfrm>
            <a:off x="721210" y="332208"/>
            <a:ext cx="11134165" cy="690687"/>
          </a:xfrm>
          <a:prstGeom prst="rect">
            <a:avLst/>
          </a:prstGeom>
        </p:spPr>
        <p:txBody>
          <a:bodyPr vert="horz" wrap="square" lIns="0" tIns="13447" rIns="0" bIns="0" rtlCol="0" anchor="ctr">
            <a:spAutoFit/>
          </a:bodyPr>
          <a:lstStyle/>
          <a:p>
            <a:pPr marL="2871556">
              <a:lnSpc>
                <a:spcPct val="100000"/>
              </a:lnSpc>
              <a:spcBef>
                <a:spcPts val="106"/>
              </a:spcBef>
            </a:pPr>
            <a:r>
              <a:rPr dirty="0"/>
              <a:t>Modèle</a:t>
            </a:r>
            <a:r>
              <a:rPr spc="-42" dirty="0"/>
              <a:t> </a:t>
            </a:r>
            <a:r>
              <a:rPr spc="-11" dirty="0"/>
              <a:t>TCP/IP</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74737" y="1151964"/>
            <a:ext cx="8009068" cy="4481333"/>
          </a:xfrm>
          <a:prstGeom prst="rect">
            <a:avLst/>
          </a:prstGeom>
        </p:spPr>
        <p:txBody>
          <a:bodyPr vert="horz" wrap="square" lIns="0" tIns="111611" rIns="0" bIns="0" rtlCol="0">
            <a:spAutoFit/>
          </a:bodyPr>
          <a:lstStyle/>
          <a:p>
            <a:pPr marL="244058" indent="-198340">
              <a:spcBef>
                <a:spcPts val="879"/>
              </a:spcBef>
              <a:buClr>
                <a:srgbClr val="00007F"/>
              </a:buClr>
              <a:buSzPct val="80000"/>
              <a:buFont typeface="Segoe UI Symbol"/>
              <a:buChar char="■"/>
              <a:tabLst>
                <a:tab pos="244058" algn="l"/>
              </a:tabLst>
            </a:pPr>
            <a:r>
              <a:rPr sz="2118" b="1" dirty="0">
                <a:solidFill>
                  <a:srgbClr val="00007F"/>
                </a:solidFill>
                <a:latin typeface="Verdana"/>
                <a:cs typeface="Verdana"/>
              </a:rPr>
              <a:t>Fonctionalité</a:t>
            </a:r>
            <a:r>
              <a:rPr sz="2118" b="1" spc="-90" dirty="0">
                <a:solidFill>
                  <a:srgbClr val="00007F"/>
                </a:solidFill>
                <a:latin typeface="Verdana"/>
                <a:cs typeface="Verdana"/>
              </a:rPr>
              <a:t> </a:t>
            </a:r>
            <a:r>
              <a:rPr sz="2118" b="1" dirty="0">
                <a:solidFill>
                  <a:srgbClr val="00007F"/>
                </a:solidFill>
                <a:latin typeface="Verdana"/>
                <a:cs typeface="Verdana"/>
              </a:rPr>
              <a:t>:</a:t>
            </a:r>
            <a:r>
              <a:rPr sz="2118" b="1" spc="-90" dirty="0">
                <a:solidFill>
                  <a:srgbClr val="00007F"/>
                </a:solidFill>
                <a:latin typeface="Verdana"/>
                <a:cs typeface="Verdana"/>
              </a:rPr>
              <a:t> </a:t>
            </a:r>
            <a:r>
              <a:rPr sz="2118" b="1" dirty="0">
                <a:solidFill>
                  <a:srgbClr val="00007F"/>
                </a:solidFill>
                <a:latin typeface="Verdana"/>
                <a:cs typeface="Verdana"/>
              </a:rPr>
              <a:t>communication</a:t>
            </a:r>
            <a:r>
              <a:rPr sz="2118" b="1" spc="-90" dirty="0">
                <a:solidFill>
                  <a:srgbClr val="00007F"/>
                </a:solidFill>
                <a:latin typeface="Verdana"/>
                <a:cs typeface="Verdana"/>
              </a:rPr>
              <a:t> </a:t>
            </a:r>
            <a:r>
              <a:rPr sz="2118" b="1" dirty="0">
                <a:solidFill>
                  <a:srgbClr val="00007F"/>
                </a:solidFill>
                <a:latin typeface="Verdana"/>
                <a:cs typeface="Verdana"/>
              </a:rPr>
              <a:t>entre</a:t>
            </a:r>
            <a:r>
              <a:rPr sz="2118" b="1" spc="-90" dirty="0">
                <a:solidFill>
                  <a:srgbClr val="00007F"/>
                </a:solidFill>
                <a:latin typeface="Verdana"/>
                <a:cs typeface="Verdana"/>
              </a:rPr>
              <a:t> </a:t>
            </a:r>
            <a:r>
              <a:rPr sz="2118" b="1" spc="-11" dirty="0">
                <a:solidFill>
                  <a:srgbClr val="00007F"/>
                </a:solidFill>
                <a:latin typeface="Verdana"/>
                <a:cs typeface="Verdana"/>
              </a:rPr>
              <a:t>machines</a:t>
            </a:r>
            <a:endParaRPr sz="2118">
              <a:latin typeface="Verdana"/>
              <a:cs typeface="Verdana"/>
            </a:endParaRPr>
          </a:p>
          <a:p>
            <a:pPr marL="728814" lvl="1" indent="-190944">
              <a:spcBef>
                <a:spcPts val="699"/>
              </a:spcBef>
              <a:buSzPct val="80555"/>
              <a:buFont typeface="Segoe UI Symbol"/>
              <a:buChar char="■"/>
              <a:tabLst>
                <a:tab pos="728814" algn="l"/>
              </a:tabLst>
            </a:pPr>
            <a:r>
              <a:rPr sz="1906" dirty="0">
                <a:solidFill>
                  <a:srgbClr val="00007F"/>
                </a:solidFill>
                <a:latin typeface="Verdana"/>
                <a:cs typeface="Verdana"/>
              </a:rPr>
              <a:t>Adressage</a:t>
            </a:r>
            <a:r>
              <a:rPr sz="1906" spc="-64" dirty="0">
                <a:solidFill>
                  <a:srgbClr val="00007F"/>
                </a:solidFill>
                <a:latin typeface="Verdana"/>
                <a:cs typeface="Verdana"/>
              </a:rPr>
              <a:t> </a:t>
            </a:r>
            <a:r>
              <a:rPr sz="1906" spc="-26" dirty="0">
                <a:solidFill>
                  <a:srgbClr val="00007F"/>
                </a:solidFill>
                <a:latin typeface="Verdana"/>
                <a:cs typeface="Verdana"/>
              </a:rPr>
              <a:t>IP</a:t>
            </a:r>
            <a:endParaRPr sz="1906">
              <a:latin typeface="Verdana"/>
              <a:cs typeface="Verdana"/>
            </a:endParaRPr>
          </a:p>
          <a:p>
            <a:pPr marL="728814" lvl="1" indent="-190944">
              <a:spcBef>
                <a:spcPts val="688"/>
              </a:spcBef>
              <a:buSzPct val="80555"/>
              <a:buFont typeface="Segoe UI Symbol"/>
              <a:buChar char="■"/>
              <a:tabLst>
                <a:tab pos="728814" algn="l"/>
              </a:tabLst>
            </a:pPr>
            <a:r>
              <a:rPr sz="1906" spc="-11" dirty="0">
                <a:solidFill>
                  <a:srgbClr val="00007F"/>
                </a:solidFill>
                <a:latin typeface="Verdana"/>
                <a:cs typeface="Verdana"/>
              </a:rPr>
              <a:t>Acheminement</a:t>
            </a:r>
            <a:r>
              <a:rPr sz="1906" spc="-53" dirty="0">
                <a:solidFill>
                  <a:srgbClr val="00007F"/>
                </a:solidFill>
                <a:latin typeface="Verdana"/>
                <a:cs typeface="Verdana"/>
              </a:rPr>
              <a:t> </a:t>
            </a:r>
            <a:r>
              <a:rPr sz="1906" dirty="0">
                <a:solidFill>
                  <a:srgbClr val="00007F"/>
                </a:solidFill>
                <a:latin typeface="Verdana"/>
                <a:cs typeface="Verdana"/>
              </a:rPr>
              <a:t>de</a:t>
            </a:r>
            <a:r>
              <a:rPr sz="1906" spc="-48" dirty="0">
                <a:solidFill>
                  <a:srgbClr val="00007F"/>
                </a:solidFill>
                <a:latin typeface="Verdana"/>
                <a:cs typeface="Verdana"/>
              </a:rPr>
              <a:t> </a:t>
            </a:r>
            <a:r>
              <a:rPr sz="1906" dirty="0">
                <a:solidFill>
                  <a:srgbClr val="00007F"/>
                </a:solidFill>
                <a:latin typeface="Verdana"/>
                <a:cs typeface="Verdana"/>
              </a:rPr>
              <a:t>datagrammes</a:t>
            </a:r>
            <a:r>
              <a:rPr sz="1906" spc="-48" dirty="0">
                <a:solidFill>
                  <a:srgbClr val="00007F"/>
                </a:solidFill>
                <a:latin typeface="Verdana"/>
                <a:cs typeface="Verdana"/>
              </a:rPr>
              <a:t> </a:t>
            </a:r>
            <a:r>
              <a:rPr sz="1906" dirty="0">
                <a:solidFill>
                  <a:srgbClr val="00007F"/>
                </a:solidFill>
                <a:latin typeface="Verdana"/>
                <a:cs typeface="Verdana"/>
              </a:rPr>
              <a:t>(en</a:t>
            </a:r>
            <a:r>
              <a:rPr sz="1906" spc="-48" dirty="0">
                <a:solidFill>
                  <a:srgbClr val="00007F"/>
                </a:solidFill>
                <a:latin typeface="Verdana"/>
                <a:cs typeface="Verdana"/>
              </a:rPr>
              <a:t> </a:t>
            </a:r>
            <a:r>
              <a:rPr sz="1906" dirty="0">
                <a:solidFill>
                  <a:srgbClr val="00007F"/>
                </a:solidFill>
                <a:latin typeface="Verdana"/>
                <a:cs typeface="Verdana"/>
              </a:rPr>
              <a:t>mode</a:t>
            </a:r>
            <a:r>
              <a:rPr sz="1906" spc="-5" dirty="0">
                <a:solidFill>
                  <a:srgbClr val="00007F"/>
                </a:solidFill>
                <a:latin typeface="Verdana"/>
                <a:cs typeface="Verdana"/>
              </a:rPr>
              <a:t> </a:t>
            </a:r>
            <a:r>
              <a:rPr sz="1906" b="1" dirty="0">
                <a:solidFill>
                  <a:srgbClr val="00007F"/>
                </a:solidFill>
                <a:latin typeface="Verdana"/>
                <a:cs typeface="Verdana"/>
              </a:rPr>
              <a:t>non</a:t>
            </a:r>
            <a:r>
              <a:rPr sz="1906" b="1" spc="-48" dirty="0">
                <a:solidFill>
                  <a:srgbClr val="00007F"/>
                </a:solidFill>
                <a:latin typeface="Verdana"/>
                <a:cs typeface="Verdana"/>
              </a:rPr>
              <a:t> </a:t>
            </a:r>
            <a:r>
              <a:rPr sz="1906" b="1" spc="-11" dirty="0">
                <a:solidFill>
                  <a:srgbClr val="00007F"/>
                </a:solidFill>
                <a:latin typeface="Verdana"/>
                <a:cs typeface="Verdana"/>
              </a:rPr>
              <a:t>connecté</a:t>
            </a:r>
            <a:r>
              <a:rPr sz="1906" spc="-11" dirty="0">
                <a:solidFill>
                  <a:srgbClr val="00007F"/>
                </a:solidFill>
                <a:latin typeface="Verdana"/>
                <a:cs typeface="Verdana"/>
              </a:rPr>
              <a:t>)</a:t>
            </a:r>
            <a:endParaRPr sz="1906">
              <a:latin typeface="Verdana"/>
              <a:cs typeface="Verdana"/>
            </a:endParaRPr>
          </a:p>
          <a:p>
            <a:pPr marL="728814" lvl="1" indent="-190944">
              <a:spcBef>
                <a:spcPts val="699"/>
              </a:spcBef>
              <a:buSzPct val="80555"/>
              <a:buFont typeface="Segoe UI Symbol"/>
              <a:buChar char="■"/>
              <a:tabLst>
                <a:tab pos="728814" algn="l"/>
              </a:tabLst>
            </a:pPr>
            <a:r>
              <a:rPr sz="1906" dirty="0">
                <a:solidFill>
                  <a:srgbClr val="00007F"/>
                </a:solidFill>
                <a:latin typeface="Verdana"/>
                <a:cs typeface="Verdana"/>
              </a:rPr>
              <a:t>Peu</a:t>
            </a:r>
            <a:r>
              <a:rPr sz="1906" spc="-64" dirty="0">
                <a:solidFill>
                  <a:srgbClr val="00007F"/>
                </a:solidFill>
                <a:latin typeface="Verdana"/>
                <a:cs typeface="Verdana"/>
              </a:rPr>
              <a:t> </a:t>
            </a:r>
            <a:r>
              <a:rPr sz="1906" dirty="0">
                <a:solidFill>
                  <a:srgbClr val="00007F"/>
                </a:solidFill>
                <a:latin typeface="Verdana"/>
                <a:cs typeface="Verdana"/>
              </a:rPr>
              <a:t>de</a:t>
            </a:r>
            <a:r>
              <a:rPr sz="1906" spc="-64" dirty="0">
                <a:solidFill>
                  <a:srgbClr val="00007F"/>
                </a:solidFill>
                <a:latin typeface="Verdana"/>
                <a:cs typeface="Verdana"/>
              </a:rPr>
              <a:t> </a:t>
            </a:r>
            <a:r>
              <a:rPr sz="1906" dirty="0">
                <a:solidFill>
                  <a:srgbClr val="00007F"/>
                </a:solidFill>
                <a:latin typeface="Verdana"/>
                <a:cs typeface="Verdana"/>
              </a:rPr>
              <a:t>fonctionnalité,</a:t>
            </a:r>
            <a:r>
              <a:rPr sz="1906" spc="-64" dirty="0">
                <a:solidFill>
                  <a:srgbClr val="00007F"/>
                </a:solidFill>
                <a:latin typeface="Verdana"/>
                <a:cs typeface="Verdana"/>
              </a:rPr>
              <a:t> </a:t>
            </a:r>
            <a:r>
              <a:rPr sz="1906" dirty="0">
                <a:solidFill>
                  <a:srgbClr val="00007F"/>
                </a:solidFill>
                <a:latin typeface="Verdana"/>
                <a:cs typeface="Verdana"/>
              </a:rPr>
              <a:t>pas</a:t>
            </a:r>
            <a:r>
              <a:rPr sz="1906" spc="-64" dirty="0">
                <a:solidFill>
                  <a:srgbClr val="00007F"/>
                </a:solidFill>
                <a:latin typeface="Verdana"/>
                <a:cs typeface="Verdana"/>
              </a:rPr>
              <a:t> </a:t>
            </a:r>
            <a:r>
              <a:rPr sz="1906" dirty="0">
                <a:solidFill>
                  <a:srgbClr val="00007F"/>
                </a:solidFill>
                <a:latin typeface="Verdana"/>
                <a:cs typeface="Verdana"/>
              </a:rPr>
              <a:t>de</a:t>
            </a:r>
            <a:r>
              <a:rPr sz="1906" spc="-64" dirty="0">
                <a:solidFill>
                  <a:srgbClr val="00007F"/>
                </a:solidFill>
                <a:latin typeface="Verdana"/>
                <a:cs typeface="Verdana"/>
              </a:rPr>
              <a:t> </a:t>
            </a:r>
            <a:r>
              <a:rPr sz="1906" spc="-11" dirty="0">
                <a:solidFill>
                  <a:srgbClr val="00007F"/>
                </a:solidFill>
                <a:latin typeface="Verdana"/>
                <a:cs typeface="Verdana"/>
              </a:rPr>
              <a:t>garanties</a:t>
            </a:r>
            <a:endParaRPr sz="1906">
              <a:latin typeface="Verdana"/>
              <a:cs typeface="Verdana"/>
            </a:endParaRPr>
          </a:p>
          <a:p>
            <a:pPr marL="728814" lvl="1" indent="-190944">
              <a:spcBef>
                <a:spcPts val="688"/>
              </a:spcBef>
              <a:buSzPct val="80555"/>
              <a:buFont typeface="Segoe UI Symbol"/>
              <a:buChar char="■"/>
              <a:tabLst>
                <a:tab pos="728814" algn="l"/>
              </a:tabLst>
            </a:pPr>
            <a:r>
              <a:rPr sz="1906" dirty="0">
                <a:solidFill>
                  <a:srgbClr val="00007F"/>
                </a:solidFill>
                <a:latin typeface="Verdana"/>
                <a:cs typeface="Verdana"/>
              </a:rPr>
              <a:t>Gestion</a:t>
            </a:r>
            <a:r>
              <a:rPr sz="1906" spc="-42" dirty="0">
                <a:solidFill>
                  <a:srgbClr val="00007F"/>
                </a:solidFill>
                <a:latin typeface="Verdana"/>
                <a:cs typeface="Verdana"/>
              </a:rPr>
              <a:t> </a:t>
            </a:r>
            <a:r>
              <a:rPr sz="1906" dirty="0">
                <a:solidFill>
                  <a:srgbClr val="00007F"/>
                </a:solidFill>
                <a:latin typeface="Verdana"/>
                <a:cs typeface="Verdana"/>
              </a:rPr>
              <a:t>de</a:t>
            </a:r>
            <a:r>
              <a:rPr sz="1906" spc="-42" dirty="0">
                <a:solidFill>
                  <a:srgbClr val="00007F"/>
                </a:solidFill>
                <a:latin typeface="Verdana"/>
                <a:cs typeface="Verdana"/>
              </a:rPr>
              <a:t> </a:t>
            </a:r>
            <a:r>
              <a:rPr sz="1906" dirty="0">
                <a:solidFill>
                  <a:srgbClr val="00007F"/>
                </a:solidFill>
                <a:latin typeface="Verdana"/>
                <a:cs typeface="Verdana"/>
              </a:rPr>
              <a:t>la</a:t>
            </a:r>
            <a:r>
              <a:rPr sz="1906" spc="-37" dirty="0">
                <a:solidFill>
                  <a:srgbClr val="00007F"/>
                </a:solidFill>
                <a:latin typeface="Verdana"/>
                <a:cs typeface="Verdana"/>
              </a:rPr>
              <a:t> </a:t>
            </a:r>
            <a:r>
              <a:rPr sz="1906" spc="-11" dirty="0">
                <a:solidFill>
                  <a:srgbClr val="00007F"/>
                </a:solidFill>
                <a:latin typeface="Verdana"/>
                <a:cs typeface="Verdana"/>
              </a:rPr>
              <a:t>fragmentation</a:t>
            </a:r>
            <a:r>
              <a:rPr sz="1906" spc="-37" dirty="0">
                <a:solidFill>
                  <a:srgbClr val="00007F"/>
                </a:solidFill>
                <a:latin typeface="Verdana"/>
                <a:cs typeface="Verdana"/>
              </a:rPr>
              <a:t> </a:t>
            </a:r>
            <a:r>
              <a:rPr sz="1906" dirty="0">
                <a:solidFill>
                  <a:srgbClr val="00007F"/>
                </a:solidFill>
                <a:latin typeface="Verdana"/>
                <a:cs typeface="Verdana"/>
              </a:rPr>
              <a:t>et</a:t>
            </a:r>
            <a:r>
              <a:rPr sz="1906" spc="-37" dirty="0">
                <a:solidFill>
                  <a:srgbClr val="00007F"/>
                </a:solidFill>
                <a:latin typeface="Verdana"/>
                <a:cs typeface="Verdana"/>
              </a:rPr>
              <a:t> </a:t>
            </a:r>
            <a:r>
              <a:rPr sz="1906" spc="-11" dirty="0">
                <a:solidFill>
                  <a:srgbClr val="00007F"/>
                </a:solidFill>
                <a:latin typeface="Verdana"/>
                <a:cs typeface="Verdana"/>
              </a:rPr>
              <a:t>assemblage</a:t>
            </a:r>
            <a:endParaRPr sz="1906">
              <a:latin typeface="Verdana"/>
              <a:cs typeface="Verdana"/>
            </a:endParaRPr>
          </a:p>
          <a:p>
            <a:pPr lvl="1">
              <a:spcBef>
                <a:spcPts val="1625"/>
              </a:spcBef>
              <a:buClr>
                <a:srgbClr val="00007F"/>
              </a:buClr>
              <a:buFont typeface="Segoe UI Symbol"/>
              <a:buChar char="■"/>
            </a:pPr>
            <a:endParaRPr sz="1906">
              <a:latin typeface="Verdana"/>
              <a:cs typeface="Verdana"/>
            </a:endParaRPr>
          </a:p>
          <a:p>
            <a:pPr marL="244058" indent="-198340">
              <a:buSzPct val="80000"/>
              <a:buFont typeface="Segoe UI Symbol"/>
              <a:buChar char="■"/>
              <a:tabLst>
                <a:tab pos="244058" algn="l"/>
              </a:tabLst>
            </a:pPr>
            <a:r>
              <a:rPr sz="2118" b="1" dirty="0">
                <a:solidFill>
                  <a:srgbClr val="00007F"/>
                </a:solidFill>
                <a:latin typeface="Verdana"/>
                <a:cs typeface="Verdana"/>
              </a:rPr>
              <a:t>Protocoles</a:t>
            </a:r>
            <a:r>
              <a:rPr sz="2118" b="1" spc="-53" dirty="0">
                <a:solidFill>
                  <a:srgbClr val="00007F"/>
                </a:solidFill>
                <a:latin typeface="Verdana"/>
                <a:cs typeface="Verdana"/>
              </a:rPr>
              <a:t> </a:t>
            </a:r>
            <a:r>
              <a:rPr sz="2118" b="1" dirty="0">
                <a:solidFill>
                  <a:srgbClr val="00007F"/>
                </a:solidFill>
                <a:latin typeface="Verdana"/>
                <a:cs typeface="Verdana"/>
              </a:rPr>
              <a:t>de</a:t>
            </a:r>
            <a:r>
              <a:rPr sz="2118" b="1" spc="-53" dirty="0">
                <a:solidFill>
                  <a:srgbClr val="00007F"/>
                </a:solidFill>
                <a:latin typeface="Verdana"/>
                <a:cs typeface="Verdana"/>
              </a:rPr>
              <a:t> </a:t>
            </a:r>
            <a:r>
              <a:rPr sz="2118" b="1" dirty="0">
                <a:solidFill>
                  <a:srgbClr val="00007F"/>
                </a:solidFill>
                <a:latin typeface="Verdana"/>
                <a:cs typeface="Verdana"/>
              </a:rPr>
              <a:t>la</a:t>
            </a:r>
            <a:r>
              <a:rPr sz="2118" b="1" spc="-53" dirty="0">
                <a:solidFill>
                  <a:srgbClr val="00007F"/>
                </a:solidFill>
                <a:latin typeface="Verdana"/>
                <a:cs typeface="Verdana"/>
              </a:rPr>
              <a:t> </a:t>
            </a:r>
            <a:r>
              <a:rPr sz="2118" b="1" spc="-11" dirty="0">
                <a:solidFill>
                  <a:srgbClr val="00007F"/>
                </a:solidFill>
                <a:latin typeface="Verdana"/>
                <a:cs typeface="Verdana"/>
              </a:rPr>
              <a:t>couche</a:t>
            </a:r>
            <a:endParaRPr sz="2118">
              <a:latin typeface="Verdana"/>
              <a:cs typeface="Verdana"/>
            </a:endParaRPr>
          </a:p>
          <a:p>
            <a:pPr marL="728814" lvl="1" indent="-190944">
              <a:spcBef>
                <a:spcPts val="995"/>
              </a:spcBef>
              <a:buSzPct val="80555"/>
              <a:buFont typeface="Segoe UI Symbol"/>
              <a:buChar char="■"/>
              <a:tabLst>
                <a:tab pos="728814" algn="l"/>
              </a:tabLst>
            </a:pPr>
            <a:r>
              <a:rPr sz="1906" dirty="0">
                <a:solidFill>
                  <a:srgbClr val="00007F"/>
                </a:solidFill>
                <a:latin typeface="Verdana"/>
                <a:cs typeface="Verdana"/>
              </a:rPr>
              <a:t>IP</a:t>
            </a:r>
            <a:r>
              <a:rPr sz="1906" spc="-42" dirty="0">
                <a:solidFill>
                  <a:srgbClr val="00007F"/>
                </a:solidFill>
                <a:latin typeface="Verdana"/>
                <a:cs typeface="Verdana"/>
              </a:rPr>
              <a:t> </a:t>
            </a:r>
            <a:r>
              <a:rPr sz="1906" dirty="0">
                <a:solidFill>
                  <a:srgbClr val="00007F"/>
                </a:solidFill>
                <a:latin typeface="Verdana"/>
                <a:cs typeface="Verdana"/>
              </a:rPr>
              <a:t>-</a:t>
            </a:r>
            <a:r>
              <a:rPr sz="1906" spc="-42" dirty="0">
                <a:solidFill>
                  <a:srgbClr val="00007F"/>
                </a:solidFill>
                <a:latin typeface="Verdana"/>
                <a:cs typeface="Verdana"/>
              </a:rPr>
              <a:t> </a:t>
            </a:r>
            <a:r>
              <a:rPr sz="1906" dirty="0">
                <a:solidFill>
                  <a:srgbClr val="00007F"/>
                </a:solidFill>
                <a:latin typeface="Verdana"/>
                <a:cs typeface="Verdana"/>
              </a:rPr>
              <a:t>Internet</a:t>
            </a:r>
            <a:r>
              <a:rPr sz="1906" spc="-42" dirty="0">
                <a:solidFill>
                  <a:srgbClr val="00007F"/>
                </a:solidFill>
                <a:latin typeface="Verdana"/>
                <a:cs typeface="Verdana"/>
              </a:rPr>
              <a:t> </a:t>
            </a:r>
            <a:r>
              <a:rPr sz="1906" spc="-11" dirty="0">
                <a:solidFill>
                  <a:srgbClr val="00007F"/>
                </a:solidFill>
                <a:latin typeface="Verdana"/>
                <a:cs typeface="Verdana"/>
              </a:rPr>
              <a:t>Protocol</a:t>
            </a:r>
            <a:endParaRPr sz="1906">
              <a:latin typeface="Verdana"/>
              <a:cs typeface="Verdana"/>
            </a:endParaRPr>
          </a:p>
          <a:p>
            <a:pPr marL="728814" lvl="1" indent="-190944">
              <a:spcBef>
                <a:spcPts val="995"/>
              </a:spcBef>
              <a:buSzPct val="80555"/>
              <a:buFont typeface="Segoe UI Symbol"/>
              <a:buChar char="■"/>
              <a:tabLst>
                <a:tab pos="728814" algn="l"/>
              </a:tabLst>
            </a:pPr>
            <a:r>
              <a:rPr sz="1906" dirty="0">
                <a:solidFill>
                  <a:srgbClr val="00007F"/>
                </a:solidFill>
                <a:latin typeface="Verdana"/>
                <a:cs typeface="Verdana"/>
              </a:rPr>
              <a:t>ARP</a:t>
            </a:r>
            <a:r>
              <a:rPr sz="1906" spc="-53" dirty="0">
                <a:solidFill>
                  <a:srgbClr val="00007F"/>
                </a:solidFill>
                <a:latin typeface="Verdana"/>
                <a:cs typeface="Verdana"/>
              </a:rPr>
              <a:t> </a:t>
            </a:r>
            <a:r>
              <a:rPr sz="1906" dirty="0">
                <a:solidFill>
                  <a:srgbClr val="00007F"/>
                </a:solidFill>
                <a:latin typeface="Verdana"/>
                <a:cs typeface="Verdana"/>
              </a:rPr>
              <a:t>-</a:t>
            </a:r>
            <a:r>
              <a:rPr sz="1906" spc="-58" dirty="0">
                <a:solidFill>
                  <a:srgbClr val="00007F"/>
                </a:solidFill>
                <a:latin typeface="Verdana"/>
                <a:cs typeface="Verdana"/>
              </a:rPr>
              <a:t> </a:t>
            </a:r>
            <a:r>
              <a:rPr sz="1906" dirty="0">
                <a:solidFill>
                  <a:srgbClr val="00007F"/>
                </a:solidFill>
                <a:latin typeface="Verdana"/>
                <a:cs typeface="Verdana"/>
              </a:rPr>
              <a:t>Address</a:t>
            </a:r>
            <a:r>
              <a:rPr sz="1906" spc="-53" dirty="0">
                <a:solidFill>
                  <a:srgbClr val="00007F"/>
                </a:solidFill>
                <a:latin typeface="Verdana"/>
                <a:cs typeface="Verdana"/>
              </a:rPr>
              <a:t> </a:t>
            </a:r>
            <a:r>
              <a:rPr sz="1906" dirty="0">
                <a:solidFill>
                  <a:srgbClr val="00007F"/>
                </a:solidFill>
                <a:latin typeface="Verdana"/>
                <a:cs typeface="Verdana"/>
              </a:rPr>
              <a:t>Resolution</a:t>
            </a:r>
            <a:r>
              <a:rPr sz="1906" spc="-58" dirty="0">
                <a:solidFill>
                  <a:srgbClr val="00007F"/>
                </a:solidFill>
                <a:latin typeface="Verdana"/>
                <a:cs typeface="Verdana"/>
              </a:rPr>
              <a:t> </a:t>
            </a:r>
            <a:r>
              <a:rPr sz="1906" dirty="0">
                <a:solidFill>
                  <a:srgbClr val="00007F"/>
                </a:solidFill>
                <a:latin typeface="Verdana"/>
                <a:cs typeface="Verdana"/>
              </a:rPr>
              <a:t>Protocol</a:t>
            </a:r>
            <a:r>
              <a:rPr sz="1906" spc="-58" dirty="0">
                <a:solidFill>
                  <a:srgbClr val="00007F"/>
                </a:solidFill>
                <a:latin typeface="Verdana"/>
                <a:cs typeface="Verdana"/>
              </a:rPr>
              <a:t> </a:t>
            </a:r>
            <a:r>
              <a:rPr sz="1906" spc="-53" dirty="0">
                <a:solidFill>
                  <a:srgbClr val="00007F"/>
                </a:solidFill>
                <a:latin typeface="Verdana"/>
                <a:cs typeface="Verdana"/>
              </a:rPr>
              <a:t>-</a:t>
            </a:r>
            <a:endParaRPr sz="1906">
              <a:latin typeface="Verdana"/>
              <a:cs typeface="Verdana"/>
            </a:endParaRPr>
          </a:p>
          <a:p>
            <a:pPr marL="728814" lvl="1" indent="-190944">
              <a:spcBef>
                <a:spcPts val="995"/>
              </a:spcBef>
              <a:buSzPct val="80555"/>
              <a:buFont typeface="Segoe UI Symbol"/>
              <a:buChar char="■"/>
              <a:tabLst>
                <a:tab pos="728814" algn="l"/>
              </a:tabLst>
            </a:pPr>
            <a:r>
              <a:rPr sz="1906" dirty="0">
                <a:solidFill>
                  <a:srgbClr val="00007F"/>
                </a:solidFill>
                <a:latin typeface="Times New Roman"/>
                <a:cs typeface="Times New Roman"/>
              </a:rPr>
              <a:t>‏</a:t>
            </a:r>
            <a:r>
              <a:rPr sz="1906" dirty="0">
                <a:solidFill>
                  <a:srgbClr val="00007F"/>
                </a:solidFill>
                <a:latin typeface="Verdana"/>
                <a:cs typeface="Verdana"/>
              </a:rPr>
              <a:t>ICMP</a:t>
            </a:r>
            <a:r>
              <a:rPr sz="1906" spc="-42" dirty="0">
                <a:solidFill>
                  <a:srgbClr val="00007F"/>
                </a:solidFill>
                <a:latin typeface="Verdana"/>
                <a:cs typeface="Verdana"/>
              </a:rPr>
              <a:t> </a:t>
            </a:r>
            <a:r>
              <a:rPr sz="1906" dirty="0">
                <a:solidFill>
                  <a:srgbClr val="00007F"/>
                </a:solidFill>
                <a:latin typeface="Verdana"/>
                <a:cs typeface="Verdana"/>
              </a:rPr>
              <a:t>-</a:t>
            </a:r>
            <a:r>
              <a:rPr sz="1906" spc="-42" dirty="0">
                <a:solidFill>
                  <a:srgbClr val="00007F"/>
                </a:solidFill>
                <a:latin typeface="Verdana"/>
                <a:cs typeface="Verdana"/>
              </a:rPr>
              <a:t> </a:t>
            </a:r>
            <a:r>
              <a:rPr sz="1906" dirty="0">
                <a:solidFill>
                  <a:srgbClr val="00007F"/>
                </a:solidFill>
                <a:latin typeface="Verdana"/>
                <a:cs typeface="Verdana"/>
              </a:rPr>
              <a:t>Internet</a:t>
            </a:r>
            <a:r>
              <a:rPr sz="1906" spc="-42" dirty="0">
                <a:solidFill>
                  <a:srgbClr val="00007F"/>
                </a:solidFill>
                <a:latin typeface="Verdana"/>
                <a:cs typeface="Verdana"/>
              </a:rPr>
              <a:t> </a:t>
            </a:r>
            <a:r>
              <a:rPr sz="1906" dirty="0">
                <a:solidFill>
                  <a:srgbClr val="00007F"/>
                </a:solidFill>
                <a:latin typeface="Verdana"/>
                <a:cs typeface="Verdana"/>
              </a:rPr>
              <a:t>Control</a:t>
            </a:r>
            <a:r>
              <a:rPr sz="1906" spc="-48" dirty="0">
                <a:solidFill>
                  <a:srgbClr val="00007F"/>
                </a:solidFill>
                <a:latin typeface="Verdana"/>
                <a:cs typeface="Verdana"/>
              </a:rPr>
              <a:t> </a:t>
            </a:r>
            <a:r>
              <a:rPr sz="1906" dirty="0">
                <a:solidFill>
                  <a:srgbClr val="00007F"/>
                </a:solidFill>
                <a:latin typeface="Verdana"/>
                <a:cs typeface="Verdana"/>
              </a:rPr>
              <a:t>and</a:t>
            </a:r>
            <a:r>
              <a:rPr sz="1906" spc="-42" dirty="0">
                <a:solidFill>
                  <a:srgbClr val="00007F"/>
                </a:solidFill>
                <a:latin typeface="Verdana"/>
                <a:cs typeface="Verdana"/>
              </a:rPr>
              <a:t> </a:t>
            </a:r>
            <a:r>
              <a:rPr sz="1906" dirty="0">
                <a:solidFill>
                  <a:srgbClr val="00007F"/>
                </a:solidFill>
                <a:latin typeface="Verdana"/>
                <a:cs typeface="Verdana"/>
              </a:rPr>
              <a:t>error</a:t>
            </a:r>
            <a:r>
              <a:rPr sz="1906" spc="-42" dirty="0">
                <a:solidFill>
                  <a:srgbClr val="00007F"/>
                </a:solidFill>
                <a:latin typeface="Verdana"/>
                <a:cs typeface="Verdana"/>
              </a:rPr>
              <a:t> </a:t>
            </a:r>
            <a:r>
              <a:rPr sz="1906" dirty="0">
                <a:solidFill>
                  <a:srgbClr val="00007F"/>
                </a:solidFill>
                <a:latin typeface="Verdana"/>
                <a:cs typeface="Verdana"/>
              </a:rPr>
              <a:t>Message</a:t>
            </a:r>
            <a:r>
              <a:rPr sz="1906" spc="-48" dirty="0">
                <a:solidFill>
                  <a:srgbClr val="00007F"/>
                </a:solidFill>
                <a:latin typeface="Verdana"/>
                <a:cs typeface="Verdana"/>
              </a:rPr>
              <a:t> </a:t>
            </a:r>
            <a:r>
              <a:rPr sz="1906" dirty="0">
                <a:solidFill>
                  <a:srgbClr val="00007F"/>
                </a:solidFill>
                <a:latin typeface="Verdana"/>
                <a:cs typeface="Verdana"/>
              </a:rPr>
              <a:t>Protocol</a:t>
            </a:r>
            <a:r>
              <a:rPr sz="1906" spc="-48" dirty="0">
                <a:solidFill>
                  <a:srgbClr val="00007F"/>
                </a:solidFill>
                <a:latin typeface="Verdana"/>
                <a:cs typeface="Verdana"/>
              </a:rPr>
              <a:t> </a:t>
            </a:r>
            <a:r>
              <a:rPr sz="1906" spc="-53" dirty="0">
                <a:solidFill>
                  <a:srgbClr val="00007F"/>
                </a:solidFill>
                <a:latin typeface="Verdana"/>
                <a:cs typeface="Verdana"/>
              </a:rPr>
              <a:t>-</a:t>
            </a:r>
            <a:endParaRPr sz="1906">
              <a:latin typeface="Verdana"/>
              <a:cs typeface="Verdana"/>
            </a:endParaRPr>
          </a:p>
          <a:p>
            <a:pPr marL="728814" lvl="1" indent="-190944">
              <a:spcBef>
                <a:spcPts val="995"/>
              </a:spcBef>
              <a:buSzPct val="80555"/>
              <a:buFont typeface="Segoe UI Symbol"/>
              <a:buChar char="■"/>
              <a:tabLst>
                <a:tab pos="728814" algn="l"/>
              </a:tabLst>
            </a:pPr>
            <a:r>
              <a:rPr sz="1906" spc="-26" dirty="0">
                <a:solidFill>
                  <a:srgbClr val="00007F"/>
                </a:solidFill>
                <a:latin typeface="Verdana"/>
                <a:cs typeface="Verdana"/>
              </a:rPr>
              <a:t>...</a:t>
            </a:r>
            <a:endParaRPr sz="1906">
              <a:latin typeface="Verdana"/>
              <a:cs typeface="Verdana"/>
            </a:endParaRPr>
          </a:p>
        </p:txBody>
      </p:sp>
      <p:sp>
        <p:nvSpPr>
          <p:cNvPr id="3" name="object 3"/>
          <p:cNvSpPr txBox="1">
            <a:spLocks noGrp="1"/>
          </p:cNvSpPr>
          <p:nvPr>
            <p:ph type="title"/>
          </p:nvPr>
        </p:nvSpPr>
        <p:spPr>
          <a:xfrm>
            <a:off x="346486" y="301067"/>
            <a:ext cx="11134165" cy="690687"/>
          </a:xfrm>
          <a:prstGeom prst="rect">
            <a:avLst/>
          </a:prstGeom>
        </p:spPr>
        <p:txBody>
          <a:bodyPr vert="horz" wrap="square" lIns="0" tIns="13447" rIns="0" bIns="0" rtlCol="0" anchor="ctr">
            <a:spAutoFit/>
          </a:bodyPr>
          <a:lstStyle/>
          <a:p>
            <a:pPr marL="2753896">
              <a:lnSpc>
                <a:spcPct val="100000"/>
              </a:lnSpc>
              <a:spcBef>
                <a:spcPts val="106"/>
              </a:spcBef>
            </a:pPr>
            <a:r>
              <a:rPr dirty="0"/>
              <a:t>Couche</a:t>
            </a:r>
            <a:r>
              <a:rPr spc="-85" dirty="0"/>
              <a:t> </a:t>
            </a:r>
            <a:r>
              <a:rPr spc="-11" dirty="0"/>
              <a:t>internet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86663-707C-4FE2-A8BE-C41F6784088A}"/>
              </a:ext>
            </a:extLst>
          </p:cNvPr>
          <p:cNvSpPr>
            <a:spLocks noGrp="1"/>
          </p:cNvSpPr>
          <p:nvPr>
            <p:ph type="title"/>
          </p:nvPr>
        </p:nvSpPr>
        <p:spPr>
          <a:xfrm>
            <a:off x="630195" y="365125"/>
            <a:ext cx="10723605" cy="1325563"/>
          </a:xfrm>
        </p:spPr>
        <p:txBody>
          <a:bodyPr>
            <a:normAutofit/>
          </a:bodyPr>
          <a:lstStyle/>
          <a:p>
            <a:r>
              <a:rPr lang="fr-FR" b="0" i="0" dirty="0">
                <a:solidFill>
                  <a:srgbClr val="404040"/>
                </a:solidFill>
                <a:effectLst/>
                <a:latin typeface="Helvetica Neue"/>
              </a:rPr>
              <a:t> Comparaison des modèles OSI et TCP/IP</a:t>
            </a:r>
            <a:endParaRPr lang="fr-FR" dirty="0"/>
          </a:p>
        </p:txBody>
      </p:sp>
      <p:sp>
        <p:nvSpPr>
          <p:cNvPr id="3" name="Espace réservé du contenu 2">
            <a:extLst>
              <a:ext uri="{FF2B5EF4-FFF2-40B4-BE49-F238E27FC236}">
                <a16:creationId xmlns:a16="http://schemas.microsoft.com/office/drawing/2014/main" id="{3947536A-E13F-4F12-ABB2-83967CB1288F}"/>
              </a:ext>
            </a:extLst>
          </p:cNvPr>
          <p:cNvSpPr>
            <a:spLocks noGrp="1"/>
          </p:cNvSpPr>
          <p:nvPr>
            <p:ph idx="1"/>
          </p:nvPr>
        </p:nvSpPr>
        <p:spPr/>
        <p:txBody>
          <a:bodyPr>
            <a:normAutofit fontScale="55000" lnSpcReduction="20000"/>
          </a:bodyPr>
          <a:lstStyle/>
          <a:p>
            <a:pPr algn="l"/>
            <a:r>
              <a:rPr lang="fr-FR" b="0" i="0" dirty="0">
                <a:solidFill>
                  <a:srgbClr val="393536"/>
                </a:solidFill>
                <a:effectLst/>
                <a:latin typeface="Geneva"/>
              </a:rPr>
              <a:t>Les protocoles qui constituent la suite de protocoles TCP/IP peuvent être décrits selon les termes du modèle de référence OSI. Dans le modèle OSI, la couche d'accès au réseau et la couche application du modèle TCP/IP sont subdivisées pour décrire les fonctions distinctes qui doivent intervenir sur ces couches.</a:t>
            </a:r>
          </a:p>
          <a:p>
            <a:pPr algn="l"/>
            <a:r>
              <a:rPr lang="fr-FR" b="0" i="0" dirty="0">
                <a:solidFill>
                  <a:srgbClr val="393536"/>
                </a:solidFill>
                <a:effectLst/>
                <a:latin typeface="Geneva"/>
              </a:rPr>
              <a:t>Au niveau de la couche d'accès au réseau, la suite de protocoles TCP/IP ne spécifie pas quels protocoles utiliser lors de la transmission à travers un support physique ; elle décrit uniquement la remise depuis la couche Internet aux protocoles réseau physiques. Les couches OSI 1 et 2 traitent des procédures nécessaires à l'accès aux supports et des moyens physiques permettant d'envoyer des données à travers un réseau.</a:t>
            </a:r>
          </a:p>
          <a:p>
            <a:pPr algn="l"/>
            <a:r>
              <a:rPr lang="fr-FR" b="0" i="0" dirty="0">
                <a:solidFill>
                  <a:srgbClr val="393536"/>
                </a:solidFill>
                <a:effectLst/>
                <a:latin typeface="Geneva"/>
              </a:rPr>
              <a:t>Comme l'illustre la figure, les principaux points communs entre les deux modèles de réseau se situent aux couches OSI 3 et 4. La couche 3 du modèle OSI, c'est-à-dire la couche réseau, est utilisée de manière presque universelle pour décrire l'éventail de processus qui interviennent dans tous les réseaux de données afin d'adresser et d'acheminer les messages à travers un </a:t>
            </a:r>
            <a:r>
              <a:rPr lang="fr-FR" b="0" i="0" dirty="0" err="1">
                <a:solidFill>
                  <a:srgbClr val="393536"/>
                </a:solidFill>
                <a:effectLst/>
                <a:latin typeface="Geneva"/>
              </a:rPr>
              <a:t>interréseau</a:t>
            </a:r>
            <a:r>
              <a:rPr lang="fr-FR" b="0" i="0" dirty="0">
                <a:solidFill>
                  <a:srgbClr val="393536"/>
                </a:solidFill>
                <a:effectLst/>
                <a:latin typeface="Geneva"/>
              </a:rPr>
              <a:t>. Le protocole IP est le protocole de la suite TCP/IP qui contient la fonctionnalité décrite à la couche 3 du modèle OSI.</a:t>
            </a:r>
          </a:p>
          <a:p>
            <a:pPr algn="l"/>
            <a:r>
              <a:rPr lang="fr-FR" b="0" i="0" dirty="0">
                <a:solidFill>
                  <a:srgbClr val="393536"/>
                </a:solidFill>
                <a:effectLst/>
                <a:latin typeface="Geneva"/>
              </a:rPr>
              <a:t>La couche 4, c'est-à-dire la couche transport du modèle OSI décrit les services et les fonctionnalités de base qui assurent l'ordre et la fiabilité des données acheminées entre les hôtes source et de destination. Ces fonctions incluent l'accusé de réception, la reprise après erreur et le séquencement. Au niveau de cette couche, les protocoles TCP et UDP de la suite TCP/IP fournissent les fonctionnalités nécessaires.</a:t>
            </a:r>
          </a:p>
          <a:p>
            <a:pPr algn="l"/>
            <a:r>
              <a:rPr lang="fr-FR" b="0" i="0" dirty="0">
                <a:solidFill>
                  <a:srgbClr val="393536"/>
                </a:solidFill>
                <a:effectLst/>
                <a:latin typeface="Geneva"/>
              </a:rPr>
              <a:t>La couche application TCP/IP inclut plusieurs protocoles qui fournissent des fonctionnalités spécifiques à plusieurs applications d'utilisateur final. Les couches 5, 6 et 7 du modèle OSI servent de références aux développeurs et aux éditeurs de logiciels d'application pour créer des produits qui fonctionnent sur les réseaux.</a:t>
            </a:r>
          </a:p>
          <a:p>
            <a:endParaRPr lang="fr-FR" dirty="0"/>
          </a:p>
        </p:txBody>
      </p:sp>
    </p:spTree>
    <p:extLst>
      <p:ext uri="{BB962C8B-B14F-4D97-AF65-F5344CB8AC3E}">
        <p14:creationId xmlns:p14="http://schemas.microsoft.com/office/powerpoint/2010/main" val="21400415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2503E-54C1-4EE0-96B2-14A6AD6E42D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1D7137CA-238D-4B2C-8E59-74ABF2C4A8BB}"/>
              </a:ext>
            </a:extLst>
          </p:cNvPr>
          <p:cNvPicPr>
            <a:picLocks noGrp="1" noChangeAspect="1"/>
          </p:cNvPicPr>
          <p:nvPr>
            <p:ph idx="1"/>
          </p:nvPr>
        </p:nvPicPr>
        <p:blipFill>
          <a:blip r:embed="rId2"/>
          <a:stretch>
            <a:fillRect/>
          </a:stretch>
        </p:blipFill>
        <p:spPr>
          <a:xfrm>
            <a:off x="3919537" y="2120106"/>
            <a:ext cx="4352925" cy="3762375"/>
          </a:xfrm>
        </p:spPr>
      </p:pic>
    </p:spTree>
    <p:extLst>
      <p:ext uri="{BB962C8B-B14F-4D97-AF65-F5344CB8AC3E}">
        <p14:creationId xmlns:p14="http://schemas.microsoft.com/office/powerpoint/2010/main" val="796008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FFFD8-A314-48F0-9235-7F8DFB77C87E}"/>
              </a:ext>
            </a:extLst>
          </p:cNvPr>
          <p:cNvSpPr>
            <a:spLocks noGrp="1"/>
          </p:cNvSpPr>
          <p:nvPr>
            <p:ph type="title"/>
          </p:nvPr>
        </p:nvSpPr>
        <p:spPr>
          <a:xfrm>
            <a:off x="383059" y="370703"/>
            <a:ext cx="10970741" cy="1319985"/>
          </a:xfrm>
        </p:spPr>
        <p:txBody>
          <a:bodyPr>
            <a:normAutofit/>
          </a:bodyPr>
          <a:lstStyle/>
          <a:p>
            <a:r>
              <a:rPr lang="fr-FR" sz="3600" b="0" i="0" dirty="0">
                <a:solidFill>
                  <a:srgbClr val="404040"/>
                </a:solidFill>
                <a:effectLst/>
                <a:latin typeface="Helvetica Neue"/>
              </a:rPr>
              <a:t>Exercice - Identification des couches et des fonctions</a:t>
            </a:r>
            <a:endParaRPr lang="fr-FR" sz="3600" dirty="0"/>
          </a:p>
        </p:txBody>
      </p:sp>
      <p:sp>
        <p:nvSpPr>
          <p:cNvPr id="3" name="Espace réservé du contenu 2">
            <a:extLst>
              <a:ext uri="{FF2B5EF4-FFF2-40B4-BE49-F238E27FC236}">
                <a16:creationId xmlns:a16="http://schemas.microsoft.com/office/drawing/2014/main" id="{FA280FA7-1FF6-4DDA-B90E-33C694701A4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F5F8DB6-DC54-45E1-922D-2AEACD757FF0}"/>
              </a:ext>
            </a:extLst>
          </p:cNvPr>
          <p:cNvPicPr>
            <a:picLocks noChangeAspect="1"/>
          </p:cNvPicPr>
          <p:nvPr/>
        </p:nvPicPr>
        <p:blipFill>
          <a:blip r:embed="rId2"/>
          <a:stretch>
            <a:fillRect/>
          </a:stretch>
        </p:blipFill>
        <p:spPr>
          <a:xfrm>
            <a:off x="1359243" y="1699143"/>
            <a:ext cx="9897761" cy="4810496"/>
          </a:xfrm>
          <a:prstGeom prst="rect">
            <a:avLst/>
          </a:prstGeom>
        </p:spPr>
      </p:pic>
    </p:spTree>
    <p:extLst>
      <p:ext uri="{BB962C8B-B14F-4D97-AF65-F5344CB8AC3E}">
        <p14:creationId xmlns:p14="http://schemas.microsoft.com/office/powerpoint/2010/main" val="1554111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4E904-01C8-45BF-B39E-06F5840FFB89}"/>
              </a:ext>
            </a:extLst>
          </p:cNvPr>
          <p:cNvSpPr>
            <a:spLocks noGrp="1"/>
          </p:cNvSpPr>
          <p:nvPr>
            <p:ph type="title"/>
          </p:nvPr>
        </p:nvSpPr>
        <p:spPr/>
        <p:txBody>
          <a:bodyPr/>
          <a:lstStyle/>
          <a:p>
            <a:r>
              <a:rPr lang="fr-FR" sz="4400" b="0" i="0" dirty="0">
                <a:solidFill>
                  <a:srgbClr val="404040"/>
                </a:solidFill>
                <a:effectLst/>
                <a:latin typeface="Helvetica Neue"/>
              </a:rPr>
              <a:t>Exercice - Identification des couches et des fonctions</a:t>
            </a:r>
            <a:endParaRPr lang="fr-FR" dirty="0"/>
          </a:p>
        </p:txBody>
      </p:sp>
      <p:sp>
        <p:nvSpPr>
          <p:cNvPr id="3" name="Espace réservé du contenu 2">
            <a:extLst>
              <a:ext uri="{FF2B5EF4-FFF2-40B4-BE49-F238E27FC236}">
                <a16:creationId xmlns:a16="http://schemas.microsoft.com/office/drawing/2014/main" id="{68C4EF05-0853-41BD-84AB-CB120D152A3E}"/>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6DC8D1BC-AEB8-4086-8D35-FA5138298B95}"/>
              </a:ext>
            </a:extLst>
          </p:cNvPr>
          <p:cNvPicPr>
            <a:picLocks noChangeAspect="1"/>
          </p:cNvPicPr>
          <p:nvPr/>
        </p:nvPicPr>
        <p:blipFill>
          <a:blip r:embed="rId2"/>
          <a:stretch>
            <a:fillRect/>
          </a:stretch>
        </p:blipFill>
        <p:spPr>
          <a:xfrm>
            <a:off x="2519362" y="2210958"/>
            <a:ext cx="7153275" cy="3152775"/>
          </a:xfrm>
          <a:prstGeom prst="rect">
            <a:avLst/>
          </a:prstGeom>
        </p:spPr>
      </p:pic>
    </p:spTree>
    <p:extLst>
      <p:ext uri="{BB962C8B-B14F-4D97-AF65-F5344CB8AC3E}">
        <p14:creationId xmlns:p14="http://schemas.microsoft.com/office/powerpoint/2010/main" val="23928686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66515-DD85-4590-A123-BC78F3619C62}"/>
              </a:ext>
            </a:extLst>
          </p:cNvPr>
          <p:cNvSpPr>
            <a:spLocks noGrp="1"/>
          </p:cNvSpPr>
          <p:nvPr>
            <p:ph type="title"/>
          </p:nvPr>
        </p:nvSpPr>
        <p:spPr/>
        <p:txBody>
          <a:bodyPr>
            <a:normAutofit/>
          </a:bodyPr>
          <a:lstStyle/>
          <a:p>
            <a:r>
              <a:rPr lang="fr-FR" b="0" i="0" dirty="0">
                <a:solidFill>
                  <a:srgbClr val="404040"/>
                </a:solidFill>
                <a:effectLst/>
                <a:latin typeface="Helvetica Neue"/>
              </a:rPr>
              <a:t> </a:t>
            </a:r>
            <a:r>
              <a:rPr lang="fr-FR" b="0" i="0" dirty="0" err="1">
                <a:solidFill>
                  <a:srgbClr val="404040"/>
                </a:solidFill>
                <a:effectLst/>
                <a:latin typeface="Helvetica Neue"/>
              </a:rPr>
              <a:t>Packet</a:t>
            </a:r>
            <a:r>
              <a:rPr lang="fr-FR" b="0" i="0" dirty="0">
                <a:solidFill>
                  <a:srgbClr val="404040"/>
                </a:solidFill>
                <a:effectLst/>
                <a:latin typeface="Helvetica Neue"/>
              </a:rPr>
              <a:t> Tracer : analyse des modèles OSI et TCP/IP en action</a:t>
            </a:r>
            <a:endParaRPr lang="fr-FR" dirty="0"/>
          </a:p>
        </p:txBody>
      </p:sp>
      <p:sp>
        <p:nvSpPr>
          <p:cNvPr id="3" name="Espace réservé du contenu 2">
            <a:extLst>
              <a:ext uri="{FF2B5EF4-FFF2-40B4-BE49-F238E27FC236}">
                <a16:creationId xmlns:a16="http://schemas.microsoft.com/office/drawing/2014/main" id="{DE03130F-821D-44A8-94C9-DCE6C05D4D59}"/>
              </a:ext>
            </a:extLst>
          </p:cNvPr>
          <p:cNvSpPr>
            <a:spLocks noGrp="1"/>
          </p:cNvSpPr>
          <p:nvPr>
            <p:ph idx="1"/>
          </p:nvPr>
        </p:nvSpPr>
        <p:spPr/>
        <p:txBody>
          <a:bodyPr>
            <a:normAutofit fontScale="77500" lnSpcReduction="20000"/>
          </a:bodyPr>
          <a:lstStyle/>
          <a:p>
            <a:pPr algn="l"/>
            <a:r>
              <a:rPr lang="fr-FR" b="0" i="0" dirty="0">
                <a:solidFill>
                  <a:srgbClr val="393536"/>
                </a:solidFill>
                <a:effectLst/>
                <a:latin typeface="Geneva"/>
              </a:rPr>
              <a:t>Cet exercice de simulation vise à fournir une base pour comprendre la suite de protocoles TCP/IP et sa relation avec le modèle OSI. Le mode Simulation vous permet d'afficher le contenu de données envoyé sur tout le réseau à chaque couche.</a:t>
            </a:r>
          </a:p>
          <a:p>
            <a:pPr algn="l"/>
            <a:r>
              <a:rPr lang="fr-FR" b="0" i="0" dirty="0">
                <a:solidFill>
                  <a:srgbClr val="393536"/>
                </a:solidFill>
                <a:effectLst/>
                <a:latin typeface="Geneva"/>
              </a:rPr>
              <a:t>Au fur et à mesure de leur transmission sur le réseau, les données sont divisées en parties plus petites et sont identifiées, afin que ces parties puissent être réassemblées lorsqu'elles arrivent à destination. Chaque partie reçoit un nom spécifique (unité de données de protocole, PDU) et est associée à une couche spécifique des modèles OSI et TCP/IP. Le mode Simulation de </a:t>
            </a:r>
            <a:r>
              <a:rPr lang="fr-FR" b="0" i="0" dirty="0" err="1">
                <a:solidFill>
                  <a:srgbClr val="393536"/>
                </a:solidFill>
                <a:effectLst/>
                <a:latin typeface="Geneva"/>
              </a:rPr>
              <a:t>Packet</a:t>
            </a:r>
            <a:r>
              <a:rPr lang="fr-FR" b="0" i="0" dirty="0">
                <a:solidFill>
                  <a:srgbClr val="393536"/>
                </a:solidFill>
                <a:effectLst/>
                <a:latin typeface="Geneva"/>
              </a:rPr>
              <a:t> Tracer vous permet d'afficher chacune des couches et la PDU associée. Les étapes suivantes guident l'utilisateur tout au long du processus de demande d'une page Web à partir d'un serveur Web, à l'aide du navigateur Web disponible sur un PC client.</a:t>
            </a:r>
          </a:p>
          <a:p>
            <a:pPr algn="l"/>
            <a:r>
              <a:rPr lang="fr-FR" b="0" i="0" dirty="0">
                <a:solidFill>
                  <a:srgbClr val="393536"/>
                </a:solidFill>
                <a:effectLst/>
                <a:latin typeface="Geneva"/>
              </a:rPr>
              <a:t>Même si une grande partie des informations affichées seront traitées plus en détail plus loin, c'est l'occasion de découvrir le fonctionnement de </a:t>
            </a:r>
            <a:r>
              <a:rPr lang="fr-FR" b="0" i="0" dirty="0" err="1">
                <a:solidFill>
                  <a:srgbClr val="393536"/>
                </a:solidFill>
                <a:effectLst/>
                <a:latin typeface="Geneva"/>
              </a:rPr>
              <a:t>Packet</a:t>
            </a:r>
            <a:r>
              <a:rPr lang="fr-FR" b="0" i="0" dirty="0">
                <a:solidFill>
                  <a:srgbClr val="393536"/>
                </a:solidFill>
                <a:effectLst/>
                <a:latin typeface="Geneva"/>
              </a:rPr>
              <a:t> Tracer et de pouvoir visualiser le processus d'encapsulation.</a:t>
            </a:r>
          </a:p>
          <a:p>
            <a:endParaRPr lang="fr-FR" dirty="0"/>
          </a:p>
        </p:txBody>
      </p:sp>
    </p:spTree>
    <p:extLst>
      <p:ext uri="{BB962C8B-B14F-4D97-AF65-F5344CB8AC3E}">
        <p14:creationId xmlns:p14="http://schemas.microsoft.com/office/powerpoint/2010/main" val="13105173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EE2A28-0083-424E-9265-2E714AD0D8AC}"/>
              </a:ext>
            </a:extLst>
          </p:cNvPr>
          <p:cNvSpPr>
            <a:spLocks noGrp="1"/>
          </p:cNvSpPr>
          <p:nvPr>
            <p:ph type="title"/>
          </p:nvPr>
        </p:nvSpPr>
        <p:spPr/>
        <p:txBody>
          <a:bodyPr/>
          <a:lstStyle/>
          <a:p>
            <a:r>
              <a:rPr lang="fr-FR" b="0" i="0" dirty="0">
                <a:solidFill>
                  <a:srgbClr val="404040"/>
                </a:solidFill>
                <a:effectLst/>
                <a:latin typeface="Helvetica Neue"/>
              </a:rPr>
              <a:t>Travaux pratiques – RFC</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A00A90EA-66CC-40B8-8044-E9EAE6258C4A}"/>
              </a:ext>
            </a:extLst>
          </p:cNvPr>
          <p:cNvSpPr>
            <a:spLocks noGrp="1"/>
          </p:cNvSpPr>
          <p:nvPr>
            <p:ph idx="1"/>
          </p:nvPr>
        </p:nvSpPr>
        <p:spPr/>
        <p:txBody>
          <a:bodyPr/>
          <a:lstStyle/>
          <a:p>
            <a:pPr algn="l"/>
            <a:r>
              <a:rPr lang="fr-FR" b="1" i="0" dirty="0">
                <a:solidFill>
                  <a:srgbClr val="393536"/>
                </a:solidFill>
                <a:effectLst/>
                <a:latin typeface="Geneva"/>
              </a:rPr>
              <a:t>Au cours de ce TP, vous aborderez les points suivants :</a:t>
            </a:r>
            <a:endParaRPr lang="fr-FR" b="0" i="0" dirty="0">
              <a:solidFill>
                <a:srgbClr val="393536"/>
              </a:solidFill>
              <a:effectLst/>
              <a:latin typeface="Geneva"/>
            </a:endParaRPr>
          </a:p>
          <a:p>
            <a:pPr algn="l">
              <a:buFont typeface="Arial" panose="020B0604020202020204" pitchFamily="34" charset="0"/>
              <a:buChar char="•"/>
            </a:pPr>
            <a:r>
              <a:rPr lang="fr-FR" b="0" i="0" dirty="0">
                <a:solidFill>
                  <a:srgbClr val="393536"/>
                </a:solidFill>
                <a:effectLst/>
                <a:latin typeface="Geneva"/>
              </a:rPr>
              <a:t>1re partie : RFC Editor</a:t>
            </a:r>
          </a:p>
          <a:p>
            <a:pPr algn="l">
              <a:buFont typeface="Arial" panose="020B0604020202020204" pitchFamily="34" charset="0"/>
              <a:buChar char="•"/>
            </a:pPr>
            <a:r>
              <a:rPr lang="fr-FR" b="0" i="0" dirty="0">
                <a:solidFill>
                  <a:srgbClr val="393536"/>
                </a:solidFill>
                <a:effectLst/>
                <a:latin typeface="Geneva"/>
              </a:rPr>
              <a:t>2e partie : Publication des RF</a:t>
            </a:r>
          </a:p>
          <a:p>
            <a:endParaRPr lang="fr-FR" dirty="0"/>
          </a:p>
        </p:txBody>
      </p:sp>
    </p:spTree>
    <p:extLst>
      <p:ext uri="{BB962C8B-B14F-4D97-AF65-F5344CB8AC3E}">
        <p14:creationId xmlns:p14="http://schemas.microsoft.com/office/powerpoint/2010/main" val="91875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14314-3A84-4CCF-A4B8-7FC5C1D8F89C}"/>
              </a:ext>
            </a:extLst>
          </p:cNvPr>
          <p:cNvSpPr>
            <a:spLocks noGrp="1"/>
          </p:cNvSpPr>
          <p:nvPr>
            <p:ph type="title"/>
          </p:nvPr>
        </p:nvSpPr>
        <p:spPr>
          <a:xfrm>
            <a:off x="838200" y="365126"/>
            <a:ext cx="10515600" cy="561632"/>
          </a:xfrm>
        </p:spPr>
        <p:txBody>
          <a:bodyPr>
            <a:normAutofit fontScale="90000"/>
          </a:bodyPr>
          <a:lstStyle/>
          <a:p>
            <a:r>
              <a:rPr lang="fr-FR" b="1" i="0" dirty="0">
                <a:solidFill>
                  <a:srgbClr val="A115A1"/>
                </a:solidFill>
                <a:effectLst/>
                <a:latin typeface="Geneva"/>
              </a:rPr>
              <a:t>Règles de communication</a:t>
            </a:r>
            <a:endParaRPr lang="fr-FR" dirty="0"/>
          </a:p>
        </p:txBody>
      </p:sp>
      <p:sp>
        <p:nvSpPr>
          <p:cNvPr id="3" name="Espace réservé du contenu 2">
            <a:extLst>
              <a:ext uri="{FF2B5EF4-FFF2-40B4-BE49-F238E27FC236}">
                <a16:creationId xmlns:a16="http://schemas.microsoft.com/office/drawing/2014/main" id="{DB8725D3-8428-4EB3-8B05-7AB4BB9C2359}"/>
              </a:ext>
            </a:extLst>
          </p:cNvPr>
          <p:cNvSpPr>
            <a:spLocks noGrp="1"/>
          </p:cNvSpPr>
          <p:nvPr>
            <p:ph idx="1"/>
          </p:nvPr>
        </p:nvSpPr>
        <p:spPr>
          <a:xfrm>
            <a:off x="259491" y="926758"/>
            <a:ext cx="11615351" cy="5566116"/>
          </a:xfrm>
        </p:spPr>
        <p:txBody>
          <a:bodyPr>
            <a:normAutofit/>
          </a:bodyPr>
          <a:lstStyle/>
          <a:p>
            <a:r>
              <a:rPr lang="fr-FR" b="0" i="0" dirty="0">
                <a:solidFill>
                  <a:srgbClr val="393536"/>
                </a:solidFill>
                <a:effectLst/>
                <a:latin typeface="Geneva"/>
              </a:rPr>
              <a:t>la façon de Imaginez deux personnes communiquant face à face comme dans la Figure . </a:t>
            </a:r>
          </a:p>
          <a:p>
            <a:endParaRPr lang="fr-FR" dirty="0"/>
          </a:p>
        </p:txBody>
      </p:sp>
      <p:pic>
        <p:nvPicPr>
          <p:cNvPr id="5" name="Image 4">
            <a:extLst>
              <a:ext uri="{FF2B5EF4-FFF2-40B4-BE49-F238E27FC236}">
                <a16:creationId xmlns:a16="http://schemas.microsoft.com/office/drawing/2014/main" id="{10C90377-1101-4ABE-A2C3-25047651F79A}"/>
              </a:ext>
            </a:extLst>
          </p:cNvPr>
          <p:cNvPicPr>
            <a:picLocks noChangeAspect="1"/>
          </p:cNvPicPr>
          <p:nvPr/>
        </p:nvPicPr>
        <p:blipFill>
          <a:blip r:embed="rId2"/>
          <a:stretch>
            <a:fillRect/>
          </a:stretch>
        </p:blipFill>
        <p:spPr>
          <a:xfrm>
            <a:off x="3938328" y="2837549"/>
            <a:ext cx="4257675" cy="2962275"/>
          </a:xfrm>
          <a:prstGeom prst="rect">
            <a:avLst/>
          </a:prstGeom>
        </p:spPr>
      </p:pic>
    </p:spTree>
    <p:extLst>
      <p:ext uri="{BB962C8B-B14F-4D97-AF65-F5344CB8AC3E}">
        <p14:creationId xmlns:p14="http://schemas.microsoft.com/office/powerpoint/2010/main" val="16997109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D667D-ACD4-4A57-B92C-CCF199111C9B}"/>
              </a:ext>
            </a:extLst>
          </p:cNvPr>
          <p:cNvSpPr>
            <a:spLocks noGrp="1"/>
          </p:cNvSpPr>
          <p:nvPr>
            <p:ph type="title"/>
          </p:nvPr>
        </p:nvSpPr>
        <p:spPr/>
        <p:txBody>
          <a:bodyPr/>
          <a:lstStyle/>
          <a:p>
            <a:r>
              <a:rPr lang="fr-FR" b="0" i="0" dirty="0">
                <a:solidFill>
                  <a:srgbClr val="404040"/>
                </a:solidFill>
                <a:effectLst/>
                <a:latin typeface="Helvetica Neue"/>
              </a:rPr>
              <a:t>Communication des messages</a:t>
            </a:r>
            <a:endParaRPr lang="fr-FR" dirty="0"/>
          </a:p>
        </p:txBody>
      </p:sp>
      <p:sp>
        <p:nvSpPr>
          <p:cNvPr id="3" name="Espace réservé du contenu 2">
            <a:extLst>
              <a:ext uri="{FF2B5EF4-FFF2-40B4-BE49-F238E27FC236}">
                <a16:creationId xmlns:a16="http://schemas.microsoft.com/office/drawing/2014/main" id="{5A128698-6969-4F5B-9E5B-8F51D34381A0}"/>
              </a:ext>
            </a:extLst>
          </p:cNvPr>
          <p:cNvSpPr>
            <a:spLocks noGrp="1"/>
          </p:cNvSpPr>
          <p:nvPr>
            <p:ph idx="1"/>
          </p:nvPr>
        </p:nvSpPr>
        <p:spPr/>
        <p:txBody>
          <a:bodyPr>
            <a:normAutofit fontScale="40000" lnSpcReduction="20000"/>
          </a:bodyPr>
          <a:lstStyle/>
          <a:p>
            <a:pPr algn="l"/>
            <a:r>
              <a:rPr lang="fr-FR" b="0" i="0" dirty="0">
                <a:solidFill>
                  <a:srgbClr val="393536"/>
                </a:solidFill>
                <a:effectLst/>
                <a:latin typeface="Geneva"/>
              </a:rPr>
              <a:t>En théorie, une communication unique, comme une vidéo musicale ou un e-mail pourrait être transmise à travers un réseau depuis une source vers une destination sous la forme d'un flux ininterrompu et volumineux de bits. Si des messages étaient réellement transmis de cette manière, alors aucun autre périphérique ne serait en mesure d'envoyer ou de recevoir des messages sur ce même réseau pendant le transfert de ces données. Ces flux de données volumineux entraîneraient des retards conséquents. En outre, si un lien dans l'infrastructure du réseau interconnecté échouait durant la transmission, la totalité du message serait perdue et devrait être retransmise dans son intégralité.</a:t>
            </a:r>
          </a:p>
          <a:p>
            <a:pPr algn="l"/>
            <a:r>
              <a:rPr lang="fr-FR" b="0" i="0" dirty="0">
                <a:solidFill>
                  <a:srgbClr val="393536"/>
                </a:solidFill>
                <a:effectLst/>
                <a:latin typeface="Geneva"/>
              </a:rPr>
              <a:t>Il existe une meilleure approche, qui consiste à diviser les données en parties de taille moins importante et plus facilement gérables pour les envoyer sur le réseau. Cette division du flux de données en parties plus petites est appelée segmentation. La segmentation des messages présente deux avantages principaux :</a:t>
            </a:r>
          </a:p>
          <a:p>
            <a:pPr algn="l">
              <a:buFont typeface="Arial" panose="020B0604020202020204" pitchFamily="34" charset="0"/>
              <a:buChar char="•"/>
            </a:pPr>
            <a:r>
              <a:rPr lang="fr-FR" b="0" i="0" dirty="0">
                <a:solidFill>
                  <a:srgbClr val="393536"/>
                </a:solidFill>
                <a:effectLst/>
                <a:latin typeface="Geneva"/>
              </a:rPr>
              <a:t>Par l'envoi de parties individuelles de plus petite taille depuis une source vers une destination, de nombreuses conversations différentes peuvent s'entremêler sur le réseau. Le processus qui sert à entremêler les parties des différentes conversations entre elles sur le réseau est appelé multiplexage. Cliquez sur chaque bouton de la Figure 1, puis sur le bouton Lire pour afficher les animations sur la segmentation et le multiplexage.</a:t>
            </a:r>
          </a:p>
          <a:p>
            <a:pPr algn="l">
              <a:buFont typeface="Arial" panose="020B0604020202020204" pitchFamily="34" charset="0"/>
              <a:buChar char="•"/>
            </a:pPr>
            <a:r>
              <a:rPr lang="fr-FR" b="0" i="0" dirty="0">
                <a:solidFill>
                  <a:srgbClr val="393536"/>
                </a:solidFill>
                <a:effectLst/>
                <a:latin typeface="Geneva"/>
              </a:rPr>
              <a:t>La segmentation peut augmenter la fiabilité des communications réseau. Les différentes parties de chaque message n'ont pas besoin de parcourir le même chemin sur le réseau depuis la source jusqu'à la destination. Si un chemin particulier devient encombré en raison du trafic de données ou qu'il connaît une défaillance, les parties individuelles du message peuvent toujours être adressées à la destination via d'autres chemins. Si une partie du message ne parvient pas à sa destination, seules les parties manquantes doivent être transmises à nouveau.</a:t>
            </a:r>
          </a:p>
          <a:p>
            <a:pPr algn="l"/>
            <a:r>
              <a:rPr lang="fr-FR" b="0" i="0" dirty="0">
                <a:solidFill>
                  <a:srgbClr val="393536"/>
                </a:solidFill>
                <a:effectLst/>
                <a:latin typeface="Geneva"/>
              </a:rPr>
              <a:t>L'inconvénient de l'utilisation de la segmentation et du multiplexage pour la transmission des messages à travers un réseau réside dans le niveau de complexité ajouté au processus. Imaginez que vous deviez envoyer une lettre de 100 pages, mais que chaque enveloppe ne peut contenir qu'une seule page. Le processus d'adressage, d'étiquetage, d'envoi, de réception et d'ouverture de la totalité des 100 enveloppes prendrait beaucoup de temps à l'expéditeur et au destinataire.</a:t>
            </a:r>
          </a:p>
          <a:p>
            <a:pPr algn="l"/>
            <a:r>
              <a:rPr lang="fr-FR" b="0" i="0" dirty="0">
                <a:solidFill>
                  <a:srgbClr val="393536"/>
                </a:solidFill>
                <a:effectLst/>
                <a:latin typeface="Geneva"/>
              </a:rPr>
              <a:t>Dans les communications réseau, chaque partie du message doit suivre un processus similaire permettant de s'assurer qu'elle arrive à la bonne destination et qu'elle peut être réassemblée pour former le contenu du message d'origine, comme le montre la Figure 2.</a:t>
            </a:r>
          </a:p>
          <a:p>
            <a:pPr algn="l"/>
            <a:r>
              <a:rPr lang="fr-FR" b="0" i="0" dirty="0">
                <a:solidFill>
                  <a:srgbClr val="393536"/>
                </a:solidFill>
                <a:effectLst/>
                <a:latin typeface="Geneva"/>
              </a:rPr>
              <a:t>À travers le réseau, plusieurs types de périphériques contribuent à garantir que les parties du message arrivent de manière fiable à leur destination.</a:t>
            </a:r>
          </a:p>
          <a:p>
            <a:endParaRPr lang="fr-FR" dirty="0"/>
          </a:p>
        </p:txBody>
      </p:sp>
    </p:spTree>
    <p:extLst>
      <p:ext uri="{BB962C8B-B14F-4D97-AF65-F5344CB8AC3E}">
        <p14:creationId xmlns:p14="http://schemas.microsoft.com/office/powerpoint/2010/main" val="11820245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1D8DC5-66F4-4102-80FB-8002800D1846}"/>
              </a:ext>
            </a:extLst>
          </p:cNvPr>
          <p:cNvSpPr>
            <a:spLocks noGrp="1"/>
          </p:cNvSpPr>
          <p:nvPr>
            <p:ph type="title"/>
          </p:nvPr>
        </p:nvSpPr>
        <p:spPr/>
        <p:txBody>
          <a:bodyPr/>
          <a:lstStyle/>
          <a:p>
            <a:r>
              <a:rPr lang="fr-FR" b="0" i="0" dirty="0">
                <a:solidFill>
                  <a:srgbClr val="404040"/>
                </a:solidFill>
                <a:effectLst/>
                <a:latin typeface="Helvetica Neue"/>
              </a:rPr>
              <a:t>Communication des messages</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D0570A46-5701-4631-BDA3-9241F59E07B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51238D7-C7BA-47D3-8ACE-E0611F358C85}"/>
              </a:ext>
            </a:extLst>
          </p:cNvPr>
          <p:cNvPicPr>
            <a:picLocks noChangeAspect="1"/>
          </p:cNvPicPr>
          <p:nvPr/>
        </p:nvPicPr>
        <p:blipFill>
          <a:blip r:embed="rId2"/>
          <a:stretch>
            <a:fillRect/>
          </a:stretch>
        </p:blipFill>
        <p:spPr>
          <a:xfrm>
            <a:off x="4052887" y="1881187"/>
            <a:ext cx="4086225" cy="3095625"/>
          </a:xfrm>
          <a:prstGeom prst="rect">
            <a:avLst/>
          </a:prstGeom>
        </p:spPr>
      </p:pic>
    </p:spTree>
    <p:extLst>
      <p:ext uri="{BB962C8B-B14F-4D97-AF65-F5344CB8AC3E}">
        <p14:creationId xmlns:p14="http://schemas.microsoft.com/office/powerpoint/2010/main" val="31246787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49D80F-5971-4C16-A64C-7C18A5522554}"/>
              </a:ext>
            </a:extLst>
          </p:cNvPr>
          <p:cNvSpPr>
            <a:spLocks noGrp="1"/>
          </p:cNvSpPr>
          <p:nvPr>
            <p:ph type="title"/>
          </p:nvPr>
        </p:nvSpPr>
        <p:spPr/>
        <p:txBody>
          <a:bodyPr/>
          <a:lstStyle/>
          <a:p>
            <a:r>
              <a:rPr lang="fr-FR" b="0" i="0" dirty="0">
                <a:solidFill>
                  <a:srgbClr val="404040"/>
                </a:solidFill>
                <a:effectLst/>
                <a:latin typeface="Helvetica Neue"/>
              </a:rPr>
              <a:t>Communication des messages</a:t>
            </a:r>
            <a:br>
              <a:rPr lang="fr-FR" b="0" i="0" dirty="0">
                <a:solidFill>
                  <a:srgbClr val="404040"/>
                </a:solidFill>
                <a:effectLst/>
                <a:latin typeface="Helvetica Neue"/>
              </a:rPr>
            </a:br>
            <a:endParaRPr lang="fr-FR" dirty="0"/>
          </a:p>
        </p:txBody>
      </p:sp>
      <p:pic>
        <p:nvPicPr>
          <p:cNvPr id="5" name="Image 4">
            <a:extLst>
              <a:ext uri="{FF2B5EF4-FFF2-40B4-BE49-F238E27FC236}">
                <a16:creationId xmlns:a16="http://schemas.microsoft.com/office/drawing/2014/main" id="{89D1BD71-97EE-472B-B2A0-FC5F04753FB6}"/>
              </a:ext>
            </a:extLst>
          </p:cNvPr>
          <p:cNvPicPr>
            <a:picLocks noChangeAspect="1"/>
          </p:cNvPicPr>
          <p:nvPr/>
        </p:nvPicPr>
        <p:blipFill>
          <a:blip r:embed="rId2"/>
          <a:stretch>
            <a:fillRect/>
          </a:stretch>
        </p:blipFill>
        <p:spPr>
          <a:xfrm>
            <a:off x="2063577" y="1192138"/>
            <a:ext cx="6907427" cy="5374237"/>
          </a:xfrm>
          <a:prstGeom prst="rect">
            <a:avLst/>
          </a:prstGeom>
        </p:spPr>
      </p:pic>
    </p:spTree>
    <p:extLst>
      <p:ext uri="{BB962C8B-B14F-4D97-AF65-F5344CB8AC3E}">
        <p14:creationId xmlns:p14="http://schemas.microsoft.com/office/powerpoint/2010/main" val="6059406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4368E-0BD2-46C6-B98E-88B81657889F}"/>
              </a:ext>
            </a:extLst>
          </p:cNvPr>
          <p:cNvSpPr>
            <a:spLocks noGrp="1"/>
          </p:cNvSpPr>
          <p:nvPr>
            <p:ph type="title"/>
          </p:nvPr>
        </p:nvSpPr>
        <p:spPr/>
        <p:txBody>
          <a:bodyPr/>
          <a:lstStyle/>
          <a:p>
            <a:r>
              <a:rPr lang="fr-FR" b="0" i="0" dirty="0">
                <a:solidFill>
                  <a:srgbClr val="404040"/>
                </a:solidFill>
                <a:effectLst/>
                <a:latin typeface="Helvetica Neue"/>
              </a:rPr>
              <a:t>Unités de données de protocole (PDU)</a:t>
            </a:r>
            <a:endParaRPr lang="fr-FR" dirty="0"/>
          </a:p>
        </p:txBody>
      </p:sp>
      <p:sp>
        <p:nvSpPr>
          <p:cNvPr id="3" name="Espace réservé du contenu 2">
            <a:extLst>
              <a:ext uri="{FF2B5EF4-FFF2-40B4-BE49-F238E27FC236}">
                <a16:creationId xmlns:a16="http://schemas.microsoft.com/office/drawing/2014/main" id="{A253FF47-0280-4EE5-A9DA-AADD2A8A0AD3}"/>
              </a:ext>
            </a:extLst>
          </p:cNvPr>
          <p:cNvSpPr>
            <a:spLocks noGrp="1"/>
          </p:cNvSpPr>
          <p:nvPr>
            <p:ph idx="1"/>
          </p:nvPr>
        </p:nvSpPr>
        <p:spPr/>
        <p:txBody>
          <a:bodyPr>
            <a:normAutofit fontScale="62500" lnSpcReduction="20000"/>
          </a:bodyPr>
          <a:lstStyle/>
          <a:p>
            <a:r>
              <a:rPr lang="fr-FR" b="1" i="0" dirty="0">
                <a:solidFill>
                  <a:srgbClr val="A115A1"/>
                </a:solidFill>
                <a:effectLst/>
                <a:latin typeface="Geneva"/>
              </a:rPr>
              <a:t>Encapsulation de données</a:t>
            </a:r>
          </a:p>
          <a:p>
            <a:pPr algn="l"/>
            <a:r>
              <a:rPr lang="fr-FR" b="0" i="0" dirty="0">
                <a:solidFill>
                  <a:srgbClr val="393536"/>
                </a:solidFill>
                <a:effectLst/>
                <a:latin typeface="Geneva"/>
              </a:rPr>
              <a:t>Lorsque les données d'application descendent la pile de protocoles en vue de leur transmission sur le support réseau, différents protocoles ajoutent des informations à chaque niveau. C'est ce qu'on appelle communément l'encapsulation.</a:t>
            </a:r>
          </a:p>
          <a:p>
            <a:pPr algn="l"/>
            <a:r>
              <a:rPr lang="fr-FR" b="0" i="0" dirty="0">
                <a:solidFill>
                  <a:srgbClr val="393536"/>
                </a:solidFill>
                <a:effectLst/>
                <a:latin typeface="Geneva"/>
              </a:rPr>
              <a:t>La forme que prend une donnée sur n'importe quelle couche est appelée unité de données de protocole. Au cours de l'encapsulation, chaque couche suivante encapsule l'unité de données de protocole qu'elle reçoit de la couche supérieure en respectant le protocole utilisé. À chaque étape du processus, une unité de données de protocole possède un nom différent qui reflète ses nouvelles fonctions. Bien qu'il n'existe aucune convention universelle d'attribution des noms pour les unités de données de protocole, dans ce cours, les unités de données de protocole sont nommées en fonction des protocoles de la suite TCP/IP, comme illustré dans la figure :</a:t>
            </a:r>
          </a:p>
          <a:p>
            <a:pPr algn="l">
              <a:buFont typeface="Arial" panose="020B0604020202020204" pitchFamily="34" charset="0"/>
              <a:buChar char="•"/>
            </a:pPr>
            <a:r>
              <a:rPr lang="fr-FR" b="1" i="0" dirty="0">
                <a:solidFill>
                  <a:srgbClr val="393536"/>
                </a:solidFill>
                <a:effectLst/>
                <a:latin typeface="Geneva"/>
              </a:rPr>
              <a:t>Donnée</a:t>
            </a:r>
            <a:r>
              <a:rPr lang="fr-FR" b="0" i="0" dirty="0">
                <a:solidFill>
                  <a:srgbClr val="393536"/>
                </a:solidFill>
                <a:effectLst/>
                <a:latin typeface="Geneva"/>
              </a:rPr>
              <a:t> : terme générique attribué à l'unité de données de protocole utilisée à la couche application</a:t>
            </a:r>
          </a:p>
          <a:p>
            <a:pPr algn="l">
              <a:buFont typeface="Arial" panose="020B0604020202020204" pitchFamily="34" charset="0"/>
              <a:buChar char="•"/>
            </a:pPr>
            <a:r>
              <a:rPr lang="fr-FR" b="1" i="0" dirty="0">
                <a:solidFill>
                  <a:srgbClr val="393536"/>
                </a:solidFill>
                <a:effectLst/>
                <a:latin typeface="Geneva"/>
              </a:rPr>
              <a:t>Segment</a:t>
            </a:r>
            <a:r>
              <a:rPr lang="fr-FR" b="0" i="0" dirty="0">
                <a:solidFill>
                  <a:srgbClr val="393536"/>
                </a:solidFill>
                <a:effectLst/>
                <a:latin typeface="Geneva"/>
              </a:rPr>
              <a:t> : unité de données de protocole de la couche transport</a:t>
            </a:r>
          </a:p>
          <a:p>
            <a:pPr algn="l">
              <a:buFont typeface="Arial" panose="020B0604020202020204" pitchFamily="34" charset="0"/>
              <a:buChar char="•"/>
            </a:pPr>
            <a:r>
              <a:rPr lang="fr-FR" b="1" i="0" dirty="0">
                <a:solidFill>
                  <a:srgbClr val="393536"/>
                </a:solidFill>
                <a:effectLst/>
                <a:latin typeface="Geneva"/>
              </a:rPr>
              <a:t>Paquet</a:t>
            </a:r>
            <a:r>
              <a:rPr lang="fr-FR" b="0" i="0" dirty="0">
                <a:solidFill>
                  <a:srgbClr val="393536"/>
                </a:solidFill>
                <a:effectLst/>
                <a:latin typeface="Geneva"/>
              </a:rPr>
              <a:t> : unité de données de protocole de la couche réseau</a:t>
            </a:r>
          </a:p>
          <a:p>
            <a:pPr algn="l">
              <a:buFont typeface="Arial" panose="020B0604020202020204" pitchFamily="34" charset="0"/>
              <a:buChar char="•"/>
            </a:pPr>
            <a:r>
              <a:rPr lang="fr-FR" b="1" i="0" dirty="0">
                <a:solidFill>
                  <a:srgbClr val="393536"/>
                </a:solidFill>
                <a:effectLst/>
                <a:latin typeface="Geneva"/>
              </a:rPr>
              <a:t>Trame :</a:t>
            </a:r>
            <a:r>
              <a:rPr lang="fr-FR" b="0" i="0" dirty="0">
                <a:solidFill>
                  <a:srgbClr val="393536"/>
                </a:solidFill>
                <a:effectLst/>
                <a:latin typeface="Geneva"/>
              </a:rPr>
              <a:t> unité de données de protocole de la couche liaison de données</a:t>
            </a:r>
          </a:p>
          <a:p>
            <a:pPr algn="l">
              <a:buFont typeface="Arial" panose="020B0604020202020204" pitchFamily="34" charset="0"/>
              <a:buChar char="•"/>
            </a:pPr>
            <a:r>
              <a:rPr lang="fr-FR" b="1" i="0" dirty="0">
                <a:solidFill>
                  <a:srgbClr val="393536"/>
                </a:solidFill>
                <a:effectLst/>
                <a:latin typeface="Geneva"/>
              </a:rPr>
              <a:t>Bits</a:t>
            </a:r>
            <a:r>
              <a:rPr lang="fr-FR" b="0" i="0" dirty="0">
                <a:solidFill>
                  <a:srgbClr val="393536"/>
                </a:solidFill>
                <a:effectLst/>
                <a:latin typeface="Geneva"/>
              </a:rPr>
              <a:t> : unité de données de protocole de la couche physique utilisée lors de la transmission physique des données via le support</a:t>
            </a:r>
          </a:p>
          <a:p>
            <a:endParaRPr lang="fr-FR" dirty="0"/>
          </a:p>
        </p:txBody>
      </p:sp>
    </p:spTree>
    <p:extLst>
      <p:ext uri="{BB962C8B-B14F-4D97-AF65-F5344CB8AC3E}">
        <p14:creationId xmlns:p14="http://schemas.microsoft.com/office/powerpoint/2010/main" val="20562663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2435E-4C1B-4D62-B0C9-E1F2A58DBAB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1787A05-AA4C-4A6D-8CA0-6D3A23B54F72}"/>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FC0F1C7-E17F-4220-8D6C-F65C4569A4FD}"/>
              </a:ext>
            </a:extLst>
          </p:cNvPr>
          <p:cNvPicPr>
            <a:picLocks noChangeAspect="1"/>
          </p:cNvPicPr>
          <p:nvPr/>
        </p:nvPicPr>
        <p:blipFill>
          <a:blip r:embed="rId2"/>
          <a:stretch>
            <a:fillRect/>
          </a:stretch>
        </p:blipFill>
        <p:spPr>
          <a:xfrm>
            <a:off x="1470454" y="232094"/>
            <a:ext cx="8031891" cy="6625906"/>
          </a:xfrm>
          <a:prstGeom prst="rect">
            <a:avLst/>
          </a:prstGeom>
        </p:spPr>
      </p:pic>
    </p:spTree>
    <p:extLst>
      <p:ext uri="{BB962C8B-B14F-4D97-AF65-F5344CB8AC3E}">
        <p14:creationId xmlns:p14="http://schemas.microsoft.com/office/powerpoint/2010/main" val="36212277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3DBBEC-CAA8-428B-A828-7FD98F4FAFEB}"/>
              </a:ext>
            </a:extLst>
          </p:cNvPr>
          <p:cNvSpPr>
            <a:spLocks noGrp="1"/>
          </p:cNvSpPr>
          <p:nvPr>
            <p:ph type="title"/>
          </p:nvPr>
        </p:nvSpPr>
        <p:spPr/>
        <p:txBody>
          <a:bodyPr/>
          <a:lstStyle/>
          <a:p>
            <a:r>
              <a:rPr lang="fr-FR" b="1" i="0" dirty="0">
                <a:solidFill>
                  <a:srgbClr val="A115A1"/>
                </a:solidFill>
                <a:effectLst/>
                <a:latin typeface="Geneva"/>
              </a:rPr>
              <a:t>Encapsulation de données</a:t>
            </a:r>
            <a:endParaRPr lang="fr-FR" dirty="0"/>
          </a:p>
        </p:txBody>
      </p:sp>
      <p:sp>
        <p:nvSpPr>
          <p:cNvPr id="3" name="Espace réservé du contenu 2">
            <a:extLst>
              <a:ext uri="{FF2B5EF4-FFF2-40B4-BE49-F238E27FC236}">
                <a16:creationId xmlns:a16="http://schemas.microsoft.com/office/drawing/2014/main" id="{E4847E2A-225A-4158-B9ED-9084454AF425}"/>
              </a:ext>
            </a:extLst>
          </p:cNvPr>
          <p:cNvSpPr>
            <a:spLocks noGrp="1"/>
          </p:cNvSpPr>
          <p:nvPr>
            <p:ph idx="1"/>
          </p:nvPr>
        </p:nvSpPr>
        <p:spPr/>
        <p:txBody>
          <a:bodyPr>
            <a:normAutofit fontScale="55000" lnSpcReduction="20000"/>
          </a:bodyPr>
          <a:lstStyle/>
          <a:p>
            <a:pPr algn="l"/>
            <a:r>
              <a:rPr lang="fr-FR" b="0" i="0" dirty="0">
                <a:solidFill>
                  <a:srgbClr val="393536"/>
                </a:solidFill>
                <a:effectLst/>
                <a:latin typeface="Geneva"/>
              </a:rPr>
              <a:t>L'encapsulation de données est le processus qui ajoute aux données des informations d'en-tête de protocole supplémentaires avant leur transmission. Dans la plupart des formes de communication de données, les données d'origine sont encapsulées ou enveloppées dans plusieurs protocoles avant d'être transmises.</a:t>
            </a:r>
          </a:p>
          <a:p>
            <a:pPr algn="l"/>
            <a:r>
              <a:rPr lang="fr-FR" b="0" i="0" dirty="0">
                <a:solidFill>
                  <a:srgbClr val="393536"/>
                </a:solidFill>
                <a:effectLst/>
                <a:latin typeface="Geneva"/>
              </a:rPr>
              <a:t>Lors de l'envoi de messages sur un réseau, la pile de protocoles sur un hôte fonctionne de haut en bas. Dans l'exemple du serveur Web, nous pouvons utiliser le modèle TCP/IP pour illustrer le processus d'envoi d'une page Web HTML à un client.</a:t>
            </a:r>
          </a:p>
          <a:p>
            <a:pPr algn="l"/>
            <a:r>
              <a:rPr lang="fr-FR" b="0" i="0" dirty="0">
                <a:solidFill>
                  <a:srgbClr val="393536"/>
                </a:solidFill>
                <a:effectLst/>
                <a:latin typeface="Geneva"/>
              </a:rPr>
              <a:t>Le protocole de la couche application, HTTP, démarre le processus en remettant à la couche transport les données de la page Web au format HTML. Dans la couche transport, les données de la couche application sont divisées en segments TCP. Chaque segment TCP reçoit une étiquette, appelée en-tête, qui contient des informations pour désigner le processus s'exécutant sur l'ordinateur de destination qui doit recevoir le message. Il contient également les informations qui permettent au processus de destination de réassembler les données selon leur format d'origine.</a:t>
            </a:r>
          </a:p>
          <a:p>
            <a:pPr algn="l"/>
            <a:r>
              <a:rPr lang="fr-FR" b="0" i="0" dirty="0">
                <a:solidFill>
                  <a:srgbClr val="393536"/>
                </a:solidFill>
                <a:effectLst/>
                <a:latin typeface="Geneva"/>
              </a:rPr>
              <a:t>La couche transport encapsule les données HTML de la page Web au sein du segment et les envoie à la couche Internet, où est implémenté le protocole IP. Dans cette couche, la totalité du segment TCP est encapsulée dans ce paquet IP, qui ajoute une autre étiquette, appelée en-tête IP. L'en-tête IP contient des adresses IP d'hôtes source et de destination, ainsi que des informations nécessaires à la livraison du paquet à son processus de destination correspondant.</a:t>
            </a:r>
          </a:p>
          <a:p>
            <a:pPr algn="l"/>
            <a:r>
              <a:rPr lang="fr-FR" b="0" i="0" dirty="0">
                <a:solidFill>
                  <a:srgbClr val="393536"/>
                </a:solidFill>
                <a:effectLst/>
                <a:latin typeface="Geneva"/>
              </a:rPr>
              <a:t>Ensuite, le paquet IP est envoyé à la couche d'accès au réseau, où il est encapsulé dans un en-tête de trame et une fin de trame (code de fin). Chaque en-tête de trame contient une adresse physique source et de destination. L'adresse physique identifie de manière unique les périphériques sur le réseau local. Le code de fin contient des informations de vérification d'erreur. Enfin, les bits sont codés sur le support par la carte réseau du serveur. Cliquez sur le bouton Lire de la figure pour visualiser le processus d'encapsulation.</a:t>
            </a:r>
          </a:p>
          <a:p>
            <a:endParaRPr lang="fr-FR" dirty="0"/>
          </a:p>
        </p:txBody>
      </p:sp>
    </p:spTree>
    <p:extLst>
      <p:ext uri="{BB962C8B-B14F-4D97-AF65-F5344CB8AC3E}">
        <p14:creationId xmlns:p14="http://schemas.microsoft.com/office/powerpoint/2010/main" val="14439532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CB46A-88E9-4D33-80F8-07B315AF5DE7}"/>
              </a:ext>
            </a:extLst>
          </p:cNvPr>
          <p:cNvSpPr>
            <a:spLocks noGrp="1"/>
          </p:cNvSpPr>
          <p:nvPr>
            <p:ph type="title"/>
          </p:nvPr>
        </p:nvSpPr>
        <p:spPr/>
        <p:txBody>
          <a:bodyPr/>
          <a:lstStyle/>
          <a:p>
            <a:endParaRPr lang="fr-FR"/>
          </a:p>
        </p:txBody>
      </p:sp>
      <p:pic>
        <p:nvPicPr>
          <p:cNvPr id="12" name="Espace réservé du contenu 11">
            <a:extLst>
              <a:ext uri="{FF2B5EF4-FFF2-40B4-BE49-F238E27FC236}">
                <a16:creationId xmlns:a16="http://schemas.microsoft.com/office/drawing/2014/main" id="{81E6146F-EAB4-4D61-867F-86307C3E8854}"/>
              </a:ext>
            </a:extLst>
          </p:cNvPr>
          <p:cNvPicPr>
            <a:picLocks noGrp="1" noChangeAspect="1"/>
          </p:cNvPicPr>
          <p:nvPr>
            <p:ph idx="1"/>
          </p:nvPr>
        </p:nvPicPr>
        <p:blipFill>
          <a:blip r:embed="rId2"/>
          <a:stretch>
            <a:fillRect/>
          </a:stretch>
        </p:blipFill>
        <p:spPr>
          <a:xfrm>
            <a:off x="7970293" y="225939"/>
            <a:ext cx="4137598" cy="3143250"/>
          </a:xfrm>
        </p:spPr>
      </p:pic>
      <p:pic>
        <p:nvPicPr>
          <p:cNvPr id="8" name="Image 7">
            <a:extLst>
              <a:ext uri="{FF2B5EF4-FFF2-40B4-BE49-F238E27FC236}">
                <a16:creationId xmlns:a16="http://schemas.microsoft.com/office/drawing/2014/main" id="{E46619DE-E97D-46BD-9CD6-928FD20B5014}"/>
              </a:ext>
            </a:extLst>
          </p:cNvPr>
          <p:cNvPicPr>
            <a:picLocks noChangeAspect="1"/>
          </p:cNvPicPr>
          <p:nvPr/>
        </p:nvPicPr>
        <p:blipFill>
          <a:blip r:embed="rId3"/>
          <a:stretch>
            <a:fillRect/>
          </a:stretch>
        </p:blipFill>
        <p:spPr>
          <a:xfrm>
            <a:off x="0" y="295232"/>
            <a:ext cx="4406005" cy="3073957"/>
          </a:xfrm>
          <a:prstGeom prst="rect">
            <a:avLst/>
          </a:prstGeom>
        </p:spPr>
      </p:pic>
      <p:pic>
        <p:nvPicPr>
          <p:cNvPr id="10" name="Image 9">
            <a:extLst>
              <a:ext uri="{FF2B5EF4-FFF2-40B4-BE49-F238E27FC236}">
                <a16:creationId xmlns:a16="http://schemas.microsoft.com/office/drawing/2014/main" id="{97D67DE8-F398-414C-BC01-0FDC4253C6A7}"/>
              </a:ext>
            </a:extLst>
          </p:cNvPr>
          <p:cNvPicPr>
            <a:picLocks noChangeAspect="1"/>
          </p:cNvPicPr>
          <p:nvPr/>
        </p:nvPicPr>
        <p:blipFill>
          <a:blip r:embed="rId4"/>
          <a:stretch>
            <a:fillRect/>
          </a:stretch>
        </p:blipFill>
        <p:spPr>
          <a:xfrm>
            <a:off x="4406005" y="276225"/>
            <a:ext cx="3564288" cy="3152775"/>
          </a:xfrm>
          <a:prstGeom prst="rect">
            <a:avLst/>
          </a:prstGeom>
        </p:spPr>
      </p:pic>
      <p:pic>
        <p:nvPicPr>
          <p:cNvPr id="14" name="Image 13">
            <a:extLst>
              <a:ext uri="{FF2B5EF4-FFF2-40B4-BE49-F238E27FC236}">
                <a16:creationId xmlns:a16="http://schemas.microsoft.com/office/drawing/2014/main" id="{81E6FB48-EEEB-4960-AA13-4AB27E827209}"/>
              </a:ext>
            </a:extLst>
          </p:cNvPr>
          <p:cNvPicPr>
            <a:picLocks noChangeAspect="1"/>
          </p:cNvPicPr>
          <p:nvPr/>
        </p:nvPicPr>
        <p:blipFill>
          <a:blip r:embed="rId5"/>
          <a:stretch>
            <a:fillRect/>
          </a:stretch>
        </p:blipFill>
        <p:spPr>
          <a:xfrm>
            <a:off x="0" y="3664464"/>
            <a:ext cx="4107169" cy="2868914"/>
          </a:xfrm>
          <a:prstGeom prst="rect">
            <a:avLst/>
          </a:prstGeom>
        </p:spPr>
      </p:pic>
      <p:pic>
        <p:nvPicPr>
          <p:cNvPr id="16" name="Image 15">
            <a:extLst>
              <a:ext uri="{FF2B5EF4-FFF2-40B4-BE49-F238E27FC236}">
                <a16:creationId xmlns:a16="http://schemas.microsoft.com/office/drawing/2014/main" id="{64F2F105-2718-4831-9674-CA2FAC59B4AC}"/>
              </a:ext>
            </a:extLst>
          </p:cNvPr>
          <p:cNvPicPr>
            <a:picLocks noChangeAspect="1"/>
          </p:cNvPicPr>
          <p:nvPr/>
        </p:nvPicPr>
        <p:blipFill>
          <a:blip r:embed="rId6"/>
          <a:stretch>
            <a:fillRect/>
          </a:stretch>
        </p:blipFill>
        <p:spPr>
          <a:xfrm>
            <a:off x="4107169" y="3724275"/>
            <a:ext cx="3863124" cy="2868915"/>
          </a:xfrm>
          <a:prstGeom prst="rect">
            <a:avLst/>
          </a:prstGeom>
        </p:spPr>
      </p:pic>
      <p:pic>
        <p:nvPicPr>
          <p:cNvPr id="18" name="Image 17">
            <a:extLst>
              <a:ext uri="{FF2B5EF4-FFF2-40B4-BE49-F238E27FC236}">
                <a16:creationId xmlns:a16="http://schemas.microsoft.com/office/drawing/2014/main" id="{71127805-8195-4A9D-B6AD-4B489DA87BED}"/>
              </a:ext>
            </a:extLst>
          </p:cNvPr>
          <p:cNvPicPr>
            <a:picLocks noChangeAspect="1"/>
          </p:cNvPicPr>
          <p:nvPr/>
        </p:nvPicPr>
        <p:blipFill>
          <a:blip r:embed="rId7"/>
          <a:stretch>
            <a:fillRect/>
          </a:stretch>
        </p:blipFill>
        <p:spPr>
          <a:xfrm>
            <a:off x="8214339" y="3744543"/>
            <a:ext cx="3893552" cy="2892353"/>
          </a:xfrm>
          <a:prstGeom prst="rect">
            <a:avLst/>
          </a:prstGeom>
        </p:spPr>
      </p:pic>
    </p:spTree>
    <p:extLst>
      <p:ext uri="{BB962C8B-B14F-4D97-AF65-F5344CB8AC3E}">
        <p14:creationId xmlns:p14="http://schemas.microsoft.com/office/powerpoint/2010/main" val="296809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anim calcmode="lin" valueType="num">
                                      <p:cBhvr>
                                        <p:cTn id="35" dur="2000" fill="hold"/>
                                        <p:tgtEl>
                                          <p:spTgt spid="18"/>
                                        </p:tgtEl>
                                        <p:attrNameLst>
                                          <p:attrName>ppt_w</p:attrName>
                                        </p:attrNameLst>
                                      </p:cBhvr>
                                      <p:tavLst>
                                        <p:tav tm="0" fmla="#ppt_w*sin(2.5*pi*$)">
                                          <p:val>
                                            <p:fltVal val="0"/>
                                          </p:val>
                                        </p:tav>
                                        <p:tav tm="100000">
                                          <p:val>
                                            <p:fltVal val="1"/>
                                          </p:val>
                                        </p:tav>
                                      </p:tavLst>
                                    </p:anim>
                                    <p:anim calcmode="lin" valueType="num">
                                      <p:cBhvr>
                                        <p:cTn id="3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BB71E-78F4-4E93-B5F1-3BB99690764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B715D37-1B26-46AE-930B-C8C0F3AA37AC}"/>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CEEA1553-E8E3-42B5-8C85-F9A5DED35F44}"/>
              </a:ext>
            </a:extLst>
          </p:cNvPr>
          <p:cNvPicPr>
            <a:picLocks noChangeAspect="1"/>
          </p:cNvPicPr>
          <p:nvPr/>
        </p:nvPicPr>
        <p:blipFill>
          <a:blip r:embed="rId2"/>
          <a:stretch>
            <a:fillRect/>
          </a:stretch>
        </p:blipFill>
        <p:spPr>
          <a:xfrm>
            <a:off x="741813" y="172244"/>
            <a:ext cx="4457700" cy="3171825"/>
          </a:xfrm>
          <a:prstGeom prst="rect">
            <a:avLst/>
          </a:prstGeom>
        </p:spPr>
      </p:pic>
      <p:pic>
        <p:nvPicPr>
          <p:cNvPr id="7" name="Image 6">
            <a:extLst>
              <a:ext uri="{FF2B5EF4-FFF2-40B4-BE49-F238E27FC236}">
                <a16:creationId xmlns:a16="http://schemas.microsoft.com/office/drawing/2014/main" id="{EB876ACF-9BC4-4459-AD35-5C1D2D8C5600}"/>
              </a:ext>
            </a:extLst>
          </p:cNvPr>
          <p:cNvPicPr>
            <a:picLocks noChangeAspect="1"/>
          </p:cNvPicPr>
          <p:nvPr/>
        </p:nvPicPr>
        <p:blipFill>
          <a:blip r:embed="rId3"/>
          <a:stretch>
            <a:fillRect/>
          </a:stretch>
        </p:blipFill>
        <p:spPr>
          <a:xfrm>
            <a:off x="6579571" y="365125"/>
            <a:ext cx="4410075" cy="3162300"/>
          </a:xfrm>
          <a:prstGeom prst="rect">
            <a:avLst/>
          </a:prstGeom>
        </p:spPr>
      </p:pic>
    </p:spTree>
    <p:extLst>
      <p:ext uri="{BB962C8B-B14F-4D97-AF65-F5344CB8AC3E}">
        <p14:creationId xmlns:p14="http://schemas.microsoft.com/office/powerpoint/2010/main" val="9795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2B12E-AE80-4A2D-8D24-F556F59B7639}"/>
              </a:ext>
            </a:extLst>
          </p:cNvPr>
          <p:cNvSpPr>
            <a:spLocks noGrp="1"/>
          </p:cNvSpPr>
          <p:nvPr>
            <p:ph type="title"/>
          </p:nvPr>
        </p:nvSpPr>
        <p:spPr/>
        <p:txBody>
          <a:bodyPr/>
          <a:lstStyle/>
          <a:p>
            <a:r>
              <a:rPr lang="fr-FR" b="0" i="0" dirty="0">
                <a:solidFill>
                  <a:srgbClr val="404040"/>
                </a:solidFill>
                <a:effectLst/>
                <a:latin typeface="Helvetica Neue"/>
              </a:rPr>
              <a:t> </a:t>
            </a:r>
            <a:r>
              <a:rPr lang="fr-FR" b="0" i="0" dirty="0" err="1">
                <a:solidFill>
                  <a:srgbClr val="404040"/>
                </a:solidFill>
                <a:effectLst/>
                <a:latin typeface="Helvetica Neue"/>
              </a:rPr>
              <a:t>Désencapsulation</a:t>
            </a:r>
            <a:br>
              <a:rPr lang="fr-FR" b="0" i="0" dirty="0">
                <a:solidFill>
                  <a:srgbClr val="404040"/>
                </a:solidFill>
                <a:effectLst/>
                <a:latin typeface="Helvetica Neue"/>
              </a:rPr>
            </a:br>
            <a:endParaRPr lang="fr-FR" dirty="0"/>
          </a:p>
        </p:txBody>
      </p:sp>
      <p:sp>
        <p:nvSpPr>
          <p:cNvPr id="3" name="Espace réservé du contenu 2">
            <a:extLst>
              <a:ext uri="{FF2B5EF4-FFF2-40B4-BE49-F238E27FC236}">
                <a16:creationId xmlns:a16="http://schemas.microsoft.com/office/drawing/2014/main" id="{6AF20251-B031-45A0-B6EE-9902E6FAAEF4}"/>
              </a:ext>
            </a:extLst>
          </p:cNvPr>
          <p:cNvSpPr>
            <a:spLocks noGrp="1"/>
          </p:cNvSpPr>
          <p:nvPr>
            <p:ph idx="1"/>
          </p:nvPr>
        </p:nvSpPr>
        <p:spPr/>
        <p:txBody>
          <a:bodyPr/>
          <a:lstStyle/>
          <a:p>
            <a:r>
              <a:rPr lang="fr-FR" b="0" i="0" dirty="0">
                <a:solidFill>
                  <a:srgbClr val="393536"/>
                </a:solidFill>
                <a:effectLst/>
                <a:latin typeface="Geneva"/>
              </a:rPr>
              <a:t>Ce processus est inversé sur l'hôte récepteur. Il est alors appelé </a:t>
            </a:r>
            <a:r>
              <a:rPr lang="fr-FR" b="0" i="0" dirty="0" err="1">
                <a:solidFill>
                  <a:srgbClr val="393536"/>
                </a:solidFill>
                <a:effectLst/>
                <a:latin typeface="Geneva"/>
              </a:rPr>
              <a:t>désencapsulation</a:t>
            </a:r>
            <a:r>
              <a:rPr lang="fr-FR" b="0" i="0" dirty="0">
                <a:solidFill>
                  <a:srgbClr val="393536"/>
                </a:solidFill>
                <a:effectLst/>
                <a:latin typeface="Geneva"/>
              </a:rPr>
              <a:t>. La </a:t>
            </a:r>
            <a:r>
              <a:rPr lang="fr-FR" b="0" i="0" dirty="0" err="1">
                <a:solidFill>
                  <a:srgbClr val="393536"/>
                </a:solidFill>
                <a:effectLst/>
                <a:latin typeface="Geneva"/>
              </a:rPr>
              <a:t>désencapsulation</a:t>
            </a:r>
            <a:r>
              <a:rPr lang="fr-FR" b="0" i="0" dirty="0">
                <a:solidFill>
                  <a:srgbClr val="393536"/>
                </a:solidFill>
                <a:effectLst/>
                <a:latin typeface="Geneva"/>
              </a:rPr>
              <a:t> est le processus utilisé par un périphérique récepteur pour supprimer un ou plusieurs des en-têtes de protocole. Les données sont désencapsulées au fur et à mesure qu'elles se déplacent vers la partie supérieure de la pile et l'application d'utilisateur final. Cliquez sur le bouton Lire de la figure pour visualiser le processus de </a:t>
            </a:r>
            <a:r>
              <a:rPr lang="fr-FR" b="0" i="0" dirty="0" err="1">
                <a:solidFill>
                  <a:srgbClr val="393536"/>
                </a:solidFill>
                <a:effectLst/>
                <a:latin typeface="Geneva"/>
              </a:rPr>
              <a:t>désencapsulation</a:t>
            </a:r>
            <a:r>
              <a:rPr lang="fr-FR" b="0" i="0" dirty="0">
                <a:solidFill>
                  <a:srgbClr val="393536"/>
                </a:solidFill>
                <a:effectLst/>
                <a:latin typeface="Geneva"/>
              </a:rPr>
              <a:t>.</a:t>
            </a:r>
            <a:endParaRPr lang="fr-FR" dirty="0"/>
          </a:p>
        </p:txBody>
      </p:sp>
    </p:spTree>
    <p:extLst>
      <p:ext uri="{BB962C8B-B14F-4D97-AF65-F5344CB8AC3E}">
        <p14:creationId xmlns:p14="http://schemas.microsoft.com/office/powerpoint/2010/main" val="13594775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99911-AA12-485A-8551-82D87DE65A9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A7EE6A8-DDF3-477E-86C6-ED630365424C}"/>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3497280D-4166-438D-8827-B49614DCF9FB}"/>
              </a:ext>
            </a:extLst>
          </p:cNvPr>
          <p:cNvPicPr>
            <a:picLocks noChangeAspect="1"/>
          </p:cNvPicPr>
          <p:nvPr/>
        </p:nvPicPr>
        <p:blipFill>
          <a:blip r:embed="rId2"/>
          <a:stretch>
            <a:fillRect/>
          </a:stretch>
        </p:blipFill>
        <p:spPr>
          <a:xfrm>
            <a:off x="142165" y="97170"/>
            <a:ext cx="3570026" cy="2682981"/>
          </a:xfrm>
          <a:prstGeom prst="rect">
            <a:avLst/>
          </a:prstGeom>
        </p:spPr>
      </p:pic>
      <p:pic>
        <p:nvPicPr>
          <p:cNvPr id="7" name="Image 6">
            <a:extLst>
              <a:ext uri="{FF2B5EF4-FFF2-40B4-BE49-F238E27FC236}">
                <a16:creationId xmlns:a16="http://schemas.microsoft.com/office/drawing/2014/main" id="{1B264AFF-D00C-4AFC-88A8-3F6ABFC09873}"/>
              </a:ext>
            </a:extLst>
          </p:cNvPr>
          <p:cNvPicPr>
            <a:picLocks noChangeAspect="1"/>
          </p:cNvPicPr>
          <p:nvPr/>
        </p:nvPicPr>
        <p:blipFill>
          <a:blip r:embed="rId3"/>
          <a:stretch>
            <a:fillRect/>
          </a:stretch>
        </p:blipFill>
        <p:spPr>
          <a:xfrm>
            <a:off x="3876675" y="97169"/>
            <a:ext cx="3954301" cy="2682981"/>
          </a:xfrm>
          <a:prstGeom prst="rect">
            <a:avLst/>
          </a:prstGeom>
        </p:spPr>
      </p:pic>
      <p:pic>
        <p:nvPicPr>
          <p:cNvPr id="9" name="Image 8">
            <a:extLst>
              <a:ext uri="{FF2B5EF4-FFF2-40B4-BE49-F238E27FC236}">
                <a16:creationId xmlns:a16="http://schemas.microsoft.com/office/drawing/2014/main" id="{8DE74235-353D-4EDF-BF92-0A6A70401E49}"/>
              </a:ext>
            </a:extLst>
          </p:cNvPr>
          <p:cNvPicPr>
            <a:picLocks noChangeAspect="1"/>
          </p:cNvPicPr>
          <p:nvPr/>
        </p:nvPicPr>
        <p:blipFill>
          <a:blip r:embed="rId4"/>
          <a:stretch>
            <a:fillRect/>
          </a:stretch>
        </p:blipFill>
        <p:spPr>
          <a:xfrm>
            <a:off x="7870494" y="97169"/>
            <a:ext cx="4084946" cy="2813879"/>
          </a:xfrm>
          <a:prstGeom prst="rect">
            <a:avLst/>
          </a:prstGeom>
        </p:spPr>
      </p:pic>
      <p:pic>
        <p:nvPicPr>
          <p:cNvPr id="11" name="Image 10">
            <a:extLst>
              <a:ext uri="{FF2B5EF4-FFF2-40B4-BE49-F238E27FC236}">
                <a16:creationId xmlns:a16="http://schemas.microsoft.com/office/drawing/2014/main" id="{B148BC21-3DDE-4D81-B997-B59FCF5D50C0}"/>
              </a:ext>
            </a:extLst>
          </p:cNvPr>
          <p:cNvPicPr>
            <a:picLocks noChangeAspect="1"/>
          </p:cNvPicPr>
          <p:nvPr/>
        </p:nvPicPr>
        <p:blipFill>
          <a:blip r:embed="rId5"/>
          <a:stretch>
            <a:fillRect/>
          </a:stretch>
        </p:blipFill>
        <p:spPr>
          <a:xfrm>
            <a:off x="142166" y="2911049"/>
            <a:ext cx="3592260" cy="2479818"/>
          </a:xfrm>
          <a:prstGeom prst="rect">
            <a:avLst/>
          </a:prstGeom>
        </p:spPr>
      </p:pic>
      <p:pic>
        <p:nvPicPr>
          <p:cNvPr id="13" name="Image 12">
            <a:extLst>
              <a:ext uri="{FF2B5EF4-FFF2-40B4-BE49-F238E27FC236}">
                <a16:creationId xmlns:a16="http://schemas.microsoft.com/office/drawing/2014/main" id="{25B84991-7341-4EE5-A841-5DFF176C033A}"/>
              </a:ext>
            </a:extLst>
          </p:cNvPr>
          <p:cNvPicPr>
            <a:picLocks noChangeAspect="1"/>
          </p:cNvPicPr>
          <p:nvPr/>
        </p:nvPicPr>
        <p:blipFill>
          <a:blip r:embed="rId6"/>
          <a:stretch>
            <a:fillRect/>
          </a:stretch>
        </p:blipFill>
        <p:spPr>
          <a:xfrm>
            <a:off x="4056686" y="2930745"/>
            <a:ext cx="3592260" cy="2516130"/>
          </a:xfrm>
          <a:prstGeom prst="rect">
            <a:avLst/>
          </a:prstGeom>
        </p:spPr>
      </p:pic>
      <p:pic>
        <p:nvPicPr>
          <p:cNvPr id="15" name="Image 14">
            <a:extLst>
              <a:ext uri="{FF2B5EF4-FFF2-40B4-BE49-F238E27FC236}">
                <a16:creationId xmlns:a16="http://schemas.microsoft.com/office/drawing/2014/main" id="{E5929877-BCC4-4B1A-8A7A-E307FFC7C15A}"/>
              </a:ext>
            </a:extLst>
          </p:cNvPr>
          <p:cNvPicPr>
            <a:picLocks noChangeAspect="1"/>
          </p:cNvPicPr>
          <p:nvPr/>
        </p:nvPicPr>
        <p:blipFill>
          <a:blip r:embed="rId7"/>
          <a:stretch>
            <a:fillRect/>
          </a:stretch>
        </p:blipFill>
        <p:spPr>
          <a:xfrm>
            <a:off x="7971206" y="3045985"/>
            <a:ext cx="3459679" cy="2516130"/>
          </a:xfrm>
          <a:prstGeom prst="rect">
            <a:avLst/>
          </a:prstGeom>
        </p:spPr>
      </p:pic>
    </p:spTree>
    <p:extLst>
      <p:ext uri="{BB962C8B-B14F-4D97-AF65-F5344CB8AC3E}">
        <p14:creationId xmlns:p14="http://schemas.microsoft.com/office/powerpoint/2010/main" val="47207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anim calcmode="lin" valueType="num">
                                      <p:cBhvr>
                                        <p:cTn id="36" dur="2000" fill="hold"/>
                                        <p:tgtEl>
                                          <p:spTgt spid="15"/>
                                        </p:tgtEl>
                                        <p:attrNameLst>
                                          <p:attrName>ppt_w</p:attrName>
                                        </p:attrNameLst>
                                      </p:cBhvr>
                                      <p:tavLst>
                                        <p:tav tm="0" fmla="#ppt_w*sin(2.5*pi*$)">
                                          <p:val>
                                            <p:fltVal val="0"/>
                                          </p:val>
                                        </p:tav>
                                        <p:tav tm="100000">
                                          <p:val>
                                            <p:fltVal val="1"/>
                                          </p:val>
                                        </p:tav>
                                      </p:tavLst>
                                    </p:anim>
                                    <p:anim calcmode="lin" valueType="num">
                                      <p:cBhvr>
                                        <p:cTn id="3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13204</Words>
  <Application>Microsoft Office PowerPoint</Application>
  <PresentationFormat>Grand écran</PresentationFormat>
  <Paragraphs>722</Paragraphs>
  <Slides>117</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117</vt:i4>
      </vt:variant>
    </vt:vector>
  </HeadingPairs>
  <TitlesOfParts>
    <vt:vector size="130" baseType="lpstr">
      <vt:lpstr>Arial</vt:lpstr>
      <vt:lpstr>Arial MT</vt:lpstr>
      <vt:lpstr>Calibri</vt:lpstr>
      <vt:lpstr>Calibri Light</vt:lpstr>
      <vt:lpstr>Geneva</vt:lpstr>
      <vt:lpstr>Helvetica Neue</vt:lpstr>
      <vt:lpstr>Segoe UI Symbol</vt:lpstr>
      <vt:lpstr>Tahoma</vt:lpstr>
      <vt:lpstr>Times New Roman</vt:lpstr>
      <vt:lpstr>Times-Roman</vt:lpstr>
      <vt:lpstr>Verdana</vt:lpstr>
      <vt:lpstr>Wingdings</vt:lpstr>
      <vt:lpstr>Thème Office</vt:lpstr>
      <vt:lpstr>Communications et protocoles réseau</vt:lpstr>
      <vt:lpstr>Présentation PowerPoint</vt:lpstr>
      <vt:lpstr>Introduction</vt:lpstr>
      <vt:lpstr>Introduction</vt:lpstr>
      <vt:lpstr>Introduction</vt:lpstr>
      <vt:lpstr>Règles de communication</vt:lpstr>
      <vt:lpstr>Règles de communication</vt:lpstr>
      <vt:lpstr>Règles de communication</vt:lpstr>
      <vt:lpstr>Règles de communication</vt:lpstr>
      <vt:lpstr>Règles de communication</vt:lpstr>
      <vt:lpstr>Règles de communication</vt:lpstr>
      <vt:lpstr>Communication informatique</vt:lpstr>
      <vt:lpstr>Les règles</vt:lpstr>
      <vt:lpstr>Les règles</vt:lpstr>
      <vt:lpstr>Les règles</vt:lpstr>
      <vt:lpstr>Les règles</vt:lpstr>
      <vt:lpstr>Codage des messages</vt:lpstr>
      <vt:lpstr>Codage des messages</vt:lpstr>
      <vt:lpstr>Format et encapsulation des messages</vt:lpstr>
      <vt:lpstr>Format et encapsulation des messages</vt:lpstr>
      <vt:lpstr>Présentation PowerPoint</vt:lpstr>
      <vt:lpstr>Format et encapsulation des messages</vt:lpstr>
      <vt:lpstr>Format et encapsulation des messages</vt:lpstr>
      <vt:lpstr>Format et encapsulation des messages</vt:lpstr>
      <vt:lpstr>Format et encapsulation des messages</vt:lpstr>
      <vt:lpstr>Taille des messages </vt:lpstr>
      <vt:lpstr>Synchronisation des messages </vt:lpstr>
      <vt:lpstr>Options de remise des messages</vt:lpstr>
      <vt:lpstr>Protocoles : règles qui régissent les communications </vt:lpstr>
      <vt:lpstr>Présentation PowerPoint</vt:lpstr>
      <vt:lpstr>Protocoles réseau</vt:lpstr>
      <vt:lpstr>Présentation PowerPoint</vt:lpstr>
      <vt:lpstr>Présentation PowerPoint</vt:lpstr>
      <vt:lpstr>Présentation PowerPoint</vt:lpstr>
      <vt:lpstr>Présentation PowerPoint</vt:lpstr>
      <vt:lpstr>Interaction des protocoles</vt:lpstr>
      <vt:lpstr>Présentation PowerPoint</vt:lpstr>
      <vt:lpstr>Suites de protocoles et normes de l'industrie</vt:lpstr>
      <vt:lpstr>Présentation PowerPoint</vt:lpstr>
      <vt:lpstr>Création d'Internet et développement de la suite de protocoles TCP/IP</vt:lpstr>
      <vt:lpstr>Suite de protocoles TCP/IP et processus de communication</vt:lpstr>
      <vt:lpstr>Présentation PowerPoint</vt:lpstr>
      <vt:lpstr>Présentation PowerPoint</vt:lpstr>
      <vt:lpstr> Exercice - Mappage des protocoles de la suite TCP/IP </vt:lpstr>
      <vt:lpstr>Normes et protocoles réseau</vt:lpstr>
      <vt:lpstr>Présentation PowerPoint</vt:lpstr>
      <vt:lpstr>ISOC, IAB et IETF</vt:lpstr>
      <vt:lpstr>Présentation PowerPoint</vt:lpstr>
      <vt:lpstr>IEEE</vt:lpstr>
      <vt:lpstr>Présentation PowerPoint</vt:lpstr>
      <vt:lpstr>ISO</vt:lpstr>
      <vt:lpstr>Autres organismes de normalisation</vt:lpstr>
      <vt:lpstr>Présentation PowerPoint</vt:lpstr>
      <vt:lpstr>Travaux pratiques – Normes réseau</vt:lpstr>
      <vt:lpstr> Avantage de l'utilisation d'un modèle en couches</vt:lpstr>
      <vt:lpstr>Avantage de l'utilisation d'un modèle en couches</vt:lpstr>
      <vt:lpstr>Le principe général du modèle OSI</vt:lpstr>
      <vt:lpstr>Présentation PowerPoint</vt:lpstr>
      <vt:lpstr>Modèle de référence OSI</vt:lpstr>
      <vt:lpstr>Le principe général du modèle OSI</vt:lpstr>
      <vt:lpstr>Le principe général du modèle OSI</vt:lpstr>
      <vt:lpstr>Le principe général du modèle OSI</vt:lpstr>
      <vt:lpstr>Présentation PowerPoint</vt:lpstr>
      <vt:lpstr>Modèles de référence</vt:lpstr>
      <vt:lpstr>Présentation PowerPoint</vt:lpstr>
      <vt:lpstr>Présentation PowerPoint</vt:lpstr>
      <vt:lpstr>Modèle de référence OSI</vt:lpstr>
      <vt:lpstr>Présentation PowerPoint</vt:lpstr>
      <vt:lpstr>Présentation PowerPoint</vt:lpstr>
      <vt:lpstr>Modèle TCP/IP</vt:lpstr>
      <vt:lpstr>Modèle TCP/IP</vt:lpstr>
      <vt:lpstr>Le modèle de référence TCP/IP</vt:lpstr>
      <vt:lpstr>Présentation PowerPoint</vt:lpstr>
      <vt:lpstr>Présentation PowerPoint</vt:lpstr>
      <vt:lpstr>Modèle TCP/IP</vt:lpstr>
      <vt:lpstr>Modèle TCP/IP</vt:lpstr>
      <vt:lpstr>Modèle TCP/IP</vt:lpstr>
      <vt:lpstr>Modèle TCP/IP</vt:lpstr>
      <vt:lpstr>Notion de fanion</vt:lpstr>
      <vt:lpstr>Notion de transparence</vt:lpstr>
      <vt:lpstr>La technique du bit de bourrage</vt:lpstr>
      <vt:lpstr>Modèle TCP/IP</vt:lpstr>
      <vt:lpstr>Couche internet</vt:lpstr>
      <vt:lpstr> Comparaison des modèles OSI et TCP/IP</vt:lpstr>
      <vt:lpstr>Présentation PowerPoint</vt:lpstr>
      <vt:lpstr>Exercice - Identification des couches et des fonctions</vt:lpstr>
      <vt:lpstr>Exercice - Identification des couches et des fonctions</vt:lpstr>
      <vt:lpstr> Packet Tracer : analyse des modèles OSI et TCP/IP en action</vt:lpstr>
      <vt:lpstr>Travaux pratiques – RFC </vt:lpstr>
      <vt:lpstr>Communication des messages</vt:lpstr>
      <vt:lpstr>Communication des messages </vt:lpstr>
      <vt:lpstr>Communication des messages </vt:lpstr>
      <vt:lpstr>Unités de données de protocole (PDU)</vt:lpstr>
      <vt:lpstr>Présentation PowerPoint</vt:lpstr>
      <vt:lpstr>Encapsulation de données</vt:lpstr>
      <vt:lpstr>Présentation PowerPoint</vt:lpstr>
      <vt:lpstr>Présentation PowerPoint</vt:lpstr>
      <vt:lpstr> Désencapsulation </vt:lpstr>
      <vt:lpstr>Présentation PowerPoint</vt:lpstr>
      <vt:lpstr>Exercice - Identification de la couche PDU</vt:lpstr>
      <vt:lpstr> Adresses réseau et adresses de liaison de données </vt:lpstr>
      <vt:lpstr>Présentation PowerPoint</vt:lpstr>
      <vt:lpstr>Communication avec un périphérique sur le  même réseau</vt:lpstr>
      <vt:lpstr>Présentation PowerPoint</vt:lpstr>
      <vt:lpstr>Adresses MAC et IP</vt:lpstr>
      <vt:lpstr>Présentation PowerPoint</vt:lpstr>
      <vt:lpstr>Passerelle par défaut</vt:lpstr>
      <vt:lpstr>Présentation PowerPoint</vt:lpstr>
      <vt:lpstr>Communication avec un périphérique sur  un réseau distant</vt:lpstr>
      <vt:lpstr>Présentation PowerPoint</vt:lpstr>
      <vt:lpstr>Packet Tracer : explorer un réseau</vt:lpstr>
      <vt:lpstr>Travaux pratiques - Utilisation de Wireshark  pour voir le trafic réseau</vt:lpstr>
      <vt:lpstr>Exercice en classe - Fiabilité de 100 %</vt:lpstr>
      <vt:lpstr>Présentation PowerPoint</vt:lpstr>
      <vt:lpstr>Résumé</vt:lpstr>
      <vt:lpstr>Présentation PowerPoint</vt:lpstr>
      <vt:lpstr>FIN CHAPITRE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et protocoles réseau</dc:title>
  <dc:creator>Fatou Mata</dc:creator>
  <cp:lastModifiedBy>Acer</cp:lastModifiedBy>
  <cp:revision>31</cp:revision>
  <dcterms:created xsi:type="dcterms:W3CDTF">2022-04-23T15:35:19Z</dcterms:created>
  <dcterms:modified xsi:type="dcterms:W3CDTF">2025-04-09T14:56:42Z</dcterms:modified>
</cp:coreProperties>
</file>