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9" r:id="rId4"/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70" d="100"/>
          <a:sy n="70" d="100"/>
        </p:scale>
        <p:origin x="738" y="-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7AA162-4AB1-6D69-6B97-1840EB6755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F8DE290-BCB8-D6E0-0E7E-37CC0835A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EA0D0C-069E-E9CB-71F0-A4A5E6AEF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2F60-A94A-4F6E-A206-E6E4E6A84AE2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43F121-96BE-DBCE-F64F-EE48DF446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9D7275-C409-1672-45A9-2BC453E1A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5FC2-692C-4035-94FA-66904E5D51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3442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8D1855-FE70-C10C-0617-FF390EF63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4DEEF06-F124-F6CE-50F1-21BF733AB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FB50A58-F747-CA69-BF46-179D18A65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2F60-A94A-4F6E-A206-E6E4E6A84AE2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671795-8EAB-E21D-FE6A-5D874F10A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20F438-1714-3F91-58D7-CCE4E1558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5FC2-692C-4035-94FA-66904E5D51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0883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21B987C-9758-7AF0-E879-362CE4C643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CC3B5D2-50D5-C9BD-68C0-C37765F137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4D8422-00BA-D279-AFF6-E5E80264C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2F60-A94A-4F6E-A206-E6E4E6A84AE2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0B4FD6-33C4-60EB-DDBE-D78B3D915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F6A034-2D7C-EF5D-CFEC-16B54F80E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5FC2-692C-4035-94FA-66904E5D51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4641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B57819-1853-1A40-9CE6-80B44D234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AF055F-2603-0BB9-778E-7D1DC0EDF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E03CA3-7E23-E53D-3121-F505733D6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2F60-A94A-4F6E-A206-E6E4E6A84AE2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B6D6BC-876C-231E-B1B7-3B9159AD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41F970-BB44-4F42-EC98-B7949AC5D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5FC2-692C-4035-94FA-66904E5D51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774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E52F7D-25D0-ECF6-E013-FF4F41A57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004599-F3B6-C3C8-35CE-186274F74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462F36-1C30-4277-6D9B-BD444EC80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2F60-A94A-4F6E-A206-E6E4E6A84AE2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8A2367-D5BC-9EEB-469E-FE350AB44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6B902E-A007-085F-4881-DB9D22850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5FC2-692C-4035-94FA-66904E5D51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0644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31F98C-6906-5793-D204-A057EBE49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DA6121-9AC0-D212-4DDF-53AF092F3B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0CF80B0-9380-2582-8D11-7B3412E5F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AFE8DBF-101D-D1FE-F6F0-F939D7AA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2F60-A94A-4F6E-A206-E6E4E6A84AE2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95474AB-54AB-F0E0-BD32-FB2ED1303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59E311-DE35-0A55-DB1F-4D1D2BC0E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5FC2-692C-4035-94FA-66904E5D51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098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E52D57-0E40-00D8-0799-923FE872A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300ED2-8AFB-16A6-EF6B-6E7D90BB7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926944F-2C02-AF11-C0A2-41ADD4A3E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78B7920-D268-52DF-446D-8D35021B8F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7D3B993-9E83-84B1-3B33-D9E4E00F10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FF43F79-06E5-5377-B90C-FEBB990D3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2F60-A94A-4F6E-A206-E6E4E6A84AE2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6D6FF95-A5CD-6A66-7618-CA19EBA90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6680E0C-F833-6C1C-DDE3-0E3EB4FCE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5FC2-692C-4035-94FA-66904E5D51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1609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4B3379-EDCF-B3F0-77FF-0DF2FEFD6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28464D0-3B38-9371-AAEC-5C826206B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2F60-A94A-4F6E-A206-E6E4E6A84AE2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EC7CB83-6C7F-54EC-A06C-EFCD644C8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AF902F2-FCA3-4453-E036-55AA74E3E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5FC2-692C-4035-94FA-66904E5D51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013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2094184-D37A-D544-96EA-183C3D488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2F60-A94A-4F6E-A206-E6E4E6A84AE2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E19ED6D-2CD5-A70F-D168-DE19528AD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549BE96-04B0-CA4C-D301-D1CE5A98A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5FC2-692C-4035-94FA-66904E5D51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914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7DFEDA-44DC-D5B4-CFD1-1DD609ADD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9C8B5E-AB1D-70DD-A106-1DFB18C32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A6AB86F-8147-9319-7FE9-EA7685B2C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B276F0-2F31-B21E-DBF3-8BB1128A3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2F60-A94A-4F6E-A206-E6E4E6A84AE2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FC99A3-605A-44F3-A6F2-7DCEA0F56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81BDB97-F2D9-26F3-372E-7689E37BC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5FC2-692C-4035-94FA-66904E5D51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4224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A51ABA-AD6D-C337-0A90-C59122EAB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DC35A29-5A0B-474B-17B1-06C854F7B0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64DCFF7-CC20-3B05-B0C6-7CC2D358D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75A607D-7AD7-58AD-F876-6E5541771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2F60-A94A-4F6E-A206-E6E4E6A84AE2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8FEF57A-DCB0-8F6F-987E-8A70C5407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EBED71-6537-996A-E681-D47DDCCF5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5FC2-692C-4035-94FA-66904E5D51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123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9A798E7-D4E3-DACE-0528-A18DDB8D2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F31ADDA-DED2-90D0-1382-D97B5FE09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CA1D57-7633-55BF-84AC-B30B30BA8C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02F60-A94A-4F6E-A206-E6E4E6A84AE2}" type="datetimeFigureOut">
              <a:rPr lang="fr-FR" smtClean="0"/>
              <a:t>11/01/2023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EAD874-0F8C-CFCA-5AEA-0A269681BE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5DF5C8-5D1A-E4CD-FF2F-21C69563F3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95FC2-692C-4035-94FA-66904E5D51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821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thiam@univ-thies.s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6977" y="1599477"/>
            <a:ext cx="8072977" cy="2111603"/>
          </a:xfrm>
          <a:prstGeom prst="rect">
            <a:avLst/>
          </a:prstGeom>
        </p:spPr>
        <p:txBody>
          <a:bodyPr vert="horz" wrap="square" lIns="0" tIns="109981" rIns="0" bIns="0" rtlCol="0" anchor="ctr">
            <a:spAutoFit/>
          </a:bodyPr>
          <a:lstStyle/>
          <a:p>
            <a:pPr marL="10941" marR="4607" algn="ctr">
              <a:lnSpc>
                <a:spcPts val="5151"/>
              </a:lnSpc>
              <a:spcBef>
                <a:spcPts val="866"/>
              </a:spcBef>
            </a:pPr>
            <a:r>
              <a:rPr sz="4897" b="1" spc="-5" dirty="0">
                <a:solidFill>
                  <a:srgbClr val="3333B3"/>
                </a:solidFill>
                <a:latin typeface="Arial"/>
                <a:cs typeface="Arial"/>
              </a:rPr>
              <a:t>Cours</a:t>
            </a:r>
            <a:r>
              <a:rPr sz="4897" b="1" spc="-27" dirty="0">
                <a:solidFill>
                  <a:srgbClr val="3333B3"/>
                </a:solidFill>
                <a:latin typeface="Arial"/>
                <a:cs typeface="Arial"/>
              </a:rPr>
              <a:t> </a:t>
            </a:r>
            <a:r>
              <a:rPr sz="4897" b="1" dirty="0">
                <a:solidFill>
                  <a:srgbClr val="3333B3"/>
                </a:solidFill>
                <a:latin typeface="Arial"/>
                <a:cs typeface="Arial"/>
              </a:rPr>
              <a:t>de</a:t>
            </a:r>
            <a:r>
              <a:rPr sz="4897" b="1" spc="-23" dirty="0">
                <a:solidFill>
                  <a:srgbClr val="3333B3"/>
                </a:solidFill>
                <a:latin typeface="Arial"/>
                <a:cs typeface="Arial"/>
              </a:rPr>
              <a:t> </a:t>
            </a:r>
            <a:r>
              <a:rPr sz="4897" b="1" spc="-5" dirty="0">
                <a:solidFill>
                  <a:srgbClr val="3333B3"/>
                </a:solidFill>
                <a:latin typeface="Arial"/>
                <a:cs typeface="Arial"/>
              </a:rPr>
              <a:t>Base</a:t>
            </a:r>
            <a:r>
              <a:rPr sz="4897" b="1" spc="-32" dirty="0">
                <a:solidFill>
                  <a:srgbClr val="3333B3"/>
                </a:solidFill>
                <a:latin typeface="Arial"/>
                <a:cs typeface="Arial"/>
              </a:rPr>
              <a:t> </a:t>
            </a:r>
            <a:r>
              <a:rPr sz="4897" b="1" dirty="0">
                <a:solidFill>
                  <a:srgbClr val="3333B3"/>
                </a:solidFill>
                <a:latin typeface="Arial"/>
                <a:cs typeface="Arial"/>
              </a:rPr>
              <a:t>de</a:t>
            </a:r>
            <a:r>
              <a:rPr sz="4897" b="1" spc="-18" dirty="0">
                <a:solidFill>
                  <a:srgbClr val="3333B3"/>
                </a:solidFill>
                <a:latin typeface="Arial"/>
                <a:cs typeface="Arial"/>
              </a:rPr>
              <a:t> </a:t>
            </a:r>
            <a:r>
              <a:rPr sz="4897" b="1" spc="-5" dirty="0">
                <a:solidFill>
                  <a:srgbClr val="3333B3"/>
                </a:solidFill>
                <a:latin typeface="Arial"/>
                <a:cs typeface="Arial"/>
              </a:rPr>
              <a:t>Données </a:t>
            </a:r>
            <a:r>
              <a:rPr sz="4897" b="1" spc="-1347" dirty="0">
                <a:solidFill>
                  <a:srgbClr val="3333B3"/>
                </a:solidFill>
                <a:latin typeface="Arial"/>
                <a:cs typeface="Arial"/>
              </a:rPr>
              <a:t> </a:t>
            </a:r>
            <a:r>
              <a:rPr sz="4897" b="1" spc="-5" dirty="0">
                <a:solidFill>
                  <a:srgbClr val="3333B3"/>
                </a:solidFill>
                <a:latin typeface="Arial"/>
                <a:cs typeface="Arial"/>
              </a:rPr>
              <a:t>Cours</a:t>
            </a:r>
            <a:r>
              <a:rPr sz="4897" b="1" spc="-9" dirty="0">
                <a:solidFill>
                  <a:srgbClr val="3333B3"/>
                </a:solidFill>
                <a:latin typeface="Arial"/>
                <a:cs typeface="Arial"/>
              </a:rPr>
              <a:t> </a:t>
            </a:r>
            <a:r>
              <a:rPr sz="4897" b="1" dirty="0">
                <a:solidFill>
                  <a:srgbClr val="3333B3"/>
                </a:solidFill>
                <a:latin typeface="Arial"/>
                <a:cs typeface="Arial"/>
              </a:rPr>
              <a:t>n.4</a:t>
            </a:r>
            <a:r>
              <a:rPr sz="4897" b="1" spc="-9" dirty="0">
                <a:solidFill>
                  <a:srgbClr val="3333B3"/>
                </a:solidFill>
                <a:latin typeface="Arial"/>
                <a:cs typeface="Arial"/>
              </a:rPr>
              <a:t> </a:t>
            </a:r>
            <a:r>
              <a:rPr sz="4897" b="1" dirty="0">
                <a:solidFill>
                  <a:srgbClr val="3333B3"/>
                </a:solidFill>
                <a:latin typeface="Arial"/>
                <a:cs typeface="Arial"/>
              </a:rPr>
              <a:t>:</a:t>
            </a:r>
            <a:endParaRPr sz="4897" dirty="0">
              <a:latin typeface="Arial"/>
              <a:cs typeface="Arial"/>
            </a:endParaRPr>
          </a:p>
          <a:p>
            <a:pPr marL="2303" algn="ctr">
              <a:lnSpc>
                <a:spcPts val="5191"/>
              </a:lnSpc>
            </a:pPr>
            <a:r>
              <a:rPr sz="4897" spc="-50" dirty="0"/>
              <a:t>Introduction</a:t>
            </a:r>
            <a:r>
              <a:rPr sz="4897" spc="-118" dirty="0"/>
              <a:t> </a:t>
            </a:r>
            <a:r>
              <a:rPr sz="4897" dirty="0"/>
              <a:t>à</a:t>
            </a:r>
            <a:r>
              <a:rPr sz="4897" spc="-73" dirty="0"/>
              <a:t> </a:t>
            </a:r>
            <a:r>
              <a:rPr sz="4897" spc="-32" dirty="0"/>
              <a:t>SQL</a:t>
            </a:r>
            <a:endParaRPr sz="4897" dirty="0"/>
          </a:p>
        </p:txBody>
      </p:sp>
      <p:sp>
        <p:nvSpPr>
          <p:cNvPr id="3" name="object 3"/>
          <p:cNvSpPr txBox="1"/>
          <p:nvPr/>
        </p:nvSpPr>
        <p:spPr>
          <a:xfrm>
            <a:off x="3780287" y="4025244"/>
            <a:ext cx="4627279" cy="1551722"/>
          </a:xfrm>
          <a:prstGeom prst="rect">
            <a:avLst/>
          </a:prstGeom>
        </p:spPr>
        <p:txBody>
          <a:bodyPr vert="horz" wrap="square" lIns="0" tIns="10365" rIns="0" bIns="0" rtlCol="0">
            <a:spAutoFit/>
          </a:bodyPr>
          <a:lstStyle/>
          <a:p>
            <a:pPr marL="10941" marR="4607" algn="ctr">
              <a:lnSpc>
                <a:spcPct val="114799"/>
              </a:lnSpc>
              <a:spcBef>
                <a:spcPts val="82"/>
              </a:spcBef>
            </a:pPr>
            <a:r>
              <a:rPr lang="en-US" sz="2176" spc="-5" dirty="0" err="1">
                <a:latin typeface="Calibri"/>
                <a:cs typeface="Calibri"/>
              </a:rPr>
              <a:t>Pr</a:t>
            </a:r>
            <a:r>
              <a:rPr lang="en-US" sz="2176" spc="-5" dirty="0">
                <a:latin typeface="Calibri"/>
                <a:cs typeface="Calibri"/>
              </a:rPr>
              <a:t> </a:t>
            </a:r>
            <a:r>
              <a:rPr sz="2176" spc="-5" dirty="0" err="1">
                <a:latin typeface="Calibri"/>
                <a:cs typeface="Calibri"/>
              </a:rPr>
              <a:t>Cheikhou</a:t>
            </a:r>
            <a:r>
              <a:rPr sz="2176" spc="-5" dirty="0">
                <a:latin typeface="Calibri"/>
                <a:cs typeface="Calibri"/>
              </a:rPr>
              <a:t> THIAM </a:t>
            </a:r>
            <a:r>
              <a:rPr sz="2176" dirty="0">
                <a:latin typeface="Calibri"/>
                <a:cs typeface="Calibri"/>
              </a:rPr>
              <a:t>– </a:t>
            </a:r>
            <a:r>
              <a:rPr sz="2176" u="heavy" spc="-5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  <a:hlinkClick r:id="rId2"/>
              </a:rPr>
              <a:t>cthiam@univ-thies.sn </a:t>
            </a:r>
            <a:r>
              <a:rPr sz="2176" spc="-481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176" dirty="0">
                <a:latin typeface="Calibri"/>
                <a:cs typeface="Calibri"/>
              </a:rPr>
              <a:t>UFR </a:t>
            </a:r>
            <a:r>
              <a:rPr sz="2176" spc="-5" dirty="0">
                <a:latin typeface="Calibri"/>
                <a:cs typeface="Calibri"/>
              </a:rPr>
              <a:t>Sciences </a:t>
            </a:r>
            <a:r>
              <a:rPr sz="2176" spc="-9" dirty="0">
                <a:latin typeface="Calibri"/>
                <a:cs typeface="Calibri"/>
              </a:rPr>
              <a:t>Economique </a:t>
            </a:r>
            <a:r>
              <a:rPr sz="2176" spc="-5" dirty="0">
                <a:latin typeface="Calibri"/>
                <a:cs typeface="Calibri"/>
              </a:rPr>
              <a:t>et </a:t>
            </a:r>
            <a:r>
              <a:rPr sz="2176" spc="-5" dirty="0" err="1">
                <a:latin typeface="Calibri"/>
                <a:cs typeface="Calibri"/>
              </a:rPr>
              <a:t>Sociales</a:t>
            </a:r>
            <a:r>
              <a:rPr sz="2176" spc="-5" dirty="0">
                <a:latin typeface="Calibri"/>
                <a:cs typeface="Calibri"/>
              </a:rPr>
              <a:t> </a:t>
            </a:r>
            <a:r>
              <a:rPr sz="2176" dirty="0">
                <a:latin typeface="Calibri"/>
                <a:cs typeface="Calibri"/>
              </a:rPr>
              <a:t> </a:t>
            </a:r>
            <a:r>
              <a:rPr sz="2176" spc="-5" dirty="0">
                <a:latin typeface="Calibri"/>
                <a:cs typeface="Calibri"/>
              </a:rPr>
              <a:t>2</a:t>
            </a:r>
            <a:r>
              <a:rPr lang="en-US" sz="2176" spc="-5" dirty="0">
                <a:latin typeface="Calibri"/>
                <a:cs typeface="Calibri"/>
              </a:rPr>
              <a:t>021</a:t>
            </a:r>
            <a:r>
              <a:rPr sz="2176" spc="-5" dirty="0">
                <a:latin typeface="Calibri"/>
                <a:cs typeface="Calibri"/>
              </a:rPr>
              <a:t>-20</a:t>
            </a:r>
            <a:r>
              <a:rPr lang="en-US" sz="2176" spc="-5" dirty="0">
                <a:latin typeface="Calibri"/>
                <a:cs typeface="Calibri"/>
              </a:rPr>
              <a:t>22</a:t>
            </a:r>
            <a:endParaRPr sz="2176" dirty="0">
              <a:latin typeface="Calibri"/>
              <a:cs typeface="Calibri"/>
            </a:endParaRPr>
          </a:p>
          <a:p>
            <a:pPr algn="ctr">
              <a:spcBef>
                <a:spcPts val="381"/>
              </a:spcBef>
            </a:pPr>
            <a:r>
              <a:rPr sz="2176" spc="-9" dirty="0">
                <a:latin typeface="Calibri"/>
                <a:cs typeface="Calibri"/>
              </a:rPr>
              <a:t>Université</a:t>
            </a:r>
            <a:r>
              <a:rPr sz="2176" spc="-32" dirty="0">
                <a:latin typeface="Calibri"/>
                <a:cs typeface="Calibri"/>
              </a:rPr>
              <a:t> </a:t>
            </a:r>
            <a:r>
              <a:rPr sz="2176" spc="-5" dirty="0">
                <a:latin typeface="Calibri"/>
                <a:cs typeface="Calibri"/>
              </a:rPr>
              <a:t>de</a:t>
            </a:r>
            <a:r>
              <a:rPr sz="2176" spc="-27" dirty="0">
                <a:latin typeface="Calibri"/>
                <a:cs typeface="Calibri"/>
              </a:rPr>
              <a:t> </a:t>
            </a:r>
            <a:r>
              <a:rPr sz="2176" spc="-9" dirty="0">
                <a:latin typeface="Calibri"/>
                <a:cs typeface="Calibri"/>
              </a:rPr>
              <a:t>THIES</a:t>
            </a:r>
            <a:endParaRPr sz="2176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B396AC-5CD2-37B6-737B-92AA97928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• Exemple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3D89D0-5842-DAC8-430F-3C02339D4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232" y="1690688"/>
            <a:ext cx="3610970" cy="435133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dirty="0"/>
              <a:t>CREATE TABLE client</a:t>
            </a:r>
          </a:p>
          <a:p>
            <a:r>
              <a:rPr lang="fr-FR" dirty="0"/>
              <a:t>(</a:t>
            </a:r>
          </a:p>
          <a:p>
            <a:r>
              <a:rPr lang="fr-FR" dirty="0" err="1"/>
              <a:t>IdCli</a:t>
            </a:r>
            <a:r>
              <a:rPr lang="fr-FR" dirty="0"/>
              <a:t> CHAR(4) PRIMARY KEY ,</a:t>
            </a:r>
          </a:p>
          <a:p>
            <a:r>
              <a:rPr lang="fr-FR" dirty="0"/>
              <a:t>nom CHAR(20) ,</a:t>
            </a:r>
          </a:p>
          <a:p>
            <a:r>
              <a:rPr lang="fr-FR" dirty="0"/>
              <a:t>ville CHAR(30)</a:t>
            </a:r>
          </a:p>
          <a:p>
            <a:r>
              <a:rPr lang="fr-FR" dirty="0"/>
              <a:t>CHECK (ville IN ('Nice', 'Paris', 'Rome') ,</a:t>
            </a:r>
          </a:p>
          <a:p>
            <a:r>
              <a:rPr lang="fr-FR" dirty="0"/>
              <a:t>)</a:t>
            </a:r>
          </a:p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C2D28B1-D0B8-A3B3-8B83-E41593D76471}"/>
              </a:ext>
            </a:extLst>
          </p:cNvPr>
          <p:cNvSpPr txBox="1"/>
          <p:nvPr/>
        </p:nvSpPr>
        <p:spPr>
          <a:xfrm>
            <a:off x="8247800" y="1794709"/>
            <a:ext cx="3753134" cy="424731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dirty="0"/>
              <a:t>CREATE TABLE vente</a:t>
            </a:r>
          </a:p>
          <a:p>
            <a:r>
              <a:rPr lang="fr-FR" dirty="0"/>
              <a:t>(</a:t>
            </a:r>
          </a:p>
          <a:p>
            <a:r>
              <a:rPr lang="fr-FR" dirty="0" err="1"/>
              <a:t>IdCli</a:t>
            </a:r>
            <a:r>
              <a:rPr lang="fr-FR" dirty="0"/>
              <a:t> CHAR(4) NOT NULL</a:t>
            </a:r>
          </a:p>
          <a:p>
            <a:r>
              <a:rPr lang="fr-FR" dirty="0"/>
              <a:t>REFERENCES client ,</a:t>
            </a:r>
          </a:p>
          <a:p>
            <a:r>
              <a:rPr lang="fr-FR" dirty="0" err="1"/>
              <a:t>IdPro</a:t>
            </a:r>
            <a:r>
              <a:rPr lang="fr-FR" dirty="0"/>
              <a:t> CHAR(6) NOT NULL ,</a:t>
            </a:r>
          </a:p>
          <a:p>
            <a:r>
              <a:rPr lang="fr-FR" dirty="0"/>
              <a:t>date </a:t>
            </a:r>
            <a:r>
              <a:rPr lang="fr-FR" dirty="0" err="1"/>
              <a:t>DATE</a:t>
            </a:r>
            <a:r>
              <a:rPr lang="fr-FR" dirty="0"/>
              <a:t> NOT NULL ,</a:t>
            </a:r>
          </a:p>
          <a:p>
            <a:r>
              <a:rPr lang="fr-FR" dirty="0" err="1"/>
              <a:t>qte</a:t>
            </a:r>
            <a:r>
              <a:rPr lang="fr-FR" dirty="0"/>
              <a:t> SMALLINT</a:t>
            </a:r>
          </a:p>
          <a:p>
            <a:r>
              <a:rPr lang="fr-FR" dirty="0"/>
              <a:t>CHECK (</a:t>
            </a:r>
            <a:r>
              <a:rPr lang="fr-FR" dirty="0" err="1"/>
              <a:t>qte</a:t>
            </a:r>
            <a:r>
              <a:rPr lang="fr-FR" dirty="0"/>
              <a:t> BETWEEN 1 AND 10) ,</a:t>
            </a:r>
          </a:p>
          <a:p>
            <a:r>
              <a:rPr lang="fr-FR" dirty="0"/>
              <a:t>-- contrainte de table</a:t>
            </a:r>
          </a:p>
          <a:p>
            <a:r>
              <a:rPr lang="fr-FR" dirty="0"/>
              <a:t>PRIMARY KEY (</a:t>
            </a:r>
            <a:r>
              <a:rPr lang="fr-FR" dirty="0" err="1"/>
              <a:t>IdCli</a:t>
            </a:r>
            <a:r>
              <a:rPr lang="fr-FR" dirty="0"/>
              <a:t>, </a:t>
            </a:r>
            <a:r>
              <a:rPr lang="fr-FR" dirty="0" err="1"/>
              <a:t>IdPro</a:t>
            </a:r>
            <a:r>
              <a:rPr lang="fr-FR" dirty="0"/>
              <a:t>, date) ,</a:t>
            </a:r>
          </a:p>
          <a:p>
            <a:r>
              <a:rPr lang="fr-FR" dirty="0"/>
              <a:t>FOREIGN KEY (</a:t>
            </a:r>
            <a:r>
              <a:rPr lang="fr-FR" dirty="0" err="1"/>
              <a:t>IdPro</a:t>
            </a:r>
            <a:r>
              <a:rPr lang="fr-FR" dirty="0"/>
              <a:t>) REFERENCES produit</a:t>
            </a:r>
          </a:p>
          <a:p>
            <a:r>
              <a:rPr lang="fr-FR" dirty="0"/>
              <a:t>ON DELETE CASCADE ON UPDATE CASCADE</a:t>
            </a:r>
          </a:p>
          <a:p>
            <a:r>
              <a:rPr lang="fr-FR" dirty="0"/>
              <a:t>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0A525D8-ED34-7EE4-452A-ECEA7624B371}"/>
              </a:ext>
            </a:extLst>
          </p:cNvPr>
          <p:cNvSpPr txBox="1"/>
          <p:nvPr/>
        </p:nvSpPr>
        <p:spPr>
          <a:xfrm>
            <a:off x="4125605" y="1720840"/>
            <a:ext cx="3940791" cy="406265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000" dirty="0"/>
              <a:t>CREATE TABLE produit</a:t>
            </a:r>
          </a:p>
          <a:p>
            <a:r>
              <a:rPr lang="fr-FR" sz="2000" dirty="0"/>
              <a:t>(</a:t>
            </a:r>
          </a:p>
          <a:p>
            <a:r>
              <a:rPr lang="fr-FR" sz="2000" dirty="0" err="1"/>
              <a:t>IdPro</a:t>
            </a:r>
            <a:r>
              <a:rPr lang="fr-FR" sz="2000" dirty="0"/>
              <a:t> CHAR(6) PRIMARY KEY ,</a:t>
            </a:r>
          </a:p>
          <a:p>
            <a:r>
              <a:rPr lang="fr-FR" sz="2000" dirty="0"/>
              <a:t>nom CHAR(30) NOT NULL UNIQUE ,</a:t>
            </a:r>
          </a:p>
          <a:p>
            <a:r>
              <a:rPr lang="fr-FR" sz="2000" dirty="0"/>
              <a:t>marque CHAR(30) ,</a:t>
            </a:r>
          </a:p>
          <a:p>
            <a:r>
              <a:rPr lang="fr-FR" sz="2000" dirty="0"/>
              <a:t>prix DEC(6,2) ,</a:t>
            </a:r>
          </a:p>
          <a:p>
            <a:r>
              <a:rPr lang="fr-FR" sz="2000" dirty="0" err="1"/>
              <a:t>qstock</a:t>
            </a:r>
            <a:r>
              <a:rPr lang="fr-FR" sz="2000" dirty="0"/>
              <a:t> SMALLINT</a:t>
            </a:r>
          </a:p>
          <a:p>
            <a:r>
              <a:rPr lang="fr-FR" sz="2000" dirty="0"/>
              <a:t>CHECK (</a:t>
            </a:r>
            <a:r>
              <a:rPr lang="fr-FR" sz="2000" dirty="0" err="1"/>
              <a:t>qstock</a:t>
            </a:r>
            <a:r>
              <a:rPr lang="fr-FR" sz="2000" dirty="0"/>
              <a:t> BETWEEN 0 AND 100) ,</a:t>
            </a:r>
          </a:p>
          <a:p>
            <a:r>
              <a:rPr lang="fr-FR" sz="2000" dirty="0"/>
              <a:t>-- contrainte de table</a:t>
            </a:r>
          </a:p>
          <a:p>
            <a:r>
              <a:rPr lang="fr-FR" sz="2000" dirty="0"/>
              <a:t>CHECK (marque &lt;&gt; 'IBM' OR </a:t>
            </a:r>
            <a:r>
              <a:rPr lang="fr-FR" sz="2000" dirty="0" err="1"/>
              <a:t>qstock</a:t>
            </a:r>
            <a:r>
              <a:rPr lang="fr-FR" sz="2000" dirty="0"/>
              <a:t> &lt; 10)</a:t>
            </a:r>
          </a:p>
          <a:p>
            <a:r>
              <a:rPr lang="fr-FR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54535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EE556C-2BF3-6D50-F671-3844822A3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4988"/>
          </a:xfrm>
        </p:spPr>
        <p:txBody>
          <a:bodyPr>
            <a:normAutofit fontScale="90000"/>
          </a:bodyPr>
          <a:lstStyle/>
          <a:p>
            <a:r>
              <a:rPr lang="fr-FR" dirty="0"/>
              <a:t>LA COMMANDE SELECT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F3E6CA-8EB9-27D6-B2B7-604DB6E99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900114"/>
            <a:ext cx="10782300" cy="5592760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La commande SELECT permet de rechercher des données à partir de plusieurs tables ; le résultat est présenté sous forme d'une table réponse</a:t>
            </a:r>
          </a:p>
          <a:p>
            <a:r>
              <a:rPr lang="fr-FR" dirty="0"/>
              <a:t>Expression des projections</a:t>
            </a:r>
          </a:p>
          <a:p>
            <a:r>
              <a:rPr lang="fr-F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Q1 Donner les noms, marques et prix des produits</a:t>
            </a:r>
          </a:p>
          <a:p>
            <a:pPr lvl="1"/>
            <a:r>
              <a:rPr lang="fr-FR" dirty="0"/>
              <a:t>SELECT </a:t>
            </a:r>
            <a:r>
              <a:rPr lang="fr-FR" dirty="0" err="1"/>
              <a:t>P.nom</a:t>
            </a:r>
            <a:r>
              <a:rPr lang="fr-FR" dirty="0"/>
              <a:t>, </a:t>
            </a:r>
            <a:r>
              <a:rPr lang="fr-FR" dirty="0" err="1"/>
              <a:t>P.marque</a:t>
            </a:r>
            <a:r>
              <a:rPr lang="fr-FR" dirty="0"/>
              <a:t>, </a:t>
            </a:r>
            <a:r>
              <a:rPr lang="fr-FR" dirty="0" err="1"/>
              <a:t>P.prix</a:t>
            </a:r>
            <a:r>
              <a:rPr lang="fr-FR" dirty="0"/>
              <a:t> FROM produit P</a:t>
            </a:r>
          </a:p>
          <a:p>
            <a:r>
              <a:rPr lang="fr-FR" dirty="0"/>
              <a:t>Synonyme de nom de table (ou alias)</a:t>
            </a:r>
          </a:p>
          <a:p>
            <a:pPr lvl="1"/>
            <a:r>
              <a:rPr lang="fr-FR" dirty="0"/>
              <a:t>On peut introduire dans la clause FROM un synonyme (alias) à un nom de table en le plaçant immédiatement après le nom de la table</a:t>
            </a:r>
          </a:p>
          <a:p>
            <a:pPr lvl="1"/>
            <a:r>
              <a:rPr lang="fr-FR" dirty="0"/>
              <a:t>Les noms de table ou les synonymes peuvent être utilisés pour préfixer les noms de colonnes dans le SELECT</a:t>
            </a:r>
          </a:p>
          <a:p>
            <a:pPr lvl="1"/>
            <a:r>
              <a:rPr lang="fr-FR" dirty="0"/>
              <a:t>Les préfixes ne sont obligatoires que dans des cas particuliers (par ex. pour une auto-jointure) ; leur emploi</a:t>
            </a:r>
          </a:p>
          <a:p>
            <a:r>
              <a:rPr lang="fr-FR" dirty="0"/>
              <a:t>est cependant conseillé pour la clarté</a:t>
            </a:r>
          </a:p>
          <a:p>
            <a:r>
              <a:rPr lang="fr-FR" dirty="0"/>
              <a:t>• Un alias est utilisé par SQL comme une variable de parcours de table (dite variable de corrélation) désignant à tout instant une ligne de la table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5053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504E13-4432-521C-FF6E-599F3AD1A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154481-8846-B036-C503-89E4B3607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La condition de recherche (qualification) est spécifiée après la clause WHERE par un prédicat</a:t>
            </a:r>
          </a:p>
          <a:p>
            <a:r>
              <a:rPr lang="fr-FR" dirty="0"/>
              <a:t>Un prédicat simple peut-être :</a:t>
            </a:r>
          </a:p>
          <a:p>
            <a:pPr lvl="1"/>
            <a:r>
              <a:rPr lang="fr-FR" dirty="0"/>
              <a:t>- un prédicat d’égalité ou d’inégalité (=, &lt;&gt;, &lt;, &gt;, &lt;=, &gt;=)</a:t>
            </a:r>
          </a:p>
          <a:p>
            <a:pPr lvl="1"/>
            <a:r>
              <a:rPr lang="fr-FR" dirty="0"/>
              <a:t>- un prédicat LIKE</a:t>
            </a:r>
          </a:p>
          <a:p>
            <a:pPr lvl="1"/>
            <a:r>
              <a:rPr lang="fr-FR" dirty="0"/>
              <a:t>- un prédicat BETWEEN</a:t>
            </a:r>
          </a:p>
          <a:p>
            <a:pPr lvl="1"/>
            <a:r>
              <a:rPr lang="fr-FR" dirty="0"/>
              <a:t>- un prédicat IN</a:t>
            </a:r>
          </a:p>
          <a:p>
            <a:pPr lvl="1"/>
            <a:r>
              <a:rPr lang="fr-FR" dirty="0"/>
              <a:t>- un test de valeur NULL</a:t>
            </a:r>
          </a:p>
          <a:p>
            <a:pPr lvl="1"/>
            <a:r>
              <a:rPr lang="fr-FR" dirty="0"/>
              <a:t>- un prédicat EXISTS</a:t>
            </a:r>
          </a:p>
          <a:p>
            <a:pPr lvl="1"/>
            <a:r>
              <a:rPr lang="fr-FR" dirty="0"/>
              <a:t>- un prédicat ALL ou ANY</a:t>
            </a:r>
          </a:p>
          <a:p>
            <a:r>
              <a:rPr lang="fr-FR" dirty="0"/>
              <a:t>Un prédicat composé est construit à l’aide des connecteurs AND, OR et NOT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71238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439</Words>
  <Application>Microsoft Office PowerPoint</Application>
  <PresentationFormat>Grand écran</PresentationFormat>
  <Paragraphs>57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Cours de Base de Données  Cours n.4 : Introduction à SQL</vt:lpstr>
      <vt:lpstr>• Exemple </vt:lpstr>
      <vt:lpstr>LA COMMANDE SELECT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Acer</dc:creator>
  <cp:lastModifiedBy>Acer</cp:lastModifiedBy>
  <cp:revision>3</cp:revision>
  <dcterms:created xsi:type="dcterms:W3CDTF">2023-01-11T10:02:49Z</dcterms:created>
  <dcterms:modified xsi:type="dcterms:W3CDTF">2023-01-11T11:14:23Z</dcterms:modified>
</cp:coreProperties>
</file>