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7" r:id="rId3"/>
    <p:sldId id="258" r:id="rId4"/>
    <p:sldId id="259" r:id="rId5"/>
    <p:sldId id="260" r:id="rId6"/>
    <p:sldId id="261" r:id="rId7"/>
    <p:sldId id="262" r:id="rId8"/>
    <p:sldId id="265" r:id="rId9"/>
    <p:sldId id="263" r:id="rId10"/>
    <p:sldId id="264" r:id="rId11"/>
    <p:sldId id="266" r:id="rId12"/>
    <p:sldId id="267" r:id="rId13"/>
    <p:sldId id="268" r:id="rId14"/>
    <p:sldId id="269"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showGuides="1">
      <p:cViewPr varScale="1">
        <p:scale>
          <a:sx n="80" d="100"/>
          <a:sy n="80" d="100"/>
        </p:scale>
        <p:origin x="30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5F16EC-1F27-4151-6FB3-7AB514CF121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9E344A0-29C4-9DB9-ED11-D060382E0F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4B3714D-DDE3-F143-7BBE-54C6607673D3}"/>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5" name="Espace réservé du pied de page 4">
            <a:extLst>
              <a:ext uri="{FF2B5EF4-FFF2-40B4-BE49-F238E27FC236}">
                <a16:creationId xmlns:a16="http://schemas.microsoft.com/office/drawing/2014/main" id="{6A46AAE8-AF1A-315B-2112-3BD2B4E9A60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25B2775-B711-CF0E-5FB4-5CA81059693F}"/>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1338175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606666-5BED-01F9-8D05-E3F89094071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3512742-2A74-F481-78D6-23A114A6A8F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67C8362-6ECA-B589-0FB0-22CD4919C02C}"/>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5" name="Espace réservé du pied de page 4">
            <a:extLst>
              <a:ext uri="{FF2B5EF4-FFF2-40B4-BE49-F238E27FC236}">
                <a16:creationId xmlns:a16="http://schemas.microsoft.com/office/drawing/2014/main" id="{E1006566-727C-D553-AA31-529F9F87D92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2333060-D94E-0358-DB21-EDC3747ABA03}"/>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2996625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E2C54A7-2A4C-3B7B-04B8-CE62B1522DC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F6CA716-B8DE-AA0D-DE4B-8B356B48E0D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11272DE-9E63-58F4-8421-D10183BA64DF}"/>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5" name="Espace réservé du pied de page 4">
            <a:extLst>
              <a:ext uri="{FF2B5EF4-FFF2-40B4-BE49-F238E27FC236}">
                <a16:creationId xmlns:a16="http://schemas.microsoft.com/office/drawing/2014/main" id="{9DE8490F-F19A-E9F3-FF21-1B048ECFF35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52021B8-A95B-ABF0-30B6-79160527A12C}"/>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2985101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254321-4CE5-74E6-714F-5F6B59855A1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8B7EA80-BDA9-5694-F706-8F71714A800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E5348BB-8EF7-57A5-6AE2-109FAD81E285}"/>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5" name="Espace réservé du pied de page 4">
            <a:extLst>
              <a:ext uri="{FF2B5EF4-FFF2-40B4-BE49-F238E27FC236}">
                <a16:creationId xmlns:a16="http://schemas.microsoft.com/office/drawing/2014/main" id="{90BFA8F6-674D-DCEF-34DC-1318DC2E8F4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2A445E5-44B8-01ED-C6E2-8DF9228484C0}"/>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1530784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EBB518-5BC4-32C7-9D27-31BFA713F30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7A0D569-C3DB-E4FF-0F66-0CFC20B0B1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3973E95-8CFE-BF1C-D580-38C4F162F689}"/>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5" name="Espace réservé du pied de page 4">
            <a:extLst>
              <a:ext uri="{FF2B5EF4-FFF2-40B4-BE49-F238E27FC236}">
                <a16:creationId xmlns:a16="http://schemas.microsoft.com/office/drawing/2014/main" id="{E2BC9131-D9CF-81F3-1280-0109F35FBC4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1A7FE-0E0D-9B15-2995-F6C9A7414D92}"/>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379951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02CDCC-D633-C2F1-9A0E-1D109D2A417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7F36995-2CA5-6994-ADA4-6C9BD3F0D2D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013A877-1C02-3A02-953A-6CE14A03CAF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848B0DE-5CF8-D47D-8B5B-BC8EDD07DAD4}"/>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6" name="Espace réservé du pied de page 5">
            <a:extLst>
              <a:ext uri="{FF2B5EF4-FFF2-40B4-BE49-F238E27FC236}">
                <a16:creationId xmlns:a16="http://schemas.microsoft.com/office/drawing/2014/main" id="{F02703E4-4545-194C-6A0C-163AEDBFC2B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41EDC4B-9954-DA10-EF59-E00301616C53}"/>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2938285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5E00E2-C1D7-9840-6F3D-DAF3DBD1932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8200CE3-38D7-44D1-7FEE-588258A5F3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B4B9407-1D0E-D3CF-7ADC-1A811661DCC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452C2E8-6E71-679B-473D-9C4FF626B9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FDC3A8C-3BC1-C817-CB2D-677D0FA49B2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FD269A7-77EA-922F-978D-82CA3D80AA18}"/>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8" name="Espace réservé du pied de page 7">
            <a:extLst>
              <a:ext uri="{FF2B5EF4-FFF2-40B4-BE49-F238E27FC236}">
                <a16:creationId xmlns:a16="http://schemas.microsoft.com/office/drawing/2014/main" id="{C069659B-D9B9-2A4B-CB79-9164B7FCD83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7E33D15-A16F-F958-4188-4428265EB8A5}"/>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378783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2BE958-9C1B-1765-70C6-14BA4068157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3C4173F-9021-B261-7FC9-F8765F9FB08F}"/>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4" name="Espace réservé du pied de page 3">
            <a:extLst>
              <a:ext uri="{FF2B5EF4-FFF2-40B4-BE49-F238E27FC236}">
                <a16:creationId xmlns:a16="http://schemas.microsoft.com/office/drawing/2014/main" id="{E30F2F79-20B3-8CF5-9E63-92ECC750638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EE56D1D-BEA5-14A8-F1E4-2846A8EF53E1}"/>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3672696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C54B441-8DF0-A03D-AA87-6DBF40818F46}"/>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3" name="Espace réservé du pied de page 2">
            <a:extLst>
              <a:ext uri="{FF2B5EF4-FFF2-40B4-BE49-F238E27FC236}">
                <a16:creationId xmlns:a16="http://schemas.microsoft.com/office/drawing/2014/main" id="{00EB532F-FA8C-29B6-C504-21C5B96B53B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B24CDDD-9FDF-D35B-B069-5B4E38805A0F}"/>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4051595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277A3B-71D1-55F7-4D15-0718575C391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569FB45-66E1-CC0B-A8FD-22F7C9693C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944C7B8-47FB-9266-0A8E-33BEE6185D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A3E106F-EDA0-C37A-5542-F5FEB42EA978}"/>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6" name="Espace réservé du pied de page 5">
            <a:extLst>
              <a:ext uri="{FF2B5EF4-FFF2-40B4-BE49-F238E27FC236}">
                <a16:creationId xmlns:a16="http://schemas.microsoft.com/office/drawing/2014/main" id="{97A76F18-06CB-532A-2D21-AA2A7B1842B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8A332C4-8429-C41B-E5E8-F9269D515D9B}"/>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2040516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2CE2DE-DADC-1A9E-99CE-650AF3D826E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81138E3-BB9B-2F6A-7391-899A89AFAC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BB2846E-9026-683B-B74F-E817786E2F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025884A-2317-8486-2FAD-F13F022263C0}"/>
              </a:ext>
            </a:extLst>
          </p:cNvPr>
          <p:cNvSpPr>
            <a:spLocks noGrp="1"/>
          </p:cNvSpPr>
          <p:nvPr>
            <p:ph type="dt" sz="half" idx="10"/>
          </p:nvPr>
        </p:nvSpPr>
        <p:spPr/>
        <p:txBody>
          <a:bodyPr/>
          <a:lstStyle/>
          <a:p>
            <a:fld id="{BF0EE882-DFBB-4C66-A060-9BCCF5702832}" type="datetimeFigureOut">
              <a:rPr lang="fr-FR" smtClean="0"/>
              <a:t>04/06/2025</a:t>
            </a:fld>
            <a:endParaRPr lang="fr-FR"/>
          </a:p>
        </p:txBody>
      </p:sp>
      <p:sp>
        <p:nvSpPr>
          <p:cNvPr id="6" name="Espace réservé du pied de page 5">
            <a:extLst>
              <a:ext uri="{FF2B5EF4-FFF2-40B4-BE49-F238E27FC236}">
                <a16:creationId xmlns:a16="http://schemas.microsoft.com/office/drawing/2014/main" id="{D9C17F4E-167D-DAC3-B95C-F31C9AEE48D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47FED3E-7BB5-2221-6F5A-66CF3F6044FC}"/>
              </a:ext>
            </a:extLst>
          </p:cNvPr>
          <p:cNvSpPr>
            <a:spLocks noGrp="1"/>
          </p:cNvSpPr>
          <p:nvPr>
            <p:ph type="sldNum" sz="quarter" idx="12"/>
          </p:nvPr>
        </p:nvSpPr>
        <p:spPr/>
        <p:txBody>
          <a:bodyPr/>
          <a:lstStyle/>
          <a:p>
            <a:fld id="{9A306BD8-3ABB-4C24-B146-ACD4B39A0F05}" type="slidenum">
              <a:rPr lang="fr-FR" smtClean="0"/>
              <a:t>‹N°›</a:t>
            </a:fld>
            <a:endParaRPr lang="fr-FR"/>
          </a:p>
        </p:txBody>
      </p:sp>
    </p:spTree>
    <p:extLst>
      <p:ext uri="{BB962C8B-B14F-4D97-AF65-F5344CB8AC3E}">
        <p14:creationId xmlns:p14="http://schemas.microsoft.com/office/powerpoint/2010/main" val="2800180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375E4D6-EA02-4B22-A803-926DE9AC21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7C4B602-F91E-67D0-1BF2-B3684DCEA4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678CBA6-76FE-0E29-72F6-C70999168D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EE882-DFBB-4C66-A060-9BCCF5702832}" type="datetimeFigureOut">
              <a:rPr lang="fr-FR" smtClean="0"/>
              <a:t>04/06/2025</a:t>
            </a:fld>
            <a:endParaRPr lang="fr-FR"/>
          </a:p>
        </p:txBody>
      </p:sp>
      <p:sp>
        <p:nvSpPr>
          <p:cNvPr id="5" name="Espace réservé du pied de page 4">
            <a:extLst>
              <a:ext uri="{FF2B5EF4-FFF2-40B4-BE49-F238E27FC236}">
                <a16:creationId xmlns:a16="http://schemas.microsoft.com/office/drawing/2014/main" id="{9F62449F-9917-6C09-2121-68D934C7A2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F1F349B-12F4-E31C-FD24-E0AA12C599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06BD8-3ABB-4C24-B146-ACD4B39A0F05}" type="slidenum">
              <a:rPr lang="fr-FR" smtClean="0"/>
              <a:t>‹N°›</a:t>
            </a:fld>
            <a:endParaRPr lang="fr-FR"/>
          </a:p>
        </p:txBody>
      </p:sp>
    </p:spTree>
    <p:extLst>
      <p:ext uri="{BB962C8B-B14F-4D97-AF65-F5344CB8AC3E}">
        <p14:creationId xmlns:p14="http://schemas.microsoft.com/office/powerpoint/2010/main" val="1388326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thiam@univ-thies.s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7331" y="938463"/>
            <a:ext cx="11177337" cy="3040731"/>
          </a:xfrm>
        </p:spPr>
        <p:txBody>
          <a:bodyPr>
            <a:normAutofit fontScale="90000"/>
          </a:bodyPr>
          <a:lstStyle/>
          <a:p>
            <a:r>
              <a:rPr lang="fr-FR" b="1" i="0" u="none" strike="noStrike" baseline="0" dirty="0">
                <a:solidFill>
                  <a:srgbClr val="3333B3"/>
                </a:solidFill>
                <a:latin typeface="NimbusSanL-Bold"/>
              </a:rPr>
              <a:t>Cours de Base de Données</a:t>
            </a:r>
            <a:br>
              <a:rPr lang="fr-FR" b="1" i="0" u="none" strike="noStrike" baseline="0" dirty="0">
                <a:solidFill>
                  <a:srgbClr val="3333B3"/>
                </a:solidFill>
                <a:latin typeface="NimbusSanL-Bold"/>
              </a:rPr>
            </a:br>
            <a:r>
              <a:rPr lang="fr-FR" b="1" i="0" u="none" strike="noStrike" baseline="0" dirty="0">
                <a:solidFill>
                  <a:srgbClr val="3333B3"/>
                </a:solidFill>
                <a:latin typeface="NimbusSanL-Bold"/>
              </a:rPr>
              <a:t>Cours n. 4 : </a:t>
            </a:r>
            <a:br>
              <a:rPr lang="fr-FR" b="1" i="0" u="none" strike="noStrike" baseline="0" dirty="0">
                <a:solidFill>
                  <a:srgbClr val="3333B3"/>
                </a:solidFill>
                <a:latin typeface="NimbusSanL-Bold"/>
              </a:rPr>
            </a:br>
            <a:r>
              <a:rPr lang="fr-FR" dirty="0"/>
              <a:t>Algèbre relationnelle</a:t>
            </a:r>
            <a:br>
              <a:rPr lang="fr-FR" dirty="0"/>
            </a:br>
            <a:r>
              <a:rPr lang="fr-FR" dirty="0"/>
              <a:t>JOINTURE</a:t>
            </a:r>
          </a:p>
        </p:txBody>
      </p:sp>
      <p:sp>
        <p:nvSpPr>
          <p:cNvPr id="3" name="Sous-titre 2"/>
          <p:cNvSpPr>
            <a:spLocks noGrp="1"/>
          </p:cNvSpPr>
          <p:nvPr>
            <p:ph type="subTitle" idx="1"/>
          </p:nvPr>
        </p:nvSpPr>
        <p:spPr>
          <a:xfrm>
            <a:off x="1644315" y="4612691"/>
            <a:ext cx="9144000" cy="1655762"/>
          </a:xfrm>
        </p:spPr>
        <p:txBody>
          <a:bodyPr>
            <a:normAutofit lnSpcReduction="10000"/>
          </a:bodyPr>
          <a:lstStyle/>
          <a:p>
            <a:r>
              <a:rPr lang="fr-FR" dirty="0"/>
              <a:t>Pr </a:t>
            </a:r>
            <a:r>
              <a:rPr lang="fr-FR" dirty="0" err="1"/>
              <a:t>Cheikhou</a:t>
            </a:r>
            <a:r>
              <a:rPr lang="fr-FR" dirty="0"/>
              <a:t> THIAM – </a:t>
            </a:r>
            <a:r>
              <a:rPr lang="fr-FR" dirty="0">
                <a:hlinkClick r:id="rId2"/>
              </a:rPr>
              <a:t>cthiam@univ-thies.sn</a:t>
            </a:r>
            <a:endParaRPr lang="fr-FR" dirty="0"/>
          </a:p>
          <a:p>
            <a:r>
              <a:rPr lang="fr-FR" dirty="0"/>
              <a:t>UFR Sciences Economique et Sociales</a:t>
            </a:r>
          </a:p>
          <a:p>
            <a:r>
              <a:rPr lang="fr-FR" dirty="0"/>
              <a:t>2024-2025</a:t>
            </a:r>
          </a:p>
          <a:p>
            <a:r>
              <a:rPr lang="fr-FR" dirty="0"/>
              <a:t>Université de THIES</a:t>
            </a:r>
          </a:p>
        </p:txBody>
      </p:sp>
    </p:spTree>
    <p:extLst>
      <p:ext uri="{BB962C8B-B14F-4D97-AF65-F5344CB8AC3E}">
        <p14:creationId xmlns:p14="http://schemas.microsoft.com/office/powerpoint/2010/main" val="3514845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617BD4-93EC-3B3B-48FE-A319D3A9D463}"/>
              </a:ext>
            </a:extLst>
          </p:cNvPr>
          <p:cNvSpPr>
            <a:spLocks noGrp="1"/>
          </p:cNvSpPr>
          <p:nvPr>
            <p:ph type="title"/>
          </p:nvPr>
        </p:nvSpPr>
        <p:spPr/>
        <p:txBody>
          <a:bodyPr/>
          <a:lstStyle/>
          <a:p>
            <a:r>
              <a:rPr kumimoji="0" lang="fr-FR" altLang="fr-FR" sz="4400" b="0" i="0" u="none" strike="noStrike" cap="none" normalizeH="0" baseline="0" dirty="0">
                <a:ln>
                  <a:noFill/>
                </a:ln>
                <a:solidFill>
                  <a:srgbClr val="666666"/>
                </a:solidFill>
                <a:effectLst/>
                <a:latin typeface="Georgia" panose="02040502050405020303" pitchFamily="18" charset="0"/>
              </a:rPr>
              <a:t>Jointure gauche (LEFT JOINT)</a:t>
            </a:r>
            <a:br>
              <a:rPr kumimoji="0" lang="fr-FR" altLang="fr-FR" sz="159400" b="1" i="0" u="none" strike="noStrike" cap="none" normalizeH="0" baseline="0" dirty="0">
                <a:ln>
                  <a:noFill/>
                </a:ln>
                <a:solidFill>
                  <a:srgbClr val="000000"/>
                </a:solidFill>
                <a:effectLst/>
                <a:latin typeface="inherit"/>
              </a:rPr>
            </a:br>
            <a:endParaRPr lang="fr-FR" dirty="0"/>
          </a:p>
        </p:txBody>
      </p:sp>
      <p:sp>
        <p:nvSpPr>
          <p:cNvPr id="3" name="Espace réservé du contenu 2">
            <a:extLst>
              <a:ext uri="{FF2B5EF4-FFF2-40B4-BE49-F238E27FC236}">
                <a16:creationId xmlns:a16="http://schemas.microsoft.com/office/drawing/2014/main" id="{1A5B98B1-45C5-F5F6-A92B-F1E293507F44}"/>
              </a:ext>
            </a:extLst>
          </p:cNvPr>
          <p:cNvSpPr>
            <a:spLocks noGrp="1"/>
          </p:cNvSpPr>
          <p:nvPr>
            <p:ph idx="1"/>
          </p:nvPr>
        </p:nvSpPr>
        <p:spPr/>
        <p:txBody>
          <a:bodyPr/>
          <a:lstStyle/>
          <a:p>
            <a:endParaRPr lang="fr-FR"/>
          </a:p>
        </p:txBody>
      </p:sp>
      <p:pic>
        <p:nvPicPr>
          <p:cNvPr id="4" name="Picture 2" descr="Jointure gauche (LEFT JOINT)">
            <a:extLst>
              <a:ext uri="{FF2B5EF4-FFF2-40B4-BE49-F238E27FC236}">
                <a16:creationId xmlns:a16="http://schemas.microsoft.com/office/drawing/2014/main" id="{E99EFEF9-33C8-8621-CBE6-80980C4DA6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5426" y="2839244"/>
            <a:ext cx="2857500" cy="1704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6458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E43E70-E3B7-746A-8119-049139140DF3}"/>
              </a:ext>
            </a:extLst>
          </p:cNvPr>
          <p:cNvSpPr>
            <a:spLocks noGrp="1"/>
          </p:cNvSpPr>
          <p:nvPr>
            <p:ph type="title"/>
          </p:nvPr>
        </p:nvSpPr>
        <p:spPr/>
        <p:txBody>
          <a:bodyPr/>
          <a:lstStyle/>
          <a:p>
            <a:r>
              <a:rPr lang="fr-FR" b="1" u="none" strike="noStrike" dirty="0">
                <a:solidFill>
                  <a:srgbClr val="222222"/>
                </a:solidFill>
                <a:effectLst/>
                <a:latin typeface="inherit"/>
              </a:rPr>
              <a:t>SQL RIGHT JOIN</a:t>
            </a:r>
            <a:endParaRPr lang="fr-FR" dirty="0"/>
          </a:p>
        </p:txBody>
      </p:sp>
      <p:sp>
        <p:nvSpPr>
          <p:cNvPr id="3" name="Espace réservé du contenu 2">
            <a:extLst>
              <a:ext uri="{FF2B5EF4-FFF2-40B4-BE49-F238E27FC236}">
                <a16:creationId xmlns:a16="http://schemas.microsoft.com/office/drawing/2014/main" id="{D4750647-50F7-0807-C4FE-CB4AFABB37E8}"/>
              </a:ext>
            </a:extLst>
          </p:cNvPr>
          <p:cNvSpPr>
            <a:spLocks noGrp="1"/>
          </p:cNvSpPr>
          <p:nvPr>
            <p:ph idx="1"/>
          </p:nvPr>
        </p:nvSpPr>
        <p:spPr/>
        <p:txBody>
          <a:bodyPr>
            <a:normAutofit lnSpcReduction="10000"/>
          </a:bodyPr>
          <a:lstStyle/>
          <a:p>
            <a:pPr algn="l" fontAlgn="base"/>
            <a:r>
              <a:rPr lang="fr-FR" sz="3600" b="0" i="0" dirty="0">
                <a:solidFill>
                  <a:srgbClr val="373737"/>
                </a:solidFill>
                <a:effectLst/>
                <a:latin typeface="inherit"/>
              </a:rPr>
              <a:t>En SQL, la commande RIGHT JOIN (ou RIGHT OUTER JOIN) est un type de jointure entre 2 tables qui permet de retourner tous les enregistrements de la table de droite (right = droite) même s’il n’y a pas de correspondance avec la table de gauche. S’il y a un enregistrement de la table de droite qui ne trouve pas de correspondance dans la table de gauche, alors les colonnes de la table de gauche auront NULL pour valeur.</a:t>
            </a:r>
          </a:p>
          <a:p>
            <a:endParaRPr lang="fr-FR" sz="3600" dirty="0"/>
          </a:p>
        </p:txBody>
      </p:sp>
    </p:spTree>
    <p:extLst>
      <p:ext uri="{BB962C8B-B14F-4D97-AF65-F5344CB8AC3E}">
        <p14:creationId xmlns:p14="http://schemas.microsoft.com/office/powerpoint/2010/main" val="1399403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5B14E8-622B-3DF0-9288-FE0C2C6970FE}"/>
              </a:ext>
            </a:extLst>
          </p:cNvPr>
          <p:cNvSpPr>
            <a:spLocks noGrp="1"/>
          </p:cNvSpPr>
          <p:nvPr>
            <p:ph type="title"/>
          </p:nvPr>
        </p:nvSpPr>
        <p:spPr/>
        <p:txBody>
          <a:bodyPr/>
          <a:lstStyle/>
          <a:p>
            <a:r>
              <a:rPr kumimoji="0" lang="fr-FR" altLang="fr-FR" sz="4400" b="0" i="0" u="none" strike="noStrike" cap="none" normalizeH="0" baseline="0" dirty="0">
                <a:ln>
                  <a:noFill/>
                </a:ln>
                <a:solidFill>
                  <a:srgbClr val="666666"/>
                </a:solidFill>
                <a:effectLst/>
                <a:latin typeface="Georgia" panose="02040502050405020303" pitchFamily="18" charset="0"/>
              </a:rPr>
              <a:t>Jointure droite (RIGHT JOINT)</a:t>
            </a:r>
            <a:br>
              <a:rPr kumimoji="0" lang="fr-FR" altLang="fr-FR" sz="8800" b="0" i="0" u="none" strike="noStrike" cap="none" normalizeH="0" baseline="0" dirty="0">
                <a:ln>
                  <a:noFill/>
                </a:ln>
                <a:solidFill>
                  <a:schemeClr val="tx1"/>
                </a:solidFill>
                <a:effectLst/>
                <a:latin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0BDEED3D-8DC8-DB61-077A-F862A76CD52E}"/>
              </a:ext>
            </a:extLst>
          </p:cNvPr>
          <p:cNvSpPr>
            <a:spLocks noGrp="1"/>
          </p:cNvSpPr>
          <p:nvPr>
            <p:ph idx="1"/>
          </p:nvPr>
        </p:nvSpPr>
        <p:spPr/>
        <p:txBody>
          <a:bodyPr/>
          <a:lstStyle/>
          <a:p>
            <a:endParaRPr lang="fr-FR" dirty="0"/>
          </a:p>
        </p:txBody>
      </p:sp>
      <p:sp>
        <p:nvSpPr>
          <p:cNvPr id="4" name="Rectangle 1">
            <a:extLst>
              <a:ext uri="{FF2B5EF4-FFF2-40B4-BE49-F238E27FC236}">
                <a16:creationId xmlns:a16="http://schemas.microsoft.com/office/drawing/2014/main" id="{277EACE7-5151-5BD1-1FF9-D04899F56343}"/>
              </a:ext>
            </a:extLst>
          </p:cNvPr>
          <p:cNvSpPr>
            <a:spLocks noChangeArrowheads="1"/>
          </p:cNvSpPr>
          <p:nvPr/>
        </p:nvSpPr>
        <p:spPr bwMode="auto">
          <a:xfrm>
            <a:off x="2628900" y="2288069"/>
            <a:ext cx="3365024" cy="1738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a:t>
            </a:r>
            <a:r>
              <a:rPr kumimoji="0" lang="fr-FR" altLang="fr-FR" sz="10700" b="0" i="0" u="none" strike="noStrike" cap="none" normalizeH="0" baseline="0" dirty="0">
                <a:ln>
                  <a:noFill/>
                </a:ln>
                <a:solidFill>
                  <a:schemeClr val="tx1"/>
                </a:solidFill>
                <a:effectLst/>
                <a:latin typeface="Arial" panose="020B0604020202020204" pitchFamily="34"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pic>
        <p:nvPicPr>
          <p:cNvPr id="5122" name="Picture 2" descr="Jointure droite (RIGHT JOINT)">
            <a:extLst>
              <a:ext uri="{FF2B5EF4-FFF2-40B4-BE49-F238E27FC236}">
                <a16:creationId xmlns:a16="http://schemas.microsoft.com/office/drawing/2014/main" id="{9B1C30D9-906C-025F-26BD-321E62F53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7362" y="2288069"/>
            <a:ext cx="5456905" cy="3255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1110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8FCA61-3AE7-271F-A8BF-3DF4B16BE023}"/>
              </a:ext>
            </a:extLst>
          </p:cNvPr>
          <p:cNvSpPr>
            <a:spLocks noGrp="1"/>
          </p:cNvSpPr>
          <p:nvPr>
            <p:ph type="title"/>
          </p:nvPr>
        </p:nvSpPr>
        <p:spPr/>
        <p:txBody>
          <a:bodyPr/>
          <a:lstStyle/>
          <a:p>
            <a:r>
              <a:rPr lang="fr-FR" b="1" u="none" strike="noStrike" dirty="0">
                <a:solidFill>
                  <a:srgbClr val="222222"/>
                </a:solidFill>
                <a:effectLst/>
                <a:latin typeface="inherit"/>
              </a:rPr>
              <a:t>SQL RIGHT JOIN</a:t>
            </a:r>
            <a:endParaRPr lang="fr-FR" dirty="0"/>
          </a:p>
        </p:txBody>
      </p:sp>
      <p:sp>
        <p:nvSpPr>
          <p:cNvPr id="4" name="Rectangle 1">
            <a:extLst>
              <a:ext uri="{FF2B5EF4-FFF2-40B4-BE49-F238E27FC236}">
                <a16:creationId xmlns:a16="http://schemas.microsoft.com/office/drawing/2014/main" id="{8A74F8C9-36A3-6066-844B-81F721FF42EC}"/>
              </a:ext>
            </a:extLst>
          </p:cNvPr>
          <p:cNvSpPr>
            <a:spLocks noGrp="1" noChangeArrowheads="1"/>
          </p:cNvSpPr>
          <p:nvPr>
            <p:ph idx="1"/>
          </p:nvPr>
        </p:nvSpPr>
        <p:spPr bwMode="auto">
          <a:xfrm>
            <a:off x="892687" y="1690688"/>
            <a:ext cx="10406625" cy="4985980"/>
          </a:xfrm>
          <a:prstGeom prst="rect">
            <a:avLst/>
          </a:prstGeom>
          <a:solidFill>
            <a:srgbClr val="FDFDF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600" b="1" i="0" u="none" strike="noStrike" cap="none" normalizeH="0" baseline="0" dirty="0">
                <a:ln>
                  <a:noFill/>
                </a:ln>
                <a:solidFill>
                  <a:srgbClr val="000000"/>
                </a:solidFill>
                <a:effectLst/>
                <a:latin typeface="Helvetica Neue"/>
              </a:rPr>
              <a:t>Syntaxe</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rgbClr val="373737"/>
                </a:solidFill>
                <a:effectLst/>
                <a:latin typeface="Helvetica Neue"/>
              </a:rPr>
              <a:t>L’utilisation de cette commande SQL s’effectue de la façon suivante:</a:t>
            </a:r>
            <a:endParaRPr kumimoji="0" lang="fr-FR" altLang="fr-FR" sz="2400" b="0" i="0" u="none" strike="noStrike" cap="none" normalizeH="0" baseline="0" dirty="0">
              <a:ln>
                <a:noFill/>
              </a:ln>
              <a:solidFill>
                <a:srgbClr val="373737"/>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rgbClr val="373737"/>
                </a:solidFill>
                <a:effectLst/>
                <a:latin typeface="inherit"/>
              </a:rPr>
              <a:t>SELECT *</a:t>
            </a:r>
            <a:r>
              <a:rPr kumimoji="0" lang="fr-FR" altLang="fr-FR" sz="2400" b="0" i="0" u="none" strike="noStrike" cap="none" normalizeH="0" baseline="0" dirty="0">
                <a:ln>
                  <a:noFill/>
                </a:ln>
                <a:solidFill>
                  <a:srgbClr val="373737"/>
                </a:solidFill>
                <a:effectLst/>
                <a:latin typeface="Courier 10 Pitch"/>
              </a:rPr>
              <a:t> FROM table1 RIGHT JOIN table2 ON table1.id = table2.fk_id</a:t>
            </a:r>
            <a:endParaRPr kumimoji="0" lang="fr-FR" altLang="fr-FR"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rgbClr val="373737"/>
                </a:solidFill>
                <a:effectLst/>
                <a:latin typeface="Helvetica Neue"/>
              </a:rPr>
              <a:t>La syntaxe de cette requête SQL peux aussi s’écrire de la façon suivante :</a:t>
            </a:r>
            <a:endParaRPr kumimoji="0" lang="fr-FR" altLang="fr-FR" sz="2400" b="0" i="0" u="none" strike="noStrike" cap="none" normalizeH="0" baseline="0" dirty="0">
              <a:ln>
                <a:noFill/>
              </a:ln>
              <a:solidFill>
                <a:srgbClr val="373737"/>
              </a:solidFill>
              <a:effectLst/>
              <a:latin typeface="Courier 10 Pitch"/>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rgbClr val="373737"/>
                </a:solidFill>
                <a:effectLst/>
                <a:latin typeface="Courier 10 Pitch"/>
              </a:rPr>
              <a:t>SELECT * FROM table1 RIGHT OUTER JOIN table2 ON table1.id = table2.fk_id</a:t>
            </a:r>
            <a:endParaRPr kumimoji="0" lang="fr-FR" altLang="fr-FR"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rgbClr val="373737"/>
                </a:solidFill>
                <a:effectLst/>
                <a:latin typeface="Helvetica Neue"/>
              </a:rPr>
              <a:t>Cette syntaxe stipule qu’il faut lister toutes les lignes du tableau </a:t>
            </a:r>
            <a:r>
              <a:rPr kumimoji="0" lang="fr-FR" altLang="fr-FR" sz="2400" b="1" i="0" u="none" strike="noStrike" cap="none" normalizeH="0" baseline="0" dirty="0">
                <a:ln>
                  <a:noFill/>
                </a:ln>
                <a:solidFill>
                  <a:srgbClr val="373737"/>
                </a:solidFill>
                <a:effectLst/>
                <a:latin typeface="inherit"/>
              </a:rPr>
              <a:t>table2</a:t>
            </a:r>
            <a:r>
              <a:rPr kumimoji="0" lang="fr-FR" altLang="fr-FR" sz="2400" b="0" i="0" u="none" strike="noStrike" cap="none" normalizeH="0" baseline="0" dirty="0">
                <a:ln>
                  <a:noFill/>
                </a:ln>
                <a:solidFill>
                  <a:srgbClr val="373737"/>
                </a:solidFill>
                <a:effectLst/>
                <a:latin typeface="Helvetica Neue"/>
              </a:rPr>
              <a:t> (tableau de droite) et afficher les données associées du tableau </a:t>
            </a:r>
            <a:r>
              <a:rPr kumimoji="0" lang="fr-FR" altLang="fr-FR" sz="2400" b="1" i="0" u="none" strike="noStrike" cap="none" normalizeH="0" baseline="0" dirty="0">
                <a:ln>
                  <a:noFill/>
                </a:ln>
                <a:solidFill>
                  <a:srgbClr val="373737"/>
                </a:solidFill>
                <a:effectLst/>
                <a:latin typeface="inherit"/>
              </a:rPr>
              <a:t>table1</a:t>
            </a:r>
            <a:r>
              <a:rPr kumimoji="0" lang="fr-FR" altLang="fr-FR" sz="2400" b="0" i="0" u="none" strike="noStrike" cap="none" normalizeH="0" baseline="0" dirty="0">
                <a:ln>
                  <a:noFill/>
                </a:ln>
                <a:solidFill>
                  <a:srgbClr val="373737"/>
                </a:solidFill>
                <a:effectLst/>
                <a:latin typeface="Helvetica Neue"/>
              </a:rPr>
              <a:t> s’il y a une correspondance entre </a:t>
            </a:r>
            <a:r>
              <a:rPr kumimoji="0" lang="fr-FR" altLang="fr-FR" sz="2400" b="1" i="0" u="none" strike="noStrike" cap="none" normalizeH="0" baseline="0" dirty="0">
                <a:ln>
                  <a:noFill/>
                </a:ln>
                <a:solidFill>
                  <a:srgbClr val="373737"/>
                </a:solidFill>
                <a:effectLst/>
                <a:latin typeface="inherit"/>
              </a:rPr>
              <a:t>ID</a:t>
            </a:r>
            <a:r>
              <a:rPr kumimoji="0" lang="fr-FR" altLang="fr-FR" sz="2400" b="0" i="0" u="none" strike="noStrike" cap="none" normalizeH="0" baseline="0" dirty="0">
                <a:ln>
                  <a:noFill/>
                </a:ln>
                <a:solidFill>
                  <a:srgbClr val="373737"/>
                </a:solidFill>
                <a:effectLst/>
                <a:latin typeface="Helvetica Neue"/>
              </a:rPr>
              <a:t> de </a:t>
            </a:r>
            <a:r>
              <a:rPr kumimoji="0" lang="fr-FR" altLang="fr-FR" sz="2400" b="1" i="0" u="none" strike="noStrike" cap="none" normalizeH="0" baseline="0" dirty="0">
                <a:ln>
                  <a:noFill/>
                </a:ln>
                <a:solidFill>
                  <a:srgbClr val="373737"/>
                </a:solidFill>
                <a:effectLst/>
                <a:latin typeface="inherit"/>
              </a:rPr>
              <a:t>table1</a:t>
            </a:r>
            <a:r>
              <a:rPr kumimoji="0" lang="fr-FR" altLang="fr-FR" sz="2400" b="0" i="0" u="none" strike="noStrike" cap="none" normalizeH="0" baseline="0" dirty="0">
                <a:ln>
                  <a:noFill/>
                </a:ln>
                <a:solidFill>
                  <a:srgbClr val="373737"/>
                </a:solidFill>
                <a:effectLst/>
                <a:latin typeface="Helvetica Neue"/>
              </a:rPr>
              <a:t> et </a:t>
            </a:r>
            <a:r>
              <a:rPr kumimoji="0" lang="fr-FR" altLang="fr-FR" sz="2400" b="1" i="0" u="none" strike="noStrike" cap="none" normalizeH="0" baseline="0" dirty="0">
                <a:ln>
                  <a:noFill/>
                </a:ln>
                <a:solidFill>
                  <a:srgbClr val="373737"/>
                </a:solidFill>
                <a:effectLst/>
                <a:latin typeface="inherit"/>
              </a:rPr>
              <a:t>FK_ID</a:t>
            </a:r>
            <a:r>
              <a:rPr kumimoji="0" lang="fr-FR" altLang="fr-FR" sz="2400" b="0" i="0" u="none" strike="noStrike" cap="none" normalizeH="0" baseline="0" dirty="0">
                <a:ln>
                  <a:noFill/>
                </a:ln>
                <a:solidFill>
                  <a:srgbClr val="373737"/>
                </a:solidFill>
                <a:effectLst/>
                <a:latin typeface="Helvetica Neue"/>
              </a:rPr>
              <a:t> de </a:t>
            </a:r>
            <a:r>
              <a:rPr kumimoji="0" lang="fr-FR" altLang="fr-FR" sz="2400" b="1" i="0" u="none" strike="noStrike" cap="none" normalizeH="0" baseline="0" dirty="0">
                <a:ln>
                  <a:noFill/>
                </a:ln>
                <a:solidFill>
                  <a:srgbClr val="373737"/>
                </a:solidFill>
                <a:effectLst/>
                <a:latin typeface="inherit"/>
              </a:rPr>
              <a:t>table2</a:t>
            </a:r>
            <a:r>
              <a:rPr kumimoji="0" lang="fr-FR" altLang="fr-FR" sz="2400" b="0" i="0" u="none" strike="noStrike" cap="none" normalizeH="0" baseline="0" dirty="0">
                <a:ln>
                  <a:noFill/>
                </a:ln>
                <a:solidFill>
                  <a:srgbClr val="373737"/>
                </a:solidFill>
                <a:effectLst/>
                <a:latin typeface="Helvetica Neue"/>
              </a:rPr>
              <a:t>. S’il n’y a pas de correspondance, l’enregistrement de </a:t>
            </a:r>
            <a:r>
              <a:rPr kumimoji="0" lang="fr-FR" altLang="fr-FR" sz="2400" b="1" i="0" u="none" strike="noStrike" cap="none" normalizeH="0" baseline="0" dirty="0">
                <a:ln>
                  <a:noFill/>
                </a:ln>
                <a:solidFill>
                  <a:srgbClr val="373737"/>
                </a:solidFill>
                <a:effectLst/>
                <a:latin typeface="inherit"/>
              </a:rPr>
              <a:t>table2</a:t>
            </a:r>
            <a:r>
              <a:rPr kumimoji="0" lang="fr-FR" altLang="fr-FR" sz="2400" b="0" i="0" u="none" strike="noStrike" cap="none" normalizeH="0" baseline="0" dirty="0">
                <a:ln>
                  <a:noFill/>
                </a:ln>
                <a:solidFill>
                  <a:srgbClr val="373737"/>
                </a:solidFill>
                <a:effectLst/>
                <a:latin typeface="Helvetica Neue"/>
              </a:rPr>
              <a:t> sera affiché et les colonnes de </a:t>
            </a:r>
            <a:r>
              <a:rPr kumimoji="0" lang="fr-FR" altLang="fr-FR" sz="2400" b="1" i="0" u="none" strike="noStrike" cap="none" normalizeH="0" baseline="0" dirty="0">
                <a:ln>
                  <a:noFill/>
                </a:ln>
                <a:solidFill>
                  <a:srgbClr val="373737"/>
                </a:solidFill>
                <a:effectLst/>
                <a:latin typeface="inherit"/>
              </a:rPr>
              <a:t>table1</a:t>
            </a:r>
            <a:r>
              <a:rPr kumimoji="0" lang="fr-FR" altLang="fr-FR" sz="2400" b="0" i="0" u="none" strike="noStrike" cap="none" normalizeH="0" baseline="0" dirty="0">
                <a:ln>
                  <a:noFill/>
                </a:ln>
                <a:solidFill>
                  <a:srgbClr val="373737"/>
                </a:solidFill>
                <a:effectLst/>
                <a:latin typeface="Helvetica Neue"/>
              </a:rPr>
              <a:t> vaudront toutes NULL</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89005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B7F8A7-1D8A-7F2A-8C08-E761F311D5B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086796D-0055-7A4F-CBED-A4C060FDC42A}"/>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358060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AD15E6-A67B-7251-1CA1-C4965472DFD7}"/>
              </a:ext>
            </a:extLst>
          </p:cNvPr>
          <p:cNvSpPr>
            <a:spLocks noGrp="1"/>
          </p:cNvSpPr>
          <p:nvPr>
            <p:ph type="title"/>
          </p:nvPr>
        </p:nvSpPr>
        <p:spPr/>
        <p:txBody>
          <a:bodyPr/>
          <a:lstStyle/>
          <a:p>
            <a:r>
              <a:rPr lang="fr-FR" b="1" u="none" strike="noStrike" dirty="0">
                <a:solidFill>
                  <a:srgbClr val="222222"/>
                </a:solidFill>
                <a:effectLst/>
                <a:latin typeface="inherit"/>
              </a:rPr>
              <a:t>SQL INNER JOIN</a:t>
            </a:r>
            <a:endParaRPr lang="fr-FR" dirty="0"/>
          </a:p>
        </p:txBody>
      </p:sp>
      <p:sp>
        <p:nvSpPr>
          <p:cNvPr id="3" name="Espace réservé du contenu 2">
            <a:extLst>
              <a:ext uri="{FF2B5EF4-FFF2-40B4-BE49-F238E27FC236}">
                <a16:creationId xmlns:a16="http://schemas.microsoft.com/office/drawing/2014/main" id="{77D1F5BE-E37D-8798-F977-21EAC0C8B250}"/>
              </a:ext>
            </a:extLst>
          </p:cNvPr>
          <p:cNvSpPr>
            <a:spLocks noGrp="1"/>
          </p:cNvSpPr>
          <p:nvPr>
            <p:ph idx="1"/>
          </p:nvPr>
        </p:nvSpPr>
        <p:spPr/>
        <p:txBody>
          <a:bodyPr>
            <a:normAutofit/>
          </a:bodyPr>
          <a:lstStyle/>
          <a:p>
            <a:pPr algn="l" fontAlgn="base"/>
            <a:r>
              <a:rPr lang="fr-FR" sz="4000" b="0" i="0" dirty="0">
                <a:solidFill>
                  <a:srgbClr val="373737"/>
                </a:solidFill>
                <a:effectLst/>
                <a:latin typeface="inherit"/>
              </a:rPr>
              <a:t>Dans le langage SQL la commande INNER JOIN, aussi appelée EQUIJOIN, est un type de jointures très communes pour lier plusieurs tables entre-elles. Cette commande retourne les enregistrements lorsqu’il y a au moins une ligne dans chaque colonne qui correspond à la condition.</a:t>
            </a:r>
          </a:p>
          <a:p>
            <a:endParaRPr lang="fr-FR" sz="4000" dirty="0"/>
          </a:p>
        </p:txBody>
      </p:sp>
    </p:spTree>
    <p:extLst>
      <p:ext uri="{BB962C8B-B14F-4D97-AF65-F5344CB8AC3E}">
        <p14:creationId xmlns:p14="http://schemas.microsoft.com/office/powerpoint/2010/main" val="3908143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74D7BA-EA5E-AAE6-D877-3F22CEC7C418}"/>
              </a:ext>
            </a:extLst>
          </p:cNvPr>
          <p:cNvSpPr>
            <a:spLocks noGrp="1"/>
          </p:cNvSpPr>
          <p:nvPr>
            <p:ph type="title"/>
          </p:nvPr>
        </p:nvSpPr>
        <p:spPr/>
        <p:txBody>
          <a:bodyPr/>
          <a:lstStyle/>
          <a:p>
            <a:r>
              <a:rPr lang="fr-FR" b="1" u="none" strike="noStrike" dirty="0">
                <a:solidFill>
                  <a:srgbClr val="222222"/>
                </a:solidFill>
                <a:effectLst/>
                <a:latin typeface="inherit"/>
              </a:rPr>
              <a:t>SQL INNER JOIN</a:t>
            </a:r>
            <a:endParaRPr lang="fr-FR" dirty="0"/>
          </a:p>
        </p:txBody>
      </p:sp>
      <p:sp>
        <p:nvSpPr>
          <p:cNvPr id="3" name="Espace réservé du contenu 2">
            <a:extLst>
              <a:ext uri="{FF2B5EF4-FFF2-40B4-BE49-F238E27FC236}">
                <a16:creationId xmlns:a16="http://schemas.microsoft.com/office/drawing/2014/main" id="{5E7FFC52-D5EB-12E4-F4AA-1A708DBBE011}"/>
              </a:ext>
            </a:extLst>
          </p:cNvPr>
          <p:cNvSpPr>
            <a:spLocks noGrp="1"/>
          </p:cNvSpPr>
          <p:nvPr>
            <p:ph idx="1"/>
          </p:nvPr>
        </p:nvSpPr>
        <p:spPr/>
        <p:txBody>
          <a:bodyPr/>
          <a:lstStyle/>
          <a:p>
            <a:endParaRPr lang="fr-FR"/>
          </a:p>
        </p:txBody>
      </p:sp>
      <p:pic>
        <p:nvPicPr>
          <p:cNvPr id="5" name="Image 4">
            <a:extLst>
              <a:ext uri="{FF2B5EF4-FFF2-40B4-BE49-F238E27FC236}">
                <a16:creationId xmlns:a16="http://schemas.microsoft.com/office/drawing/2014/main" id="{0A1C5779-F616-38E5-DFF4-74CB62D320DA}"/>
              </a:ext>
            </a:extLst>
          </p:cNvPr>
          <p:cNvPicPr>
            <a:picLocks noChangeAspect="1"/>
          </p:cNvPicPr>
          <p:nvPr/>
        </p:nvPicPr>
        <p:blipFill>
          <a:blip r:embed="rId2"/>
          <a:stretch>
            <a:fillRect/>
          </a:stretch>
        </p:blipFill>
        <p:spPr>
          <a:xfrm>
            <a:off x="4443182" y="2285840"/>
            <a:ext cx="3305636" cy="2286319"/>
          </a:xfrm>
          <a:prstGeom prst="rect">
            <a:avLst/>
          </a:prstGeom>
        </p:spPr>
      </p:pic>
    </p:spTree>
    <p:extLst>
      <p:ext uri="{BB962C8B-B14F-4D97-AF65-F5344CB8AC3E}">
        <p14:creationId xmlns:p14="http://schemas.microsoft.com/office/powerpoint/2010/main" val="3244645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8C6133-8AB7-DE9C-78B4-ABF7E91F0BD1}"/>
              </a:ext>
            </a:extLst>
          </p:cNvPr>
          <p:cNvSpPr>
            <a:spLocks noGrp="1"/>
          </p:cNvSpPr>
          <p:nvPr>
            <p:ph type="title"/>
          </p:nvPr>
        </p:nvSpPr>
        <p:spPr/>
        <p:txBody>
          <a:bodyPr/>
          <a:lstStyle/>
          <a:p>
            <a:r>
              <a:rPr lang="fr-FR" b="1" u="none" strike="noStrike" dirty="0">
                <a:solidFill>
                  <a:srgbClr val="222222"/>
                </a:solidFill>
                <a:effectLst/>
                <a:latin typeface="inherit"/>
              </a:rPr>
              <a:t>SQL INNER JOIN</a:t>
            </a:r>
            <a:endParaRPr lang="fr-FR" dirty="0"/>
          </a:p>
        </p:txBody>
      </p:sp>
      <p:sp>
        <p:nvSpPr>
          <p:cNvPr id="5" name="Rectangle 2">
            <a:extLst>
              <a:ext uri="{FF2B5EF4-FFF2-40B4-BE49-F238E27FC236}">
                <a16:creationId xmlns:a16="http://schemas.microsoft.com/office/drawing/2014/main" id="{A063339D-EB9E-8513-D4E4-D8F6F9817000}"/>
              </a:ext>
            </a:extLst>
          </p:cNvPr>
          <p:cNvSpPr>
            <a:spLocks noGrp="1" noChangeArrowheads="1"/>
          </p:cNvSpPr>
          <p:nvPr>
            <p:ph idx="1"/>
          </p:nvPr>
        </p:nvSpPr>
        <p:spPr bwMode="auto">
          <a:xfrm>
            <a:off x="389744" y="1523298"/>
            <a:ext cx="10859124" cy="4985980"/>
          </a:xfrm>
          <a:prstGeom prst="rect">
            <a:avLst/>
          </a:prstGeom>
          <a:solidFill>
            <a:srgbClr val="FDFDF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6000" b="1" i="0" u="none" strike="noStrike" cap="none" normalizeH="0" baseline="0" dirty="0">
                <a:ln>
                  <a:noFill/>
                </a:ln>
                <a:solidFill>
                  <a:srgbClr val="000000"/>
                </a:solidFill>
                <a:effectLst/>
                <a:latin typeface="Helvetica Neue"/>
              </a:rPr>
              <a:t>Syntaxe</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200" b="0" i="0" u="none" strike="noStrike" cap="none" normalizeH="0" baseline="0" dirty="0">
                <a:ln>
                  <a:noFill/>
                </a:ln>
                <a:solidFill>
                  <a:srgbClr val="373737"/>
                </a:solidFill>
                <a:effectLst/>
                <a:latin typeface="Helvetica Neue"/>
              </a:rPr>
              <a:t>Pour utiliser ce type de jointure il convient d’utiliser une requête SQL avec cette syntaxe :</a:t>
            </a:r>
            <a:endParaRPr kumimoji="0" lang="fr-FR" altLang="fr-FR" sz="3200" b="0" i="0" u="none" strike="noStrike" cap="none" normalizeH="0" baseline="0" dirty="0">
              <a:ln>
                <a:noFill/>
              </a:ln>
              <a:solidFill>
                <a:srgbClr val="373737"/>
              </a:solidFill>
              <a:effectLst/>
              <a:latin typeface="Courier 10 Pitch"/>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200" b="1" i="0" u="none" strike="noStrike" cap="none" normalizeH="0" baseline="0" dirty="0">
                <a:ln>
                  <a:noFill/>
                </a:ln>
                <a:solidFill>
                  <a:srgbClr val="373737"/>
                </a:solidFill>
                <a:effectLst/>
                <a:latin typeface="Courier 10 Pitch"/>
              </a:rPr>
              <a:t>SELECT * FROM table1 INNER JOIN table2 ON table1.id = table2.fk_id</a:t>
            </a:r>
            <a:endParaRPr kumimoji="0" lang="fr-FR" altLang="fr-FR" sz="32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200" b="0" i="0" u="none" strike="noStrike" cap="none" normalizeH="0" baseline="0" dirty="0">
                <a:ln>
                  <a:noFill/>
                </a:ln>
                <a:solidFill>
                  <a:srgbClr val="373737"/>
                </a:solidFill>
                <a:effectLst/>
                <a:latin typeface="Helvetica Neue"/>
              </a:rPr>
              <a:t>La syntaxe ci-dessus stipule qu’il faut sélectionner les enregistrements des tables </a:t>
            </a:r>
            <a:r>
              <a:rPr kumimoji="0" lang="fr-FR" altLang="fr-FR" sz="3200" b="1" i="0" u="none" strike="noStrike" cap="none" normalizeH="0" baseline="0" dirty="0">
                <a:ln>
                  <a:noFill/>
                </a:ln>
                <a:solidFill>
                  <a:srgbClr val="373737"/>
                </a:solidFill>
                <a:effectLst/>
                <a:latin typeface="inherit"/>
              </a:rPr>
              <a:t>table1</a:t>
            </a:r>
            <a:r>
              <a:rPr kumimoji="0" lang="fr-FR" altLang="fr-FR" sz="3200" b="0" i="0" u="none" strike="noStrike" cap="none" normalizeH="0" baseline="0" dirty="0">
                <a:ln>
                  <a:noFill/>
                </a:ln>
                <a:solidFill>
                  <a:srgbClr val="373737"/>
                </a:solidFill>
                <a:effectLst/>
                <a:latin typeface="Helvetica Neue"/>
              </a:rPr>
              <a:t> et </a:t>
            </a:r>
            <a:r>
              <a:rPr kumimoji="0" lang="fr-FR" altLang="fr-FR" sz="3200" b="1" i="0" u="none" strike="noStrike" cap="none" normalizeH="0" baseline="0" dirty="0">
                <a:ln>
                  <a:noFill/>
                </a:ln>
                <a:solidFill>
                  <a:srgbClr val="373737"/>
                </a:solidFill>
                <a:effectLst/>
                <a:latin typeface="inherit"/>
              </a:rPr>
              <a:t>table2</a:t>
            </a:r>
            <a:r>
              <a:rPr kumimoji="0" lang="fr-FR" altLang="fr-FR" sz="3200" b="0" i="0" u="none" strike="noStrike" cap="none" normalizeH="0" baseline="0" dirty="0">
                <a:ln>
                  <a:noFill/>
                </a:ln>
                <a:solidFill>
                  <a:srgbClr val="373737"/>
                </a:solidFill>
                <a:effectLst/>
                <a:latin typeface="Helvetica Neue"/>
              </a:rPr>
              <a:t> lorsque les données de la colonne “id” de table1 est égal aux données de la colonne </a:t>
            </a:r>
            <a:r>
              <a:rPr kumimoji="0" lang="fr-FR" altLang="fr-FR" sz="3200" b="0" i="0" u="none" strike="noStrike" cap="none" normalizeH="0" baseline="0" dirty="0" err="1">
                <a:ln>
                  <a:noFill/>
                </a:ln>
                <a:solidFill>
                  <a:srgbClr val="373737"/>
                </a:solidFill>
                <a:effectLst/>
                <a:latin typeface="Helvetica Neue"/>
              </a:rPr>
              <a:t>fk_id</a:t>
            </a:r>
            <a:r>
              <a:rPr kumimoji="0" lang="fr-FR" altLang="fr-FR" sz="3200" b="0" i="0" u="none" strike="noStrike" cap="none" normalizeH="0" baseline="0" dirty="0">
                <a:ln>
                  <a:noFill/>
                </a:ln>
                <a:solidFill>
                  <a:srgbClr val="373737"/>
                </a:solidFill>
                <a:effectLst/>
                <a:latin typeface="Helvetica Neue"/>
              </a:rPr>
              <a:t> de table2.</a:t>
            </a:r>
            <a:endParaRPr kumimoji="0" lang="fr-FR" altLang="fr-FR"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64939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121B30-64AB-1D38-2698-1A824022DEE7}"/>
              </a:ext>
            </a:extLst>
          </p:cNvPr>
          <p:cNvSpPr>
            <a:spLocks noGrp="1"/>
          </p:cNvSpPr>
          <p:nvPr>
            <p:ph type="title"/>
          </p:nvPr>
        </p:nvSpPr>
        <p:spPr/>
        <p:txBody>
          <a:bodyPr/>
          <a:lstStyle/>
          <a:p>
            <a:r>
              <a:rPr lang="fr-FR" b="1" u="none" strike="noStrike" dirty="0">
                <a:solidFill>
                  <a:srgbClr val="222222"/>
                </a:solidFill>
                <a:effectLst/>
                <a:latin typeface="inherit"/>
              </a:rPr>
              <a:t>SQL INNER JOIN</a:t>
            </a:r>
            <a:endParaRPr lang="fr-FR" dirty="0"/>
          </a:p>
        </p:txBody>
      </p:sp>
      <p:sp>
        <p:nvSpPr>
          <p:cNvPr id="4" name="Rectangle 1">
            <a:extLst>
              <a:ext uri="{FF2B5EF4-FFF2-40B4-BE49-F238E27FC236}">
                <a16:creationId xmlns:a16="http://schemas.microsoft.com/office/drawing/2014/main" id="{8D883464-0AE0-E13C-9243-7DBD523E2A20}"/>
              </a:ext>
            </a:extLst>
          </p:cNvPr>
          <p:cNvSpPr>
            <a:spLocks noGrp="1" noChangeArrowheads="1"/>
          </p:cNvSpPr>
          <p:nvPr>
            <p:ph idx="1"/>
          </p:nvPr>
        </p:nvSpPr>
        <p:spPr bwMode="auto">
          <a:xfrm>
            <a:off x="623887" y="1594030"/>
            <a:ext cx="9691688" cy="4985980"/>
          </a:xfrm>
          <a:prstGeom prst="rect">
            <a:avLst/>
          </a:prstGeom>
          <a:solidFill>
            <a:srgbClr val="FDFDF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0" compatLnSpc="1">
            <a:prstTxWarp prst="textNoShape">
              <a:avLst/>
            </a:prstTxWarp>
            <a:spAutoFit/>
          </a:bodyPr>
          <a:lstStyle/>
          <a:p>
            <a:pPr marL="0" indent="0" eaLnBrk="0" fontAlgn="base" hangingPunct="0">
              <a:lnSpc>
                <a:spcPct val="100000"/>
              </a:lnSpc>
              <a:spcBef>
                <a:spcPct val="0"/>
              </a:spcBef>
              <a:spcAft>
                <a:spcPct val="0"/>
              </a:spcAft>
              <a:buFontTx/>
              <a:buNone/>
            </a:pPr>
            <a:r>
              <a:rPr lang="fr-FR" altLang="fr-FR" sz="3600" dirty="0">
                <a:solidFill>
                  <a:srgbClr val="000000"/>
                </a:solidFill>
                <a:latin typeface="Helvetica Neue"/>
              </a:rPr>
              <a:t>La jointure SQL peux aussi être écrite de la façon suivante :</a:t>
            </a:r>
          </a:p>
          <a:p>
            <a:pPr marL="0" indent="0" eaLnBrk="0" fontAlgn="base" hangingPunct="0">
              <a:lnSpc>
                <a:spcPct val="100000"/>
              </a:lnSpc>
              <a:spcBef>
                <a:spcPct val="0"/>
              </a:spcBef>
              <a:spcAft>
                <a:spcPct val="0"/>
              </a:spcAft>
              <a:buFontTx/>
              <a:buNone/>
            </a:pPr>
            <a:r>
              <a:rPr lang="fr-FR" altLang="fr-FR" sz="3600" b="1" dirty="0">
                <a:solidFill>
                  <a:srgbClr val="000000"/>
                </a:solidFill>
                <a:latin typeface="Helvetica Neue"/>
              </a:rPr>
              <a:t>SELECT * FROM table1 INNER JOIN table2 WHERE table1.id = table2.fk_id</a:t>
            </a:r>
          </a:p>
          <a:p>
            <a:pPr marL="0" indent="0" eaLnBrk="0" fontAlgn="base" hangingPunct="0">
              <a:lnSpc>
                <a:spcPct val="100000"/>
              </a:lnSpc>
              <a:spcBef>
                <a:spcPct val="0"/>
              </a:spcBef>
              <a:spcAft>
                <a:spcPct val="0"/>
              </a:spcAft>
              <a:buFontTx/>
              <a:buNone/>
            </a:pPr>
            <a:r>
              <a:rPr lang="fr-FR" altLang="fr-FR" sz="3600" dirty="0">
                <a:solidFill>
                  <a:srgbClr val="000000"/>
                </a:solidFill>
                <a:latin typeface="Helvetica Neue"/>
              </a:rPr>
              <a:t>La syntaxe avec la condition WHERE est une manière alternative de faire la jointure mais qui possède l’inconvénient d’être moins facile à lire s’il y a déjà plusieurs conditions dans le WHERE.</a:t>
            </a:r>
          </a:p>
        </p:txBody>
      </p:sp>
    </p:spTree>
    <p:extLst>
      <p:ext uri="{BB962C8B-B14F-4D97-AF65-F5344CB8AC3E}">
        <p14:creationId xmlns:p14="http://schemas.microsoft.com/office/powerpoint/2010/main" val="2765293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4F99C8-3F63-C81A-AB85-F4A7093A37FE}"/>
              </a:ext>
            </a:extLst>
          </p:cNvPr>
          <p:cNvSpPr>
            <a:spLocks noGrp="1"/>
          </p:cNvSpPr>
          <p:nvPr>
            <p:ph type="title"/>
          </p:nvPr>
        </p:nvSpPr>
        <p:spPr/>
        <p:txBody>
          <a:bodyPr/>
          <a:lstStyle/>
          <a:p>
            <a:r>
              <a:rPr lang="fr-FR" altLang="fr-FR" b="1" dirty="0">
                <a:solidFill>
                  <a:srgbClr val="222222"/>
                </a:solidFill>
                <a:latin typeface="inherit"/>
              </a:rPr>
              <a:t>SQL CROSS JOIN</a:t>
            </a:r>
            <a:br>
              <a:rPr lang="fr-FR" altLang="fr-FR" b="1" dirty="0">
                <a:solidFill>
                  <a:srgbClr val="222222"/>
                </a:solidFill>
                <a:latin typeface="inherit"/>
              </a:rPr>
            </a:br>
            <a:endParaRPr lang="fr-FR" dirty="0"/>
          </a:p>
        </p:txBody>
      </p:sp>
      <p:sp>
        <p:nvSpPr>
          <p:cNvPr id="4" name="Rectangle 1">
            <a:extLst>
              <a:ext uri="{FF2B5EF4-FFF2-40B4-BE49-F238E27FC236}">
                <a16:creationId xmlns:a16="http://schemas.microsoft.com/office/drawing/2014/main" id="{5341D676-FA7A-2F29-E80D-0EBB70C24ADA}"/>
              </a:ext>
            </a:extLst>
          </p:cNvPr>
          <p:cNvSpPr>
            <a:spLocks noGrp="1" noChangeArrowheads="1"/>
          </p:cNvSpPr>
          <p:nvPr>
            <p:ph idx="1"/>
          </p:nvPr>
        </p:nvSpPr>
        <p:spPr bwMode="auto">
          <a:xfrm>
            <a:off x="230474" y="1260415"/>
            <a:ext cx="10813764" cy="4739759"/>
          </a:xfrm>
          <a:prstGeom prst="rect">
            <a:avLst/>
          </a:prstGeom>
          <a:solidFill>
            <a:srgbClr val="FDFDF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b="0" i="0" u="none" strike="noStrike" cap="none" normalizeH="0" baseline="0" dirty="0">
                <a:ln>
                  <a:noFill/>
                </a:ln>
                <a:solidFill>
                  <a:srgbClr val="373737"/>
                </a:solidFill>
                <a:effectLst/>
                <a:latin typeface="inherit"/>
              </a:rPr>
              <a:t>Dans le langage SQL, la commande CROSS JOIN est un type de jointure sur 2 tables SQL qui permet de retourner le produit cartésien. Autrement dit, cela permet de retourner chaque ligne d’une table avec chaque ligne d’une autre table. Ainsi effectuer le produit cartésien d’une table A qui contient 30 résultats avec une table B de 40 résultats va produire 1200 résultats (30 x 40 = 1200). En général la commande CROSS JOIN est combinée avec la commande WHERE pour filtrer les résultats qui respectent certaines conditions.</a:t>
            </a:r>
            <a:endParaRPr kumimoji="0" lang="fr-FR" altLang="fr-FR" b="0" i="0" u="none" strike="noStrike" cap="none" normalizeH="0" baseline="0" dirty="0">
              <a:ln>
                <a:noFill/>
              </a:ln>
              <a:solidFill>
                <a:srgbClr val="373737"/>
              </a:solidFill>
              <a:effectLst/>
              <a:latin typeface="Helvetica Neue"/>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rgbClr val="373737"/>
                </a:solidFill>
                <a:effectLst/>
                <a:latin typeface="inherit"/>
              </a:rPr>
              <a:t>Attention</a:t>
            </a:r>
            <a:r>
              <a:rPr kumimoji="0" lang="fr-FR" altLang="fr-FR" b="0" i="0" u="none" strike="noStrike" cap="none" normalizeH="0" baseline="0" dirty="0">
                <a:ln>
                  <a:noFill/>
                </a:ln>
                <a:solidFill>
                  <a:srgbClr val="373737"/>
                </a:solidFill>
                <a:effectLst/>
                <a:latin typeface="inherit"/>
              </a:rPr>
              <a:t>, le nombre de résultat peut facilement être très élevé. S’il est effectué sur des tables avec beaucoup d’enregistrements, cela peut ralentir sensiblement le serveur.</a:t>
            </a:r>
            <a:endParaRPr kumimoji="0" lang="fr-FR" altLang="fr-FR" b="1" i="0" u="none" strike="noStrike" cap="none" normalizeH="0" baseline="0" dirty="0">
              <a:ln>
                <a:noFill/>
              </a:ln>
              <a:solidFill>
                <a:srgbClr val="000000"/>
              </a:solidFill>
              <a:effectLst/>
              <a:latin typeface="inherit"/>
            </a:endParaRPr>
          </a:p>
        </p:txBody>
      </p:sp>
    </p:spTree>
    <p:extLst>
      <p:ext uri="{BB962C8B-B14F-4D97-AF65-F5344CB8AC3E}">
        <p14:creationId xmlns:p14="http://schemas.microsoft.com/office/powerpoint/2010/main" val="999461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F02C0E-0131-7112-68F7-896A6E4C9F3D}"/>
              </a:ext>
            </a:extLst>
          </p:cNvPr>
          <p:cNvSpPr>
            <a:spLocks noGrp="1"/>
          </p:cNvSpPr>
          <p:nvPr>
            <p:ph type="title"/>
          </p:nvPr>
        </p:nvSpPr>
        <p:spPr/>
        <p:txBody>
          <a:bodyPr/>
          <a:lstStyle/>
          <a:p>
            <a:r>
              <a:rPr lang="fr-FR" altLang="fr-FR" b="1" dirty="0">
                <a:solidFill>
                  <a:srgbClr val="222222"/>
                </a:solidFill>
                <a:latin typeface="inherit"/>
              </a:rPr>
              <a:t>SQL CROSS JOIN</a:t>
            </a:r>
            <a:endParaRPr lang="fr-FR" dirty="0"/>
          </a:p>
        </p:txBody>
      </p:sp>
      <p:sp>
        <p:nvSpPr>
          <p:cNvPr id="3" name="Espace réservé du contenu 2">
            <a:extLst>
              <a:ext uri="{FF2B5EF4-FFF2-40B4-BE49-F238E27FC236}">
                <a16:creationId xmlns:a16="http://schemas.microsoft.com/office/drawing/2014/main" id="{9B83FFCA-7B60-9A2D-0F21-BAA07B23FD2A}"/>
              </a:ext>
            </a:extLst>
          </p:cNvPr>
          <p:cNvSpPr>
            <a:spLocks noGrp="1"/>
          </p:cNvSpPr>
          <p:nvPr>
            <p:ph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4800" b="1" i="0" u="none" strike="noStrike" cap="none" normalizeH="0" baseline="0" dirty="0">
                <a:ln>
                  <a:noFill/>
                </a:ln>
                <a:solidFill>
                  <a:srgbClr val="000000"/>
                </a:solidFill>
                <a:effectLst/>
                <a:latin typeface="inherit"/>
              </a:rPr>
              <a:t>Syntaxe</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800" b="0" i="0" u="none" strike="noStrike" cap="none" normalizeH="0" baseline="0" dirty="0">
                <a:ln>
                  <a:noFill/>
                </a:ln>
                <a:solidFill>
                  <a:srgbClr val="373737"/>
                </a:solidFill>
                <a:effectLst/>
                <a:latin typeface="inherit"/>
              </a:rPr>
              <a:t>Pour effectuer un jointure avec CROSS JOIN, il convient d’effectuer une requête SQL respectant la syntaxe suivante:</a:t>
            </a:r>
            <a:endParaRPr kumimoji="0" lang="fr-FR" altLang="fr-FR" sz="1800" b="0" i="0" u="none" strike="noStrike" cap="none" normalizeH="0" baseline="0" dirty="0">
              <a:ln>
                <a:noFill/>
              </a:ln>
              <a:solidFill>
                <a:srgbClr val="373737"/>
              </a:solidFill>
              <a:effectLst/>
              <a:latin typeface="Courier 10 Pitch"/>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200" b="1" i="0" u="none" strike="noStrike" cap="none" normalizeH="0" baseline="0" dirty="0">
                <a:ln>
                  <a:noFill/>
                </a:ln>
                <a:solidFill>
                  <a:srgbClr val="373737"/>
                </a:solidFill>
                <a:effectLst/>
                <a:latin typeface="Courier 10 Pitch"/>
              </a:rPr>
              <a:t>SELECT * FROM table1 CROSS JOIN table2</a:t>
            </a:r>
            <a:endParaRPr kumimoji="0" lang="fr-FR" altLang="fr-FR" sz="4400" b="1" i="0" u="none" strike="noStrike" cap="none" normalizeH="0" baseline="0" dirty="0">
              <a:ln>
                <a:noFill/>
              </a:ln>
              <a:solidFill>
                <a:srgbClr val="373737"/>
              </a:solidFill>
              <a:effectLst/>
              <a:latin typeface="Helvetica Neue"/>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800" b="0" i="0" u="none" strike="noStrike" cap="none" normalizeH="0" baseline="0" dirty="0">
                <a:ln>
                  <a:noFill/>
                </a:ln>
                <a:solidFill>
                  <a:srgbClr val="373737"/>
                </a:solidFill>
                <a:effectLst/>
                <a:latin typeface="inherit"/>
              </a:rPr>
              <a:t>Méthode alternative pour retourner les mêmes résultats :</a:t>
            </a:r>
            <a:endParaRPr kumimoji="0" lang="fr-FR" altLang="fr-FR" sz="1800" b="0" i="0" u="none" strike="noStrike" cap="none" normalizeH="0" baseline="0" dirty="0">
              <a:ln>
                <a:noFill/>
              </a:ln>
              <a:solidFill>
                <a:srgbClr val="373737"/>
              </a:solidFill>
              <a:effectLst/>
              <a:latin typeface="Courier 10 Pitch"/>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200" b="1" i="0" u="none" strike="noStrike" cap="none" normalizeH="0" baseline="0" dirty="0">
                <a:ln>
                  <a:noFill/>
                </a:ln>
                <a:solidFill>
                  <a:srgbClr val="373737"/>
                </a:solidFill>
                <a:effectLst/>
                <a:latin typeface="Courier 10 Pitch"/>
              </a:rPr>
              <a:t>SELECT * FROM table1, table2</a:t>
            </a:r>
            <a:endParaRPr kumimoji="0" lang="fr-FR" altLang="fr-FR" sz="4400" b="1" i="0" u="none" strike="noStrike" cap="none" normalizeH="0" baseline="0" dirty="0">
              <a:ln>
                <a:noFill/>
              </a:ln>
              <a:solidFill>
                <a:srgbClr val="373737"/>
              </a:solidFill>
              <a:effectLst/>
              <a:latin typeface="Helvetica Neue"/>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800" b="0" i="0" u="none" strike="noStrike" cap="none" normalizeH="0" baseline="0" dirty="0">
                <a:ln>
                  <a:noFill/>
                </a:ln>
                <a:solidFill>
                  <a:srgbClr val="373737"/>
                </a:solidFill>
                <a:effectLst/>
                <a:latin typeface="inherit"/>
              </a:rPr>
              <a:t>L’une ou l’autre de ces syntaxes permettent d’associer tous les résultats de </a:t>
            </a:r>
            <a:r>
              <a:rPr kumimoji="0" lang="fr-FR" altLang="fr-FR" sz="2800" b="1" i="0" u="none" strike="noStrike" cap="none" normalizeH="0" baseline="0" dirty="0">
                <a:ln>
                  <a:noFill/>
                </a:ln>
                <a:solidFill>
                  <a:srgbClr val="373737"/>
                </a:solidFill>
                <a:effectLst/>
                <a:latin typeface="inherit"/>
              </a:rPr>
              <a:t>table1</a:t>
            </a:r>
            <a:r>
              <a:rPr kumimoji="0" lang="fr-FR" altLang="fr-FR" sz="2800" b="0" i="0" u="none" strike="noStrike" cap="none" normalizeH="0" baseline="0" dirty="0">
                <a:ln>
                  <a:noFill/>
                </a:ln>
                <a:solidFill>
                  <a:srgbClr val="373737"/>
                </a:solidFill>
                <a:effectLst/>
                <a:latin typeface="inherit"/>
              </a:rPr>
              <a:t> avec chacun des résultats de </a:t>
            </a:r>
            <a:r>
              <a:rPr kumimoji="0" lang="fr-FR" altLang="fr-FR" sz="2800" b="1" i="0" u="none" strike="noStrike" cap="none" normalizeH="0" baseline="0" dirty="0">
                <a:ln>
                  <a:noFill/>
                </a:ln>
                <a:solidFill>
                  <a:srgbClr val="373737"/>
                </a:solidFill>
                <a:effectLst/>
                <a:latin typeface="inherit"/>
              </a:rPr>
              <a:t>table2</a:t>
            </a:r>
            <a:r>
              <a:rPr kumimoji="0" lang="fr-FR" altLang="fr-FR" sz="2800" b="0" i="0" u="none" strike="noStrike" cap="none" normalizeH="0" baseline="0" dirty="0">
                <a:ln>
                  <a:noFill/>
                </a:ln>
                <a:solidFill>
                  <a:srgbClr val="373737"/>
                </a:solidFill>
                <a:effectLst/>
                <a:latin typeface="inherit"/>
              </a:rPr>
              <a:t>.</a:t>
            </a:r>
            <a:endParaRPr kumimoji="0" lang="fr-FR" altLang="fr-FR" sz="4400" b="0" i="0" u="none" strike="noStrike" cap="none" normalizeH="0" baseline="0" dirty="0">
              <a:ln>
                <a:noFill/>
              </a:ln>
              <a:solidFill>
                <a:schemeClr val="tx1"/>
              </a:solidFill>
              <a:effectLst/>
              <a:latin typeface="Arial" panose="020B0604020202020204" pitchFamily="34" charset="0"/>
            </a:endParaRPr>
          </a:p>
          <a:p>
            <a:endParaRPr lang="fr-FR" dirty="0"/>
          </a:p>
        </p:txBody>
      </p:sp>
    </p:spTree>
    <p:extLst>
      <p:ext uri="{BB962C8B-B14F-4D97-AF65-F5344CB8AC3E}">
        <p14:creationId xmlns:p14="http://schemas.microsoft.com/office/powerpoint/2010/main" val="1911882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DB80F7-12AC-A707-44F7-33FF008880A4}"/>
              </a:ext>
            </a:extLst>
          </p:cNvPr>
          <p:cNvSpPr>
            <a:spLocks noGrp="1"/>
          </p:cNvSpPr>
          <p:nvPr>
            <p:ph type="title"/>
          </p:nvPr>
        </p:nvSpPr>
        <p:spPr/>
        <p:txBody>
          <a:bodyPr/>
          <a:lstStyle/>
          <a:p>
            <a:r>
              <a:rPr lang="fr-FR" altLang="fr-FR" b="1" dirty="0">
                <a:solidFill>
                  <a:srgbClr val="222222"/>
                </a:solidFill>
                <a:latin typeface="inherit"/>
              </a:rPr>
              <a:t>SQL LEFT JOIN</a:t>
            </a:r>
            <a:endParaRPr lang="fr-FR" dirty="0"/>
          </a:p>
        </p:txBody>
      </p:sp>
      <p:sp>
        <p:nvSpPr>
          <p:cNvPr id="3" name="Espace réservé du contenu 2">
            <a:extLst>
              <a:ext uri="{FF2B5EF4-FFF2-40B4-BE49-F238E27FC236}">
                <a16:creationId xmlns:a16="http://schemas.microsoft.com/office/drawing/2014/main" id="{B4978D04-C668-F552-A9DE-9F84F4CCB023}"/>
              </a:ext>
            </a:extLst>
          </p:cNvPr>
          <p:cNvSpPr>
            <a:spLocks noGrp="1"/>
          </p:cNvSpPr>
          <p:nvPr>
            <p:ph idx="1"/>
          </p:nvPr>
        </p:nvSpPr>
        <p:spPr/>
        <p:txBody>
          <a:bodyPr>
            <a:norm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4000" b="0" i="0" u="none" strike="noStrike" cap="none" normalizeH="0" baseline="0" dirty="0">
                <a:ln>
                  <a:noFill/>
                </a:ln>
                <a:solidFill>
                  <a:srgbClr val="373737"/>
                </a:solidFill>
                <a:effectLst/>
                <a:latin typeface="inherit"/>
              </a:rPr>
              <a:t>Dans le langage SQL, la commande LEFT JOIN (aussi appelée LEFT OUTER JOIN) est un type de jointure entre 2 tables. Cela permet de lister tous les résultats de la table de gauche (</a:t>
            </a:r>
            <a:r>
              <a:rPr kumimoji="0" lang="fr-FR" altLang="fr-FR" sz="4000" b="0" i="0" u="none" strike="noStrike" cap="none" normalizeH="0" baseline="0" dirty="0" err="1">
                <a:ln>
                  <a:noFill/>
                </a:ln>
                <a:solidFill>
                  <a:srgbClr val="373737"/>
                </a:solidFill>
                <a:effectLst/>
                <a:latin typeface="inherit"/>
              </a:rPr>
              <a:t>left</a:t>
            </a:r>
            <a:r>
              <a:rPr kumimoji="0" lang="fr-FR" altLang="fr-FR" sz="4000" b="0" i="0" u="none" strike="noStrike" cap="none" normalizeH="0" baseline="0" dirty="0">
                <a:ln>
                  <a:noFill/>
                </a:ln>
                <a:solidFill>
                  <a:srgbClr val="373737"/>
                </a:solidFill>
                <a:effectLst/>
                <a:latin typeface="inherit"/>
              </a:rPr>
              <a:t> = gauche) même s’il n’y a pas de correspondance dans la deuxième tables.</a:t>
            </a:r>
            <a:endParaRPr kumimoji="0" lang="fr-FR" altLang="fr-FR" sz="4000" b="0" i="0" u="none" strike="noStrike" cap="none" normalizeH="0" baseline="0" dirty="0">
              <a:ln>
                <a:noFill/>
              </a:ln>
              <a:solidFill>
                <a:srgbClr val="373737"/>
              </a:solidFill>
              <a:effectLst/>
              <a:latin typeface="Helvetica Neue"/>
            </a:endParaRPr>
          </a:p>
          <a:p>
            <a:endParaRPr lang="fr-FR" sz="4000" dirty="0"/>
          </a:p>
        </p:txBody>
      </p:sp>
    </p:spTree>
    <p:extLst>
      <p:ext uri="{BB962C8B-B14F-4D97-AF65-F5344CB8AC3E}">
        <p14:creationId xmlns:p14="http://schemas.microsoft.com/office/powerpoint/2010/main" val="2997762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8B09AA-8572-83A5-E772-406E8F0DF260}"/>
              </a:ext>
            </a:extLst>
          </p:cNvPr>
          <p:cNvSpPr>
            <a:spLocks noGrp="1"/>
          </p:cNvSpPr>
          <p:nvPr>
            <p:ph type="title"/>
          </p:nvPr>
        </p:nvSpPr>
        <p:spPr>
          <a:xfrm>
            <a:off x="838200" y="123150"/>
            <a:ext cx="10515600" cy="1325563"/>
          </a:xfrm>
        </p:spPr>
        <p:txBody>
          <a:bodyPr/>
          <a:lstStyle/>
          <a:p>
            <a:r>
              <a:rPr lang="fr-FR" altLang="fr-FR" b="1" dirty="0">
                <a:solidFill>
                  <a:srgbClr val="222222"/>
                </a:solidFill>
                <a:latin typeface="inherit"/>
              </a:rPr>
              <a:t>SQL LEFT JOIN</a:t>
            </a:r>
            <a:endParaRPr lang="fr-FR" dirty="0"/>
          </a:p>
        </p:txBody>
      </p:sp>
      <p:sp>
        <p:nvSpPr>
          <p:cNvPr id="3" name="Espace réservé du contenu 2">
            <a:extLst>
              <a:ext uri="{FF2B5EF4-FFF2-40B4-BE49-F238E27FC236}">
                <a16:creationId xmlns:a16="http://schemas.microsoft.com/office/drawing/2014/main" id="{4B39DA6B-09EB-E32F-927D-4434238324A2}"/>
              </a:ext>
            </a:extLst>
          </p:cNvPr>
          <p:cNvSpPr>
            <a:spLocks noGrp="1"/>
          </p:cNvSpPr>
          <p:nvPr>
            <p:ph idx="1"/>
          </p:nvPr>
        </p:nvSpPr>
        <p:spPr/>
        <p:txBody>
          <a:bodyPr/>
          <a:lstStyle/>
          <a:p>
            <a:endParaRPr lang="fr-FR" dirty="0"/>
          </a:p>
        </p:txBody>
      </p:sp>
      <p:sp>
        <p:nvSpPr>
          <p:cNvPr id="4" name="Rectangle 1">
            <a:extLst>
              <a:ext uri="{FF2B5EF4-FFF2-40B4-BE49-F238E27FC236}">
                <a16:creationId xmlns:a16="http://schemas.microsoft.com/office/drawing/2014/main" id="{2B638983-2A58-C1ED-E910-C9713F7BD4CE}"/>
              </a:ext>
            </a:extLst>
          </p:cNvPr>
          <p:cNvSpPr>
            <a:spLocks noChangeArrowheads="1"/>
          </p:cNvSpPr>
          <p:nvPr/>
        </p:nvSpPr>
        <p:spPr bwMode="auto">
          <a:xfrm>
            <a:off x="588051" y="1041023"/>
            <a:ext cx="11015897" cy="5847755"/>
          </a:xfrm>
          <a:prstGeom prst="rect">
            <a:avLst/>
          </a:prstGeom>
          <a:solidFill>
            <a:srgbClr val="FDFDF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600" b="1" i="0" u="none" strike="noStrike" cap="none" normalizeH="0" baseline="0" dirty="0">
                <a:ln>
                  <a:noFill/>
                </a:ln>
                <a:solidFill>
                  <a:srgbClr val="000000"/>
                </a:solidFill>
                <a:effectLst/>
                <a:latin typeface="inherit"/>
              </a:rPr>
              <a:t>Syntaxe</a:t>
            </a:r>
            <a:endParaRPr kumimoji="0" lang="fr-FR" altLang="fr-FR" sz="4000" b="1" i="0" u="none" strike="noStrike" cap="none" normalizeH="0" baseline="0" dirty="0">
              <a:ln>
                <a:noFill/>
              </a:ln>
              <a:solidFill>
                <a:srgbClr val="000000"/>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800" b="0" i="0" u="none" strike="noStrike" cap="none" normalizeH="0" baseline="0" dirty="0">
                <a:ln>
                  <a:noFill/>
                </a:ln>
                <a:solidFill>
                  <a:srgbClr val="373737"/>
                </a:solidFill>
                <a:effectLst/>
                <a:latin typeface="inherit"/>
              </a:rPr>
              <a:t>Pour lister les enregistrement de table1, même s’il n’y a pas de correspondance avec table2, il convient d’effectuer une requête SQL utilisant la syntaxe suivante.</a:t>
            </a:r>
            <a:endParaRPr kumimoji="0" lang="fr-FR" altLang="fr-FR" sz="2800" b="0" i="0" u="none" strike="noStrike" cap="none" normalizeH="0" baseline="0" dirty="0">
              <a:ln>
                <a:noFill/>
              </a:ln>
              <a:solidFill>
                <a:srgbClr val="373737"/>
              </a:solidFill>
              <a:effectLst/>
              <a:latin typeface="Courier 10 Pitch"/>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800" b="1" i="0" u="none" strike="noStrike" cap="none" normalizeH="0" baseline="0" dirty="0">
                <a:ln>
                  <a:noFill/>
                </a:ln>
                <a:solidFill>
                  <a:srgbClr val="373737"/>
                </a:solidFill>
                <a:effectLst/>
                <a:latin typeface="Courier 10 Pitch"/>
              </a:rPr>
              <a:t>SELECT * FROM table1 LEFT JOIN table2 ON table1.id = table2.fk_id</a:t>
            </a:r>
            <a:endParaRPr kumimoji="0" lang="fr-FR" altLang="fr-FR" sz="2800" b="1" i="0" u="none" strike="noStrike" cap="none" normalizeH="0" baseline="0" dirty="0">
              <a:ln>
                <a:noFill/>
              </a:ln>
              <a:solidFill>
                <a:srgbClr val="373737"/>
              </a:solidFill>
              <a:effectLst/>
              <a:latin typeface="Helvetica Neue"/>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800" b="0" i="0" u="none" strike="noStrike" cap="none" normalizeH="0" baseline="0" dirty="0">
                <a:ln>
                  <a:noFill/>
                </a:ln>
                <a:solidFill>
                  <a:srgbClr val="373737"/>
                </a:solidFill>
                <a:effectLst/>
                <a:latin typeface="inherit"/>
              </a:rPr>
              <a:t>La requête peux aussi s’écrire de la façon suivante :</a:t>
            </a:r>
            <a:endParaRPr kumimoji="0" lang="fr-FR" altLang="fr-FR" sz="2800" b="0" i="0" u="none" strike="noStrike" cap="none" normalizeH="0" baseline="0" dirty="0">
              <a:ln>
                <a:noFill/>
              </a:ln>
              <a:solidFill>
                <a:srgbClr val="373737"/>
              </a:solidFill>
              <a:effectLst/>
              <a:latin typeface="Courier 10 Pitch"/>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800" b="1" i="0" u="none" strike="noStrike" cap="none" normalizeH="0" baseline="0" dirty="0">
                <a:ln>
                  <a:noFill/>
                </a:ln>
                <a:solidFill>
                  <a:srgbClr val="373737"/>
                </a:solidFill>
                <a:effectLst/>
                <a:latin typeface="Courier 10 Pitch"/>
              </a:rPr>
              <a:t>SELECT * FROM table1 LEFT OUTER JOIN table2 ON table1.id = table2.fk_id</a:t>
            </a:r>
            <a:endParaRPr kumimoji="0" lang="fr-FR" altLang="fr-FR" sz="2800" b="1" i="0" u="none" strike="noStrike" cap="none" normalizeH="0" baseline="0" dirty="0">
              <a:ln>
                <a:noFill/>
              </a:ln>
              <a:solidFill>
                <a:srgbClr val="373737"/>
              </a:solidFill>
              <a:effectLst/>
              <a:latin typeface="Helvetica Neue"/>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800" b="0" i="0" u="none" strike="noStrike" cap="none" normalizeH="0" baseline="0" dirty="0">
                <a:ln>
                  <a:noFill/>
                </a:ln>
                <a:solidFill>
                  <a:srgbClr val="373737"/>
                </a:solidFill>
                <a:effectLst/>
                <a:latin typeface="inherit"/>
              </a:rPr>
              <a:t>Cette requête est particulièrement intéressante pour récupérer les informations de </a:t>
            </a:r>
            <a:r>
              <a:rPr kumimoji="0" lang="fr-FR" altLang="fr-FR" sz="2800" b="1" i="0" u="none" strike="noStrike" cap="none" normalizeH="0" baseline="0" dirty="0">
                <a:ln>
                  <a:noFill/>
                </a:ln>
                <a:solidFill>
                  <a:srgbClr val="373737"/>
                </a:solidFill>
                <a:effectLst/>
                <a:latin typeface="inherit"/>
              </a:rPr>
              <a:t>table1</a:t>
            </a:r>
            <a:r>
              <a:rPr kumimoji="0" lang="fr-FR" altLang="fr-FR" sz="2800" b="0" i="0" u="none" strike="noStrike" cap="none" normalizeH="0" baseline="0" dirty="0">
                <a:ln>
                  <a:noFill/>
                </a:ln>
                <a:solidFill>
                  <a:srgbClr val="373737"/>
                </a:solidFill>
                <a:effectLst/>
                <a:latin typeface="inherit"/>
              </a:rPr>
              <a:t> tout en récupérant les données associées, même s’il n’y a pas de correspondance avec </a:t>
            </a:r>
            <a:r>
              <a:rPr kumimoji="0" lang="fr-FR" altLang="fr-FR" sz="2800" b="1" i="0" u="none" strike="noStrike" cap="none" normalizeH="0" baseline="0" dirty="0">
                <a:ln>
                  <a:noFill/>
                </a:ln>
                <a:solidFill>
                  <a:srgbClr val="373737"/>
                </a:solidFill>
                <a:effectLst/>
                <a:latin typeface="inherit"/>
              </a:rPr>
              <a:t>table2</a:t>
            </a:r>
            <a:r>
              <a:rPr kumimoji="0" lang="fr-FR" altLang="fr-FR" sz="2800" b="0" i="0" u="none" strike="noStrike" cap="none" normalizeH="0" baseline="0" dirty="0">
                <a:ln>
                  <a:noFill/>
                </a:ln>
                <a:solidFill>
                  <a:srgbClr val="373737"/>
                </a:solidFill>
                <a:effectLst/>
                <a:latin typeface="inherit"/>
              </a:rPr>
              <a:t>. A savoir, s’il n’y a pas de correspondance les colonnes de </a:t>
            </a:r>
            <a:r>
              <a:rPr kumimoji="0" lang="fr-FR" altLang="fr-FR" sz="2800" b="1" i="0" u="none" strike="noStrike" cap="none" normalizeH="0" baseline="0" dirty="0">
                <a:ln>
                  <a:noFill/>
                </a:ln>
                <a:solidFill>
                  <a:srgbClr val="373737"/>
                </a:solidFill>
                <a:effectLst/>
                <a:latin typeface="inherit"/>
              </a:rPr>
              <a:t>table2</a:t>
            </a:r>
            <a:r>
              <a:rPr kumimoji="0" lang="fr-FR" altLang="fr-FR" sz="2800" b="0" i="0" u="none" strike="noStrike" cap="none" normalizeH="0" baseline="0" dirty="0">
                <a:ln>
                  <a:noFill/>
                </a:ln>
                <a:solidFill>
                  <a:srgbClr val="373737"/>
                </a:solidFill>
                <a:effectLst/>
                <a:latin typeface="inherit"/>
              </a:rPr>
              <a:t> vaudront toutes NULL.</a:t>
            </a:r>
            <a:endParaRPr kumimoji="0" lang="fr-FR" altLang="fr-FR" sz="2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5421607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827</Words>
  <Application>Microsoft Office PowerPoint</Application>
  <PresentationFormat>Grand écran</PresentationFormat>
  <Paragraphs>48</Paragraphs>
  <Slides>14</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14</vt:i4>
      </vt:variant>
    </vt:vector>
  </HeadingPairs>
  <TitlesOfParts>
    <vt:vector size="23" baseType="lpstr">
      <vt:lpstr>Arial</vt:lpstr>
      <vt:lpstr>Calibri</vt:lpstr>
      <vt:lpstr>Calibri Light</vt:lpstr>
      <vt:lpstr>Courier 10 Pitch</vt:lpstr>
      <vt:lpstr>Georgia</vt:lpstr>
      <vt:lpstr>Helvetica Neue</vt:lpstr>
      <vt:lpstr>inherit</vt:lpstr>
      <vt:lpstr>NimbusSanL-Bold</vt:lpstr>
      <vt:lpstr>Thème Office</vt:lpstr>
      <vt:lpstr>Cours de Base de Données Cours n. 4 :  Algèbre relationnelle JOINTURE</vt:lpstr>
      <vt:lpstr>SQL INNER JOIN</vt:lpstr>
      <vt:lpstr>SQL INNER JOIN</vt:lpstr>
      <vt:lpstr>SQL INNER JOIN</vt:lpstr>
      <vt:lpstr>SQL INNER JOIN</vt:lpstr>
      <vt:lpstr>SQL CROSS JOIN </vt:lpstr>
      <vt:lpstr>SQL CROSS JOIN</vt:lpstr>
      <vt:lpstr>SQL LEFT JOIN</vt:lpstr>
      <vt:lpstr>SQL LEFT JOIN</vt:lpstr>
      <vt:lpstr>Jointure gauche (LEFT JOINT) </vt:lpstr>
      <vt:lpstr>SQL RIGHT JOIN</vt:lpstr>
      <vt:lpstr>Jointure droite (RIGHT JOINT) </vt:lpstr>
      <vt:lpstr>SQL RIGHT JOIN</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Acer</dc:creator>
  <cp:lastModifiedBy>Acer</cp:lastModifiedBy>
  <cp:revision>2</cp:revision>
  <dcterms:created xsi:type="dcterms:W3CDTF">2023-12-19T21:23:29Z</dcterms:created>
  <dcterms:modified xsi:type="dcterms:W3CDTF">2025-06-04T08:16:37Z</dcterms:modified>
</cp:coreProperties>
</file>