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4" r:id="rId14"/>
    <p:sldId id="275" r:id="rId15"/>
    <p:sldId id="276" r:id="rId16"/>
    <p:sldId id="277" r:id="rId17"/>
    <p:sldId id="279" r:id="rId18"/>
    <p:sldId id="280" r:id="rId19"/>
    <p:sldId id="278" r:id="rId20"/>
    <p:sldId id="281" r:id="rId21"/>
    <p:sldId id="282" r:id="rId22"/>
    <p:sldId id="283" r:id="rId23"/>
    <p:sldId id="284" r:id="rId24"/>
    <p:sldId id="285" r:id="rId25"/>
    <p:sldId id="286" r:id="rId26"/>
    <p:sldId id="287" r:id="rId2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300" y="90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CFFC3C-A366-E2CA-C7FB-42871AF33C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DAB5029-B139-06C4-3935-B00F8E5621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3203E9-7AE6-E745-4C85-258EC0C35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98EA-1E14-4425-870A-593386B5CB02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B7E06B-E438-07B2-953B-93521A6D9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8F40D8-5A28-CAFF-8AAA-643653199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2457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D6CB7D-DE03-78C9-3DDE-62F1B8DE5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3A5025B-8B35-6CA1-4E2C-E2292CCB2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3C18D8-4DF5-7838-AA54-4EA848077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98EA-1E14-4425-870A-593386B5CB02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FA8C53-DA3B-DD0A-C401-38419233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818AD3-CEA1-7861-F6BE-712464974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569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9DB8BFE-0CA8-D9CF-E0D1-EFEE99F650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A30A188-A48C-6F57-A7C6-C7DFD92037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573B5D-2828-A61B-81DC-CE8D631F1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98EA-1E14-4425-870A-593386B5CB02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E4BD55-8EA5-E2D9-52A4-171B1C362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F91FCA-5112-A24F-A02C-E6F606927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7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04EF02-4037-0D5E-BAD1-346A3D784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6738A5-16E5-D7BD-3C01-BE854D139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B52B35-3132-AB72-2DE2-A5C516324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98EA-1E14-4425-870A-593386B5CB02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D0366A-8DF2-B799-CB21-7C09CAFC2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C84332-8C35-F054-D1BC-03B44474C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4326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860FCA-C75C-182E-C012-53045D9F3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923954-E88A-7535-A26D-BD507AC4E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BF970A-B272-9A91-35F3-249B251E1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98EA-1E14-4425-870A-593386B5CB02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0C34D3-BB51-FCB6-65DB-D9D391FFE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34A8B0-C279-31FD-DC57-B8F0B92C3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4069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95FA9B-5C43-65DC-7A1C-7987B594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9B8EF49-BCFD-E7A8-2A51-6BF94C6C6D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F8C9EF0-2A0A-9439-79B1-919895B826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5CED10B-5688-E419-F578-06C282D59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98EA-1E14-4425-870A-593386B5CB02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DDC4DA9-DF4D-3065-B22B-7F39A1CBE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835B55-A015-4127-4AAE-6215D7ED4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13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438046-5479-A5FC-5FDC-081A1CFCC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7618335-0D92-C096-FF7E-83603C16A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EE6B8B1-B851-EB25-502C-13077D555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E683962-A2EE-8C9E-5C86-AD229823C0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6060ED2-5DD5-E115-27FA-89FCD2075F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8D79D2C-E5D9-1B71-AB1D-BD70E61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98EA-1E14-4425-870A-593386B5CB02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F91871A-7BF1-358C-A60F-2A53C5F71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E35D65A-42B2-7F9F-924C-F490841F3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375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6BCA3A-5812-9A36-387C-B668E5DE7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26B9E20-4331-1FE8-9BB8-B5E0E1C75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98EA-1E14-4425-870A-593386B5CB02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8315F2B-8890-2F49-DBE3-9B168B130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5F63469-B440-36D7-859D-EC74C4968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70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A24BC00-F217-2E92-4473-D3ED4F697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98EA-1E14-4425-870A-593386B5CB02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796CF87-A65F-6000-52B0-0700C7E27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BD1B1F5-2831-1402-5846-B3AF59E57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225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4907DE-5035-4CF8-DAEC-7954E02F7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D64A8D-ADED-618C-0CF7-5FC217521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8404F30-63AD-6C3C-9E3F-DBEEB328DD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DD03795-32F4-7A0A-B177-4F08B95B8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98EA-1E14-4425-870A-593386B5CB02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15FD796-E05E-41FD-488D-782DB8AF0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96E22CB-185D-593D-3C2C-12652EE20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4570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C434E0-2650-9937-3F5F-9C67F2A7F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DD920D1-6BED-AA20-4CC0-5D903C1358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19F33F5-F2EC-2864-C3AD-793231EC9A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B889547-FF39-FA51-D6B3-5D79E1560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98EA-1E14-4425-870A-593386B5CB02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6AD9917-0BCA-AEAC-BB85-AF71A45E4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DFBC7DA-6A58-5B8C-BC01-4EB90FA59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84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3721F75-D58D-CE98-6AB7-0868AF6F7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22B24FC-D899-A328-97FC-85C3C73BF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376F14-9ABF-6448-1F07-F52E335FC2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E98EA-1E14-4425-870A-593386B5CB02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8C0180-8BCA-38CC-3F29-A632701476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9BD83CC-C6DB-8019-E195-63598E8B95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889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C449AB62-0D73-0724-EFAD-05B2BAE634B1}"/>
              </a:ext>
            </a:extLst>
          </p:cNvPr>
          <p:cNvSpPr/>
          <p:nvPr/>
        </p:nvSpPr>
        <p:spPr>
          <a:xfrm>
            <a:off x="3184207" y="832485"/>
            <a:ext cx="5823585" cy="638810"/>
          </a:xfrm>
          <a:custGeom>
            <a:avLst/>
            <a:gdLst/>
            <a:ahLst/>
            <a:cxnLst/>
            <a:rect l="l" t="t" r="r" b="b"/>
            <a:pathLst>
              <a:path w="5823584" h="638810">
                <a:moveTo>
                  <a:pt x="5823204" y="0"/>
                </a:moveTo>
                <a:lnTo>
                  <a:pt x="0" y="0"/>
                </a:lnTo>
                <a:lnTo>
                  <a:pt x="0" y="638555"/>
                </a:lnTo>
                <a:lnTo>
                  <a:pt x="5823204" y="638555"/>
                </a:lnTo>
                <a:lnTo>
                  <a:pt x="5823204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3BE4B5E3-8E4E-9E70-2C25-192A85DDE7CB}"/>
              </a:ext>
            </a:extLst>
          </p:cNvPr>
          <p:cNvSpPr txBox="1"/>
          <p:nvPr/>
        </p:nvSpPr>
        <p:spPr>
          <a:xfrm>
            <a:off x="3184207" y="954655"/>
            <a:ext cx="5823585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200" b="1" spc="-5" dirty="0" err="1">
                <a:solidFill>
                  <a:srgbClr val="000080"/>
                </a:solidFill>
                <a:latin typeface="Arial"/>
                <a:cs typeface="Arial"/>
              </a:rPr>
              <a:t>Cours</a:t>
            </a:r>
            <a:r>
              <a:rPr sz="2200" b="1" spc="-25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b="1" spc="-5" dirty="0">
                <a:solidFill>
                  <a:srgbClr val="000080"/>
                </a:solidFill>
                <a:latin typeface="Arial"/>
                <a:cs typeface="Arial"/>
              </a:rPr>
              <a:t>SGBD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C94DA8BF-3A4B-AD47-A8BF-FCC5C29C4062}"/>
              </a:ext>
            </a:extLst>
          </p:cNvPr>
          <p:cNvSpPr/>
          <p:nvPr/>
        </p:nvSpPr>
        <p:spPr>
          <a:xfrm>
            <a:off x="3175063" y="823340"/>
            <a:ext cx="5850890" cy="666115"/>
          </a:xfrm>
          <a:custGeom>
            <a:avLst/>
            <a:gdLst/>
            <a:ahLst/>
            <a:cxnLst/>
            <a:rect l="l" t="t" r="r" b="b"/>
            <a:pathLst>
              <a:path w="5850890" h="666115">
                <a:moveTo>
                  <a:pt x="5850636" y="9144"/>
                </a:moveTo>
                <a:lnTo>
                  <a:pt x="5841492" y="9144"/>
                </a:lnTo>
                <a:lnTo>
                  <a:pt x="5841492" y="0"/>
                </a:lnTo>
                <a:lnTo>
                  <a:pt x="5832348" y="0"/>
                </a:lnTo>
                <a:lnTo>
                  <a:pt x="5832348" y="9156"/>
                </a:lnTo>
                <a:lnTo>
                  <a:pt x="5832348" y="647700"/>
                </a:lnTo>
                <a:lnTo>
                  <a:pt x="9144" y="647700"/>
                </a:lnTo>
                <a:lnTo>
                  <a:pt x="9144" y="9156"/>
                </a:lnTo>
                <a:lnTo>
                  <a:pt x="5832348" y="9156"/>
                </a:lnTo>
                <a:lnTo>
                  <a:pt x="5832348" y="0"/>
                </a:lnTo>
                <a:lnTo>
                  <a:pt x="9144" y="0"/>
                </a:lnTo>
                <a:lnTo>
                  <a:pt x="0" y="0"/>
                </a:lnTo>
                <a:lnTo>
                  <a:pt x="0" y="9144"/>
                </a:lnTo>
                <a:lnTo>
                  <a:pt x="0" y="647700"/>
                </a:lnTo>
                <a:lnTo>
                  <a:pt x="0" y="656856"/>
                </a:lnTo>
                <a:lnTo>
                  <a:pt x="9144" y="656856"/>
                </a:lnTo>
                <a:lnTo>
                  <a:pt x="9144" y="665988"/>
                </a:lnTo>
                <a:lnTo>
                  <a:pt x="5832348" y="665988"/>
                </a:lnTo>
                <a:lnTo>
                  <a:pt x="5841492" y="665988"/>
                </a:lnTo>
                <a:lnTo>
                  <a:pt x="5850636" y="666000"/>
                </a:lnTo>
                <a:lnTo>
                  <a:pt x="5850636" y="656844"/>
                </a:lnTo>
                <a:lnTo>
                  <a:pt x="5850636" y="647700"/>
                </a:lnTo>
                <a:lnTo>
                  <a:pt x="5850636" y="91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>
            <a:extLst>
              <a:ext uri="{FF2B5EF4-FFF2-40B4-BE49-F238E27FC236}">
                <a16:creationId xmlns:a16="http://schemas.microsoft.com/office/drawing/2014/main" id="{19C4547F-A18A-C2CC-CB7B-4D019C9CFD84}"/>
              </a:ext>
            </a:extLst>
          </p:cNvPr>
          <p:cNvSpPr txBox="1"/>
          <p:nvPr/>
        </p:nvSpPr>
        <p:spPr>
          <a:xfrm>
            <a:off x="3853508" y="2365879"/>
            <a:ext cx="4482465" cy="682625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700" marR="5080" indent="504825">
              <a:lnSpc>
                <a:spcPts val="2530"/>
              </a:lnSpc>
              <a:spcBef>
                <a:spcPts val="275"/>
              </a:spcBef>
            </a:pPr>
            <a:r>
              <a:rPr sz="2200" b="1" spc="-5" dirty="0">
                <a:solidFill>
                  <a:srgbClr val="000080"/>
                </a:solidFill>
                <a:latin typeface="Arial"/>
                <a:cs typeface="Arial"/>
              </a:rPr>
              <a:t>Concepts et </a:t>
            </a:r>
            <a:r>
              <a:rPr sz="2200" b="1" dirty="0">
                <a:solidFill>
                  <a:srgbClr val="000080"/>
                </a:solidFill>
                <a:latin typeface="Arial"/>
                <a:cs typeface="Arial"/>
              </a:rPr>
              <a:t>langages </a:t>
            </a:r>
            <a:r>
              <a:rPr sz="2200" b="1" spc="-5" dirty="0">
                <a:solidFill>
                  <a:srgbClr val="000080"/>
                </a:solidFill>
                <a:latin typeface="Arial"/>
                <a:cs typeface="Arial"/>
              </a:rPr>
              <a:t>des </a:t>
            </a:r>
            <a:r>
              <a:rPr sz="2200" b="1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b="1" spc="-5" dirty="0">
                <a:solidFill>
                  <a:srgbClr val="000080"/>
                </a:solidFill>
                <a:latin typeface="Arial"/>
                <a:cs typeface="Arial"/>
              </a:rPr>
              <a:t>Bases</a:t>
            </a:r>
            <a:r>
              <a:rPr sz="2200" b="1" spc="-25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0080"/>
                </a:solidFill>
                <a:latin typeface="Arial"/>
                <a:cs typeface="Arial"/>
              </a:rPr>
              <a:t>de</a:t>
            </a:r>
            <a:r>
              <a:rPr sz="2200" b="1" spc="-20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b="1" spc="-5" dirty="0">
                <a:solidFill>
                  <a:srgbClr val="000080"/>
                </a:solidFill>
                <a:latin typeface="Arial"/>
                <a:cs typeface="Arial"/>
              </a:rPr>
              <a:t>Données</a:t>
            </a:r>
            <a:r>
              <a:rPr sz="2200" b="1" spc="-25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b="1" spc="-5" dirty="0">
                <a:solidFill>
                  <a:srgbClr val="000080"/>
                </a:solidFill>
                <a:latin typeface="Arial"/>
                <a:cs typeface="Arial"/>
              </a:rPr>
              <a:t>Relationnelles</a:t>
            </a:r>
            <a:endParaRPr sz="2200">
              <a:latin typeface="Arial"/>
              <a:cs typeface="Arial"/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54C999AD-A9F3-D32F-8735-A9598232A40C}"/>
              </a:ext>
            </a:extLst>
          </p:cNvPr>
          <p:cNvSpPr txBox="1"/>
          <p:nvPr/>
        </p:nvSpPr>
        <p:spPr>
          <a:xfrm>
            <a:off x="4895150" y="4183249"/>
            <a:ext cx="24003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0080"/>
                </a:solidFill>
                <a:latin typeface="Arial MT"/>
                <a:cs typeface="Arial MT"/>
              </a:rPr>
              <a:t>SUPPORT</a:t>
            </a:r>
            <a:r>
              <a:rPr sz="1800" spc="-50" dirty="0">
                <a:solidFill>
                  <a:srgbClr val="00008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000080"/>
                </a:solidFill>
                <a:latin typeface="Arial MT"/>
                <a:cs typeface="Arial MT"/>
              </a:rPr>
              <a:t>DE</a:t>
            </a:r>
            <a:r>
              <a:rPr sz="1800" spc="-45" dirty="0">
                <a:solidFill>
                  <a:srgbClr val="00008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000080"/>
                </a:solidFill>
                <a:latin typeface="Arial MT"/>
                <a:cs typeface="Arial MT"/>
              </a:rPr>
              <a:t>COURS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9" name="object 7">
            <a:extLst>
              <a:ext uri="{FF2B5EF4-FFF2-40B4-BE49-F238E27FC236}">
                <a16:creationId xmlns:a16="http://schemas.microsoft.com/office/drawing/2014/main" id="{B3C8DFC7-F7DB-5D2F-76B2-153502D7EA4B}"/>
              </a:ext>
            </a:extLst>
          </p:cNvPr>
          <p:cNvSpPr txBox="1"/>
          <p:nvPr/>
        </p:nvSpPr>
        <p:spPr>
          <a:xfrm>
            <a:off x="3800475" y="5157788"/>
            <a:ext cx="4607114" cy="8694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en-US" sz="1800" dirty="0" err="1">
                <a:solidFill>
                  <a:srgbClr val="000080"/>
                </a:solidFill>
                <a:latin typeface="Arial MT"/>
                <a:cs typeface="Arial MT"/>
              </a:rPr>
              <a:t>Pr</a:t>
            </a:r>
            <a:r>
              <a:rPr lang="en-US" sz="1800" dirty="0">
                <a:solidFill>
                  <a:srgbClr val="000080"/>
                </a:solidFill>
                <a:latin typeface="Arial MT"/>
                <a:cs typeface="Arial MT"/>
              </a:rPr>
              <a:t> </a:t>
            </a:r>
            <a:r>
              <a:rPr lang="en-US" sz="1800" dirty="0" err="1">
                <a:solidFill>
                  <a:srgbClr val="000080"/>
                </a:solidFill>
                <a:latin typeface="Arial MT"/>
                <a:cs typeface="Arial MT"/>
              </a:rPr>
              <a:t>Cheikhou</a:t>
            </a:r>
            <a:r>
              <a:rPr lang="en-US" sz="1800" dirty="0">
                <a:solidFill>
                  <a:srgbClr val="000080"/>
                </a:solidFill>
                <a:latin typeface="Arial MT"/>
                <a:cs typeface="Arial MT"/>
              </a:rPr>
              <a:t> THIAM</a:t>
            </a:r>
            <a:endParaRPr lang="fr-FR" dirty="0"/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0080"/>
                </a:solidFill>
                <a:latin typeface="Arial MT"/>
                <a:cs typeface="Arial MT"/>
              </a:rPr>
              <a:t>U</a:t>
            </a:r>
            <a:r>
              <a:rPr lang="en-US" sz="1800" dirty="0">
                <a:solidFill>
                  <a:srgbClr val="000080"/>
                </a:solidFill>
                <a:latin typeface="Arial MT"/>
                <a:cs typeface="Arial MT"/>
              </a:rPr>
              <a:t>FR SES /UIDT de THIES/ 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pc="-25" dirty="0">
                <a:solidFill>
                  <a:srgbClr val="000080"/>
                </a:solidFill>
                <a:latin typeface="Arial MT"/>
                <a:cs typeface="Arial MT"/>
              </a:rPr>
              <a:t>cthiam</a:t>
            </a:r>
            <a:r>
              <a:rPr lang="en-US" spc="-25">
                <a:solidFill>
                  <a:srgbClr val="000080"/>
                </a:solidFill>
                <a:latin typeface="Arial MT"/>
                <a:cs typeface="Arial MT"/>
              </a:rPr>
              <a:t>@univ-thies</a:t>
            </a:r>
            <a:r>
              <a:rPr lang="en-US" spc="-25" dirty="0">
                <a:solidFill>
                  <a:srgbClr val="000080"/>
                </a:solidFill>
                <a:latin typeface="Arial MT"/>
                <a:cs typeface="Arial MT"/>
              </a:rPr>
              <a:t>.sn</a:t>
            </a:r>
            <a:r>
              <a:rPr sz="1800" spc="-25" dirty="0">
                <a:solidFill>
                  <a:srgbClr val="000080"/>
                </a:solidFill>
                <a:latin typeface="Arial MT"/>
                <a:cs typeface="Arial MT"/>
              </a:rPr>
              <a:t> </a:t>
            </a:r>
            <a:endParaRPr sz="1800" dirty="0"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665930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04A8A7-A1AA-6DB1-B090-C1A7F9961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REPRÉSENTATION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EF73C6-A3D5-54F9-F146-F3F031F5F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1 RELATION = 1 TABLE</a:t>
            </a:r>
          </a:p>
          <a:p>
            <a:endParaRPr lang="fr-FR" dirty="0"/>
          </a:p>
          <a:p>
            <a:r>
              <a:rPr lang="fr-FR" dirty="0"/>
              <a:t>1 ÉLÉMENT ou n-uplet = 1 LIGNE</a:t>
            </a:r>
          </a:p>
          <a:p>
            <a:endParaRPr lang="fr-FR" dirty="0"/>
          </a:p>
          <a:p>
            <a:r>
              <a:rPr lang="fr-FR" dirty="0"/>
              <a:t>∗ une relation est un ensemble ⇒ on ne peut pas avoir 2 lignes identiques</a:t>
            </a:r>
          </a:p>
          <a:p>
            <a:r>
              <a:rPr lang="fr-FR" dirty="0"/>
              <a:t>1 ATTRIBUT = 1 COLONNE</a:t>
            </a:r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07CDA14B-465B-3B4D-00A2-1F7FCE7D5B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9655" y="1447707"/>
            <a:ext cx="4496427" cy="1133633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96D1EF46-1DA9-AA9F-0B53-0F719A5726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004" y="2820029"/>
            <a:ext cx="5668166" cy="118126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29DA22C4-E82E-5F68-25CF-9D9B006F09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05267" y="4676636"/>
            <a:ext cx="5125165" cy="1991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594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8C218D-4CF3-88AE-C97A-726B52881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125"/>
          </a:xfrm>
        </p:spPr>
        <p:txBody>
          <a:bodyPr>
            <a:normAutofit fontScale="90000"/>
          </a:bodyPr>
          <a:lstStyle/>
          <a:p>
            <a:r>
              <a:rPr lang="fr-FR" dirty="0"/>
              <a:t>Exemples :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E6BEC8-0ADC-5390-CD5C-A30B4971BD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7275"/>
            <a:ext cx="10515600" cy="5119688"/>
          </a:xfrm>
        </p:spPr>
        <p:txBody>
          <a:bodyPr/>
          <a:lstStyle/>
          <a:p>
            <a:r>
              <a:rPr lang="fr-FR" dirty="0"/>
              <a:t>- La relation ELEVE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- La relation INSCRIPT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- La relation TRAJET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9A43194-DA04-C754-D5D8-3ABBFB054A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9279" y="1057275"/>
            <a:ext cx="5496692" cy="1476581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094424FF-147F-1083-A273-6D30FC31D9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9279" y="2700236"/>
            <a:ext cx="4667901" cy="1457528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1A0A7542-304F-E692-A5CE-F18B79E926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9279" y="4479078"/>
            <a:ext cx="4706007" cy="1486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680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46DF8E-163B-1C82-6FC2-D7FDF378E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4312"/>
            <a:ext cx="10515600" cy="635000"/>
          </a:xfrm>
        </p:spPr>
        <p:txBody>
          <a:bodyPr>
            <a:normAutofit fontScale="90000"/>
          </a:bodyPr>
          <a:lstStyle/>
          <a:p>
            <a:r>
              <a:rPr lang="fr-FR" dirty="0"/>
              <a:t>II LES DÉPENDANCES FONCTIONNELLES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F02C8E-DA36-6A09-59FD-3B7A5649D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985838"/>
            <a:ext cx="11544299" cy="5657850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 Dépendance fonctionnelle </a:t>
            </a:r>
          </a:p>
          <a:p>
            <a:endParaRPr lang="fr-FR" dirty="0"/>
          </a:p>
          <a:p>
            <a:pPr lvl="1"/>
            <a:r>
              <a:rPr lang="fr-FR" dirty="0"/>
              <a:t>Soit R(A1, A2, ...., An) un schéma de relation Soit X et Y des sous ensembles de {A1,A2,...An) </a:t>
            </a:r>
          </a:p>
          <a:p>
            <a:pPr lvl="1"/>
            <a:r>
              <a:rPr lang="fr-FR" dirty="0"/>
              <a:t>On dit que Y dépend fonctionnellement de X (X-&gt;Y) si à chaque valeur de X correspond une valeur unique de Y</a:t>
            </a:r>
          </a:p>
          <a:p>
            <a:pPr lvl="1"/>
            <a:r>
              <a:rPr lang="fr-FR" dirty="0"/>
              <a:t> on écrit : X → Y</a:t>
            </a:r>
          </a:p>
          <a:p>
            <a:pPr lvl="1"/>
            <a:r>
              <a:rPr lang="fr-FR" dirty="0"/>
              <a:t> on dit que : X détermine Y </a:t>
            </a:r>
          </a:p>
          <a:p>
            <a:pPr lvl="1"/>
            <a:r>
              <a:rPr lang="fr-FR" dirty="0"/>
              <a:t>Ex.:</a:t>
            </a:r>
          </a:p>
          <a:p>
            <a:pPr lvl="2"/>
            <a:r>
              <a:rPr lang="fr-FR" sz="2600" dirty="0"/>
              <a:t> PRODUIT (</a:t>
            </a:r>
            <a:r>
              <a:rPr lang="fr-FR" sz="2600" dirty="0" err="1"/>
              <a:t>no_prod</a:t>
            </a:r>
            <a:r>
              <a:rPr lang="fr-FR" sz="2600" dirty="0"/>
              <a:t>, nom, </a:t>
            </a:r>
            <a:r>
              <a:rPr lang="fr-FR" sz="2600" dirty="0" err="1"/>
              <a:t>prixUHT</a:t>
            </a:r>
            <a:r>
              <a:rPr lang="fr-FR" sz="2600" dirty="0"/>
              <a:t>) </a:t>
            </a:r>
          </a:p>
          <a:p>
            <a:pPr lvl="3"/>
            <a:r>
              <a:rPr lang="fr-FR" sz="2200" dirty="0" err="1"/>
              <a:t>no_prod</a:t>
            </a:r>
            <a:r>
              <a:rPr lang="fr-FR" sz="2200" dirty="0"/>
              <a:t> → (nom, </a:t>
            </a:r>
            <a:r>
              <a:rPr lang="fr-FR" sz="2200" dirty="0" err="1"/>
              <a:t>prixUHT</a:t>
            </a:r>
            <a:r>
              <a:rPr lang="fr-FR" sz="2200" dirty="0"/>
              <a:t>) </a:t>
            </a:r>
          </a:p>
          <a:p>
            <a:pPr lvl="2"/>
            <a:endParaRPr lang="fr-FR" dirty="0"/>
          </a:p>
          <a:p>
            <a:pPr lvl="2"/>
            <a:r>
              <a:rPr lang="fr-FR" sz="2600" dirty="0"/>
              <a:t>NOTE (</a:t>
            </a:r>
            <a:r>
              <a:rPr lang="fr-FR" sz="2600" dirty="0" err="1"/>
              <a:t>no_contrôle</a:t>
            </a:r>
            <a:r>
              <a:rPr lang="fr-FR" sz="2600" dirty="0"/>
              <a:t>, </a:t>
            </a:r>
            <a:r>
              <a:rPr lang="fr-FR" sz="2600" dirty="0" err="1"/>
              <a:t>no_élève</a:t>
            </a:r>
            <a:r>
              <a:rPr lang="fr-FR" sz="2600" dirty="0"/>
              <a:t>, note) </a:t>
            </a:r>
          </a:p>
          <a:p>
            <a:pPr lvl="3"/>
            <a:r>
              <a:rPr lang="fr-FR" sz="2200" dirty="0"/>
              <a:t>(</a:t>
            </a:r>
            <a:r>
              <a:rPr lang="fr-FR" sz="2200" dirty="0" err="1"/>
              <a:t>no_contrôle</a:t>
            </a:r>
            <a:r>
              <a:rPr lang="fr-FR" sz="2200" dirty="0"/>
              <a:t>, </a:t>
            </a:r>
            <a:r>
              <a:rPr lang="fr-FR" sz="2200" dirty="0" err="1"/>
              <a:t>no_élève</a:t>
            </a:r>
            <a:r>
              <a:rPr lang="fr-FR" sz="2200" dirty="0"/>
              <a:t>) → note </a:t>
            </a:r>
          </a:p>
          <a:p>
            <a:r>
              <a:rPr lang="fr-FR" dirty="0"/>
              <a:t> une dépendance fonctionnelle est une propriété sémantique, elle correspond à une contrainte supposée toujours vrai du monde réel</a:t>
            </a:r>
          </a:p>
          <a:p>
            <a:r>
              <a:rPr lang="fr-FR" dirty="0"/>
              <a:t> D.F. élémentaire</a:t>
            </a:r>
          </a:p>
          <a:p>
            <a:pPr lvl="1"/>
            <a:r>
              <a:rPr lang="fr-FR" dirty="0"/>
              <a:t>D.F. X -&gt; A mais A est un attribut unique non inclus dans X et il n’existe pas de X’ inclus dans X tel que X’ -&gt; A </a:t>
            </a:r>
          </a:p>
        </p:txBody>
      </p:sp>
    </p:spTree>
    <p:extLst>
      <p:ext uri="{BB962C8B-B14F-4D97-AF65-F5344CB8AC3E}">
        <p14:creationId xmlns:p14="http://schemas.microsoft.com/office/powerpoint/2010/main" val="2082380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C2CED7-6690-7EA9-E115-0A5C794CF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3563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/>
              <a:t>La clé d’une relation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77A289-3999-6E78-3F3A-89B32F43A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7288"/>
            <a:ext cx="10515600" cy="5335587"/>
          </a:xfrm>
        </p:spPr>
        <p:txBody>
          <a:bodyPr>
            <a:normAutofit fontScale="92500"/>
          </a:bodyPr>
          <a:lstStyle/>
          <a:p>
            <a:r>
              <a:rPr lang="fr-FR" dirty="0"/>
              <a:t>attribut (ou groupe minimum d'attributs) qui détermine tous les autres </a:t>
            </a:r>
          </a:p>
          <a:p>
            <a:r>
              <a:rPr lang="fr-FR" dirty="0"/>
              <a:t>Ex.:</a:t>
            </a:r>
          </a:p>
          <a:p>
            <a:pPr lvl="1"/>
            <a:r>
              <a:rPr lang="fr-FR" dirty="0"/>
              <a:t> PRODUIT (</a:t>
            </a:r>
            <a:r>
              <a:rPr lang="fr-FR" dirty="0" err="1"/>
              <a:t>no_prod</a:t>
            </a:r>
            <a:r>
              <a:rPr lang="fr-FR" dirty="0"/>
              <a:t>, nom, </a:t>
            </a:r>
            <a:r>
              <a:rPr lang="fr-FR" dirty="0" err="1"/>
              <a:t>prixUHT</a:t>
            </a:r>
            <a:r>
              <a:rPr lang="fr-FR" dirty="0"/>
              <a:t>) </a:t>
            </a:r>
          </a:p>
          <a:p>
            <a:pPr lvl="1"/>
            <a:r>
              <a:rPr lang="fr-FR" dirty="0" err="1"/>
              <a:t>no_prod</a:t>
            </a:r>
            <a:r>
              <a:rPr lang="fr-FR" dirty="0"/>
              <a:t> → (nom, </a:t>
            </a:r>
            <a:r>
              <a:rPr lang="fr-FR" dirty="0" err="1"/>
              <a:t>prixUHT</a:t>
            </a:r>
            <a:r>
              <a:rPr lang="fr-FR" dirty="0"/>
              <a:t>) </a:t>
            </a:r>
          </a:p>
          <a:p>
            <a:pPr lvl="1"/>
            <a:r>
              <a:rPr lang="fr-FR" dirty="0" err="1"/>
              <a:t>no_prod</a:t>
            </a:r>
            <a:r>
              <a:rPr lang="fr-FR" dirty="0"/>
              <a:t> est une clé</a:t>
            </a:r>
          </a:p>
          <a:p>
            <a:r>
              <a:rPr lang="fr-FR" dirty="0"/>
              <a:t>Une clé détermine un n-uplet de façon unique </a:t>
            </a:r>
          </a:p>
          <a:p>
            <a:r>
              <a:rPr lang="fr-FR" dirty="0"/>
              <a:t>Pour trouver la clé d'une relation, il faut examiner attentivement les hypothèses sur le monde réel </a:t>
            </a:r>
          </a:p>
          <a:p>
            <a:r>
              <a:rPr lang="fr-FR" dirty="0"/>
              <a:t>Une relation peut posséder plusieurs clés, on les appelle clés candidates</a:t>
            </a:r>
          </a:p>
          <a:p>
            <a:r>
              <a:rPr lang="fr-FR" dirty="0"/>
              <a:t> Ex.: </a:t>
            </a:r>
          </a:p>
          <a:p>
            <a:pPr lvl="1"/>
            <a:r>
              <a:rPr lang="fr-FR" dirty="0"/>
              <a:t>dans la relation PRODUIT, nom est une clé candidate (à condition qu'il n'y ait jamais 2 produits de même nom) </a:t>
            </a:r>
          </a:p>
        </p:txBody>
      </p:sp>
    </p:spTree>
    <p:extLst>
      <p:ext uri="{BB962C8B-B14F-4D97-AF65-F5344CB8AC3E}">
        <p14:creationId xmlns:p14="http://schemas.microsoft.com/office/powerpoint/2010/main" val="824390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621FC5-256E-22D9-5C71-18BE93285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6450"/>
          </a:xfrm>
        </p:spPr>
        <p:txBody>
          <a:bodyPr/>
          <a:lstStyle/>
          <a:p>
            <a:pPr algn="ctr"/>
            <a:r>
              <a:rPr lang="fr-FR" dirty="0"/>
              <a:t>Clé primaire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75F769-D012-BC8E-B2E0-AF6B2911C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385888"/>
            <a:ext cx="11530012" cy="4872037"/>
          </a:xfrm>
        </p:spPr>
        <p:txBody>
          <a:bodyPr>
            <a:normAutofit lnSpcReduction="10000"/>
          </a:bodyPr>
          <a:lstStyle/>
          <a:p>
            <a:r>
              <a:rPr lang="fr-FR" sz="3600" dirty="0"/>
              <a:t>choix d'une clé parmi les clés candidates</a:t>
            </a:r>
          </a:p>
          <a:p>
            <a:r>
              <a:rPr lang="fr-FR" sz="3600" dirty="0"/>
              <a:t>Clé étrangère ou clé secondaire attribut (ou groupe d'attributs) qui fait référence à la clé primaire d'une autre relation </a:t>
            </a:r>
          </a:p>
          <a:p>
            <a:r>
              <a:rPr lang="fr-FR" sz="3600" dirty="0"/>
              <a:t>Ex.:</a:t>
            </a:r>
          </a:p>
          <a:p>
            <a:pPr lvl="1"/>
            <a:r>
              <a:rPr lang="fr-FR" sz="3200" dirty="0"/>
              <a:t> CATEG (</a:t>
            </a:r>
            <a:r>
              <a:rPr lang="fr-FR" sz="3200" dirty="0" err="1"/>
              <a:t>no_cat</a:t>
            </a:r>
            <a:r>
              <a:rPr lang="fr-FR" sz="3200" dirty="0"/>
              <a:t>, design, tva) </a:t>
            </a:r>
          </a:p>
          <a:p>
            <a:pPr lvl="1"/>
            <a:r>
              <a:rPr lang="fr-FR" sz="3200" dirty="0"/>
              <a:t>PRODUIT(</a:t>
            </a:r>
            <a:r>
              <a:rPr lang="fr-FR" sz="3200" dirty="0" err="1"/>
              <a:t>no_prod</a:t>
            </a:r>
            <a:r>
              <a:rPr lang="fr-FR" sz="3200" dirty="0"/>
              <a:t>, nom, marque, </a:t>
            </a:r>
            <a:r>
              <a:rPr lang="fr-FR" sz="3200" dirty="0" err="1"/>
              <a:t>no_cat</a:t>
            </a:r>
            <a:r>
              <a:rPr lang="fr-FR" sz="3200" dirty="0"/>
              <a:t>, </a:t>
            </a:r>
            <a:r>
              <a:rPr lang="fr-FR" sz="3200" dirty="0" err="1"/>
              <a:t>prixUHT</a:t>
            </a:r>
            <a:r>
              <a:rPr lang="fr-FR" sz="3200" dirty="0"/>
              <a:t>) </a:t>
            </a:r>
          </a:p>
          <a:p>
            <a:pPr lvl="1"/>
            <a:r>
              <a:rPr lang="fr-FR" sz="3200" dirty="0" err="1"/>
              <a:t>no_cat</a:t>
            </a:r>
            <a:r>
              <a:rPr lang="fr-FR" sz="3200" dirty="0"/>
              <a:t> dans PRODUIT est une clé étrangère </a:t>
            </a:r>
          </a:p>
          <a:p>
            <a:r>
              <a:rPr lang="fr-FR" sz="3600" dirty="0"/>
              <a:t>CLÉ ÉTRANGÈRE = CLÉ PRIMAIRE dans une autre relation </a:t>
            </a:r>
          </a:p>
        </p:txBody>
      </p:sp>
    </p:spTree>
    <p:extLst>
      <p:ext uri="{BB962C8B-B14F-4D97-AF65-F5344CB8AC3E}">
        <p14:creationId xmlns:p14="http://schemas.microsoft.com/office/powerpoint/2010/main" val="3775066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82F94B-ABE7-A811-3F8B-C1AFAFEDC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163"/>
          </a:xfrm>
        </p:spPr>
        <p:txBody>
          <a:bodyPr/>
          <a:lstStyle/>
          <a:p>
            <a:pPr algn="ctr"/>
            <a:r>
              <a:rPr lang="fr-FR" dirty="0"/>
              <a:t>III LES RÈGLES D'INTÉGRITÉ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532CB9-5CB1-914A-012F-80E3C8418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1157288"/>
            <a:ext cx="10910887" cy="5335587"/>
          </a:xfrm>
        </p:spPr>
        <p:txBody>
          <a:bodyPr>
            <a:normAutofit/>
          </a:bodyPr>
          <a:lstStyle/>
          <a:p>
            <a:r>
              <a:rPr lang="fr-FR" sz="3600" dirty="0"/>
              <a:t>Les règles d'intégrité sont les assertions qui doivent être vérifiées par les données contenues dans une base Le modèle relationnel impose les contraintes structurelles suivantes :</a:t>
            </a:r>
          </a:p>
          <a:p>
            <a:pPr lvl="1"/>
            <a:r>
              <a:rPr lang="fr-FR" sz="3200" dirty="0"/>
              <a:t>INTÉGRITÉ DE DOMAINE</a:t>
            </a:r>
          </a:p>
          <a:p>
            <a:pPr lvl="1"/>
            <a:r>
              <a:rPr lang="fr-FR" sz="3200" dirty="0"/>
              <a:t>INTÉGRITÉ DE CLÉ</a:t>
            </a:r>
          </a:p>
          <a:p>
            <a:pPr lvl="1"/>
            <a:r>
              <a:rPr lang="fr-FR" sz="3200" dirty="0"/>
              <a:t>INTÉGRITÉ RÉFÉRENCIELLE </a:t>
            </a:r>
          </a:p>
          <a:p>
            <a:pPr lvl="2"/>
            <a:r>
              <a:rPr lang="fr-FR" sz="2800" dirty="0"/>
              <a:t>La gestion automatique des contraintes d’intégrité est l’un des outils les plus importants d’une base de données. </a:t>
            </a:r>
          </a:p>
          <a:p>
            <a:pPr lvl="2"/>
            <a:r>
              <a:rPr lang="fr-FR" sz="2800" dirty="0"/>
              <a:t>Elle justifie à elle seule l’usage d’un SGBD. </a:t>
            </a:r>
          </a:p>
        </p:txBody>
      </p:sp>
    </p:spTree>
    <p:extLst>
      <p:ext uri="{BB962C8B-B14F-4D97-AF65-F5344CB8AC3E}">
        <p14:creationId xmlns:p14="http://schemas.microsoft.com/office/powerpoint/2010/main" val="14317209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91B6A9-0E6E-0AF5-7615-CD7A1403A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INTÉGRITÉ DE DOMAINE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0318C3-C0B4-BB6C-7F31-59D8D491C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dirty="0"/>
              <a:t>Les valeurs d'une colonne de relation doivent appartenir au domaine correspondant </a:t>
            </a:r>
          </a:p>
          <a:p>
            <a:pPr lvl="1"/>
            <a:r>
              <a:rPr lang="fr-FR" sz="3200" dirty="0"/>
              <a:t>contrôle des valeurs des attributs </a:t>
            </a:r>
          </a:p>
          <a:p>
            <a:pPr lvl="1"/>
            <a:r>
              <a:rPr lang="fr-FR" sz="3200" dirty="0"/>
              <a:t>contrôle entre valeurs des attributs </a:t>
            </a:r>
          </a:p>
        </p:txBody>
      </p:sp>
    </p:spTree>
    <p:extLst>
      <p:ext uri="{BB962C8B-B14F-4D97-AF65-F5344CB8AC3E}">
        <p14:creationId xmlns:p14="http://schemas.microsoft.com/office/powerpoint/2010/main" val="31301549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4CE7ED-868E-B7A5-CB3D-2FB4872E4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INTÉGRITÉ DE CLÉ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4038B2-B931-4F12-1CC2-A80CF171C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363" y="1443038"/>
            <a:ext cx="10739437" cy="5049837"/>
          </a:xfrm>
        </p:spPr>
        <p:txBody>
          <a:bodyPr>
            <a:normAutofit/>
          </a:bodyPr>
          <a:lstStyle/>
          <a:p>
            <a:r>
              <a:rPr lang="fr-FR" dirty="0"/>
              <a:t>Les valeurs de clés primaires doivent être : </a:t>
            </a:r>
          </a:p>
          <a:p>
            <a:pPr lvl="1"/>
            <a:r>
              <a:rPr lang="fr-FR" dirty="0"/>
              <a:t>- uniques</a:t>
            </a:r>
          </a:p>
          <a:p>
            <a:pPr lvl="1"/>
            <a:r>
              <a:rPr lang="fr-FR" dirty="0"/>
              <a:t> - non NULL </a:t>
            </a:r>
          </a:p>
          <a:p>
            <a:pPr lvl="2"/>
            <a:r>
              <a:rPr lang="fr-FR" dirty="0"/>
              <a:t>Unicité de clé </a:t>
            </a:r>
          </a:p>
          <a:p>
            <a:pPr lvl="2"/>
            <a:r>
              <a:rPr lang="fr-FR" dirty="0"/>
              <a:t> Unicité des n-uplets </a:t>
            </a:r>
          </a:p>
          <a:p>
            <a:pPr lvl="1"/>
            <a:r>
              <a:rPr lang="fr-FR" dirty="0"/>
              <a:t>Valeur NULL </a:t>
            </a:r>
          </a:p>
          <a:p>
            <a:pPr lvl="2"/>
            <a:r>
              <a:rPr lang="fr-FR" dirty="0"/>
              <a:t>valeur conventionnelle pour représenter une information inconnue </a:t>
            </a:r>
          </a:p>
          <a:p>
            <a:pPr lvl="1"/>
            <a:r>
              <a:rPr lang="fr-FR" dirty="0"/>
              <a:t>dans toute extension possible d'une relation, il ne peut exister 2 n-uplets ayant même valeur pour les attributs clés </a:t>
            </a:r>
          </a:p>
          <a:p>
            <a:pPr lvl="1"/>
            <a:r>
              <a:rPr lang="fr-FR" dirty="0"/>
              <a:t>sinon 2 clés identiques détermineraient 2 lignes identiques (d'après la définition d’une clé), ce qui est absurde </a:t>
            </a:r>
          </a:p>
        </p:txBody>
      </p:sp>
    </p:spTree>
    <p:extLst>
      <p:ext uri="{BB962C8B-B14F-4D97-AF65-F5344CB8AC3E}">
        <p14:creationId xmlns:p14="http://schemas.microsoft.com/office/powerpoint/2010/main" val="22579984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51F6DD-E7E3-AAFA-3ECE-35F306348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INTÉGRITÉ RÉFÉRENCIELLE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224F05-0ADD-9F64-63B3-9D3075E7A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71613"/>
            <a:ext cx="10668000" cy="5021262"/>
          </a:xfrm>
        </p:spPr>
        <p:txBody>
          <a:bodyPr>
            <a:normAutofit/>
          </a:bodyPr>
          <a:lstStyle/>
          <a:p>
            <a:r>
              <a:rPr lang="fr-FR" sz="3600" dirty="0"/>
              <a:t>Les valeurs de clés étrangères sont 'NULL' ou sont des valeurs de la clé primaire auxquelles elles font référence </a:t>
            </a:r>
          </a:p>
          <a:p>
            <a:pPr lvl="1"/>
            <a:r>
              <a:rPr lang="fr-FR" sz="3200" dirty="0"/>
              <a:t>Relations dépendantes </a:t>
            </a:r>
          </a:p>
          <a:p>
            <a:r>
              <a:rPr lang="fr-FR" sz="3600" dirty="0"/>
              <a:t>LES DÉPENDANCES :</a:t>
            </a:r>
          </a:p>
          <a:p>
            <a:pPr lvl="1"/>
            <a:r>
              <a:rPr lang="fr-FR" sz="3200" dirty="0"/>
              <a:t>Liaisons de un à plusieurs exprimées par des attributs particuliers: clés étrangères ou clés secondaires </a:t>
            </a:r>
          </a:p>
        </p:txBody>
      </p:sp>
    </p:spTree>
    <p:extLst>
      <p:ext uri="{BB962C8B-B14F-4D97-AF65-F5344CB8AC3E}">
        <p14:creationId xmlns:p14="http://schemas.microsoft.com/office/powerpoint/2010/main" val="32586799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20691F-68A7-3F27-D420-63A494F9D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888" y="200024"/>
            <a:ext cx="11772900" cy="6443663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C00000"/>
                </a:solidFill>
              </a:rPr>
              <a:t>Les contraintes de référence ont un impact important pour les opérations de mises à jour, elles permettent d’éviter les anomalies de mises à jour </a:t>
            </a:r>
          </a:p>
          <a:p>
            <a:r>
              <a:rPr lang="fr-FR" dirty="0"/>
              <a:t>Exemple :</a:t>
            </a:r>
          </a:p>
          <a:p>
            <a:pPr lvl="1"/>
            <a:r>
              <a:rPr lang="fr-FR" dirty="0"/>
              <a:t> CLIENT (</a:t>
            </a:r>
            <a:r>
              <a:rPr lang="fr-FR" dirty="0" err="1"/>
              <a:t>no_client</a:t>
            </a:r>
            <a:r>
              <a:rPr lang="fr-FR" dirty="0"/>
              <a:t>, nom, adresse) </a:t>
            </a:r>
          </a:p>
          <a:p>
            <a:pPr lvl="1"/>
            <a:r>
              <a:rPr lang="fr-FR" dirty="0"/>
              <a:t>ACHAT (</a:t>
            </a:r>
            <a:r>
              <a:rPr lang="fr-FR" dirty="0" err="1"/>
              <a:t>no_produit</a:t>
            </a:r>
            <a:r>
              <a:rPr lang="fr-FR" dirty="0"/>
              <a:t>, </a:t>
            </a:r>
            <a:r>
              <a:rPr lang="fr-FR" dirty="0" err="1"/>
              <a:t>no_client</a:t>
            </a:r>
            <a:r>
              <a:rPr lang="fr-FR" dirty="0"/>
              <a:t>, date, </a:t>
            </a:r>
            <a:r>
              <a:rPr lang="fr-FR" dirty="0" err="1"/>
              <a:t>qte</a:t>
            </a:r>
            <a:r>
              <a:rPr lang="fr-FR" dirty="0"/>
              <a:t>)</a:t>
            </a:r>
          </a:p>
          <a:p>
            <a:pPr lvl="1"/>
            <a:r>
              <a:rPr lang="fr-FR" dirty="0"/>
              <a:t> Clé étrangère </a:t>
            </a:r>
            <a:r>
              <a:rPr lang="fr-FR" dirty="0" err="1"/>
              <a:t>no_client</a:t>
            </a:r>
            <a:r>
              <a:rPr lang="fr-FR" dirty="0"/>
              <a:t> dans ACHAT</a:t>
            </a:r>
          </a:p>
          <a:p>
            <a:r>
              <a:rPr lang="fr-FR" dirty="0"/>
              <a:t> insertion tuple </a:t>
            </a:r>
            <a:r>
              <a:rPr lang="fr-FR" dirty="0" err="1"/>
              <a:t>no_client</a:t>
            </a:r>
            <a:r>
              <a:rPr lang="fr-FR" dirty="0"/>
              <a:t> = X dans ACHAT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vérification si X existe dans CLIENT</a:t>
            </a:r>
          </a:p>
          <a:p>
            <a:r>
              <a:rPr lang="fr-FR" dirty="0"/>
              <a:t>  </a:t>
            </a:r>
            <a:r>
              <a:rPr lang="fr-FR" dirty="0">
                <a:solidFill>
                  <a:srgbClr val="C00000"/>
                </a:solidFill>
              </a:rPr>
              <a:t>suppression</a:t>
            </a:r>
            <a:r>
              <a:rPr lang="fr-FR" dirty="0"/>
              <a:t> tuple </a:t>
            </a:r>
            <a:r>
              <a:rPr lang="fr-FR" dirty="0" err="1"/>
              <a:t>no_client</a:t>
            </a:r>
            <a:r>
              <a:rPr lang="fr-FR" dirty="0"/>
              <a:t> = X dans CLIENT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soit interdire si X existe dans ACHAT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soit supprimer en cascade tuple X dans ACHAT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soit modifier en cascade X = NULL dans ACHAT </a:t>
            </a:r>
          </a:p>
          <a:p>
            <a:r>
              <a:rPr lang="fr-FR" dirty="0"/>
              <a:t> modification tuple </a:t>
            </a:r>
            <a:r>
              <a:rPr lang="fr-FR" dirty="0" err="1"/>
              <a:t>no_client</a:t>
            </a:r>
            <a:r>
              <a:rPr lang="fr-FR" dirty="0"/>
              <a:t> = X en X’ dans CLIENT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soit interdire si X existe dans ACHAT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/>
              <a:t>soit modifier en cascade X en X’ dans ACHAT </a:t>
            </a:r>
          </a:p>
        </p:txBody>
      </p:sp>
    </p:spTree>
    <p:extLst>
      <p:ext uri="{BB962C8B-B14F-4D97-AF65-F5344CB8AC3E}">
        <p14:creationId xmlns:p14="http://schemas.microsoft.com/office/powerpoint/2010/main" val="2353036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7FCD66-C45E-D276-F5D0-BE3FF13CF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Plan du cours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98FCBC-5991-DDC7-A66E-6CF9F0538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Chapitre 1 Introduction générale </a:t>
            </a:r>
          </a:p>
          <a:p>
            <a:r>
              <a:rPr lang="fr-FR" dirty="0"/>
              <a:t>Chapitre 2 Le modèle relationnel </a:t>
            </a:r>
          </a:p>
          <a:p>
            <a:r>
              <a:rPr lang="fr-FR" dirty="0"/>
              <a:t>Chapitre 3 Présentation des données </a:t>
            </a:r>
          </a:p>
          <a:p>
            <a:r>
              <a:rPr lang="fr-FR" dirty="0"/>
              <a:t>Chapitre 4 L’algèbre relationnelle </a:t>
            </a:r>
          </a:p>
          <a:p>
            <a:r>
              <a:rPr lang="fr-FR" dirty="0"/>
              <a:t>Chapitre 5 Le langage QBE </a:t>
            </a:r>
          </a:p>
          <a:p>
            <a:r>
              <a:rPr lang="fr-FR" dirty="0"/>
              <a:t>Chapitre 6 Le langage SQL </a:t>
            </a:r>
          </a:p>
          <a:p>
            <a:r>
              <a:rPr lang="fr-FR" dirty="0"/>
              <a:t>Chapitre 7 Gestion des transactions </a:t>
            </a:r>
          </a:p>
          <a:p>
            <a:r>
              <a:rPr lang="fr-FR" dirty="0"/>
              <a:t>Chapitre 8 Programmation avec  </a:t>
            </a:r>
            <a:r>
              <a:rPr lang="fr-FR" dirty="0" err="1"/>
              <a:t>php</a:t>
            </a:r>
            <a:r>
              <a:rPr lang="fr-FR" dirty="0"/>
              <a:t> </a:t>
            </a:r>
          </a:p>
          <a:p>
            <a:r>
              <a:rPr lang="fr-FR" dirty="0"/>
              <a:t>Chapitre 9 Les objets et l’interface dans </a:t>
            </a:r>
            <a:r>
              <a:rPr lang="fr-FR" dirty="0" err="1"/>
              <a:t>Mysql</a:t>
            </a:r>
            <a:r>
              <a:rPr lang="fr-FR" dirty="0"/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25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22F278-8C18-2224-2C46-0EE8120FD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2150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/>
              <a:t>IV LES FORMES NORMALES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56EB37-9B1A-9562-4C16-359827568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363" y="1143000"/>
            <a:ext cx="10739438" cy="5349873"/>
          </a:xfrm>
        </p:spPr>
        <p:txBody>
          <a:bodyPr>
            <a:normAutofit/>
          </a:bodyPr>
          <a:lstStyle/>
          <a:p>
            <a:r>
              <a:rPr lang="fr-FR" sz="3200" dirty="0"/>
              <a:t>La théorie de la normalisation </a:t>
            </a:r>
          </a:p>
          <a:p>
            <a:r>
              <a:rPr lang="fr-FR" sz="3200" dirty="0"/>
              <a:t>elle met en évidence les relations "indésirables" </a:t>
            </a:r>
          </a:p>
          <a:p>
            <a:r>
              <a:rPr lang="fr-FR" sz="3200" dirty="0"/>
              <a:t>elle définit les critères des relations "désirables" appelées </a:t>
            </a:r>
            <a:r>
              <a:rPr lang="fr-FR" sz="3200" dirty="0">
                <a:solidFill>
                  <a:srgbClr val="C00000"/>
                </a:solidFill>
              </a:rPr>
              <a:t>formes normales</a:t>
            </a:r>
          </a:p>
          <a:p>
            <a:r>
              <a:rPr lang="fr-FR" sz="3200" dirty="0"/>
              <a:t>Propriétés indésirables des relations</a:t>
            </a:r>
          </a:p>
          <a:p>
            <a:pPr lvl="1"/>
            <a:r>
              <a:rPr lang="fr-FR" sz="2800" dirty="0"/>
              <a:t>Redondances </a:t>
            </a:r>
          </a:p>
          <a:p>
            <a:pPr lvl="1"/>
            <a:r>
              <a:rPr lang="fr-FR" sz="2800" dirty="0"/>
              <a:t>Valeurs NULL </a:t>
            </a:r>
          </a:p>
          <a:p>
            <a:r>
              <a:rPr lang="fr-FR" sz="3200" dirty="0"/>
              <a:t>elle définit le processus de normalisation permettant de décomposer une relation non normalisée en un ensemble équivalent de relations normalisées </a:t>
            </a:r>
          </a:p>
        </p:txBody>
      </p:sp>
    </p:spTree>
    <p:extLst>
      <p:ext uri="{BB962C8B-B14F-4D97-AF65-F5344CB8AC3E}">
        <p14:creationId xmlns:p14="http://schemas.microsoft.com/office/powerpoint/2010/main" val="10712868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DB99FA-BF07-528B-E6C2-7473C7422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2138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/>
              <a:t>La décomposition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2C40C5-CE9F-FE75-B757-018140EB2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0138"/>
            <a:ext cx="10515600" cy="5392736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Objectif:</a:t>
            </a:r>
          </a:p>
          <a:p>
            <a:pPr lvl="1"/>
            <a:r>
              <a:rPr lang="fr-FR" dirty="0"/>
              <a:t> - décomposer les relations du schéma relationnel sans perte d’informations</a:t>
            </a:r>
          </a:p>
          <a:p>
            <a:pPr lvl="1"/>
            <a:r>
              <a:rPr lang="fr-FR" dirty="0"/>
              <a:t> - obtenir des relations canoniques ou de base du monde réel </a:t>
            </a:r>
          </a:p>
          <a:p>
            <a:pPr lvl="1"/>
            <a:r>
              <a:rPr lang="fr-FR" dirty="0"/>
              <a:t>- aboutir au schéma relationnel normalisé </a:t>
            </a:r>
          </a:p>
          <a:p>
            <a:r>
              <a:rPr lang="fr-FR" dirty="0"/>
              <a:t>• Le schéma de départ est le schéma universel de la base </a:t>
            </a:r>
          </a:p>
          <a:p>
            <a:r>
              <a:rPr lang="fr-FR" dirty="0"/>
              <a:t>• Par raffinement successifs ont obtient des sous relations sans perte d’informations et qui ne seront pas affectées lors des mises à jour (</a:t>
            </a:r>
            <a:r>
              <a:rPr lang="fr-FR" dirty="0">
                <a:solidFill>
                  <a:srgbClr val="C00000"/>
                </a:solidFill>
              </a:rPr>
              <a:t>non redondance</a:t>
            </a:r>
            <a:r>
              <a:rPr lang="fr-FR" dirty="0"/>
              <a:t>)</a:t>
            </a:r>
          </a:p>
          <a:p>
            <a:r>
              <a:rPr lang="fr-FR" dirty="0"/>
              <a:t>Les formes normales </a:t>
            </a:r>
          </a:p>
          <a:p>
            <a:pPr lvl="1"/>
            <a:r>
              <a:rPr lang="fr-FR" dirty="0"/>
              <a:t>5 FN, les critères sont de plus en plus restrictifs </a:t>
            </a:r>
          </a:p>
          <a:p>
            <a:pPr lvl="2"/>
            <a:r>
              <a:rPr lang="fr-FR" dirty="0" err="1"/>
              <a:t>FNj</a:t>
            </a:r>
            <a:r>
              <a:rPr lang="fr-FR" dirty="0"/>
              <a:t> ⇒ </a:t>
            </a:r>
            <a:r>
              <a:rPr lang="fr-FR" dirty="0" err="1"/>
              <a:t>FNi</a:t>
            </a:r>
            <a:r>
              <a:rPr lang="fr-FR" dirty="0"/>
              <a:t> ( j &gt; i ) </a:t>
            </a:r>
          </a:p>
          <a:p>
            <a:r>
              <a:rPr lang="fr-FR" dirty="0"/>
              <a:t>Notion intuitive de FN </a:t>
            </a:r>
          </a:p>
          <a:p>
            <a:pPr lvl="1"/>
            <a:r>
              <a:rPr lang="fr-FR" dirty="0"/>
              <a:t>une « bonne relation » peut être considérée comme une </a:t>
            </a:r>
            <a:r>
              <a:rPr lang="fr-FR" dirty="0">
                <a:solidFill>
                  <a:srgbClr val="C00000"/>
                </a:solidFill>
              </a:rPr>
              <a:t>fonction</a:t>
            </a:r>
            <a:r>
              <a:rPr lang="fr-FR" dirty="0"/>
              <a:t> de la clé primaire vers les attributs restants </a:t>
            </a:r>
          </a:p>
        </p:txBody>
      </p:sp>
    </p:spTree>
    <p:extLst>
      <p:ext uri="{BB962C8B-B14F-4D97-AF65-F5344CB8AC3E}">
        <p14:creationId xmlns:p14="http://schemas.microsoft.com/office/powerpoint/2010/main" val="32704389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B715A5-0384-27A1-8F73-FE4EE27F5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0725"/>
          </a:xfrm>
        </p:spPr>
        <p:txBody>
          <a:bodyPr/>
          <a:lstStyle/>
          <a:p>
            <a:pPr algn="ctr"/>
            <a:r>
              <a:rPr lang="fr-FR" b="1" dirty="0"/>
              <a:t>1ère Forme Normale 1FN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400247-C1F2-5181-7B22-95FEC810C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1588"/>
            <a:ext cx="10515600" cy="4905375"/>
          </a:xfrm>
        </p:spPr>
        <p:txBody>
          <a:bodyPr>
            <a:normAutofit/>
          </a:bodyPr>
          <a:lstStyle/>
          <a:p>
            <a:r>
              <a:rPr lang="fr-FR" sz="3600" dirty="0"/>
              <a:t>Une relation est en 1FN si tout attribut est atomique (non décomposable)</a:t>
            </a:r>
          </a:p>
          <a:p>
            <a:r>
              <a:rPr lang="fr-FR" sz="3600" dirty="0"/>
              <a:t> Contre-exemple </a:t>
            </a:r>
          </a:p>
          <a:p>
            <a:pPr lvl="1"/>
            <a:r>
              <a:rPr lang="fr-FR" sz="3200" dirty="0"/>
              <a:t>ELEVE (</a:t>
            </a:r>
            <a:r>
              <a:rPr lang="fr-FR" sz="3200" dirty="0" err="1"/>
              <a:t>no_elv</a:t>
            </a:r>
            <a:r>
              <a:rPr lang="fr-FR" sz="3200" dirty="0"/>
              <a:t>, nom, </a:t>
            </a:r>
            <a:r>
              <a:rPr lang="fr-FR" sz="3200" dirty="0" err="1"/>
              <a:t>prenom</a:t>
            </a:r>
            <a:r>
              <a:rPr lang="fr-FR" sz="3200" dirty="0"/>
              <a:t>, </a:t>
            </a:r>
            <a:r>
              <a:rPr lang="fr-FR" sz="3200" dirty="0" err="1"/>
              <a:t>liste_notes</a:t>
            </a:r>
            <a:r>
              <a:rPr lang="fr-FR" sz="3200" dirty="0"/>
              <a:t>) </a:t>
            </a:r>
          </a:p>
          <a:p>
            <a:pPr lvl="1"/>
            <a:r>
              <a:rPr lang="fr-FR" sz="3200" dirty="0"/>
              <a:t>Un attribut ne peut pas être un ensemble de valeurs </a:t>
            </a:r>
          </a:p>
          <a:p>
            <a:r>
              <a:rPr lang="fr-FR" sz="3600" dirty="0"/>
              <a:t>Décomposition </a:t>
            </a:r>
          </a:p>
          <a:p>
            <a:pPr lvl="1"/>
            <a:r>
              <a:rPr lang="fr-FR" sz="3200" dirty="0"/>
              <a:t>ELEVE (</a:t>
            </a:r>
            <a:r>
              <a:rPr lang="fr-FR" sz="3200" dirty="0" err="1"/>
              <a:t>no_elv</a:t>
            </a:r>
            <a:r>
              <a:rPr lang="fr-FR" sz="3200" dirty="0"/>
              <a:t>, nom, </a:t>
            </a:r>
            <a:r>
              <a:rPr lang="fr-FR" sz="3200" dirty="0" err="1"/>
              <a:t>prenom</a:t>
            </a:r>
            <a:r>
              <a:rPr lang="fr-FR" sz="3200" dirty="0"/>
              <a:t>)</a:t>
            </a:r>
          </a:p>
          <a:p>
            <a:pPr lvl="1"/>
            <a:r>
              <a:rPr lang="fr-FR" sz="3200" dirty="0"/>
              <a:t> NOTE (</a:t>
            </a:r>
            <a:r>
              <a:rPr lang="fr-FR" sz="3200" dirty="0" err="1"/>
              <a:t>no_elv</a:t>
            </a:r>
            <a:r>
              <a:rPr lang="fr-FR" sz="3200" dirty="0"/>
              <a:t>, </a:t>
            </a:r>
            <a:r>
              <a:rPr lang="fr-FR" sz="3200" dirty="0" err="1"/>
              <a:t>no_matiere</a:t>
            </a:r>
            <a:r>
              <a:rPr lang="fr-FR" sz="3200" dirty="0"/>
              <a:t>, note) </a:t>
            </a:r>
          </a:p>
        </p:txBody>
      </p:sp>
    </p:spTree>
    <p:extLst>
      <p:ext uri="{BB962C8B-B14F-4D97-AF65-F5344CB8AC3E}">
        <p14:creationId xmlns:p14="http://schemas.microsoft.com/office/powerpoint/2010/main" val="35369891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2A70A5-5099-9388-1A45-5E6DE30E5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0738"/>
          </a:xfrm>
        </p:spPr>
        <p:txBody>
          <a:bodyPr/>
          <a:lstStyle/>
          <a:p>
            <a:pPr algn="ctr"/>
            <a:r>
              <a:rPr lang="fr-FR" dirty="0"/>
              <a:t>2ème Forme Normale 2FN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CC1CA9-204A-04BF-A6A6-F22BA80DD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75" y="1300162"/>
            <a:ext cx="11558588" cy="5192711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Une relation est en 2FN si </a:t>
            </a:r>
          </a:p>
          <a:p>
            <a:pPr lvl="1"/>
            <a:r>
              <a:rPr lang="fr-FR" dirty="0"/>
              <a:t>- elle est en 1FN</a:t>
            </a:r>
          </a:p>
          <a:p>
            <a:pPr lvl="1"/>
            <a:r>
              <a:rPr lang="fr-FR" dirty="0"/>
              <a:t> - si tout attribut n’appartenant pas à la clé ne dépend pas d’une partie de la clé </a:t>
            </a:r>
          </a:p>
          <a:p>
            <a:r>
              <a:rPr lang="fr-FR" dirty="0"/>
              <a:t>C’est la phase d’identification des clés </a:t>
            </a:r>
          </a:p>
          <a:p>
            <a:r>
              <a:rPr lang="fr-FR" dirty="0"/>
              <a:t>Cette étape évite certaines redondances</a:t>
            </a:r>
          </a:p>
          <a:p>
            <a:r>
              <a:rPr lang="fr-FR" dirty="0"/>
              <a:t>Tout attribut doit dépendre fonctionnellement de la totalité de la clé</a:t>
            </a:r>
          </a:p>
          <a:p>
            <a:r>
              <a:rPr lang="fr-FR" dirty="0"/>
              <a:t> Contre-exemple </a:t>
            </a:r>
          </a:p>
          <a:p>
            <a:pPr lvl="1"/>
            <a:r>
              <a:rPr lang="fr-FR" dirty="0"/>
              <a:t>une relation en 1FN qui n'est pas en 2FN </a:t>
            </a:r>
          </a:p>
          <a:p>
            <a:pPr lvl="1"/>
            <a:r>
              <a:rPr lang="fr-FR" dirty="0"/>
              <a:t>COMMANDE (date, </a:t>
            </a:r>
            <a:r>
              <a:rPr lang="fr-FR" dirty="0" err="1"/>
              <a:t>no_cli</a:t>
            </a:r>
            <a:r>
              <a:rPr lang="fr-FR" dirty="0"/>
              <a:t>, </a:t>
            </a:r>
            <a:r>
              <a:rPr lang="fr-FR" dirty="0" err="1"/>
              <a:t>no_pro</a:t>
            </a:r>
            <a:r>
              <a:rPr lang="fr-FR" dirty="0"/>
              <a:t>, </a:t>
            </a:r>
            <a:r>
              <a:rPr lang="fr-FR" dirty="0" err="1"/>
              <a:t>qte</a:t>
            </a:r>
            <a:r>
              <a:rPr lang="fr-FR" dirty="0"/>
              <a:t>, </a:t>
            </a:r>
            <a:r>
              <a:rPr lang="fr-FR" dirty="0" err="1"/>
              <a:t>prixUHT</a:t>
            </a:r>
            <a:r>
              <a:rPr lang="fr-FR" dirty="0"/>
              <a:t>) </a:t>
            </a:r>
          </a:p>
          <a:p>
            <a:pPr lvl="1"/>
            <a:r>
              <a:rPr lang="fr-FR" dirty="0"/>
              <a:t>elle n'est pas en 2FN car la clé = (date, </a:t>
            </a:r>
            <a:r>
              <a:rPr lang="fr-FR" dirty="0" err="1"/>
              <a:t>no_cli</a:t>
            </a:r>
            <a:r>
              <a:rPr lang="fr-FR" dirty="0"/>
              <a:t>, </a:t>
            </a:r>
            <a:r>
              <a:rPr lang="fr-FR" dirty="0" err="1"/>
              <a:t>no_pro</a:t>
            </a:r>
            <a:r>
              <a:rPr lang="fr-FR" dirty="0"/>
              <a:t>), et le </a:t>
            </a:r>
            <a:r>
              <a:rPr lang="fr-FR" dirty="0" err="1"/>
              <a:t>prixUHT</a:t>
            </a:r>
            <a:r>
              <a:rPr lang="fr-FR" dirty="0"/>
              <a:t> ne dépend que de </a:t>
            </a:r>
            <a:r>
              <a:rPr lang="fr-FR" dirty="0" err="1"/>
              <a:t>no_pro</a:t>
            </a:r>
            <a:r>
              <a:rPr lang="fr-FR" dirty="0"/>
              <a:t> </a:t>
            </a:r>
          </a:p>
          <a:p>
            <a:r>
              <a:rPr lang="fr-FR" dirty="0"/>
              <a:t>Décomposition</a:t>
            </a:r>
          </a:p>
          <a:p>
            <a:pPr lvl="1"/>
            <a:r>
              <a:rPr lang="fr-FR" dirty="0"/>
              <a:t> COMMANDE (date, </a:t>
            </a:r>
            <a:r>
              <a:rPr lang="fr-FR" dirty="0" err="1"/>
              <a:t>no_cli</a:t>
            </a:r>
            <a:r>
              <a:rPr lang="fr-FR" dirty="0"/>
              <a:t>, </a:t>
            </a:r>
            <a:r>
              <a:rPr lang="fr-FR" dirty="0" err="1"/>
              <a:t>no_pro</a:t>
            </a:r>
            <a:r>
              <a:rPr lang="fr-FR" dirty="0"/>
              <a:t>, </a:t>
            </a:r>
            <a:r>
              <a:rPr lang="fr-FR" dirty="0" err="1"/>
              <a:t>qte</a:t>
            </a:r>
            <a:r>
              <a:rPr lang="fr-FR" dirty="0"/>
              <a:t>) </a:t>
            </a:r>
          </a:p>
          <a:p>
            <a:pPr lvl="1"/>
            <a:r>
              <a:rPr lang="fr-FR" dirty="0"/>
              <a:t>PRODUIT (</a:t>
            </a:r>
            <a:r>
              <a:rPr lang="fr-FR" dirty="0" err="1"/>
              <a:t>no_pro</a:t>
            </a:r>
            <a:r>
              <a:rPr lang="fr-FR" dirty="0"/>
              <a:t>, </a:t>
            </a:r>
            <a:r>
              <a:rPr lang="fr-FR" dirty="0" err="1"/>
              <a:t>prixUHT</a:t>
            </a:r>
            <a:r>
              <a:rPr lang="fr-FR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6970855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1D3CE9-A28A-2984-A8DF-CE838463E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7863"/>
          </a:xfrm>
        </p:spPr>
        <p:txBody>
          <a:bodyPr>
            <a:normAutofit fontScale="90000"/>
          </a:bodyPr>
          <a:lstStyle/>
          <a:p>
            <a:r>
              <a:rPr lang="fr-FR" dirty="0"/>
              <a:t>3ème Forme Normale 3FN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BEEC05-0F34-1D86-44F8-CC592D6ED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5" y="1228724"/>
            <a:ext cx="11415713" cy="5264151"/>
          </a:xfrm>
        </p:spPr>
        <p:txBody>
          <a:bodyPr>
            <a:normAutofit lnSpcReduction="10000"/>
          </a:bodyPr>
          <a:lstStyle/>
          <a:p>
            <a:r>
              <a:rPr lang="fr-FR" dirty="0"/>
              <a:t>Une relation est en 3FN si </a:t>
            </a:r>
          </a:p>
          <a:p>
            <a:pPr lvl="1"/>
            <a:r>
              <a:rPr lang="fr-FR" dirty="0"/>
              <a:t> elle est en 2FN</a:t>
            </a:r>
          </a:p>
          <a:p>
            <a:pPr lvl="1"/>
            <a:r>
              <a:rPr lang="fr-FR" dirty="0"/>
              <a:t>si tout attribut n’appartenant pas à la clé ne dépend pas d’un attribut non clé </a:t>
            </a:r>
          </a:p>
          <a:p>
            <a:r>
              <a:rPr lang="fr-FR" dirty="0"/>
              <a:t>Ceci correspond à la non transitivité des D.F. ce qui évite les redondances. </a:t>
            </a:r>
          </a:p>
          <a:p>
            <a:r>
              <a:rPr lang="fr-FR" dirty="0"/>
              <a:t>En 3FN une relation préserve les D.F. et est sans perte. </a:t>
            </a:r>
          </a:p>
          <a:p>
            <a:r>
              <a:rPr lang="fr-FR" dirty="0"/>
              <a:t>Contre-exemple </a:t>
            </a:r>
          </a:p>
          <a:p>
            <a:pPr lvl="1"/>
            <a:r>
              <a:rPr lang="fr-FR" dirty="0"/>
              <a:t>une relation en 2FN qui n'est pas en 3FN </a:t>
            </a:r>
          </a:p>
          <a:p>
            <a:pPr lvl="1"/>
            <a:r>
              <a:rPr lang="fr-FR" dirty="0"/>
              <a:t>VOITURE (matricule, marque, modèle, puissance)</a:t>
            </a:r>
          </a:p>
          <a:p>
            <a:pPr lvl="1"/>
            <a:r>
              <a:rPr lang="fr-FR" dirty="0"/>
              <a:t> on vérifie qu'elle est en 2FN ; elle n'est pas en 3FN car la clé = matricule, et la puissance dépend de (marque, modèle)</a:t>
            </a:r>
          </a:p>
          <a:p>
            <a:r>
              <a:rPr lang="fr-FR" dirty="0"/>
              <a:t> Décomposition </a:t>
            </a:r>
          </a:p>
          <a:p>
            <a:pPr lvl="1"/>
            <a:r>
              <a:rPr lang="fr-FR" dirty="0"/>
              <a:t>VOITURE (matricule, marque, modèle)</a:t>
            </a:r>
          </a:p>
          <a:p>
            <a:pPr lvl="1"/>
            <a:r>
              <a:rPr lang="fr-FR" dirty="0"/>
              <a:t> MODELE (marque, modèle, puissance) </a:t>
            </a:r>
          </a:p>
        </p:txBody>
      </p:sp>
    </p:spTree>
    <p:extLst>
      <p:ext uri="{BB962C8B-B14F-4D97-AF65-F5344CB8AC3E}">
        <p14:creationId xmlns:p14="http://schemas.microsoft.com/office/powerpoint/2010/main" val="26203192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50D96-FBEC-4402-E017-9AE5D9AD2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0713"/>
          </a:xfrm>
        </p:spPr>
        <p:txBody>
          <a:bodyPr>
            <a:normAutofit fontScale="90000"/>
          </a:bodyPr>
          <a:lstStyle/>
          <a:p>
            <a:r>
              <a:rPr lang="fr-FR" dirty="0"/>
              <a:t>3ème Forme Normale de BOYCE-CODD BCNF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017F68-F479-1B40-6D27-6AFC84CF3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75" y="985838"/>
            <a:ext cx="11401425" cy="5686425"/>
          </a:xfrm>
        </p:spPr>
        <p:txBody>
          <a:bodyPr>
            <a:normAutofit lnSpcReduction="10000"/>
          </a:bodyPr>
          <a:lstStyle/>
          <a:p>
            <a:r>
              <a:rPr lang="fr-FR" dirty="0"/>
              <a:t>Une relation est en BCFN : </a:t>
            </a:r>
          </a:p>
          <a:p>
            <a:pPr lvl="1"/>
            <a:r>
              <a:rPr lang="fr-FR" dirty="0"/>
              <a:t>elle est en 1FN et </a:t>
            </a:r>
          </a:p>
          <a:p>
            <a:pPr lvl="1"/>
            <a:r>
              <a:rPr lang="fr-FR" dirty="0" err="1"/>
              <a:t>ssi</a:t>
            </a:r>
            <a:r>
              <a:rPr lang="fr-FR" dirty="0"/>
              <a:t> les seules D.F. élémentaires sont celles dans lesquelles une clé détermine un attribut </a:t>
            </a:r>
          </a:p>
          <a:p>
            <a:r>
              <a:rPr lang="fr-FR" dirty="0"/>
              <a:t>BCNF signifie que l'on ne peut pas avoir un attribut (ou groupe d'attributs) déterminant un autre attribut et distinct de la clé </a:t>
            </a:r>
          </a:p>
          <a:p>
            <a:r>
              <a:rPr lang="fr-FR" dirty="0"/>
              <a:t>Ceci évite les redondances dans l’extension de la relation: mêmes valeurs pour certains attributs de nuplets différents </a:t>
            </a:r>
          </a:p>
          <a:p>
            <a:r>
              <a:rPr lang="fr-FR" dirty="0"/>
              <a:t>BCNF est plus fin que FN3 : BCNF ⇒ FN3 </a:t>
            </a:r>
          </a:p>
          <a:p>
            <a:r>
              <a:rPr lang="fr-FR" dirty="0"/>
              <a:t>Contre-exemple </a:t>
            </a:r>
          </a:p>
          <a:p>
            <a:pPr lvl="1"/>
            <a:r>
              <a:rPr lang="fr-FR" dirty="0"/>
              <a:t>une relation en 3FN qui n'est pas BCNF </a:t>
            </a:r>
          </a:p>
          <a:p>
            <a:pPr lvl="1"/>
            <a:r>
              <a:rPr lang="fr-FR" dirty="0"/>
              <a:t>CODEPOSTAL (ville, rue, code) </a:t>
            </a:r>
          </a:p>
          <a:p>
            <a:pPr lvl="1"/>
            <a:r>
              <a:rPr lang="fr-FR" dirty="0"/>
              <a:t>on vérifie qu'elle est FN3, elle n'est pas BCNF car la clé = (ville, rue) (ou (code, ville) ou (code, rue)), et code → ville </a:t>
            </a:r>
          </a:p>
        </p:txBody>
      </p:sp>
    </p:spTree>
    <p:extLst>
      <p:ext uri="{BB962C8B-B14F-4D97-AF65-F5344CB8AC3E}">
        <p14:creationId xmlns:p14="http://schemas.microsoft.com/office/powerpoint/2010/main" val="7776504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65308F-B449-BF0E-47F7-E35D5424E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713" y="3079750"/>
            <a:ext cx="10515600" cy="1325563"/>
          </a:xfrm>
        </p:spPr>
        <p:txBody>
          <a:bodyPr/>
          <a:lstStyle/>
          <a:p>
            <a:pPr algn="ctr"/>
            <a:r>
              <a:rPr lang="fr-FR" dirty="0"/>
              <a:t>Fin chapitre</a:t>
            </a:r>
          </a:p>
        </p:txBody>
      </p:sp>
    </p:spTree>
    <p:extLst>
      <p:ext uri="{BB962C8B-B14F-4D97-AF65-F5344CB8AC3E}">
        <p14:creationId xmlns:p14="http://schemas.microsoft.com/office/powerpoint/2010/main" val="2914779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4643AC-C9BA-00B5-71B2-7604A6FE2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Chapitre 2 Le modèle relationnel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D08C76-97F5-1DC6-C2D6-08DFE914E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I. LES CONCEPTS </a:t>
            </a:r>
          </a:p>
          <a:p>
            <a:r>
              <a:rPr lang="fr-FR" dirty="0"/>
              <a:t>II. LES DÉPENDANCES FONCTIONNELLES</a:t>
            </a:r>
          </a:p>
          <a:p>
            <a:r>
              <a:rPr lang="fr-FR" dirty="0"/>
              <a:t> III. LES RÈGLES D'INTÉGRITÉ </a:t>
            </a:r>
          </a:p>
          <a:p>
            <a:r>
              <a:rPr lang="fr-FR" dirty="0"/>
              <a:t>IV. LES FORMES NORMALES </a:t>
            </a:r>
          </a:p>
        </p:txBody>
      </p:sp>
    </p:spTree>
    <p:extLst>
      <p:ext uri="{BB962C8B-B14F-4D97-AF65-F5344CB8AC3E}">
        <p14:creationId xmlns:p14="http://schemas.microsoft.com/office/powerpoint/2010/main" val="2658995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79E72C-186B-657B-6B96-B677721BB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LE DOMAINE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5A6FC3-1385-54C7-222B-39919B035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8713"/>
            <a:ext cx="10515600" cy="5048250"/>
          </a:xfrm>
        </p:spPr>
        <p:txBody>
          <a:bodyPr/>
          <a:lstStyle/>
          <a:p>
            <a:r>
              <a:rPr lang="fr-FR" dirty="0"/>
              <a:t>ensemble de valeurs atomiques d'un certain type sémantique</a:t>
            </a:r>
          </a:p>
          <a:p>
            <a:r>
              <a:rPr lang="fr-FR" dirty="0"/>
              <a:t> Ex. : </a:t>
            </a:r>
          </a:p>
          <a:p>
            <a:pPr lvl="1"/>
            <a:r>
              <a:rPr lang="fr-FR" dirty="0"/>
              <a:t>NOM_VILLE = {THIES, DAKAR,DIOURBEL } </a:t>
            </a:r>
          </a:p>
          <a:p>
            <a:r>
              <a:rPr lang="fr-FR" dirty="0"/>
              <a:t>les domaines sont les ensembles de valeurs possibles dans lesquels sont puisées les données </a:t>
            </a:r>
          </a:p>
          <a:p>
            <a:r>
              <a:rPr lang="fr-FR" dirty="0"/>
              <a:t>deux ensembles peuvent avoir les mêmes valeurs bien que sémantiquement distincts</a:t>
            </a:r>
          </a:p>
          <a:p>
            <a:r>
              <a:rPr lang="fr-FR" dirty="0"/>
              <a:t> Ex. :</a:t>
            </a:r>
          </a:p>
          <a:p>
            <a:pPr lvl="1"/>
            <a:r>
              <a:rPr lang="fr-FR" dirty="0"/>
              <a:t> NUM_ELV = { 1, 2, … , 2000 } NUM_ANNEE = { 1, 2, … , 2000 } </a:t>
            </a:r>
          </a:p>
        </p:txBody>
      </p:sp>
    </p:spTree>
    <p:extLst>
      <p:ext uri="{BB962C8B-B14F-4D97-AF65-F5344CB8AC3E}">
        <p14:creationId xmlns:p14="http://schemas.microsoft.com/office/powerpoint/2010/main" val="362107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AE3A06-B428-DC9A-3A92-E00AC50B3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713" y="250825"/>
            <a:ext cx="10515600" cy="606425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/>
              <a:t> LA RELATION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9D908C8-EB50-0C27-0EEC-FCAA3931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687" y="857250"/>
            <a:ext cx="10552113" cy="5586413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sous ensemble du produit cartésien de plusieurs domaines </a:t>
            </a:r>
          </a:p>
          <a:p>
            <a:pPr lvl="1"/>
            <a:r>
              <a:rPr lang="fr-FR" dirty="0"/>
              <a:t>R ⊂ D1 × D2 × ... × </a:t>
            </a:r>
            <a:r>
              <a:rPr lang="fr-FR" dirty="0" err="1"/>
              <a:t>Dn</a:t>
            </a:r>
            <a:r>
              <a:rPr lang="fr-FR" dirty="0"/>
              <a:t> D1, D2, ... , </a:t>
            </a:r>
            <a:r>
              <a:rPr lang="fr-FR" dirty="0" err="1"/>
              <a:t>Dn</a:t>
            </a:r>
            <a:r>
              <a:rPr lang="fr-FR" dirty="0"/>
              <a:t> </a:t>
            </a:r>
          </a:p>
          <a:p>
            <a:pPr lvl="1"/>
            <a:r>
              <a:rPr lang="fr-FR" dirty="0"/>
              <a:t>sont les domaines de R</a:t>
            </a:r>
          </a:p>
          <a:p>
            <a:pPr lvl="1"/>
            <a:r>
              <a:rPr lang="fr-FR" dirty="0"/>
              <a:t>n est le degré ou l’</a:t>
            </a:r>
            <a:r>
              <a:rPr lang="fr-FR" dirty="0" err="1"/>
              <a:t>arité</a:t>
            </a:r>
            <a:r>
              <a:rPr lang="fr-FR" dirty="0"/>
              <a:t> de R</a:t>
            </a:r>
          </a:p>
          <a:p>
            <a:r>
              <a:rPr lang="fr-FR" dirty="0"/>
              <a:t>Ex.:</a:t>
            </a:r>
          </a:p>
          <a:p>
            <a:r>
              <a:rPr lang="fr-FR" dirty="0"/>
              <a:t> Les domaines :</a:t>
            </a:r>
          </a:p>
          <a:p>
            <a:pPr lvl="1"/>
            <a:r>
              <a:rPr lang="fr-FR" dirty="0"/>
              <a:t> NOM_ELV = { </a:t>
            </a:r>
            <a:r>
              <a:rPr lang="fr-FR" dirty="0" err="1"/>
              <a:t>diop</a:t>
            </a:r>
            <a:r>
              <a:rPr lang="fr-FR" dirty="0"/>
              <a:t>, </a:t>
            </a:r>
            <a:r>
              <a:rPr lang="fr-FR" dirty="0" err="1"/>
              <a:t>diallo</a:t>
            </a:r>
            <a:r>
              <a:rPr lang="fr-FR" dirty="0"/>
              <a:t> } </a:t>
            </a:r>
          </a:p>
          <a:p>
            <a:pPr lvl="1"/>
            <a:r>
              <a:rPr lang="fr-FR" dirty="0"/>
              <a:t>PREN_ELV = { pierre, </a:t>
            </a:r>
            <a:r>
              <a:rPr lang="fr-FR" dirty="0" err="1"/>
              <a:t>demba</a:t>
            </a:r>
            <a:r>
              <a:rPr lang="fr-FR" dirty="0"/>
              <a:t>, </a:t>
            </a:r>
            <a:r>
              <a:rPr lang="fr-FR" dirty="0" err="1"/>
              <a:t>nafi</a:t>
            </a:r>
            <a:r>
              <a:rPr lang="fr-FR" dirty="0"/>
              <a:t> } </a:t>
            </a:r>
          </a:p>
          <a:p>
            <a:pPr lvl="1"/>
            <a:r>
              <a:rPr lang="fr-FR" dirty="0"/>
              <a:t>DATE_NAISS = {Date entre 1/1/1990 et 31/12/2020} </a:t>
            </a:r>
          </a:p>
          <a:p>
            <a:pPr lvl="1"/>
            <a:r>
              <a:rPr lang="fr-FR" dirty="0"/>
              <a:t>NOM_SPORT = { judo, tennis, foot }</a:t>
            </a:r>
          </a:p>
          <a:p>
            <a:r>
              <a:rPr lang="fr-FR" dirty="0"/>
              <a:t> La relation ELEVE </a:t>
            </a:r>
          </a:p>
          <a:p>
            <a:pPr lvl="1"/>
            <a:r>
              <a:rPr lang="fr-FR" dirty="0"/>
              <a:t>ELEVE ⊂ NOM_ELV × PREN_ELV × DATE_NAISS </a:t>
            </a:r>
          </a:p>
          <a:p>
            <a:pPr lvl="1"/>
            <a:r>
              <a:rPr lang="fr-FR" dirty="0"/>
              <a:t>ELEVE = { (</a:t>
            </a:r>
            <a:r>
              <a:rPr lang="fr-FR" dirty="0" err="1"/>
              <a:t>dupont</a:t>
            </a:r>
            <a:r>
              <a:rPr lang="fr-FR" dirty="0"/>
              <a:t>, pierre, 1/1/1992), (durant, jacques, 2/2/1994) }</a:t>
            </a:r>
          </a:p>
          <a:p>
            <a:r>
              <a:rPr lang="fr-FR" dirty="0"/>
              <a:t> La relation INSCRIPT </a:t>
            </a:r>
          </a:p>
          <a:p>
            <a:pPr lvl="1"/>
            <a:r>
              <a:rPr lang="fr-FR" dirty="0"/>
              <a:t>INSCRIPT ⊂ NOM_ELV × NOM_SPORT</a:t>
            </a:r>
          </a:p>
          <a:p>
            <a:pPr lvl="1"/>
            <a:r>
              <a:rPr lang="fr-FR" dirty="0"/>
              <a:t> INSCRIPT = { (</a:t>
            </a:r>
            <a:r>
              <a:rPr lang="fr-FR" dirty="0" err="1"/>
              <a:t>diop</a:t>
            </a:r>
            <a:r>
              <a:rPr lang="fr-FR" dirty="0"/>
              <a:t>, judo), (</a:t>
            </a:r>
            <a:r>
              <a:rPr lang="fr-FR" dirty="0" err="1"/>
              <a:t>diop</a:t>
            </a:r>
            <a:r>
              <a:rPr lang="fr-FR" dirty="0"/>
              <a:t>, foot), (</a:t>
            </a:r>
            <a:r>
              <a:rPr lang="fr-FR" dirty="0" err="1"/>
              <a:t>diallo</a:t>
            </a:r>
            <a:r>
              <a:rPr lang="fr-FR" dirty="0"/>
              <a:t>, judo) </a:t>
            </a:r>
          </a:p>
        </p:txBody>
      </p:sp>
    </p:spTree>
    <p:extLst>
      <p:ext uri="{BB962C8B-B14F-4D97-AF65-F5344CB8AC3E}">
        <p14:creationId xmlns:p14="http://schemas.microsoft.com/office/powerpoint/2010/main" val="1622470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646087-4295-DB68-A94B-F1229A2BD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5050"/>
          </a:xfrm>
        </p:spPr>
        <p:txBody>
          <a:bodyPr/>
          <a:lstStyle/>
          <a:p>
            <a:pPr algn="ctr"/>
            <a:r>
              <a:rPr lang="fr-FR" b="1" dirty="0"/>
              <a:t>LES N-UPLETS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7617F9-21AB-0336-6634-1F33AB068A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un élément d'une relation est un n-uplet de valeurs (tuple en anglais)</a:t>
            </a:r>
          </a:p>
          <a:p>
            <a:r>
              <a:rPr lang="fr-FR" dirty="0"/>
              <a:t> un n-uplet représente un fait </a:t>
            </a:r>
          </a:p>
          <a:p>
            <a:r>
              <a:rPr lang="fr-FR" dirty="0"/>
              <a:t>Ex.: </a:t>
            </a:r>
          </a:p>
          <a:p>
            <a:pPr lvl="1"/>
            <a:r>
              <a:rPr lang="fr-FR" sz="3500" i="1" dirty="0"/>
              <a:t>« Diop pierre est un élève né le 1 janvier1992 » </a:t>
            </a:r>
          </a:p>
          <a:p>
            <a:pPr lvl="1"/>
            <a:r>
              <a:rPr lang="fr-FR" sz="3500" i="1" dirty="0"/>
              <a:t>« </a:t>
            </a:r>
            <a:r>
              <a:rPr lang="fr-FR" sz="3500" i="1" dirty="0" err="1"/>
              <a:t>diop</a:t>
            </a:r>
            <a:r>
              <a:rPr lang="fr-FR" sz="3500" i="1" dirty="0"/>
              <a:t> est inscrit au judo » </a:t>
            </a:r>
          </a:p>
          <a:p>
            <a:endParaRPr lang="fr-FR" dirty="0"/>
          </a:p>
          <a:p>
            <a:r>
              <a:rPr lang="fr-FR" dirty="0">
                <a:solidFill>
                  <a:srgbClr val="C00000"/>
                </a:solidFill>
              </a:rPr>
              <a:t>DEFINITION PRÉDICATIVE D’UNE RELATION</a:t>
            </a:r>
          </a:p>
          <a:p>
            <a:r>
              <a:rPr lang="fr-FR" dirty="0"/>
              <a:t> Une relation peut être considérée comme un </a:t>
            </a:r>
            <a:r>
              <a:rPr lang="fr-FR" dirty="0">
                <a:solidFill>
                  <a:srgbClr val="C00000"/>
                </a:solidFill>
              </a:rPr>
              <a:t>PRÉDICAT</a:t>
            </a:r>
            <a:r>
              <a:rPr lang="fr-FR" dirty="0"/>
              <a:t> à n variables </a:t>
            </a:r>
          </a:p>
          <a:p>
            <a:pPr lvl="1"/>
            <a:r>
              <a:rPr lang="fr-FR" dirty="0"/>
              <a:t>θ(x, y, z) vrai ⇔ (x, y, z) ∈ R </a:t>
            </a:r>
          </a:p>
          <a:p>
            <a:r>
              <a:rPr lang="fr-FR" dirty="0"/>
              <a:t>Ex. : </a:t>
            </a:r>
          </a:p>
          <a:p>
            <a:pPr lvl="1"/>
            <a:r>
              <a:rPr lang="fr-FR" dirty="0" err="1"/>
              <a:t>est_inscrit</a:t>
            </a:r>
            <a:r>
              <a:rPr lang="fr-FR" dirty="0"/>
              <a:t> (</a:t>
            </a:r>
            <a:r>
              <a:rPr lang="fr-FR" dirty="0" err="1"/>
              <a:t>dupont</a:t>
            </a:r>
            <a:r>
              <a:rPr lang="fr-FR" dirty="0"/>
              <a:t>, judo) ⇔ (</a:t>
            </a:r>
            <a:r>
              <a:rPr lang="fr-FR" dirty="0" err="1"/>
              <a:t>dupont</a:t>
            </a:r>
            <a:r>
              <a:rPr lang="fr-FR" dirty="0"/>
              <a:t>, judo) ∈ INSCRIPT </a:t>
            </a:r>
          </a:p>
        </p:txBody>
      </p:sp>
    </p:spTree>
    <p:extLst>
      <p:ext uri="{BB962C8B-B14F-4D97-AF65-F5344CB8AC3E}">
        <p14:creationId xmlns:p14="http://schemas.microsoft.com/office/powerpoint/2010/main" val="3389783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D8F5CC-820D-3251-1A92-1316D9583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5013"/>
          </a:xfrm>
        </p:spPr>
        <p:txBody>
          <a:bodyPr/>
          <a:lstStyle/>
          <a:p>
            <a:pPr algn="ctr"/>
            <a:r>
              <a:rPr lang="fr-FR" b="1" dirty="0"/>
              <a:t>LES ATTRIBUTS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766AC9-AD9B-578E-A148-C26B4E496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663" y="1371600"/>
            <a:ext cx="10625137" cy="4805363"/>
          </a:xfrm>
        </p:spPr>
        <p:txBody>
          <a:bodyPr>
            <a:normAutofit lnSpcReduction="10000"/>
          </a:bodyPr>
          <a:lstStyle/>
          <a:p>
            <a:r>
              <a:rPr lang="fr-FR" sz="3600" dirty="0"/>
              <a:t>Chaque composante d'une relation est un attribut </a:t>
            </a:r>
          </a:p>
          <a:p>
            <a:pPr lvl="1"/>
            <a:r>
              <a:rPr lang="fr-FR" sz="3200" dirty="0"/>
              <a:t>Le nom donné à un attribut est porteur de sens</a:t>
            </a:r>
          </a:p>
          <a:p>
            <a:pPr lvl="1"/>
            <a:r>
              <a:rPr lang="fr-FR" sz="3200" dirty="0"/>
              <a:t>Il est en général différent du nom de domaine </a:t>
            </a:r>
          </a:p>
          <a:p>
            <a:pPr lvl="1"/>
            <a:r>
              <a:rPr lang="fr-FR" sz="3200" dirty="0"/>
              <a:t>Plusieurs attributs peuvent avoir le même domaine </a:t>
            </a:r>
          </a:p>
          <a:p>
            <a:r>
              <a:rPr lang="fr-FR" sz="3600" dirty="0"/>
              <a:t>Ex. :</a:t>
            </a:r>
          </a:p>
          <a:p>
            <a:pPr lvl="1"/>
            <a:r>
              <a:rPr lang="fr-FR" sz="3200" dirty="0"/>
              <a:t> La relation TRAJET : </a:t>
            </a:r>
          </a:p>
          <a:p>
            <a:pPr lvl="2"/>
            <a:r>
              <a:rPr lang="fr-FR" sz="2800" dirty="0"/>
              <a:t>TRAJET ⊂ NOM_VILLE × NOM_VILLE </a:t>
            </a:r>
          </a:p>
          <a:p>
            <a:pPr lvl="1"/>
            <a:r>
              <a:rPr lang="fr-FR" sz="3200" dirty="0"/>
              <a:t>Dans laquelle la première composante représente la ville de départ </a:t>
            </a:r>
            <a:r>
              <a:rPr lang="fr-FR" sz="3200" b="1" dirty="0">
                <a:solidFill>
                  <a:schemeClr val="accent6"/>
                </a:solidFill>
              </a:rPr>
              <a:t>VD</a:t>
            </a:r>
            <a:r>
              <a:rPr lang="fr-FR" sz="3200" dirty="0"/>
              <a:t>, la deuxième composante la ville d’arrivée VA d’un trajet</a:t>
            </a:r>
          </a:p>
        </p:txBody>
      </p:sp>
    </p:spTree>
    <p:extLst>
      <p:ext uri="{BB962C8B-B14F-4D97-AF65-F5344CB8AC3E}">
        <p14:creationId xmlns:p14="http://schemas.microsoft.com/office/powerpoint/2010/main" val="2010682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CD84FE-A222-A404-F46A-4721BABFA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163"/>
          </a:xfrm>
        </p:spPr>
        <p:txBody>
          <a:bodyPr/>
          <a:lstStyle/>
          <a:p>
            <a:pPr algn="ctr"/>
            <a:r>
              <a:rPr lang="fr-FR" b="1" dirty="0"/>
              <a:t>LE SCHÉMA D’UNE RELATION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EF995A-193F-268E-9334-53371C74B1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5875"/>
            <a:ext cx="10515600" cy="5207000"/>
          </a:xfrm>
        </p:spPr>
        <p:txBody>
          <a:bodyPr>
            <a:normAutofit lnSpcReduction="10000"/>
          </a:bodyPr>
          <a:lstStyle/>
          <a:p>
            <a:r>
              <a:rPr lang="fr-FR" dirty="0"/>
              <a:t>Le schéma d'une relation est défini par : </a:t>
            </a:r>
          </a:p>
          <a:p>
            <a:pPr lvl="1"/>
            <a:r>
              <a:rPr lang="fr-FR" dirty="0"/>
              <a:t>le nom de la relation </a:t>
            </a:r>
          </a:p>
          <a:p>
            <a:pPr lvl="1"/>
            <a:r>
              <a:rPr lang="fr-FR" dirty="0"/>
              <a:t>la liste de ses attributs </a:t>
            </a:r>
          </a:p>
          <a:p>
            <a:pPr lvl="2"/>
            <a:r>
              <a:rPr lang="fr-FR" dirty="0"/>
              <a:t>on note : R (A1, A2, ... , An) </a:t>
            </a:r>
          </a:p>
          <a:p>
            <a:r>
              <a:rPr lang="fr-FR" dirty="0"/>
              <a:t>Ex.: </a:t>
            </a:r>
          </a:p>
          <a:p>
            <a:pPr lvl="1"/>
            <a:r>
              <a:rPr lang="fr-FR" dirty="0"/>
              <a:t>ELEVE (NOM, PRENOM, NAISS)</a:t>
            </a:r>
          </a:p>
          <a:p>
            <a:pPr lvl="1"/>
            <a:r>
              <a:rPr lang="fr-FR" dirty="0"/>
              <a:t> INSCRIPT (NOM_ELV, SPORT) </a:t>
            </a:r>
          </a:p>
          <a:p>
            <a:pPr lvl="1"/>
            <a:r>
              <a:rPr lang="fr-FR" dirty="0"/>
              <a:t>TRAJET (VD, VA) </a:t>
            </a:r>
          </a:p>
          <a:p>
            <a:r>
              <a:rPr lang="fr-FR" dirty="0"/>
              <a:t>Extension et Intension </a:t>
            </a:r>
          </a:p>
          <a:p>
            <a:pPr lvl="1"/>
            <a:r>
              <a:rPr lang="fr-FR" dirty="0"/>
              <a:t> L'extension d'une relation correspond à l'ensemble de ses éléments (n-uplets) </a:t>
            </a:r>
          </a:p>
          <a:p>
            <a:pPr lvl="2"/>
            <a:r>
              <a:rPr lang="fr-FR" dirty="0"/>
              <a:t>→ le terme RELATION désigne une extension</a:t>
            </a:r>
          </a:p>
          <a:p>
            <a:pPr lvl="3"/>
            <a:r>
              <a:rPr lang="fr-FR" dirty="0"/>
              <a:t> L'intention d'une relation correspond à sa signification </a:t>
            </a:r>
          </a:p>
          <a:p>
            <a:pPr lvl="2"/>
            <a:r>
              <a:rPr lang="fr-FR" dirty="0"/>
              <a:t>→ le terme SCHÉMA DE RELATION désigne l'intention d'une relation </a:t>
            </a:r>
          </a:p>
        </p:txBody>
      </p:sp>
    </p:spTree>
    <p:extLst>
      <p:ext uri="{BB962C8B-B14F-4D97-AF65-F5344CB8AC3E}">
        <p14:creationId xmlns:p14="http://schemas.microsoft.com/office/powerpoint/2010/main" val="4068870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51F899-12BE-4A54-3319-9602DDCBD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63" y="136525"/>
            <a:ext cx="10515600" cy="1325563"/>
          </a:xfrm>
        </p:spPr>
        <p:txBody>
          <a:bodyPr/>
          <a:lstStyle/>
          <a:p>
            <a:pPr algn="ctr"/>
            <a:r>
              <a:rPr lang="fr-FR" dirty="0"/>
              <a:t> LE SCHÉMA D’UNE BDR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F5A632-D64E-4231-D3FF-427435192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463" y="1314450"/>
            <a:ext cx="10701337" cy="5257800"/>
          </a:xfrm>
        </p:spPr>
        <p:txBody>
          <a:bodyPr>
            <a:normAutofit/>
          </a:bodyPr>
          <a:lstStyle/>
          <a:p>
            <a:r>
              <a:rPr lang="fr-FR" dirty="0"/>
              <a:t>Le schéma d'une base de données est défini par : </a:t>
            </a:r>
          </a:p>
          <a:p>
            <a:r>
              <a:rPr lang="fr-FR" dirty="0"/>
              <a:t>l'ensemble des schémas des relations qui la composent Notez la différence entre : </a:t>
            </a:r>
          </a:p>
          <a:p>
            <a:pPr lvl="1"/>
            <a:r>
              <a:rPr lang="fr-FR" dirty="0"/>
              <a:t>le schéma de la BDR qui dit comment les données sont organisées dans la base </a:t>
            </a:r>
          </a:p>
          <a:p>
            <a:pPr lvl="1"/>
            <a:r>
              <a:rPr lang="fr-FR" dirty="0"/>
              <a:t>l'ensemble des n-uplets de chaque relation, qui représentent les données stockées dans la base </a:t>
            </a:r>
          </a:p>
          <a:p>
            <a:pPr lvl="1"/>
            <a:r>
              <a:rPr lang="fr-FR" dirty="0"/>
              <a:t>Conception de Schéma Relationnel</a:t>
            </a:r>
          </a:p>
          <a:p>
            <a:r>
              <a:rPr lang="fr-FR" dirty="0"/>
              <a:t>Problème : Comment choisir un schéma approprié ?</a:t>
            </a:r>
          </a:p>
          <a:p>
            <a:r>
              <a:rPr lang="fr-FR" dirty="0"/>
              <a:t> - Méthodologies de conception </a:t>
            </a:r>
          </a:p>
          <a:p>
            <a:pPr lvl="1"/>
            <a:r>
              <a:rPr lang="fr-FR" dirty="0"/>
              <a:t>→ cours ACSI</a:t>
            </a:r>
          </a:p>
          <a:p>
            <a:pPr lvl="1"/>
            <a:r>
              <a:rPr lang="fr-FR" dirty="0"/>
              <a:t> → cours SGBD</a:t>
            </a:r>
          </a:p>
        </p:txBody>
      </p:sp>
    </p:spTree>
    <p:extLst>
      <p:ext uri="{BB962C8B-B14F-4D97-AF65-F5344CB8AC3E}">
        <p14:creationId xmlns:p14="http://schemas.microsoft.com/office/powerpoint/2010/main" val="16918712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1649</TotalTime>
  <Words>2097</Words>
  <Application>Microsoft Office PowerPoint</Application>
  <PresentationFormat>Grand écran</PresentationFormat>
  <Paragraphs>248</Paragraphs>
  <Slides>26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32" baseType="lpstr">
      <vt:lpstr>Arial</vt:lpstr>
      <vt:lpstr>Arial MT</vt:lpstr>
      <vt:lpstr>Calibri</vt:lpstr>
      <vt:lpstr>Calibri Light</vt:lpstr>
      <vt:lpstr>Wingdings</vt:lpstr>
      <vt:lpstr>Thème Office</vt:lpstr>
      <vt:lpstr>Présentation PowerPoint</vt:lpstr>
      <vt:lpstr>Plan du cours</vt:lpstr>
      <vt:lpstr>Chapitre 2 Le modèle relationnel </vt:lpstr>
      <vt:lpstr>LE DOMAINE </vt:lpstr>
      <vt:lpstr> LA RELATION </vt:lpstr>
      <vt:lpstr>LES N-UPLETS </vt:lpstr>
      <vt:lpstr>LES ATTRIBUTS </vt:lpstr>
      <vt:lpstr>LE SCHÉMA D’UNE RELATION </vt:lpstr>
      <vt:lpstr> LE SCHÉMA D’UNE BDR </vt:lpstr>
      <vt:lpstr>LA REPRÉSENTATION</vt:lpstr>
      <vt:lpstr>Exemples : </vt:lpstr>
      <vt:lpstr>II LES DÉPENDANCES FONCTIONNELLES </vt:lpstr>
      <vt:lpstr>La clé d’une relation </vt:lpstr>
      <vt:lpstr>Clé primaire</vt:lpstr>
      <vt:lpstr>III LES RÈGLES D'INTÉGRITÉ </vt:lpstr>
      <vt:lpstr>INTÉGRITÉ DE DOMAINE </vt:lpstr>
      <vt:lpstr>INTÉGRITÉ DE CLÉ </vt:lpstr>
      <vt:lpstr>INTÉGRITÉ RÉFÉRENCIELLE </vt:lpstr>
      <vt:lpstr>Présentation PowerPoint</vt:lpstr>
      <vt:lpstr>IV LES FORMES NORMALES </vt:lpstr>
      <vt:lpstr>La décomposition </vt:lpstr>
      <vt:lpstr>1ère Forme Normale 1FN </vt:lpstr>
      <vt:lpstr>2ème Forme Normale 2FN </vt:lpstr>
      <vt:lpstr>3ème Forme Normale 3FN </vt:lpstr>
      <vt:lpstr>3ème Forme Normale de BOYCE-CODD BCNF </vt:lpstr>
      <vt:lpstr>Fin chapitre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Acer</dc:creator>
  <cp:lastModifiedBy>Acer</cp:lastModifiedBy>
  <cp:revision>37</cp:revision>
  <dcterms:created xsi:type="dcterms:W3CDTF">2022-12-02T21:28:02Z</dcterms:created>
  <dcterms:modified xsi:type="dcterms:W3CDTF">2025-05-21T11:03:54Z</dcterms:modified>
</cp:coreProperties>
</file>