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858" y="72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CFFC3C-A366-E2CA-C7FB-42871AF33C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DAB5029-B139-06C4-3935-B00F8E5621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33203E9-7AE6-E745-4C85-258EC0C35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98EA-1E14-4425-870A-593386B5CB02}" type="datetimeFigureOut">
              <a:rPr lang="fr-FR" smtClean="0"/>
              <a:t>19/07/2023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3B7E06B-E438-07B2-953B-93521A6D9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F8F40D8-5A28-CAFF-8AAA-643653199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D996C-9147-4261-82C8-4418965FCE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2457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D6CB7D-DE03-78C9-3DDE-62F1B8DE5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3A5025B-8B35-6CA1-4E2C-E2292CCB2D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3C18D8-4DF5-7838-AA54-4EA848077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98EA-1E14-4425-870A-593386B5CB02}" type="datetimeFigureOut">
              <a:rPr lang="fr-FR" smtClean="0"/>
              <a:t>19/07/2023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3FA8C53-DA3B-DD0A-C401-38419233B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7818AD3-CEA1-7861-F6BE-712464974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D996C-9147-4261-82C8-4418965FCE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8569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9DB8BFE-0CA8-D9CF-E0D1-EFEE99F650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A30A188-A48C-6F57-A7C6-C7DFD92037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573B5D-2828-A61B-81DC-CE8D631F1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98EA-1E14-4425-870A-593386B5CB02}" type="datetimeFigureOut">
              <a:rPr lang="fr-FR" smtClean="0"/>
              <a:t>19/07/2023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7E4BD55-8EA5-E2D9-52A4-171B1C362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2F91FCA-5112-A24F-A02C-E6F606927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D996C-9147-4261-82C8-4418965FCE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77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04EF02-4037-0D5E-BAD1-346A3D784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6738A5-16E5-D7BD-3C01-BE854D139B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B52B35-3132-AB72-2DE2-A5C516324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98EA-1E14-4425-870A-593386B5CB02}" type="datetimeFigureOut">
              <a:rPr lang="fr-FR" smtClean="0"/>
              <a:t>19/07/2023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D0366A-8DF2-B799-CB21-7C09CAFC2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BC84332-8C35-F054-D1BC-03B44474C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D996C-9147-4261-82C8-4418965FCE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4326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860FCA-C75C-182E-C012-53045D9F3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A923954-E88A-7535-A26D-BD507AC4E5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1BF970A-B272-9A91-35F3-249B251E1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98EA-1E14-4425-870A-593386B5CB02}" type="datetimeFigureOut">
              <a:rPr lang="fr-FR" smtClean="0"/>
              <a:t>19/07/2023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0C34D3-BB51-FCB6-65DB-D9D391FFE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A34A8B0-C279-31FD-DC57-B8F0B92C3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D996C-9147-4261-82C8-4418965FCE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4069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95FA9B-5C43-65DC-7A1C-7987B5941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9B8EF49-BCFD-E7A8-2A51-6BF94C6C6D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F8C9EF0-2A0A-9439-79B1-919895B826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5CED10B-5688-E419-F578-06C282D59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98EA-1E14-4425-870A-593386B5CB02}" type="datetimeFigureOut">
              <a:rPr lang="fr-FR" smtClean="0"/>
              <a:t>19/07/2023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DDC4DA9-DF4D-3065-B22B-7F39A1CBE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0835B55-A015-4127-4AAE-6215D7ED4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D996C-9147-4261-82C8-4418965FCE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13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438046-5479-A5FC-5FDC-081A1CFCC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7618335-0D92-C096-FF7E-83603C16A2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EE6B8B1-B851-EB25-502C-13077D5556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E683962-A2EE-8C9E-5C86-AD229823C0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6060ED2-5DD5-E115-27FA-89FCD2075F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8D79D2C-E5D9-1B71-AB1D-BD70E6141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98EA-1E14-4425-870A-593386B5CB02}" type="datetimeFigureOut">
              <a:rPr lang="fr-FR" smtClean="0"/>
              <a:t>19/07/2023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F91871A-7BF1-358C-A60F-2A53C5F71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E35D65A-42B2-7F9F-924C-F490841F3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D996C-9147-4261-82C8-4418965FCE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3750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6BCA3A-5812-9A36-387C-B668E5DE7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26B9E20-4331-1FE8-9BB8-B5E0E1C75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98EA-1E14-4425-870A-593386B5CB02}" type="datetimeFigureOut">
              <a:rPr lang="fr-FR" smtClean="0"/>
              <a:t>19/07/2023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8315F2B-8890-2F49-DBE3-9B168B130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5F63469-B440-36D7-859D-EC74C4968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D996C-9147-4261-82C8-4418965FCE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70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A24BC00-F217-2E92-4473-D3ED4F697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98EA-1E14-4425-870A-593386B5CB02}" type="datetimeFigureOut">
              <a:rPr lang="fr-FR" smtClean="0"/>
              <a:t>19/07/2023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796CF87-A65F-6000-52B0-0700C7E27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BD1B1F5-2831-1402-5846-B3AF59E57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D996C-9147-4261-82C8-4418965FCE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3225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4907DE-5035-4CF8-DAEC-7954E02F7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3D64A8D-ADED-618C-0CF7-5FC217521A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8404F30-63AD-6C3C-9E3F-DBEEB328DD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DD03795-32F4-7A0A-B177-4F08B95B8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98EA-1E14-4425-870A-593386B5CB02}" type="datetimeFigureOut">
              <a:rPr lang="fr-FR" smtClean="0"/>
              <a:t>19/07/2023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15FD796-E05E-41FD-488D-782DB8AF0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96E22CB-185D-593D-3C2C-12652EE20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D996C-9147-4261-82C8-4418965FCE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4570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C434E0-2650-9937-3F5F-9C67F2A7F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DD920D1-6BED-AA20-4CC0-5D903C1358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19F33F5-F2EC-2864-C3AD-793231EC9A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B889547-FF39-FA51-D6B3-5D79E1560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E98EA-1E14-4425-870A-593386B5CB02}" type="datetimeFigureOut">
              <a:rPr lang="fr-FR" smtClean="0"/>
              <a:t>19/07/2023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6AD9917-0BCA-AEAC-BB85-AF71A45E4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DFBC7DA-6A58-5B8C-BC01-4EB90FA59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D996C-9147-4261-82C8-4418965FCE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984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3721F75-D58D-CE98-6AB7-0868AF6F7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22B24FC-D899-A328-97FC-85C3C73BF1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376F14-9ABF-6448-1F07-F52E335FC2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E98EA-1E14-4425-870A-593386B5CB02}" type="datetimeFigureOut">
              <a:rPr lang="fr-FR" smtClean="0"/>
              <a:t>19/07/2023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8C0180-8BCA-38CC-3F29-A632701476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9BD83CC-C6DB-8019-E195-63598E8B95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D996C-9147-4261-82C8-4418965FCE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889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C449AB62-0D73-0724-EFAD-05B2BAE634B1}"/>
              </a:ext>
            </a:extLst>
          </p:cNvPr>
          <p:cNvSpPr/>
          <p:nvPr/>
        </p:nvSpPr>
        <p:spPr>
          <a:xfrm>
            <a:off x="3184207" y="832485"/>
            <a:ext cx="5823585" cy="638810"/>
          </a:xfrm>
          <a:custGeom>
            <a:avLst/>
            <a:gdLst/>
            <a:ahLst/>
            <a:cxnLst/>
            <a:rect l="l" t="t" r="r" b="b"/>
            <a:pathLst>
              <a:path w="5823584" h="638810">
                <a:moveTo>
                  <a:pt x="5823204" y="0"/>
                </a:moveTo>
                <a:lnTo>
                  <a:pt x="0" y="0"/>
                </a:lnTo>
                <a:lnTo>
                  <a:pt x="0" y="638555"/>
                </a:lnTo>
                <a:lnTo>
                  <a:pt x="5823204" y="638555"/>
                </a:lnTo>
                <a:lnTo>
                  <a:pt x="5823204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3BE4B5E3-8E4E-9E70-2C25-192A85DDE7CB}"/>
              </a:ext>
            </a:extLst>
          </p:cNvPr>
          <p:cNvSpPr txBox="1"/>
          <p:nvPr/>
        </p:nvSpPr>
        <p:spPr>
          <a:xfrm>
            <a:off x="3184207" y="954655"/>
            <a:ext cx="5823585" cy="361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200" b="1" spc="-5" dirty="0" err="1">
                <a:solidFill>
                  <a:srgbClr val="000080"/>
                </a:solidFill>
                <a:latin typeface="Arial"/>
                <a:cs typeface="Arial"/>
              </a:rPr>
              <a:t>Cours</a:t>
            </a:r>
            <a:r>
              <a:rPr sz="2200" b="1" spc="-25" dirty="0">
                <a:solidFill>
                  <a:srgbClr val="000080"/>
                </a:solidFill>
                <a:latin typeface="Arial"/>
                <a:cs typeface="Arial"/>
              </a:rPr>
              <a:t> </a:t>
            </a:r>
            <a:r>
              <a:rPr sz="2200" b="1" spc="-5" dirty="0">
                <a:solidFill>
                  <a:srgbClr val="000080"/>
                </a:solidFill>
                <a:latin typeface="Arial"/>
                <a:cs typeface="Arial"/>
              </a:rPr>
              <a:t>SGBD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6" name="object 4">
            <a:extLst>
              <a:ext uri="{FF2B5EF4-FFF2-40B4-BE49-F238E27FC236}">
                <a16:creationId xmlns:a16="http://schemas.microsoft.com/office/drawing/2014/main" id="{C94DA8BF-3A4B-AD47-A8BF-FCC5C29C4062}"/>
              </a:ext>
            </a:extLst>
          </p:cNvPr>
          <p:cNvSpPr/>
          <p:nvPr/>
        </p:nvSpPr>
        <p:spPr>
          <a:xfrm>
            <a:off x="3175063" y="823340"/>
            <a:ext cx="5850890" cy="666115"/>
          </a:xfrm>
          <a:custGeom>
            <a:avLst/>
            <a:gdLst/>
            <a:ahLst/>
            <a:cxnLst/>
            <a:rect l="l" t="t" r="r" b="b"/>
            <a:pathLst>
              <a:path w="5850890" h="666115">
                <a:moveTo>
                  <a:pt x="5850636" y="9144"/>
                </a:moveTo>
                <a:lnTo>
                  <a:pt x="5841492" y="9144"/>
                </a:lnTo>
                <a:lnTo>
                  <a:pt x="5841492" y="0"/>
                </a:lnTo>
                <a:lnTo>
                  <a:pt x="5832348" y="0"/>
                </a:lnTo>
                <a:lnTo>
                  <a:pt x="5832348" y="9156"/>
                </a:lnTo>
                <a:lnTo>
                  <a:pt x="5832348" y="647700"/>
                </a:lnTo>
                <a:lnTo>
                  <a:pt x="9144" y="647700"/>
                </a:lnTo>
                <a:lnTo>
                  <a:pt x="9144" y="9156"/>
                </a:lnTo>
                <a:lnTo>
                  <a:pt x="5832348" y="9156"/>
                </a:lnTo>
                <a:lnTo>
                  <a:pt x="5832348" y="0"/>
                </a:lnTo>
                <a:lnTo>
                  <a:pt x="9144" y="0"/>
                </a:lnTo>
                <a:lnTo>
                  <a:pt x="0" y="0"/>
                </a:lnTo>
                <a:lnTo>
                  <a:pt x="0" y="9144"/>
                </a:lnTo>
                <a:lnTo>
                  <a:pt x="0" y="647700"/>
                </a:lnTo>
                <a:lnTo>
                  <a:pt x="0" y="656856"/>
                </a:lnTo>
                <a:lnTo>
                  <a:pt x="9144" y="656856"/>
                </a:lnTo>
                <a:lnTo>
                  <a:pt x="9144" y="665988"/>
                </a:lnTo>
                <a:lnTo>
                  <a:pt x="5832348" y="665988"/>
                </a:lnTo>
                <a:lnTo>
                  <a:pt x="5841492" y="665988"/>
                </a:lnTo>
                <a:lnTo>
                  <a:pt x="5850636" y="666000"/>
                </a:lnTo>
                <a:lnTo>
                  <a:pt x="5850636" y="656844"/>
                </a:lnTo>
                <a:lnTo>
                  <a:pt x="5850636" y="647700"/>
                </a:lnTo>
                <a:lnTo>
                  <a:pt x="5850636" y="91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>
            <a:extLst>
              <a:ext uri="{FF2B5EF4-FFF2-40B4-BE49-F238E27FC236}">
                <a16:creationId xmlns:a16="http://schemas.microsoft.com/office/drawing/2014/main" id="{19C4547F-A18A-C2CC-CB7B-4D019C9CFD84}"/>
              </a:ext>
            </a:extLst>
          </p:cNvPr>
          <p:cNvSpPr txBox="1"/>
          <p:nvPr/>
        </p:nvSpPr>
        <p:spPr>
          <a:xfrm>
            <a:off x="3853508" y="2365879"/>
            <a:ext cx="4482465" cy="682625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12700" marR="5080" indent="504825">
              <a:lnSpc>
                <a:spcPts val="2530"/>
              </a:lnSpc>
              <a:spcBef>
                <a:spcPts val="275"/>
              </a:spcBef>
            </a:pPr>
            <a:r>
              <a:rPr sz="2200" b="1" spc="-5" dirty="0">
                <a:solidFill>
                  <a:srgbClr val="000080"/>
                </a:solidFill>
                <a:latin typeface="Arial"/>
                <a:cs typeface="Arial"/>
              </a:rPr>
              <a:t>Concepts et </a:t>
            </a:r>
            <a:r>
              <a:rPr sz="2200" b="1" dirty="0">
                <a:solidFill>
                  <a:srgbClr val="000080"/>
                </a:solidFill>
                <a:latin typeface="Arial"/>
                <a:cs typeface="Arial"/>
              </a:rPr>
              <a:t>langages </a:t>
            </a:r>
            <a:r>
              <a:rPr sz="2200" b="1" spc="-5" dirty="0">
                <a:solidFill>
                  <a:srgbClr val="000080"/>
                </a:solidFill>
                <a:latin typeface="Arial"/>
                <a:cs typeface="Arial"/>
              </a:rPr>
              <a:t>des </a:t>
            </a:r>
            <a:r>
              <a:rPr sz="2200" b="1" dirty="0">
                <a:solidFill>
                  <a:srgbClr val="000080"/>
                </a:solidFill>
                <a:latin typeface="Arial"/>
                <a:cs typeface="Arial"/>
              </a:rPr>
              <a:t> </a:t>
            </a:r>
            <a:r>
              <a:rPr sz="2200" b="1" spc="-5" dirty="0">
                <a:solidFill>
                  <a:srgbClr val="000080"/>
                </a:solidFill>
                <a:latin typeface="Arial"/>
                <a:cs typeface="Arial"/>
              </a:rPr>
              <a:t>Bases</a:t>
            </a:r>
            <a:r>
              <a:rPr sz="2200" b="1" spc="-25" dirty="0">
                <a:solidFill>
                  <a:srgbClr val="000080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0080"/>
                </a:solidFill>
                <a:latin typeface="Arial"/>
                <a:cs typeface="Arial"/>
              </a:rPr>
              <a:t>de</a:t>
            </a:r>
            <a:r>
              <a:rPr sz="2200" b="1" spc="-20" dirty="0">
                <a:solidFill>
                  <a:srgbClr val="000080"/>
                </a:solidFill>
                <a:latin typeface="Arial"/>
                <a:cs typeface="Arial"/>
              </a:rPr>
              <a:t> </a:t>
            </a:r>
            <a:r>
              <a:rPr sz="2200" b="1" spc="-5" dirty="0">
                <a:solidFill>
                  <a:srgbClr val="000080"/>
                </a:solidFill>
                <a:latin typeface="Arial"/>
                <a:cs typeface="Arial"/>
              </a:rPr>
              <a:t>Données</a:t>
            </a:r>
            <a:r>
              <a:rPr sz="2200" b="1" spc="-25" dirty="0">
                <a:solidFill>
                  <a:srgbClr val="000080"/>
                </a:solidFill>
                <a:latin typeface="Arial"/>
                <a:cs typeface="Arial"/>
              </a:rPr>
              <a:t> </a:t>
            </a:r>
            <a:r>
              <a:rPr sz="2200" b="1" spc="-5" dirty="0">
                <a:solidFill>
                  <a:srgbClr val="000080"/>
                </a:solidFill>
                <a:latin typeface="Arial"/>
                <a:cs typeface="Arial"/>
              </a:rPr>
              <a:t>Relationnelles</a:t>
            </a:r>
            <a:endParaRPr sz="2200">
              <a:latin typeface="Arial"/>
              <a:cs typeface="Arial"/>
            </a:endParaRPr>
          </a:p>
        </p:txBody>
      </p:sp>
      <p:sp>
        <p:nvSpPr>
          <p:cNvPr id="8" name="object 6">
            <a:extLst>
              <a:ext uri="{FF2B5EF4-FFF2-40B4-BE49-F238E27FC236}">
                <a16:creationId xmlns:a16="http://schemas.microsoft.com/office/drawing/2014/main" id="{54C999AD-A9F3-D32F-8735-A9598232A40C}"/>
              </a:ext>
            </a:extLst>
          </p:cNvPr>
          <p:cNvSpPr txBox="1"/>
          <p:nvPr/>
        </p:nvSpPr>
        <p:spPr>
          <a:xfrm>
            <a:off x="4895150" y="4183249"/>
            <a:ext cx="24003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0080"/>
                </a:solidFill>
                <a:latin typeface="Arial MT"/>
                <a:cs typeface="Arial MT"/>
              </a:rPr>
              <a:t>SUPPORT</a:t>
            </a:r>
            <a:r>
              <a:rPr sz="1800" spc="-50" dirty="0">
                <a:solidFill>
                  <a:srgbClr val="000080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000080"/>
                </a:solidFill>
                <a:latin typeface="Arial MT"/>
                <a:cs typeface="Arial MT"/>
              </a:rPr>
              <a:t>DE</a:t>
            </a:r>
            <a:r>
              <a:rPr sz="1800" spc="-45" dirty="0">
                <a:solidFill>
                  <a:srgbClr val="000080"/>
                </a:solidFill>
                <a:latin typeface="Arial MT"/>
                <a:cs typeface="Arial MT"/>
              </a:rPr>
              <a:t> </a:t>
            </a:r>
            <a:r>
              <a:rPr sz="1800" spc="-5" dirty="0">
                <a:solidFill>
                  <a:srgbClr val="000080"/>
                </a:solidFill>
                <a:latin typeface="Arial MT"/>
                <a:cs typeface="Arial MT"/>
              </a:rPr>
              <a:t>COURS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9" name="object 7">
            <a:extLst>
              <a:ext uri="{FF2B5EF4-FFF2-40B4-BE49-F238E27FC236}">
                <a16:creationId xmlns:a16="http://schemas.microsoft.com/office/drawing/2014/main" id="{B3C8DFC7-F7DB-5D2F-76B2-153502D7EA4B}"/>
              </a:ext>
            </a:extLst>
          </p:cNvPr>
          <p:cNvSpPr txBox="1"/>
          <p:nvPr/>
        </p:nvSpPr>
        <p:spPr>
          <a:xfrm>
            <a:off x="3800475" y="5157788"/>
            <a:ext cx="4607114" cy="8694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spcBef>
                <a:spcPts val="100"/>
              </a:spcBef>
            </a:pPr>
            <a:r>
              <a:rPr lang="en-US" sz="1800" dirty="0" err="1">
                <a:solidFill>
                  <a:srgbClr val="000080"/>
                </a:solidFill>
                <a:latin typeface="Arial MT"/>
                <a:cs typeface="Arial MT"/>
              </a:rPr>
              <a:t>Pr</a:t>
            </a:r>
            <a:r>
              <a:rPr lang="en-US" sz="1800" dirty="0">
                <a:solidFill>
                  <a:srgbClr val="000080"/>
                </a:solidFill>
                <a:latin typeface="Arial MT"/>
                <a:cs typeface="Arial MT"/>
              </a:rPr>
              <a:t> </a:t>
            </a:r>
            <a:r>
              <a:rPr lang="en-US" sz="1800" dirty="0" err="1">
                <a:solidFill>
                  <a:srgbClr val="000080"/>
                </a:solidFill>
                <a:latin typeface="Arial MT"/>
                <a:cs typeface="Arial MT"/>
              </a:rPr>
              <a:t>Cheikhou</a:t>
            </a:r>
            <a:r>
              <a:rPr lang="en-US" sz="1800" dirty="0">
                <a:solidFill>
                  <a:srgbClr val="000080"/>
                </a:solidFill>
                <a:latin typeface="Arial MT"/>
                <a:cs typeface="Arial MT"/>
              </a:rPr>
              <a:t> THIAM</a:t>
            </a:r>
            <a:endParaRPr lang="fr-FR" dirty="0"/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0080"/>
                </a:solidFill>
                <a:latin typeface="Arial MT"/>
                <a:cs typeface="Arial MT"/>
              </a:rPr>
              <a:t>U</a:t>
            </a:r>
            <a:r>
              <a:rPr lang="en-US" sz="1800" dirty="0">
                <a:solidFill>
                  <a:srgbClr val="000080"/>
                </a:solidFill>
                <a:latin typeface="Arial MT"/>
                <a:cs typeface="Arial MT"/>
              </a:rPr>
              <a:t>FR SES /UIDT de THIES/ 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pc="-25" dirty="0">
                <a:solidFill>
                  <a:srgbClr val="000080"/>
                </a:solidFill>
                <a:latin typeface="Arial MT"/>
                <a:cs typeface="Arial MT"/>
              </a:rPr>
              <a:t>cthiam@univ-thies.sn</a:t>
            </a:r>
            <a:r>
              <a:rPr sz="1800" spc="-25" dirty="0">
                <a:solidFill>
                  <a:srgbClr val="000080"/>
                </a:solidFill>
                <a:latin typeface="Arial MT"/>
                <a:cs typeface="Arial MT"/>
              </a:rPr>
              <a:t> </a:t>
            </a:r>
            <a:endParaRPr sz="1800" dirty="0">
              <a:latin typeface="Arial MT"/>
              <a:cs typeface="Arial MT"/>
            </a:endParaRPr>
          </a:p>
        </p:txBody>
      </p:sp>
    </p:spTree>
    <p:extLst>
      <p:ext uri="{BB962C8B-B14F-4D97-AF65-F5344CB8AC3E}">
        <p14:creationId xmlns:p14="http://schemas.microsoft.com/office/powerpoint/2010/main" val="6659306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22A1C5-C3E2-4A9A-9AD2-426000C71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63550"/>
          </a:xfrm>
        </p:spPr>
        <p:txBody>
          <a:bodyPr>
            <a:normAutofit fontScale="90000"/>
          </a:bodyPr>
          <a:lstStyle/>
          <a:p>
            <a:r>
              <a:rPr lang="fr-FR" dirty="0"/>
              <a:t>Pour résumer :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835E923-5485-18AE-AA1B-5887A4A96B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8" y="985838"/>
            <a:ext cx="10939462" cy="5191125"/>
          </a:xfrm>
        </p:spPr>
        <p:txBody>
          <a:bodyPr>
            <a:normAutofit lnSpcReduction="10000"/>
          </a:bodyPr>
          <a:lstStyle/>
          <a:p>
            <a:r>
              <a:rPr lang="fr-FR" sz="3600" dirty="0"/>
              <a:t>Les fonctions des SGBD </a:t>
            </a:r>
          </a:p>
          <a:p>
            <a:pPr lvl="1"/>
            <a:r>
              <a:rPr lang="fr-FR" sz="3200" dirty="0"/>
              <a:t>DEFINITION DES DONNEES </a:t>
            </a:r>
          </a:p>
          <a:p>
            <a:pPr lvl="2"/>
            <a:r>
              <a:rPr lang="fr-FR" sz="2800" dirty="0"/>
              <a:t>⇒ Langage de définition des données (DDL) (conforme à un modèle de données) </a:t>
            </a:r>
          </a:p>
          <a:p>
            <a:pPr lvl="1"/>
            <a:r>
              <a:rPr lang="fr-FR" sz="3200" dirty="0"/>
              <a:t>MANIPULATION DES DONNEES </a:t>
            </a:r>
          </a:p>
          <a:p>
            <a:pPr lvl="2"/>
            <a:r>
              <a:rPr lang="fr-FR" sz="2800" dirty="0"/>
              <a:t>Interrogation Mise à jour insertion, suppression, modification </a:t>
            </a:r>
          </a:p>
          <a:p>
            <a:pPr lvl="2"/>
            <a:r>
              <a:rPr lang="fr-FR" sz="2800" dirty="0"/>
              <a:t>⇒ Langage de manipulation des données (DML) (langage de requête déclaratif) </a:t>
            </a:r>
          </a:p>
          <a:p>
            <a:pPr lvl="1"/>
            <a:r>
              <a:rPr lang="fr-FR" sz="3200" dirty="0"/>
              <a:t>CONTRÔLE DES DONNEES</a:t>
            </a:r>
          </a:p>
          <a:p>
            <a:pPr lvl="2"/>
            <a:r>
              <a:rPr lang="fr-FR" sz="2800" dirty="0"/>
              <a:t> Contraintes d'intégrité Contrôle des droits d'accès Gestion de transactions </a:t>
            </a:r>
          </a:p>
          <a:p>
            <a:pPr lvl="2"/>
            <a:r>
              <a:rPr lang="fr-FR" sz="2800" dirty="0"/>
              <a:t>⇒ Langage de contrôle des données (DCL) </a:t>
            </a:r>
          </a:p>
        </p:txBody>
      </p:sp>
    </p:spTree>
    <p:extLst>
      <p:ext uri="{BB962C8B-B14F-4D97-AF65-F5344CB8AC3E}">
        <p14:creationId xmlns:p14="http://schemas.microsoft.com/office/powerpoint/2010/main" val="2617168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4F1E54-D49C-AEAF-7AB0-9ED83D034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92138"/>
          </a:xfrm>
        </p:spPr>
        <p:txBody>
          <a:bodyPr>
            <a:normAutofit fontScale="90000"/>
          </a:bodyPr>
          <a:lstStyle/>
          <a:p>
            <a:r>
              <a:rPr lang="fr-FR" dirty="0"/>
              <a:t>IV Notion de modélisation des données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BEACE91-5843-6FDF-3F07-59839AAE9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98689"/>
            <a:ext cx="10515600" cy="739140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Les modèles de BD sont souvent trop limités pour pouvoir représenter directement le monde réel</a:t>
            </a: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5C94E0CD-3691-1135-239E-DC61C8DCC921}"/>
              </a:ext>
            </a:extLst>
          </p:cNvPr>
          <p:cNvGrpSpPr/>
          <p:nvPr/>
        </p:nvGrpSpPr>
        <p:grpSpPr>
          <a:xfrm>
            <a:off x="2125599" y="1114425"/>
            <a:ext cx="5459983" cy="4572000"/>
            <a:chOff x="1011174" y="1824989"/>
            <a:chExt cx="5459983" cy="4572000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A879FD49-557C-D9F9-6290-AFA9DF15AB9C}"/>
                </a:ext>
              </a:extLst>
            </p:cNvPr>
            <p:cNvSpPr/>
            <p:nvPr/>
          </p:nvSpPr>
          <p:spPr>
            <a:xfrm>
              <a:off x="1011174" y="1824989"/>
              <a:ext cx="1830070" cy="933450"/>
            </a:xfrm>
            <a:custGeom>
              <a:avLst/>
              <a:gdLst/>
              <a:ahLst/>
              <a:cxnLst/>
              <a:rect l="l" t="t" r="r" b="b"/>
              <a:pathLst>
                <a:path w="1830070" h="933450">
                  <a:moveTo>
                    <a:pt x="257556" y="228600"/>
                  </a:moveTo>
                  <a:lnTo>
                    <a:pt x="203787" y="237136"/>
                  </a:lnTo>
                  <a:lnTo>
                    <a:pt x="157162" y="249459"/>
                  </a:lnTo>
                  <a:lnTo>
                    <a:pt x="113109" y="267926"/>
                  </a:lnTo>
                  <a:lnTo>
                    <a:pt x="67056" y="294893"/>
                  </a:lnTo>
                  <a:lnTo>
                    <a:pt x="58376" y="305752"/>
                  </a:lnTo>
                  <a:lnTo>
                    <a:pt x="42195" y="325183"/>
                  </a:lnTo>
                  <a:lnTo>
                    <a:pt x="26443" y="343757"/>
                  </a:lnTo>
                  <a:lnTo>
                    <a:pt x="19050" y="352043"/>
                  </a:lnTo>
                  <a:lnTo>
                    <a:pt x="14037" y="365307"/>
                  </a:lnTo>
                  <a:lnTo>
                    <a:pt x="8096" y="386714"/>
                  </a:lnTo>
                  <a:lnTo>
                    <a:pt x="2869" y="407550"/>
                  </a:lnTo>
                  <a:lnTo>
                    <a:pt x="0" y="419100"/>
                  </a:lnTo>
                  <a:lnTo>
                    <a:pt x="377" y="444995"/>
                  </a:lnTo>
                  <a:lnTo>
                    <a:pt x="1194" y="492764"/>
                  </a:lnTo>
                  <a:lnTo>
                    <a:pt x="4718" y="550444"/>
                  </a:lnTo>
                  <a:lnTo>
                    <a:pt x="13216" y="606076"/>
                  </a:lnTo>
                  <a:lnTo>
                    <a:pt x="28956" y="647700"/>
                  </a:lnTo>
                  <a:lnTo>
                    <a:pt x="58423" y="683061"/>
                  </a:lnTo>
                  <a:lnTo>
                    <a:pt x="86106" y="704850"/>
                  </a:lnTo>
                  <a:lnTo>
                    <a:pt x="131444" y="746093"/>
                  </a:lnTo>
                  <a:lnTo>
                    <a:pt x="181356" y="781050"/>
                  </a:lnTo>
                  <a:lnTo>
                    <a:pt x="225788" y="801594"/>
                  </a:lnTo>
                  <a:lnTo>
                    <a:pt x="270820" y="819125"/>
                  </a:lnTo>
                  <a:lnTo>
                    <a:pt x="316410" y="834014"/>
                  </a:lnTo>
                  <a:lnTo>
                    <a:pt x="362516" y="846630"/>
                  </a:lnTo>
                  <a:lnTo>
                    <a:pt x="409098" y="857345"/>
                  </a:lnTo>
                  <a:lnTo>
                    <a:pt x="456114" y="866528"/>
                  </a:lnTo>
                  <a:lnTo>
                    <a:pt x="503524" y="874549"/>
                  </a:lnTo>
                  <a:lnTo>
                    <a:pt x="551285" y="881780"/>
                  </a:lnTo>
                  <a:lnTo>
                    <a:pt x="599357" y="888590"/>
                  </a:lnTo>
                  <a:lnTo>
                    <a:pt x="647700" y="895350"/>
                  </a:lnTo>
                  <a:lnTo>
                    <a:pt x="686538" y="901326"/>
                  </a:lnTo>
                  <a:lnTo>
                    <a:pt x="737925" y="910137"/>
                  </a:lnTo>
                  <a:lnTo>
                    <a:pt x="781050" y="914400"/>
                  </a:lnTo>
                  <a:lnTo>
                    <a:pt x="857619" y="920591"/>
                  </a:lnTo>
                  <a:lnTo>
                    <a:pt x="942117" y="926782"/>
                  </a:lnTo>
                  <a:lnTo>
                    <a:pt x="1010471" y="931544"/>
                  </a:lnTo>
                  <a:lnTo>
                    <a:pt x="1038606" y="933450"/>
                  </a:lnTo>
                  <a:lnTo>
                    <a:pt x="1101389" y="931651"/>
                  </a:lnTo>
                  <a:lnTo>
                    <a:pt x="1157191" y="929853"/>
                  </a:lnTo>
                  <a:lnTo>
                    <a:pt x="1207443" y="927963"/>
                  </a:lnTo>
                  <a:lnTo>
                    <a:pt x="1253575" y="925890"/>
                  </a:lnTo>
                  <a:lnTo>
                    <a:pt x="1297019" y="923543"/>
                  </a:lnTo>
                  <a:lnTo>
                    <a:pt x="1339205" y="920831"/>
                  </a:lnTo>
                  <a:lnTo>
                    <a:pt x="1381566" y="917661"/>
                  </a:lnTo>
                  <a:lnTo>
                    <a:pt x="1425531" y="913942"/>
                  </a:lnTo>
                  <a:lnTo>
                    <a:pt x="1472532" y="909584"/>
                  </a:lnTo>
                  <a:lnTo>
                    <a:pt x="1524000" y="904493"/>
                  </a:lnTo>
                  <a:lnTo>
                    <a:pt x="1543942" y="901195"/>
                  </a:lnTo>
                  <a:lnTo>
                    <a:pt x="1564100" y="898683"/>
                  </a:lnTo>
                  <a:lnTo>
                    <a:pt x="1583257" y="894314"/>
                  </a:lnTo>
                  <a:lnTo>
                    <a:pt x="1600200" y="885443"/>
                  </a:lnTo>
                  <a:lnTo>
                    <a:pt x="1609689" y="878145"/>
                  </a:lnTo>
                  <a:lnTo>
                    <a:pt x="1618964" y="870489"/>
                  </a:lnTo>
                  <a:lnTo>
                    <a:pt x="1628382" y="863262"/>
                  </a:lnTo>
                  <a:lnTo>
                    <a:pt x="1673733" y="844296"/>
                  </a:lnTo>
                  <a:lnTo>
                    <a:pt x="1695450" y="838200"/>
                  </a:lnTo>
                  <a:lnTo>
                    <a:pt x="1702546" y="830568"/>
                  </a:lnTo>
                  <a:lnTo>
                    <a:pt x="1739074" y="805243"/>
                  </a:lnTo>
                  <a:lnTo>
                    <a:pt x="1746480" y="803671"/>
                  </a:lnTo>
                  <a:lnTo>
                    <a:pt x="1752600" y="800100"/>
                  </a:lnTo>
                  <a:lnTo>
                    <a:pt x="1763589" y="787098"/>
                  </a:lnTo>
                  <a:lnTo>
                    <a:pt x="1773078" y="772668"/>
                  </a:lnTo>
                  <a:lnTo>
                    <a:pt x="1781853" y="757666"/>
                  </a:lnTo>
                  <a:lnTo>
                    <a:pt x="1790700" y="742950"/>
                  </a:lnTo>
                  <a:lnTo>
                    <a:pt x="1819990" y="665503"/>
                  </a:lnTo>
                  <a:lnTo>
                    <a:pt x="1826611" y="615878"/>
                  </a:lnTo>
                  <a:lnTo>
                    <a:pt x="1829618" y="565498"/>
                  </a:lnTo>
                  <a:lnTo>
                    <a:pt x="1829018" y="514740"/>
                  </a:lnTo>
                  <a:lnTo>
                    <a:pt x="1824818" y="463982"/>
                  </a:lnTo>
                  <a:lnTo>
                    <a:pt x="1817025" y="413602"/>
                  </a:lnTo>
                  <a:lnTo>
                    <a:pt x="1805646" y="363977"/>
                  </a:lnTo>
                  <a:lnTo>
                    <a:pt x="1790687" y="315486"/>
                  </a:lnTo>
                  <a:lnTo>
                    <a:pt x="1772157" y="268507"/>
                  </a:lnTo>
                  <a:lnTo>
                    <a:pt x="1750060" y="223417"/>
                  </a:lnTo>
                  <a:lnTo>
                    <a:pt x="1724406" y="180593"/>
                  </a:lnTo>
                  <a:lnTo>
                    <a:pt x="1694878" y="134778"/>
                  </a:lnTo>
                  <a:lnTo>
                    <a:pt x="1657350" y="95250"/>
                  </a:lnTo>
                  <a:lnTo>
                    <a:pt x="1612580" y="65958"/>
                  </a:lnTo>
                  <a:lnTo>
                    <a:pt x="1567299" y="41970"/>
                  </a:lnTo>
                  <a:lnTo>
                    <a:pt x="1520628" y="23103"/>
                  </a:lnTo>
                  <a:lnTo>
                    <a:pt x="1471690" y="9174"/>
                  </a:lnTo>
                  <a:lnTo>
                    <a:pt x="1419606" y="0"/>
                  </a:lnTo>
                  <a:lnTo>
                    <a:pt x="1369691" y="3155"/>
                  </a:lnTo>
                  <a:lnTo>
                    <a:pt x="1319822" y="6604"/>
                  </a:lnTo>
                  <a:lnTo>
                    <a:pt x="1269991" y="10288"/>
                  </a:lnTo>
                  <a:lnTo>
                    <a:pt x="1220188" y="14149"/>
                  </a:lnTo>
                  <a:lnTo>
                    <a:pt x="1170407" y="18129"/>
                  </a:lnTo>
                  <a:lnTo>
                    <a:pt x="1120638" y="22169"/>
                  </a:lnTo>
                  <a:lnTo>
                    <a:pt x="1070873" y="26211"/>
                  </a:lnTo>
                  <a:lnTo>
                    <a:pt x="1021104" y="30196"/>
                  </a:lnTo>
                  <a:lnTo>
                    <a:pt x="971323" y="34068"/>
                  </a:lnTo>
                  <a:lnTo>
                    <a:pt x="921520" y="37767"/>
                  </a:lnTo>
                  <a:lnTo>
                    <a:pt x="871689" y="41234"/>
                  </a:lnTo>
                  <a:lnTo>
                    <a:pt x="821820" y="44413"/>
                  </a:lnTo>
                  <a:lnTo>
                    <a:pt x="771906" y="47243"/>
                  </a:lnTo>
                  <a:lnTo>
                    <a:pt x="754189" y="51875"/>
                  </a:lnTo>
                  <a:lnTo>
                    <a:pt x="692181" y="67710"/>
                  </a:lnTo>
                  <a:lnTo>
                    <a:pt x="622494" y="95726"/>
                  </a:lnTo>
                  <a:lnTo>
                    <a:pt x="578640" y="115824"/>
                  </a:lnTo>
                  <a:lnTo>
                    <a:pt x="534828" y="135921"/>
                  </a:lnTo>
                  <a:lnTo>
                    <a:pt x="490699" y="155448"/>
                  </a:lnTo>
                  <a:lnTo>
                    <a:pt x="445893" y="173831"/>
                  </a:lnTo>
                  <a:lnTo>
                    <a:pt x="400050" y="190500"/>
                  </a:lnTo>
                  <a:lnTo>
                    <a:pt x="343471" y="205168"/>
                  </a:lnTo>
                  <a:lnTo>
                    <a:pt x="314539" y="211502"/>
                  </a:lnTo>
                  <a:lnTo>
                    <a:pt x="285750" y="218693"/>
                  </a:lnTo>
                  <a:lnTo>
                    <a:pt x="262806" y="224742"/>
                  </a:lnTo>
                  <a:lnTo>
                    <a:pt x="249078" y="227647"/>
                  </a:lnTo>
                  <a:lnTo>
                    <a:pt x="246637" y="228552"/>
                  </a:lnTo>
                  <a:lnTo>
                    <a:pt x="257556" y="228600"/>
                  </a:lnTo>
                  <a:close/>
                </a:path>
              </a:pathLst>
            </a:custGeom>
            <a:ln w="1600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4B0E395E-22CD-3DE6-F855-760C2922CDB9}"/>
                </a:ext>
              </a:extLst>
            </p:cNvPr>
            <p:cNvSpPr txBox="1"/>
            <p:nvPr/>
          </p:nvSpPr>
          <p:spPr>
            <a:xfrm>
              <a:off x="1201927" y="2211574"/>
              <a:ext cx="5269230" cy="137922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600" b="1" spc="-5" dirty="0">
                  <a:latin typeface="Arial"/>
                  <a:cs typeface="Arial"/>
                </a:rPr>
                <a:t>UNIVERS</a:t>
              </a:r>
              <a:r>
                <a:rPr sz="1600" b="1" spc="-45" dirty="0">
                  <a:latin typeface="Arial"/>
                  <a:cs typeface="Arial"/>
                </a:rPr>
                <a:t> </a:t>
              </a:r>
              <a:r>
                <a:rPr sz="1600" b="1" dirty="0">
                  <a:latin typeface="Arial"/>
                  <a:cs typeface="Arial"/>
                </a:rPr>
                <a:t>REEL</a:t>
              </a:r>
              <a:endParaRPr sz="1600">
                <a:latin typeface="Arial"/>
                <a:cs typeface="Arial"/>
              </a:endParaRPr>
            </a:p>
            <a:p>
              <a:pPr>
                <a:lnSpc>
                  <a:spcPct val="100000"/>
                </a:lnSpc>
              </a:pPr>
              <a:endParaRPr sz="1800">
                <a:latin typeface="Arial"/>
                <a:cs typeface="Arial"/>
              </a:endParaRPr>
            </a:p>
            <a:p>
              <a:pPr marL="2456180" marR="5080">
                <a:lnSpc>
                  <a:spcPts val="1850"/>
                </a:lnSpc>
                <a:spcBef>
                  <a:spcPts val="1170"/>
                </a:spcBef>
              </a:pPr>
              <a:r>
                <a:rPr sz="1600" b="1" spc="-5" dirty="0">
                  <a:latin typeface="Arial"/>
                  <a:cs typeface="Arial"/>
                </a:rPr>
                <a:t>Modèles sémantiques </a:t>
              </a:r>
              <a:r>
                <a:rPr sz="1600" b="1" dirty="0">
                  <a:latin typeface="Arial"/>
                  <a:cs typeface="Arial"/>
                </a:rPr>
                <a:t> </a:t>
              </a:r>
              <a:r>
                <a:rPr sz="1600" b="1" spc="-5" dirty="0">
                  <a:latin typeface="Arial"/>
                  <a:cs typeface="Arial"/>
                </a:rPr>
                <a:t>Orientés </a:t>
              </a:r>
              <a:r>
                <a:rPr sz="1600" b="1" dirty="0">
                  <a:latin typeface="Arial"/>
                  <a:cs typeface="Arial"/>
                </a:rPr>
                <a:t>« </a:t>
              </a:r>
              <a:r>
                <a:rPr sz="1600" b="1" spc="-5" dirty="0">
                  <a:latin typeface="Arial"/>
                  <a:cs typeface="Arial"/>
                </a:rPr>
                <a:t>conception </a:t>
              </a:r>
              <a:r>
                <a:rPr sz="1600" b="1" dirty="0">
                  <a:latin typeface="Arial"/>
                  <a:cs typeface="Arial"/>
                </a:rPr>
                <a:t>» </a:t>
              </a:r>
              <a:r>
                <a:rPr sz="1600" b="1" spc="5" dirty="0">
                  <a:latin typeface="Arial"/>
                  <a:cs typeface="Arial"/>
                </a:rPr>
                <a:t> </a:t>
              </a:r>
              <a:r>
                <a:rPr sz="1600" b="1" spc="-5" dirty="0">
                  <a:latin typeface="Arial"/>
                  <a:cs typeface="Arial"/>
                </a:rPr>
                <a:t>Entité-Association,</a:t>
              </a:r>
              <a:r>
                <a:rPr sz="1600" b="1" spc="-35" dirty="0">
                  <a:latin typeface="Arial"/>
                  <a:cs typeface="Arial"/>
                </a:rPr>
                <a:t> </a:t>
              </a:r>
              <a:r>
                <a:rPr sz="1600" b="1" spc="-5" dirty="0">
                  <a:latin typeface="Arial"/>
                  <a:cs typeface="Arial"/>
                </a:rPr>
                <a:t>Merise</a:t>
              </a:r>
              <a:r>
                <a:rPr sz="1600" b="1" spc="-35" dirty="0">
                  <a:latin typeface="Arial"/>
                  <a:cs typeface="Arial"/>
                </a:rPr>
                <a:t> </a:t>
              </a:r>
              <a:r>
                <a:rPr sz="1600" b="1" dirty="0">
                  <a:latin typeface="Arial"/>
                  <a:cs typeface="Arial"/>
                </a:rPr>
                <a:t>…</a:t>
              </a:r>
              <a:endParaRPr sz="1600">
                <a:latin typeface="Arial"/>
                <a:cs typeface="Arial"/>
              </a:endParaRPr>
            </a:p>
          </p:txBody>
        </p:sp>
        <p:sp>
          <p:nvSpPr>
            <p:cNvPr id="6" name="object 6">
              <a:extLst>
                <a:ext uri="{FF2B5EF4-FFF2-40B4-BE49-F238E27FC236}">
                  <a16:creationId xmlns:a16="http://schemas.microsoft.com/office/drawing/2014/main" id="{8A01D65B-9D70-5B4F-DE51-EF2BD99AC74D}"/>
                </a:ext>
              </a:extLst>
            </p:cNvPr>
            <p:cNvSpPr txBox="1"/>
            <p:nvPr/>
          </p:nvSpPr>
          <p:spPr>
            <a:xfrm>
              <a:off x="1189482" y="3745229"/>
              <a:ext cx="1645920" cy="822960"/>
            </a:xfrm>
            <a:prstGeom prst="rect">
              <a:avLst/>
            </a:prstGeom>
            <a:ln w="9144">
              <a:solidFill>
                <a:srgbClr val="000000"/>
              </a:solidFill>
            </a:ln>
          </p:spPr>
          <p:txBody>
            <a:bodyPr vert="horz" wrap="square" lIns="0" tIns="53975" rIns="0" bIns="0" rtlCol="0">
              <a:spAutoFit/>
            </a:bodyPr>
            <a:lstStyle/>
            <a:p>
              <a:pPr marL="122555" marR="113664" algn="ctr">
                <a:lnSpc>
                  <a:spcPts val="1850"/>
                </a:lnSpc>
                <a:spcBef>
                  <a:spcPts val="425"/>
                </a:spcBef>
              </a:pPr>
              <a:r>
                <a:rPr sz="1600" b="1" spc="-5" dirty="0">
                  <a:latin typeface="Arial"/>
                  <a:cs typeface="Arial"/>
                </a:rPr>
                <a:t>MODELE </a:t>
              </a:r>
              <a:r>
                <a:rPr sz="1600" b="1" dirty="0">
                  <a:latin typeface="Arial"/>
                  <a:cs typeface="Arial"/>
                </a:rPr>
                <a:t> CONCEPTUEL  </a:t>
              </a:r>
              <a:r>
                <a:rPr sz="1600" b="1" spc="-5" dirty="0">
                  <a:latin typeface="Arial"/>
                  <a:cs typeface="Arial"/>
                </a:rPr>
                <a:t>MCD</a:t>
              </a:r>
              <a:endParaRPr sz="1600">
                <a:latin typeface="Arial"/>
                <a:cs typeface="Arial"/>
              </a:endParaRPr>
            </a:p>
          </p:txBody>
        </p:sp>
        <p:sp>
          <p:nvSpPr>
            <p:cNvPr id="7" name="object 7">
              <a:extLst>
                <a:ext uri="{FF2B5EF4-FFF2-40B4-BE49-F238E27FC236}">
                  <a16:creationId xmlns:a16="http://schemas.microsoft.com/office/drawing/2014/main" id="{796EE7DB-4F8B-29DE-3B2C-809CF359FFE7}"/>
                </a:ext>
              </a:extLst>
            </p:cNvPr>
            <p:cNvSpPr txBox="1"/>
            <p:nvPr/>
          </p:nvSpPr>
          <p:spPr>
            <a:xfrm>
              <a:off x="1189482" y="5574029"/>
              <a:ext cx="1645920" cy="822960"/>
            </a:xfrm>
            <a:prstGeom prst="rect">
              <a:avLst/>
            </a:prstGeom>
            <a:ln w="9144">
              <a:solidFill>
                <a:srgbClr val="000000"/>
              </a:solidFill>
            </a:ln>
          </p:spPr>
          <p:txBody>
            <a:bodyPr vert="horz" wrap="square" lIns="0" tIns="53975" rIns="0" bIns="0" rtlCol="0">
              <a:spAutoFit/>
            </a:bodyPr>
            <a:lstStyle/>
            <a:p>
              <a:pPr marL="353695" marR="344805" indent="27940">
                <a:lnSpc>
                  <a:spcPts val="1850"/>
                </a:lnSpc>
                <a:spcBef>
                  <a:spcPts val="425"/>
                </a:spcBef>
              </a:pPr>
              <a:r>
                <a:rPr sz="1600" b="1" spc="-5" dirty="0">
                  <a:latin typeface="Arial"/>
                  <a:cs typeface="Arial"/>
                </a:rPr>
                <a:t>SCHEMA </a:t>
              </a:r>
              <a:r>
                <a:rPr sz="1600" b="1" spc="-430" dirty="0">
                  <a:latin typeface="Arial"/>
                  <a:cs typeface="Arial"/>
                </a:rPr>
                <a:t> </a:t>
              </a:r>
              <a:r>
                <a:rPr sz="1600" b="1" dirty="0">
                  <a:latin typeface="Arial"/>
                  <a:cs typeface="Arial"/>
                </a:rPr>
                <a:t>LOGIQUE</a:t>
              </a:r>
              <a:endParaRPr sz="1600">
                <a:latin typeface="Arial"/>
                <a:cs typeface="Arial"/>
              </a:endParaRPr>
            </a:p>
          </p:txBody>
        </p:sp>
        <p:sp>
          <p:nvSpPr>
            <p:cNvPr id="8" name="object 8">
              <a:extLst>
                <a:ext uri="{FF2B5EF4-FFF2-40B4-BE49-F238E27FC236}">
                  <a16:creationId xmlns:a16="http://schemas.microsoft.com/office/drawing/2014/main" id="{C3530F97-1F93-7AD8-5F73-F2E27D009494}"/>
                </a:ext>
              </a:extLst>
            </p:cNvPr>
            <p:cNvSpPr txBox="1"/>
            <p:nvPr/>
          </p:nvSpPr>
          <p:spPr>
            <a:xfrm>
              <a:off x="3737102" y="4680454"/>
              <a:ext cx="2101850" cy="739140"/>
            </a:xfrm>
            <a:prstGeom prst="rect">
              <a:avLst/>
            </a:prstGeom>
          </p:spPr>
          <p:txBody>
            <a:bodyPr vert="horz" wrap="square" lIns="0" tIns="27940" rIns="0" bIns="0" rtlCol="0">
              <a:spAutoFit/>
            </a:bodyPr>
            <a:lstStyle/>
            <a:p>
              <a:pPr marL="12700" marR="5080">
                <a:lnSpc>
                  <a:spcPts val="1850"/>
                </a:lnSpc>
                <a:spcBef>
                  <a:spcPts val="220"/>
                </a:spcBef>
              </a:pPr>
              <a:r>
                <a:rPr sz="1600" b="1" spc="-5" dirty="0">
                  <a:latin typeface="Arial"/>
                  <a:cs typeface="Arial"/>
                </a:rPr>
                <a:t>Modèles de BD </a:t>
              </a:r>
              <a:r>
                <a:rPr sz="1600" b="1" dirty="0">
                  <a:latin typeface="Arial"/>
                  <a:cs typeface="Arial"/>
                </a:rPr>
                <a:t> </a:t>
              </a:r>
              <a:r>
                <a:rPr sz="1600" b="1" spc="-5" dirty="0">
                  <a:latin typeface="Arial"/>
                  <a:cs typeface="Arial"/>
                </a:rPr>
                <a:t>Hiérarchique,</a:t>
              </a:r>
              <a:r>
                <a:rPr sz="1600" b="1" spc="-70" dirty="0">
                  <a:latin typeface="Arial"/>
                  <a:cs typeface="Arial"/>
                </a:rPr>
                <a:t> </a:t>
              </a:r>
              <a:r>
                <a:rPr sz="1600" b="1" spc="-5" dirty="0">
                  <a:latin typeface="Arial"/>
                  <a:cs typeface="Arial"/>
                </a:rPr>
                <a:t>Réseau </a:t>
              </a:r>
              <a:r>
                <a:rPr sz="1600" b="1" spc="-430" dirty="0">
                  <a:latin typeface="Arial"/>
                  <a:cs typeface="Arial"/>
                </a:rPr>
                <a:t> </a:t>
              </a:r>
              <a:r>
                <a:rPr sz="1600" b="1" spc="-5" dirty="0">
                  <a:latin typeface="Arial"/>
                  <a:cs typeface="Arial"/>
                </a:rPr>
                <a:t>Relationnel</a:t>
              </a:r>
              <a:r>
                <a:rPr sz="1600" b="1" spc="-15" dirty="0">
                  <a:latin typeface="Arial"/>
                  <a:cs typeface="Arial"/>
                </a:rPr>
                <a:t> </a:t>
              </a:r>
              <a:r>
                <a:rPr sz="1600" b="1" dirty="0">
                  <a:latin typeface="Arial"/>
                  <a:cs typeface="Arial"/>
                </a:rPr>
                <a:t>…</a:t>
              </a:r>
              <a:endParaRPr sz="1600">
                <a:latin typeface="Arial"/>
                <a:cs typeface="Arial"/>
              </a:endParaRPr>
            </a:p>
          </p:txBody>
        </p:sp>
        <p:grpSp>
          <p:nvGrpSpPr>
            <p:cNvPr id="9" name="object 9">
              <a:extLst>
                <a:ext uri="{FF2B5EF4-FFF2-40B4-BE49-F238E27FC236}">
                  <a16:creationId xmlns:a16="http://schemas.microsoft.com/office/drawing/2014/main" id="{96E81FC6-62CF-4859-F540-913098392FB7}"/>
                </a:ext>
              </a:extLst>
            </p:cNvPr>
            <p:cNvGrpSpPr/>
            <p:nvPr/>
          </p:nvGrpSpPr>
          <p:grpSpPr>
            <a:xfrm>
              <a:off x="1946148" y="4751070"/>
              <a:ext cx="132080" cy="640080"/>
              <a:chOff x="1946148" y="4751070"/>
              <a:chExt cx="132080" cy="640080"/>
            </a:xfrm>
          </p:grpSpPr>
          <p:sp>
            <p:nvSpPr>
              <p:cNvPr id="10" name="object 10">
                <a:extLst>
                  <a:ext uri="{FF2B5EF4-FFF2-40B4-BE49-F238E27FC236}">
                    <a16:creationId xmlns:a16="http://schemas.microsoft.com/office/drawing/2014/main" id="{E9AB0CE9-6824-6F3E-683A-5CD53C73D928}"/>
                  </a:ext>
                </a:extLst>
              </p:cNvPr>
              <p:cNvSpPr/>
              <p:nvPr/>
            </p:nvSpPr>
            <p:spPr>
              <a:xfrm>
                <a:off x="2012442" y="4751070"/>
                <a:ext cx="0" cy="510540"/>
              </a:xfrm>
              <a:custGeom>
                <a:avLst/>
                <a:gdLst/>
                <a:ahLst/>
                <a:cxnLst/>
                <a:rect l="l" t="t" r="r" b="b"/>
                <a:pathLst>
                  <a:path h="510539">
                    <a:moveTo>
                      <a:pt x="0" y="0"/>
                    </a:moveTo>
                    <a:lnTo>
                      <a:pt x="0" y="510539"/>
                    </a:lnTo>
                  </a:path>
                </a:pathLst>
              </a:custGeom>
              <a:ln w="22098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1" name="object 11">
                <a:extLst>
                  <a:ext uri="{FF2B5EF4-FFF2-40B4-BE49-F238E27FC236}">
                    <a16:creationId xmlns:a16="http://schemas.microsoft.com/office/drawing/2014/main" id="{40019A65-D391-FE80-128C-F25CF54514A3}"/>
                  </a:ext>
                </a:extLst>
              </p:cNvPr>
              <p:cNvSpPr/>
              <p:nvPr/>
            </p:nvSpPr>
            <p:spPr>
              <a:xfrm>
                <a:off x="1946148" y="5260086"/>
                <a:ext cx="132080" cy="131445"/>
              </a:xfrm>
              <a:custGeom>
                <a:avLst/>
                <a:gdLst/>
                <a:ahLst/>
                <a:cxnLst/>
                <a:rect l="l" t="t" r="r" b="b"/>
                <a:pathLst>
                  <a:path w="132080" h="131445">
                    <a:moveTo>
                      <a:pt x="131825" y="0"/>
                    </a:moveTo>
                    <a:lnTo>
                      <a:pt x="0" y="0"/>
                    </a:lnTo>
                    <a:lnTo>
                      <a:pt x="66293" y="131063"/>
                    </a:lnTo>
                    <a:lnTo>
                      <a:pt x="131825" y="0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2" name="object 12">
              <a:extLst>
                <a:ext uri="{FF2B5EF4-FFF2-40B4-BE49-F238E27FC236}">
                  <a16:creationId xmlns:a16="http://schemas.microsoft.com/office/drawing/2014/main" id="{E2DD22F1-A250-3293-32C2-2814A4338720}"/>
                </a:ext>
              </a:extLst>
            </p:cNvPr>
            <p:cNvGrpSpPr/>
            <p:nvPr/>
          </p:nvGrpSpPr>
          <p:grpSpPr>
            <a:xfrm>
              <a:off x="1946148" y="2922270"/>
              <a:ext cx="132080" cy="640080"/>
              <a:chOff x="1946148" y="2922270"/>
              <a:chExt cx="132080" cy="640080"/>
            </a:xfrm>
          </p:grpSpPr>
          <p:sp>
            <p:nvSpPr>
              <p:cNvPr id="13" name="object 13">
                <a:extLst>
                  <a:ext uri="{FF2B5EF4-FFF2-40B4-BE49-F238E27FC236}">
                    <a16:creationId xmlns:a16="http://schemas.microsoft.com/office/drawing/2014/main" id="{A9DDB6E5-2808-E31A-701B-272614E5C396}"/>
                  </a:ext>
                </a:extLst>
              </p:cNvPr>
              <p:cNvSpPr/>
              <p:nvPr/>
            </p:nvSpPr>
            <p:spPr>
              <a:xfrm>
                <a:off x="2012442" y="2922270"/>
                <a:ext cx="0" cy="510540"/>
              </a:xfrm>
              <a:custGeom>
                <a:avLst/>
                <a:gdLst/>
                <a:ahLst/>
                <a:cxnLst/>
                <a:rect l="l" t="t" r="r" b="b"/>
                <a:pathLst>
                  <a:path h="510539">
                    <a:moveTo>
                      <a:pt x="0" y="0"/>
                    </a:moveTo>
                    <a:lnTo>
                      <a:pt x="0" y="510539"/>
                    </a:lnTo>
                  </a:path>
                </a:pathLst>
              </a:custGeom>
              <a:ln w="22098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4" name="object 14">
                <a:extLst>
                  <a:ext uri="{FF2B5EF4-FFF2-40B4-BE49-F238E27FC236}">
                    <a16:creationId xmlns:a16="http://schemas.microsoft.com/office/drawing/2014/main" id="{731CA8F8-915B-0A29-4A48-1E53C8C41075}"/>
                  </a:ext>
                </a:extLst>
              </p:cNvPr>
              <p:cNvSpPr/>
              <p:nvPr/>
            </p:nvSpPr>
            <p:spPr>
              <a:xfrm>
                <a:off x="1946148" y="3431286"/>
                <a:ext cx="132080" cy="131445"/>
              </a:xfrm>
              <a:custGeom>
                <a:avLst/>
                <a:gdLst/>
                <a:ahLst/>
                <a:cxnLst/>
                <a:rect l="l" t="t" r="r" b="b"/>
                <a:pathLst>
                  <a:path w="132080" h="131445">
                    <a:moveTo>
                      <a:pt x="131825" y="0"/>
                    </a:moveTo>
                    <a:lnTo>
                      <a:pt x="0" y="0"/>
                    </a:lnTo>
                    <a:lnTo>
                      <a:pt x="66293" y="131064"/>
                    </a:lnTo>
                    <a:lnTo>
                      <a:pt x="131825" y="0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789259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6B0D5F-D850-B474-C3AE-0A3E1FC66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/>
              <a:t>Le modèle Entité-Association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DDA5B9E-B3F3-ADB1-3DE9-4DF7E9D3B0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0" y="1057274"/>
            <a:ext cx="11615737" cy="5586413"/>
          </a:xfrm>
        </p:spPr>
        <p:txBody>
          <a:bodyPr>
            <a:normAutofit/>
          </a:bodyPr>
          <a:lstStyle/>
          <a:p>
            <a:r>
              <a:rPr lang="fr-FR" sz="3200" dirty="0"/>
              <a:t>EA en français, ER en anglais (pour </a:t>
            </a:r>
            <a:r>
              <a:rPr lang="fr-FR" sz="3200" dirty="0" err="1"/>
              <a:t>Entity</a:t>
            </a:r>
            <a:r>
              <a:rPr lang="fr-FR" sz="3200" dirty="0"/>
              <a:t> Relationship) </a:t>
            </a:r>
          </a:p>
          <a:p>
            <a:pPr lvl="1"/>
            <a:r>
              <a:rPr lang="fr-FR" sz="2800" dirty="0"/>
              <a:t>Formalisme retenu par l'ISO pour décrire l'aspect conceptuel des données à l’aide d’entités et d’associations </a:t>
            </a:r>
          </a:p>
          <a:p>
            <a:r>
              <a:rPr lang="fr-FR" sz="3200" dirty="0"/>
              <a:t>Le concept d’entité </a:t>
            </a:r>
          </a:p>
          <a:p>
            <a:pPr lvl="1"/>
            <a:r>
              <a:rPr lang="fr-FR" sz="2800" dirty="0"/>
              <a:t>Représentation d’un objet matériel ou immatériel Par exemple un employé, un projet, un bulletin de paie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3068E3F3-87A4-9D89-0B62-066C67380C61}"/>
              </a:ext>
            </a:extLst>
          </p:cNvPr>
          <p:cNvSpPr txBox="1"/>
          <p:nvPr/>
        </p:nvSpPr>
        <p:spPr>
          <a:xfrm>
            <a:off x="838200" y="3966031"/>
            <a:ext cx="721995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Les entités peuvent être regroupées en types d’entités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Par exemple, on peut considérer que tous les employés particuliers sont des instances du type d’entité générique EMPLOYE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/>
              <a:t>Par exemple l’employé nommé DUPONT est une instance ou occurrence de l’entité EMPLOYE</a:t>
            </a: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80C8C749-9B57-DB5B-4C90-7C242CF3DB35}"/>
              </a:ext>
            </a:extLst>
          </p:cNvPr>
          <p:cNvGrpSpPr/>
          <p:nvPr/>
        </p:nvGrpSpPr>
        <p:grpSpPr>
          <a:xfrm>
            <a:off x="8544686" y="3850480"/>
            <a:ext cx="2286000" cy="1908938"/>
            <a:chOff x="2743961" y="5115305"/>
            <a:chExt cx="2286000" cy="1908938"/>
          </a:xfrm>
        </p:grpSpPr>
        <p:sp>
          <p:nvSpPr>
            <p:cNvPr id="6" name="object 6">
              <a:extLst>
                <a:ext uri="{FF2B5EF4-FFF2-40B4-BE49-F238E27FC236}">
                  <a16:creationId xmlns:a16="http://schemas.microsoft.com/office/drawing/2014/main" id="{116E61AB-9565-53CF-A161-9C2978334769}"/>
                </a:ext>
              </a:extLst>
            </p:cNvPr>
            <p:cNvSpPr txBox="1"/>
            <p:nvPr/>
          </p:nvSpPr>
          <p:spPr>
            <a:xfrm>
              <a:off x="2743961" y="5115305"/>
              <a:ext cx="2286000" cy="397510"/>
            </a:xfrm>
            <a:prstGeom prst="rect">
              <a:avLst/>
            </a:prstGeom>
            <a:ln w="9144">
              <a:solidFill>
                <a:srgbClr val="000000"/>
              </a:solidFill>
            </a:ln>
          </p:spPr>
          <p:txBody>
            <a:bodyPr vert="horz" wrap="square" lIns="0" tIns="36195" rIns="0" bIns="0" rtlCol="0">
              <a:spAutoFit/>
            </a:bodyPr>
            <a:lstStyle/>
            <a:p>
              <a:pPr marL="96520">
                <a:lnSpc>
                  <a:spcPct val="100000"/>
                </a:lnSpc>
                <a:spcBef>
                  <a:spcPts val="285"/>
                </a:spcBef>
              </a:pPr>
              <a:r>
                <a:rPr sz="1800" b="1" spc="-5" dirty="0">
                  <a:latin typeface="Arial"/>
                  <a:cs typeface="Arial"/>
                </a:rPr>
                <a:t>Nom</a:t>
              </a:r>
              <a:r>
                <a:rPr sz="1800" b="1" spc="-35" dirty="0">
                  <a:latin typeface="Arial"/>
                  <a:cs typeface="Arial"/>
                </a:rPr>
                <a:t> </a:t>
              </a:r>
              <a:r>
                <a:rPr sz="1800" b="1" dirty="0">
                  <a:latin typeface="Arial"/>
                  <a:cs typeface="Arial"/>
                </a:rPr>
                <a:t>de</a:t>
              </a:r>
              <a:r>
                <a:rPr sz="1800" b="1" spc="-35" dirty="0">
                  <a:latin typeface="Arial"/>
                  <a:cs typeface="Arial"/>
                </a:rPr>
                <a:t> </a:t>
              </a:r>
              <a:r>
                <a:rPr sz="1800" b="1" spc="-5" dirty="0">
                  <a:latin typeface="Arial"/>
                  <a:cs typeface="Arial"/>
                </a:rPr>
                <a:t>l’entité</a:t>
              </a:r>
              <a:endParaRPr sz="1800">
                <a:latin typeface="Arial"/>
                <a:cs typeface="Arial"/>
              </a:endParaRPr>
            </a:p>
          </p:txBody>
        </p:sp>
        <p:sp>
          <p:nvSpPr>
            <p:cNvPr id="7" name="object 7">
              <a:extLst>
                <a:ext uri="{FF2B5EF4-FFF2-40B4-BE49-F238E27FC236}">
                  <a16:creationId xmlns:a16="http://schemas.microsoft.com/office/drawing/2014/main" id="{A28D4CE1-A5C0-ACFD-6C70-D3E2CE60FEC3}"/>
                </a:ext>
              </a:extLst>
            </p:cNvPr>
            <p:cNvSpPr txBox="1"/>
            <p:nvPr/>
          </p:nvSpPr>
          <p:spPr>
            <a:xfrm>
              <a:off x="2743961" y="5512308"/>
              <a:ext cx="2286000" cy="1511935"/>
            </a:xfrm>
            <a:prstGeom prst="rect">
              <a:avLst/>
            </a:prstGeom>
            <a:ln w="9144">
              <a:solidFill>
                <a:srgbClr val="000000"/>
              </a:solidFill>
            </a:ln>
          </p:spPr>
          <p:txBody>
            <a:bodyPr vert="horz" wrap="square" lIns="0" tIns="167005" rIns="0" bIns="0" rtlCol="0">
              <a:spAutoFit/>
            </a:bodyPr>
            <a:lstStyle/>
            <a:p>
              <a:pPr marL="96520">
                <a:lnSpc>
                  <a:spcPct val="100000"/>
                </a:lnSpc>
                <a:spcBef>
                  <a:spcPts val="1315"/>
                </a:spcBef>
              </a:pPr>
              <a:r>
                <a:rPr sz="1800" spc="-5" dirty="0">
                  <a:latin typeface="Arial MT"/>
                  <a:cs typeface="Arial MT"/>
                </a:rPr>
                <a:t>Liste</a:t>
              </a:r>
              <a:r>
                <a:rPr sz="1800" spc="-35" dirty="0">
                  <a:latin typeface="Arial MT"/>
                  <a:cs typeface="Arial MT"/>
                </a:rPr>
                <a:t> </a:t>
              </a:r>
              <a:r>
                <a:rPr sz="1800" spc="-5" dirty="0">
                  <a:latin typeface="Arial MT"/>
                  <a:cs typeface="Arial MT"/>
                </a:rPr>
                <a:t>des</a:t>
              </a:r>
              <a:r>
                <a:rPr sz="1800" spc="-35" dirty="0">
                  <a:latin typeface="Arial MT"/>
                  <a:cs typeface="Arial MT"/>
                </a:rPr>
                <a:t> </a:t>
              </a:r>
              <a:r>
                <a:rPr sz="1800" dirty="0">
                  <a:latin typeface="Arial MT"/>
                  <a:cs typeface="Arial MT"/>
                </a:rPr>
                <a:t>propriétés</a:t>
              </a:r>
              <a:endParaRPr sz="1800">
                <a:latin typeface="Arial MT"/>
                <a:cs typeface="Arial M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279298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6898A1-709D-56CC-EA4B-1BD781C6D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2262"/>
            <a:ext cx="10515600" cy="358775"/>
          </a:xfrm>
        </p:spPr>
        <p:txBody>
          <a:bodyPr>
            <a:normAutofit fontScale="90000"/>
          </a:bodyPr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6F3E4FA-A7A8-D4C6-9643-EDD23D2510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2988"/>
            <a:ext cx="10515600" cy="5492750"/>
          </a:xfrm>
        </p:spPr>
        <p:txBody>
          <a:bodyPr>
            <a:normAutofit fontScale="92500" lnSpcReduction="20000"/>
          </a:bodyPr>
          <a:lstStyle/>
          <a:p>
            <a:r>
              <a:rPr lang="fr-FR" sz="3600" dirty="0"/>
              <a:t>Les propriétés </a:t>
            </a:r>
          </a:p>
          <a:p>
            <a:pPr lvl="1"/>
            <a:r>
              <a:rPr lang="fr-FR" sz="3200" dirty="0"/>
              <a:t>données élémentaires relatives à une entité </a:t>
            </a:r>
          </a:p>
          <a:p>
            <a:pPr lvl="1"/>
            <a:r>
              <a:rPr lang="fr-FR" sz="3200" dirty="0"/>
              <a:t>Par exemple, un numéro d’employé, une date de début de projet </a:t>
            </a:r>
          </a:p>
          <a:p>
            <a:pPr lvl="2"/>
            <a:r>
              <a:rPr lang="fr-FR" sz="2800" dirty="0"/>
              <a:t>on ne considère que les propriétés qui intéressent un contexte particulier </a:t>
            </a:r>
          </a:p>
          <a:p>
            <a:pPr lvl="2"/>
            <a:r>
              <a:rPr lang="fr-FR" sz="2800" dirty="0"/>
              <a:t>Les propriétés d’une entité sont également appelées des attributs, ou des caractéristiques de cette entité </a:t>
            </a:r>
          </a:p>
          <a:p>
            <a:r>
              <a:rPr lang="fr-FR" sz="3600" dirty="0"/>
              <a:t> L’identifiant </a:t>
            </a:r>
          </a:p>
          <a:p>
            <a:pPr lvl="1"/>
            <a:r>
              <a:rPr lang="fr-FR" sz="3200" dirty="0"/>
              <a:t>propriété ou groupe de propriétés qui sert à identifier une entité L’</a:t>
            </a:r>
            <a:r>
              <a:rPr lang="fr-FR" sz="3200" dirty="0" err="1"/>
              <a:t>ideintifiant</a:t>
            </a:r>
            <a:r>
              <a:rPr lang="fr-FR" sz="3200" dirty="0"/>
              <a:t> d’une entité est choisi par l’analyste de façon à ce que deux occurrences de cette entité ne puissent pas avoir le même identifiant </a:t>
            </a:r>
          </a:p>
          <a:p>
            <a:pPr lvl="1"/>
            <a:r>
              <a:rPr lang="fr-FR" sz="3200" dirty="0"/>
              <a:t>Par exemple, le numéro d’employé sera l’identifiant de l’entité EMPLOYE </a:t>
            </a:r>
          </a:p>
        </p:txBody>
      </p:sp>
    </p:spTree>
    <p:extLst>
      <p:ext uri="{BB962C8B-B14F-4D97-AF65-F5344CB8AC3E}">
        <p14:creationId xmlns:p14="http://schemas.microsoft.com/office/powerpoint/2010/main" val="28766651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0345C8-32F6-638C-3F98-A76B0FB92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D31DE50-8660-0B67-D04F-8DD7012B4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71550"/>
            <a:ext cx="10515600" cy="5205413"/>
          </a:xfrm>
        </p:spPr>
        <p:txBody>
          <a:bodyPr/>
          <a:lstStyle/>
          <a:p>
            <a:r>
              <a:rPr lang="fr-FR" dirty="0"/>
              <a:t> Les associations </a:t>
            </a:r>
          </a:p>
          <a:p>
            <a:pPr lvl="1"/>
            <a:r>
              <a:rPr lang="fr-FR" dirty="0"/>
              <a:t>Représentation d’un lien entre deux entités ou plus </a:t>
            </a:r>
          </a:p>
          <a:p>
            <a:pPr lvl="1"/>
            <a:r>
              <a:rPr lang="fr-FR" dirty="0"/>
              <a:t>une association peut avoir des propriétés particulières </a:t>
            </a:r>
          </a:p>
          <a:p>
            <a:pPr lvl="1"/>
            <a:r>
              <a:rPr lang="fr-FR" dirty="0"/>
              <a:t>Par exemple, la date d’emprunt d’un livre</a:t>
            </a: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DE651A05-B5F4-E484-4042-0600F70F82B2}"/>
              </a:ext>
            </a:extLst>
          </p:cNvPr>
          <p:cNvSpPr/>
          <p:nvPr/>
        </p:nvSpPr>
        <p:spPr>
          <a:xfrm>
            <a:off x="4099559" y="2912173"/>
            <a:ext cx="2468880" cy="1371600"/>
          </a:xfrm>
          <a:custGeom>
            <a:avLst/>
            <a:gdLst/>
            <a:ahLst/>
            <a:cxnLst/>
            <a:rect l="l" t="t" r="r" b="b"/>
            <a:pathLst>
              <a:path w="2468879" h="1371600">
                <a:moveTo>
                  <a:pt x="2468880" y="685800"/>
                </a:moveTo>
                <a:lnTo>
                  <a:pt x="2462878" y="617784"/>
                </a:lnTo>
                <a:lnTo>
                  <a:pt x="2445253" y="551662"/>
                </a:lnTo>
                <a:lnTo>
                  <a:pt x="2416571" y="487747"/>
                </a:lnTo>
                <a:lnTo>
                  <a:pt x="2377401" y="426354"/>
                </a:lnTo>
                <a:lnTo>
                  <a:pt x="2328311" y="367798"/>
                </a:lnTo>
                <a:lnTo>
                  <a:pt x="2300223" y="339682"/>
                </a:lnTo>
                <a:lnTo>
                  <a:pt x="2269869" y="312393"/>
                </a:lnTo>
                <a:lnTo>
                  <a:pt x="2237318" y="285971"/>
                </a:lnTo>
                <a:lnTo>
                  <a:pt x="2202642" y="260454"/>
                </a:lnTo>
                <a:lnTo>
                  <a:pt x="2165912" y="235882"/>
                </a:lnTo>
                <a:lnTo>
                  <a:pt x="2127198" y="212294"/>
                </a:lnTo>
                <a:lnTo>
                  <a:pt x="2086573" y="189730"/>
                </a:lnTo>
                <a:lnTo>
                  <a:pt x="2044106" y="168229"/>
                </a:lnTo>
                <a:lnTo>
                  <a:pt x="1999869" y="147830"/>
                </a:lnTo>
                <a:lnTo>
                  <a:pt x="1953933" y="128573"/>
                </a:lnTo>
                <a:lnTo>
                  <a:pt x="1906369" y="110497"/>
                </a:lnTo>
                <a:lnTo>
                  <a:pt x="1857247" y="93641"/>
                </a:lnTo>
                <a:lnTo>
                  <a:pt x="1806640" y="78044"/>
                </a:lnTo>
                <a:lnTo>
                  <a:pt x="1754617" y="63746"/>
                </a:lnTo>
                <a:lnTo>
                  <a:pt x="1701250" y="50787"/>
                </a:lnTo>
                <a:lnTo>
                  <a:pt x="1646610" y="39205"/>
                </a:lnTo>
                <a:lnTo>
                  <a:pt x="1590767" y="29039"/>
                </a:lnTo>
                <a:lnTo>
                  <a:pt x="1533793" y="20330"/>
                </a:lnTo>
                <a:lnTo>
                  <a:pt x="1475759" y="13116"/>
                </a:lnTo>
                <a:lnTo>
                  <a:pt x="1416736" y="7436"/>
                </a:lnTo>
                <a:lnTo>
                  <a:pt x="1356794" y="3331"/>
                </a:lnTo>
                <a:lnTo>
                  <a:pt x="1296005" y="839"/>
                </a:lnTo>
                <a:lnTo>
                  <a:pt x="1234440" y="0"/>
                </a:lnTo>
                <a:lnTo>
                  <a:pt x="1172809" y="839"/>
                </a:lnTo>
                <a:lnTo>
                  <a:pt x="1111963" y="3331"/>
                </a:lnTo>
                <a:lnTo>
                  <a:pt x="1051972" y="7436"/>
                </a:lnTo>
                <a:lnTo>
                  <a:pt x="992906" y="13116"/>
                </a:lnTo>
                <a:lnTo>
                  <a:pt x="934837" y="20330"/>
                </a:lnTo>
                <a:lnTo>
                  <a:pt x="877834" y="29039"/>
                </a:lnTo>
                <a:lnTo>
                  <a:pt x="821968" y="39205"/>
                </a:lnTo>
                <a:lnTo>
                  <a:pt x="767311" y="50787"/>
                </a:lnTo>
                <a:lnTo>
                  <a:pt x="713932" y="63746"/>
                </a:lnTo>
                <a:lnTo>
                  <a:pt x="661903" y="78044"/>
                </a:lnTo>
                <a:lnTo>
                  <a:pt x="611293" y="93641"/>
                </a:lnTo>
                <a:lnTo>
                  <a:pt x="562173" y="110497"/>
                </a:lnTo>
                <a:lnTo>
                  <a:pt x="514615" y="128573"/>
                </a:lnTo>
                <a:lnTo>
                  <a:pt x="468688" y="147830"/>
                </a:lnTo>
                <a:lnTo>
                  <a:pt x="424464" y="168229"/>
                </a:lnTo>
                <a:lnTo>
                  <a:pt x="382012" y="189730"/>
                </a:lnTo>
                <a:lnTo>
                  <a:pt x="341404" y="212294"/>
                </a:lnTo>
                <a:lnTo>
                  <a:pt x="302710" y="235882"/>
                </a:lnTo>
                <a:lnTo>
                  <a:pt x="266000" y="260454"/>
                </a:lnTo>
                <a:lnTo>
                  <a:pt x="231346" y="285971"/>
                </a:lnTo>
                <a:lnTo>
                  <a:pt x="198818" y="312393"/>
                </a:lnTo>
                <a:lnTo>
                  <a:pt x="168486" y="339682"/>
                </a:lnTo>
                <a:lnTo>
                  <a:pt x="140421" y="367798"/>
                </a:lnTo>
                <a:lnTo>
                  <a:pt x="114695" y="396702"/>
                </a:lnTo>
                <a:lnTo>
                  <a:pt x="70536" y="456716"/>
                </a:lnTo>
                <a:lnTo>
                  <a:pt x="36576" y="519409"/>
                </a:lnTo>
                <a:lnTo>
                  <a:pt x="13379" y="584467"/>
                </a:lnTo>
                <a:lnTo>
                  <a:pt x="1510" y="651575"/>
                </a:lnTo>
                <a:lnTo>
                  <a:pt x="0" y="685800"/>
                </a:lnTo>
                <a:lnTo>
                  <a:pt x="1510" y="720024"/>
                </a:lnTo>
                <a:lnTo>
                  <a:pt x="13379" y="787132"/>
                </a:lnTo>
                <a:lnTo>
                  <a:pt x="36576" y="852190"/>
                </a:lnTo>
                <a:lnTo>
                  <a:pt x="70536" y="914883"/>
                </a:lnTo>
                <a:lnTo>
                  <a:pt x="114695" y="974897"/>
                </a:lnTo>
                <a:lnTo>
                  <a:pt x="140421" y="1003801"/>
                </a:lnTo>
                <a:lnTo>
                  <a:pt x="168486" y="1031917"/>
                </a:lnTo>
                <a:lnTo>
                  <a:pt x="198818" y="1059206"/>
                </a:lnTo>
                <a:lnTo>
                  <a:pt x="231346" y="1085628"/>
                </a:lnTo>
                <a:lnTo>
                  <a:pt x="266000" y="1111145"/>
                </a:lnTo>
                <a:lnTo>
                  <a:pt x="302710" y="1135717"/>
                </a:lnTo>
                <a:lnTo>
                  <a:pt x="341404" y="1159305"/>
                </a:lnTo>
                <a:lnTo>
                  <a:pt x="382012" y="1181869"/>
                </a:lnTo>
                <a:lnTo>
                  <a:pt x="424464" y="1203370"/>
                </a:lnTo>
                <a:lnTo>
                  <a:pt x="468688" y="1223769"/>
                </a:lnTo>
                <a:lnTo>
                  <a:pt x="514615" y="1243026"/>
                </a:lnTo>
                <a:lnTo>
                  <a:pt x="562173" y="1261102"/>
                </a:lnTo>
                <a:lnTo>
                  <a:pt x="611293" y="1277958"/>
                </a:lnTo>
                <a:lnTo>
                  <a:pt x="661903" y="1293555"/>
                </a:lnTo>
                <a:lnTo>
                  <a:pt x="713932" y="1307853"/>
                </a:lnTo>
                <a:lnTo>
                  <a:pt x="767311" y="1320812"/>
                </a:lnTo>
                <a:lnTo>
                  <a:pt x="821968" y="1332394"/>
                </a:lnTo>
                <a:lnTo>
                  <a:pt x="877834" y="1342560"/>
                </a:lnTo>
                <a:lnTo>
                  <a:pt x="934837" y="1351269"/>
                </a:lnTo>
                <a:lnTo>
                  <a:pt x="992906" y="1358483"/>
                </a:lnTo>
                <a:lnTo>
                  <a:pt x="1051972" y="1364163"/>
                </a:lnTo>
                <a:lnTo>
                  <a:pt x="1111963" y="1368268"/>
                </a:lnTo>
                <a:lnTo>
                  <a:pt x="1172809" y="1370760"/>
                </a:lnTo>
                <a:lnTo>
                  <a:pt x="1234440" y="1371600"/>
                </a:lnTo>
                <a:lnTo>
                  <a:pt x="1296005" y="1370760"/>
                </a:lnTo>
                <a:lnTo>
                  <a:pt x="1356794" y="1368268"/>
                </a:lnTo>
                <a:lnTo>
                  <a:pt x="1416736" y="1364163"/>
                </a:lnTo>
                <a:lnTo>
                  <a:pt x="1475759" y="1358483"/>
                </a:lnTo>
                <a:lnTo>
                  <a:pt x="1533793" y="1351269"/>
                </a:lnTo>
                <a:lnTo>
                  <a:pt x="1590767" y="1342560"/>
                </a:lnTo>
                <a:lnTo>
                  <a:pt x="1646610" y="1332394"/>
                </a:lnTo>
                <a:lnTo>
                  <a:pt x="1701250" y="1320812"/>
                </a:lnTo>
                <a:lnTo>
                  <a:pt x="1754617" y="1307853"/>
                </a:lnTo>
                <a:lnTo>
                  <a:pt x="1806640" y="1293555"/>
                </a:lnTo>
                <a:lnTo>
                  <a:pt x="1857247" y="1277958"/>
                </a:lnTo>
                <a:lnTo>
                  <a:pt x="1906369" y="1261102"/>
                </a:lnTo>
                <a:lnTo>
                  <a:pt x="1953933" y="1243026"/>
                </a:lnTo>
                <a:lnTo>
                  <a:pt x="1999869" y="1223769"/>
                </a:lnTo>
                <a:lnTo>
                  <a:pt x="2044106" y="1203370"/>
                </a:lnTo>
                <a:lnTo>
                  <a:pt x="2086573" y="1181869"/>
                </a:lnTo>
                <a:lnTo>
                  <a:pt x="2127198" y="1159305"/>
                </a:lnTo>
                <a:lnTo>
                  <a:pt x="2165912" y="1135717"/>
                </a:lnTo>
                <a:lnTo>
                  <a:pt x="2202642" y="1111145"/>
                </a:lnTo>
                <a:lnTo>
                  <a:pt x="2237318" y="1085628"/>
                </a:lnTo>
                <a:lnTo>
                  <a:pt x="2269869" y="1059206"/>
                </a:lnTo>
                <a:lnTo>
                  <a:pt x="2300223" y="1031917"/>
                </a:lnTo>
                <a:lnTo>
                  <a:pt x="2328311" y="1003801"/>
                </a:lnTo>
                <a:lnTo>
                  <a:pt x="2354061" y="974897"/>
                </a:lnTo>
                <a:lnTo>
                  <a:pt x="2398262" y="914883"/>
                </a:lnTo>
                <a:lnTo>
                  <a:pt x="2432258" y="852190"/>
                </a:lnTo>
                <a:lnTo>
                  <a:pt x="2455483" y="787132"/>
                </a:lnTo>
                <a:lnTo>
                  <a:pt x="2467367" y="720024"/>
                </a:lnTo>
                <a:lnTo>
                  <a:pt x="2468880" y="68580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>
            <a:extLst>
              <a:ext uri="{FF2B5EF4-FFF2-40B4-BE49-F238E27FC236}">
                <a16:creationId xmlns:a16="http://schemas.microsoft.com/office/drawing/2014/main" id="{6D91A7D7-8C1F-555C-39A4-C1E4D9118D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5756527"/>
              </p:ext>
            </p:extLst>
          </p:nvPr>
        </p:nvGraphicFramePr>
        <p:xfrm>
          <a:off x="1905000" y="2912173"/>
          <a:ext cx="6857999" cy="154552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3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31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30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2489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800" b="1" spc="-5" dirty="0">
                          <a:latin typeface="Arial"/>
                          <a:cs typeface="Arial"/>
                        </a:rPr>
                        <a:t>adhérent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39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dirty="0">
                          <a:latin typeface="Arial MT"/>
                          <a:cs typeface="Arial MT"/>
                        </a:rPr>
                        <a:t>emprunter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462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1800" b="1" spc="-5" dirty="0">
                          <a:latin typeface="Arial"/>
                          <a:cs typeface="Arial"/>
                        </a:rPr>
                        <a:t>exemplaire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596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0688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763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55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date</a:t>
                      </a:r>
                      <a:r>
                        <a:rPr sz="16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d’emprunt</a:t>
                      </a:r>
                      <a:endParaRPr sz="1600" dirty="0">
                        <a:latin typeface="Arial MT"/>
                        <a:cs typeface="Arial MT"/>
                      </a:endParaRPr>
                    </a:p>
                  </a:txBody>
                  <a:tcPr marL="0" marR="0" marT="38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23748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FFD190-D2B4-09F0-CBDC-B0405E039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00100"/>
          </a:xfrm>
        </p:spPr>
        <p:txBody>
          <a:bodyPr>
            <a:normAutofit/>
          </a:bodyPr>
          <a:lstStyle/>
          <a:p>
            <a:pPr algn="ctr"/>
            <a:r>
              <a:rPr lang="fr-FR" dirty="0"/>
              <a:t>Les cardinalités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3B7DFC3-5BDB-507A-5802-A456B4ECAB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00100"/>
            <a:ext cx="10515600" cy="5376863"/>
          </a:xfrm>
        </p:spPr>
        <p:txBody>
          <a:bodyPr/>
          <a:lstStyle/>
          <a:p>
            <a:r>
              <a:rPr lang="fr-FR" dirty="0"/>
              <a:t>La cardinalité d’une association pour une entité constituante est constituée d’une borne minimale et d’une borne maximale : </a:t>
            </a:r>
          </a:p>
          <a:p>
            <a:pPr lvl="1"/>
            <a:r>
              <a:rPr lang="fr-FR" dirty="0"/>
              <a:t>Minimale : nombre minimum de fois qu’une occurrence de l’entité participe aux occurrences de l’association, généralement 0 ou 1 </a:t>
            </a:r>
          </a:p>
          <a:p>
            <a:pPr lvl="1"/>
            <a:r>
              <a:rPr lang="fr-FR" dirty="0"/>
              <a:t>Maximale : nombre maximum de fois qu’une occurrence de l’entité participe aux occurrences de l’association, généralement 1 ou n</a:t>
            </a:r>
          </a:p>
        </p:txBody>
      </p:sp>
      <p:sp>
        <p:nvSpPr>
          <p:cNvPr id="4" name="object 5">
            <a:extLst>
              <a:ext uri="{FF2B5EF4-FFF2-40B4-BE49-F238E27FC236}">
                <a16:creationId xmlns:a16="http://schemas.microsoft.com/office/drawing/2014/main" id="{93406EC7-F878-7DBB-FA75-B9711BFC019A}"/>
              </a:ext>
            </a:extLst>
          </p:cNvPr>
          <p:cNvSpPr/>
          <p:nvPr/>
        </p:nvSpPr>
        <p:spPr>
          <a:xfrm>
            <a:off x="4478463" y="3241172"/>
            <a:ext cx="2468880" cy="1371600"/>
          </a:xfrm>
          <a:custGeom>
            <a:avLst/>
            <a:gdLst/>
            <a:ahLst/>
            <a:cxnLst/>
            <a:rect l="l" t="t" r="r" b="b"/>
            <a:pathLst>
              <a:path w="2468879" h="1371600">
                <a:moveTo>
                  <a:pt x="2468880" y="685800"/>
                </a:moveTo>
                <a:lnTo>
                  <a:pt x="2462878" y="617784"/>
                </a:lnTo>
                <a:lnTo>
                  <a:pt x="2445253" y="551662"/>
                </a:lnTo>
                <a:lnTo>
                  <a:pt x="2416571" y="487747"/>
                </a:lnTo>
                <a:lnTo>
                  <a:pt x="2377401" y="426354"/>
                </a:lnTo>
                <a:lnTo>
                  <a:pt x="2328311" y="367798"/>
                </a:lnTo>
                <a:lnTo>
                  <a:pt x="2300224" y="339682"/>
                </a:lnTo>
                <a:lnTo>
                  <a:pt x="2269869" y="312393"/>
                </a:lnTo>
                <a:lnTo>
                  <a:pt x="2237318" y="285971"/>
                </a:lnTo>
                <a:lnTo>
                  <a:pt x="2202642" y="260454"/>
                </a:lnTo>
                <a:lnTo>
                  <a:pt x="2165912" y="235882"/>
                </a:lnTo>
                <a:lnTo>
                  <a:pt x="2127198" y="212294"/>
                </a:lnTo>
                <a:lnTo>
                  <a:pt x="2086573" y="189730"/>
                </a:lnTo>
                <a:lnTo>
                  <a:pt x="2044106" y="168229"/>
                </a:lnTo>
                <a:lnTo>
                  <a:pt x="1999869" y="147830"/>
                </a:lnTo>
                <a:lnTo>
                  <a:pt x="1953933" y="128573"/>
                </a:lnTo>
                <a:lnTo>
                  <a:pt x="1906369" y="110497"/>
                </a:lnTo>
                <a:lnTo>
                  <a:pt x="1857247" y="93641"/>
                </a:lnTo>
                <a:lnTo>
                  <a:pt x="1806640" y="78044"/>
                </a:lnTo>
                <a:lnTo>
                  <a:pt x="1754617" y="63746"/>
                </a:lnTo>
                <a:lnTo>
                  <a:pt x="1701250" y="50787"/>
                </a:lnTo>
                <a:lnTo>
                  <a:pt x="1646610" y="39205"/>
                </a:lnTo>
                <a:lnTo>
                  <a:pt x="1590767" y="29039"/>
                </a:lnTo>
                <a:lnTo>
                  <a:pt x="1533793" y="20330"/>
                </a:lnTo>
                <a:lnTo>
                  <a:pt x="1475759" y="13116"/>
                </a:lnTo>
                <a:lnTo>
                  <a:pt x="1416736" y="7436"/>
                </a:lnTo>
                <a:lnTo>
                  <a:pt x="1356794" y="3331"/>
                </a:lnTo>
                <a:lnTo>
                  <a:pt x="1296005" y="839"/>
                </a:lnTo>
                <a:lnTo>
                  <a:pt x="1234439" y="0"/>
                </a:lnTo>
                <a:lnTo>
                  <a:pt x="1172809" y="839"/>
                </a:lnTo>
                <a:lnTo>
                  <a:pt x="1111963" y="3331"/>
                </a:lnTo>
                <a:lnTo>
                  <a:pt x="1051972" y="7436"/>
                </a:lnTo>
                <a:lnTo>
                  <a:pt x="992906" y="13116"/>
                </a:lnTo>
                <a:lnTo>
                  <a:pt x="934837" y="20330"/>
                </a:lnTo>
                <a:lnTo>
                  <a:pt x="877834" y="29039"/>
                </a:lnTo>
                <a:lnTo>
                  <a:pt x="821968" y="39205"/>
                </a:lnTo>
                <a:lnTo>
                  <a:pt x="767311" y="50787"/>
                </a:lnTo>
                <a:lnTo>
                  <a:pt x="713932" y="63746"/>
                </a:lnTo>
                <a:lnTo>
                  <a:pt x="661903" y="78044"/>
                </a:lnTo>
                <a:lnTo>
                  <a:pt x="611293" y="93641"/>
                </a:lnTo>
                <a:lnTo>
                  <a:pt x="562173" y="110497"/>
                </a:lnTo>
                <a:lnTo>
                  <a:pt x="514615" y="128573"/>
                </a:lnTo>
                <a:lnTo>
                  <a:pt x="468688" y="147830"/>
                </a:lnTo>
                <a:lnTo>
                  <a:pt x="424464" y="168229"/>
                </a:lnTo>
                <a:lnTo>
                  <a:pt x="382012" y="189730"/>
                </a:lnTo>
                <a:lnTo>
                  <a:pt x="341404" y="212294"/>
                </a:lnTo>
                <a:lnTo>
                  <a:pt x="302710" y="235882"/>
                </a:lnTo>
                <a:lnTo>
                  <a:pt x="266000" y="260454"/>
                </a:lnTo>
                <a:lnTo>
                  <a:pt x="231346" y="285971"/>
                </a:lnTo>
                <a:lnTo>
                  <a:pt x="198818" y="312393"/>
                </a:lnTo>
                <a:lnTo>
                  <a:pt x="168486" y="339682"/>
                </a:lnTo>
                <a:lnTo>
                  <a:pt x="140421" y="367798"/>
                </a:lnTo>
                <a:lnTo>
                  <a:pt x="114695" y="396702"/>
                </a:lnTo>
                <a:lnTo>
                  <a:pt x="70536" y="456716"/>
                </a:lnTo>
                <a:lnTo>
                  <a:pt x="36576" y="519409"/>
                </a:lnTo>
                <a:lnTo>
                  <a:pt x="13379" y="584467"/>
                </a:lnTo>
                <a:lnTo>
                  <a:pt x="1510" y="651575"/>
                </a:lnTo>
                <a:lnTo>
                  <a:pt x="0" y="685800"/>
                </a:lnTo>
                <a:lnTo>
                  <a:pt x="1510" y="720024"/>
                </a:lnTo>
                <a:lnTo>
                  <a:pt x="13379" y="787132"/>
                </a:lnTo>
                <a:lnTo>
                  <a:pt x="36576" y="852190"/>
                </a:lnTo>
                <a:lnTo>
                  <a:pt x="70536" y="914883"/>
                </a:lnTo>
                <a:lnTo>
                  <a:pt x="114695" y="974897"/>
                </a:lnTo>
                <a:lnTo>
                  <a:pt x="140421" y="1003801"/>
                </a:lnTo>
                <a:lnTo>
                  <a:pt x="168486" y="1031917"/>
                </a:lnTo>
                <a:lnTo>
                  <a:pt x="198818" y="1059206"/>
                </a:lnTo>
                <a:lnTo>
                  <a:pt x="231346" y="1085628"/>
                </a:lnTo>
                <a:lnTo>
                  <a:pt x="266000" y="1111145"/>
                </a:lnTo>
                <a:lnTo>
                  <a:pt x="302710" y="1135717"/>
                </a:lnTo>
                <a:lnTo>
                  <a:pt x="341404" y="1159305"/>
                </a:lnTo>
                <a:lnTo>
                  <a:pt x="382012" y="1181869"/>
                </a:lnTo>
                <a:lnTo>
                  <a:pt x="424464" y="1203370"/>
                </a:lnTo>
                <a:lnTo>
                  <a:pt x="468688" y="1223769"/>
                </a:lnTo>
                <a:lnTo>
                  <a:pt x="514615" y="1243026"/>
                </a:lnTo>
                <a:lnTo>
                  <a:pt x="562173" y="1261102"/>
                </a:lnTo>
                <a:lnTo>
                  <a:pt x="611293" y="1277958"/>
                </a:lnTo>
                <a:lnTo>
                  <a:pt x="661903" y="1293555"/>
                </a:lnTo>
                <a:lnTo>
                  <a:pt x="713932" y="1307853"/>
                </a:lnTo>
                <a:lnTo>
                  <a:pt x="767311" y="1320812"/>
                </a:lnTo>
                <a:lnTo>
                  <a:pt x="821968" y="1332394"/>
                </a:lnTo>
                <a:lnTo>
                  <a:pt x="877834" y="1342560"/>
                </a:lnTo>
                <a:lnTo>
                  <a:pt x="934837" y="1351269"/>
                </a:lnTo>
                <a:lnTo>
                  <a:pt x="992906" y="1358483"/>
                </a:lnTo>
                <a:lnTo>
                  <a:pt x="1051972" y="1364163"/>
                </a:lnTo>
                <a:lnTo>
                  <a:pt x="1111963" y="1368268"/>
                </a:lnTo>
                <a:lnTo>
                  <a:pt x="1172809" y="1370760"/>
                </a:lnTo>
                <a:lnTo>
                  <a:pt x="1234439" y="1371600"/>
                </a:lnTo>
                <a:lnTo>
                  <a:pt x="1296005" y="1370760"/>
                </a:lnTo>
                <a:lnTo>
                  <a:pt x="1356794" y="1368268"/>
                </a:lnTo>
                <a:lnTo>
                  <a:pt x="1416736" y="1364163"/>
                </a:lnTo>
                <a:lnTo>
                  <a:pt x="1475759" y="1358483"/>
                </a:lnTo>
                <a:lnTo>
                  <a:pt x="1533793" y="1351269"/>
                </a:lnTo>
                <a:lnTo>
                  <a:pt x="1590767" y="1342560"/>
                </a:lnTo>
                <a:lnTo>
                  <a:pt x="1646610" y="1332394"/>
                </a:lnTo>
                <a:lnTo>
                  <a:pt x="1701250" y="1320812"/>
                </a:lnTo>
                <a:lnTo>
                  <a:pt x="1754617" y="1307853"/>
                </a:lnTo>
                <a:lnTo>
                  <a:pt x="1806640" y="1293555"/>
                </a:lnTo>
                <a:lnTo>
                  <a:pt x="1857248" y="1277958"/>
                </a:lnTo>
                <a:lnTo>
                  <a:pt x="1906369" y="1261102"/>
                </a:lnTo>
                <a:lnTo>
                  <a:pt x="1953933" y="1243026"/>
                </a:lnTo>
                <a:lnTo>
                  <a:pt x="1999869" y="1223769"/>
                </a:lnTo>
                <a:lnTo>
                  <a:pt x="2044106" y="1203370"/>
                </a:lnTo>
                <a:lnTo>
                  <a:pt x="2086573" y="1181869"/>
                </a:lnTo>
                <a:lnTo>
                  <a:pt x="2127198" y="1159305"/>
                </a:lnTo>
                <a:lnTo>
                  <a:pt x="2165912" y="1135717"/>
                </a:lnTo>
                <a:lnTo>
                  <a:pt x="2202642" y="1111145"/>
                </a:lnTo>
                <a:lnTo>
                  <a:pt x="2237318" y="1085628"/>
                </a:lnTo>
                <a:lnTo>
                  <a:pt x="2269869" y="1059206"/>
                </a:lnTo>
                <a:lnTo>
                  <a:pt x="2300224" y="1031917"/>
                </a:lnTo>
                <a:lnTo>
                  <a:pt x="2328311" y="1003801"/>
                </a:lnTo>
                <a:lnTo>
                  <a:pt x="2354061" y="974897"/>
                </a:lnTo>
                <a:lnTo>
                  <a:pt x="2398262" y="914883"/>
                </a:lnTo>
                <a:lnTo>
                  <a:pt x="2432258" y="852190"/>
                </a:lnTo>
                <a:lnTo>
                  <a:pt x="2455483" y="787132"/>
                </a:lnTo>
                <a:lnTo>
                  <a:pt x="2467367" y="720024"/>
                </a:lnTo>
                <a:lnTo>
                  <a:pt x="2468880" y="68580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6">
            <a:extLst>
              <a:ext uri="{FF2B5EF4-FFF2-40B4-BE49-F238E27FC236}">
                <a16:creationId xmlns:a16="http://schemas.microsoft.com/office/drawing/2014/main" id="{F805B177-933A-FAF1-03CF-4101071813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2743373"/>
              </p:ext>
            </p:extLst>
          </p:nvPr>
        </p:nvGraphicFramePr>
        <p:xfrm>
          <a:off x="2279332" y="3145160"/>
          <a:ext cx="6857999" cy="155447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3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31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30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2489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800" b="1" spc="-5" dirty="0">
                          <a:latin typeface="Arial"/>
                          <a:cs typeface="Arial"/>
                        </a:rPr>
                        <a:t>adhérent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39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dirty="0">
                          <a:latin typeface="Arial MT"/>
                          <a:cs typeface="Arial MT"/>
                        </a:rPr>
                        <a:t>emprunter</a:t>
                      </a:r>
                      <a:endParaRPr sz="18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462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1800" b="1" spc="-5" dirty="0">
                          <a:latin typeface="Arial"/>
                          <a:cs typeface="Arial"/>
                        </a:rPr>
                        <a:t>exemplaire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596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0687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659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2880">
                        <a:lnSpc>
                          <a:spcPct val="100000"/>
                        </a:lnSpc>
                        <a:spcBef>
                          <a:spcPts val="1810"/>
                        </a:spcBef>
                        <a:tabLst>
                          <a:tab pos="1289050" algn="l"/>
                          <a:tab pos="3474085" algn="l"/>
                        </a:tabLst>
                      </a:pPr>
                      <a:r>
                        <a:rPr sz="2400" spc="-7" baseline="19097" dirty="0">
                          <a:latin typeface="Arial MT"/>
                          <a:cs typeface="Arial MT"/>
                        </a:rPr>
                        <a:t>0,3	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date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d’emprunt	</a:t>
                      </a:r>
                      <a:r>
                        <a:rPr sz="2400" spc="-7" baseline="19097" dirty="0">
                          <a:latin typeface="Arial MT"/>
                          <a:cs typeface="Arial MT"/>
                        </a:rPr>
                        <a:t>0,1</a:t>
                      </a:r>
                      <a:endParaRPr sz="2400" baseline="19097">
                        <a:latin typeface="Arial MT"/>
                        <a:cs typeface="Arial MT"/>
                      </a:endParaRPr>
                    </a:p>
                  </a:txBody>
                  <a:tcPr marL="0" marR="0" marT="2298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082628FF-C382-2B01-D75F-400C20359CA6}"/>
              </a:ext>
            </a:extLst>
          </p:cNvPr>
          <p:cNvSpPr txBox="1"/>
          <p:nvPr/>
        </p:nvSpPr>
        <p:spPr>
          <a:xfrm>
            <a:off x="1257299" y="4795650"/>
            <a:ext cx="1051559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dirty="0"/>
              <a:t>• La cardinalité 0,3 indique qu’un adhérent peut être associé à 0, 1, 2 ou 3 livres, c’est à dire qu’il peut emprunter au </a:t>
            </a:r>
            <a:r>
              <a:rPr lang="fr-FR" sz="2400" dirty="0" err="1"/>
              <a:t>maximun</a:t>
            </a:r>
            <a:r>
              <a:rPr lang="fr-FR" sz="2400" dirty="0"/>
              <a:t> 3 livres. </a:t>
            </a:r>
          </a:p>
          <a:p>
            <a:r>
              <a:rPr lang="fr-FR" sz="2400" dirty="0"/>
              <a:t>• A l’inverse un livre peut être emprunté par un seul adhérent, ou peut ne pas être emprunté.</a:t>
            </a:r>
          </a:p>
        </p:txBody>
      </p:sp>
    </p:spTree>
    <p:extLst>
      <p:ext uri="{BB962C8B-B14F-4D97-AF65-F5344CB8AC3E}">
        <p14:creationId xmlns:p14="http://schemas.microsoft.com/office/powerpoint/2010/main" val="10884536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C7C486-D573-779A-FBA4-14C3FA176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0349"/>
            <a:ext cx="10515600" cy="420688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7D29D21-98DB-B1CE-BADF-6413B2E413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5813"/>
            <a:ext cx="10515600" cy="5391150"/>
          </a:xfrm>
        </p:spPr>
        <p:txBody>
          <a:bodyPr>
            <a:normAutofit/>
          </a:bodyPr>
          <a:lstStyle/>
          <a:p>
            <a:r>
              <a:rPr lang="fr-FR" sz="3600" dirty="0"/>
              <a:t>Les cardinalités maximum sont nécessaires pour concevoir le schéma de la base de données </a:t>
            </a:r>
          </a:p>
          <a:p>
            <a:r>
              <a:rPr lang="fr-FR" sz="3600" dirty="0"/>
              <a:t>Les cardinalités minimums sont nécessaires pour exprimer les contraintes d’intégrité </a:t>
            </a:r>
          </a:p>
          <a:p>
            <a:r>
              <a:rPr lang="fr-FR" sz="3600" dirty="0"/>
              <a:t>En notant uniquement les cardinalités maximum, on distingue 3 type de liens : </a:t>
            </a:r>
          </a:p>
          <a:p>
            <a:pPr lvl="1"/>
            <a:r>
              <a:rPr lang="fr-FR" sz="3200" dirty="0"/>
              <a:t>Lien fonctionnel 1:n </a:t>
            </a:r>
          </a:p>
          <a:p>
            <a:pPr lvl="1"/>
            <a:r>
              <a:rPr lang="fr-FR" sz="3200" dirty="0"/>
              <a:t>Lien hiérarchique n:1 </a:t>
            </a:r>
          </a:p>
          <a:p>
            <a:pPr lvl="1"/>
            <a:r>
              <a:rPr lang="fr-FR" sz="3200" dirty="0"/>
              <a:t>Lien maillé n:m </a:t>
            </a:r>
          </a:p>
        </p:txBody>
      </p:sp>
    </p:spTree>
    <p:extLst>
      <p:ext uri="{BB962C8B-B14F-4D97-AF65-F5344CB8AC3E}">
        <p14:creationId xmlns:p14="http://schemas.microsoft.com/office/powerpoint/2010/main" val="28644101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7F3F78-F0D7-D75F-C493-7817B0070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r>
              <a:rPr lang="fr-FR" dirty="0"/>
              <a:t>Lien fonctionnel 1:n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3D54B57-5915-990D-7FE5-B86E6D0BD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71550"/>
            <a:ext cx="10515600" cy="5205413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Une instance de A ne peut être associée qu'à une seule instance de B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Un employé ne peut travailler que dans un seul département</a:t>
            </a:r>
          </a:p>
        </p:txBody>
      </p:sp>
      <p:graphicFrame>
        <p:nvGraphicFramePr>
          <p:cNvPr id="4" name="object 5">
            <a:extLst>
              <a:ext uri="{FF2B5EF4-FFF2-40B4-BE49-F238E27FC236}">
                <a16:creationId xmlns:a16="http://schemas.microsoft.com/office/drawing/2014/main" id="{F258EBC0-D66D-DA5C-01E1-7D83648C75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2512498"/>
              </p:ext>
            </p:extLst>
          </p:nvPr>
        </p:nvGraphicFramePr>
        <p:xfrm>
          <a:off x="3136582" y="1082611"/>
          <a:ext cx="1467485" cy="9143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3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37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b="1" dirty="0">
                          <a:latin typeface="Arial"/>
                          <a:cs typeface="Arial"/>
                        </a:rPr>
                        <a:t>A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4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5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600" dirty="0">
                          <a:latin typeface="Arial MT"/>
                          <a:cs typeface="Arial MT"/>
                        </a:rPr>
                        <a:t>1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29209" marB="0">
                    <a:lnL w="9525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object 6">
            <a:extLst>
              <a:ext uri="{FF2B5EF4-FFF2-40B4-BE49-F238E27FC236}">
                <a16:creationId xmlns:a16="http://schemas.microsoft.com/office/drawing/2014/main" id="{00CC36CE-267E-C3CF-184C-57E4667453B3}"/>
              </a:ext>
            </a:extLst>
          </p:cNvPr>
          <p:cNvSpPr/>
          <p:nvPr/>
        </p:nvSpPr>
        <p:spPr>
          <a:xfrm>
            <a:off x="6158674" y="1087183"/>
            <a:ext cx="914400" cy="914400"/>
          </a:xfrm>
          <a:custGeom>
            <a:avLst/>
            <a:gdLst/>
            <a:ahLst/>
            <a:cxnLst/>
            <a:rect l="l" t="t" r="r" b="b"/>
            <a:pathLst>
              <a:path w="914400" h="914400">
                <a:moveTo>
                  <a:pt x="0" y="914400"/>
                </a:moveTo>
                <a:lnTo>
                  <a:pt x="914400" y="914400"/>
                </a:lnTo>
                <a:lnTo>
                  <a:pt x="914400" y="0"/>
                </a:lnTo>
                <a:lnTo>
                  <a:pt x="0" y="0"/>
                </a:lnTo>
                <a:lnTo>
                  <a:pt x="0" y="91440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7">
            <a:extLst>
              <a:ext uri="{FF2B5EF4-FFF2-40B4-BE49-F238E27FC236}">
                <a16:creationId xmlns:a16="http://schemas.microsoft.com/office/drawing/2014/main" id="{9AC0C3C1-8651-C4D0-406B-DBDDCC4F4298}"/>
              </a:ext>
            </a:extLst>
          </p:cNvPr>
          <p:cNvSpPr txBox="1"/>
          <p:nvPr/>
        </p:nvSpPr>
        <p:spPr>
          <a:xfrm>
            <a:off x="6158674" y="1087183"/>
            <a:ext cx="914400" cy="36576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3619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85"/>
              </a:spcBef>
            </a:pPr>
            <a:r>
              <a:rPr sz="1800" b="1" dirty="0"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8">
            <a:extLst>
              <a:ext uri="{FF2B5EF4-FFF2-40B4-BE49-F238E27FC236}">
                <a16:creationId xmlns:a16="http://schemas.microsoft.com/office/drawing/2014/main" id="{886B3829-92DE-71F1-8837-9BFEADA42B5C}"/>
              </a:ext>
            </a:extLst>
          </p:cNvPr>
          <p:cNvSpPr/>
          <p:nvPr/>
        </p:nvSpPr>
        <p:spPr>
          <a:xfrm>
            <a:off x="4604195" y="1224343"/>
            <a:ext cx="2468880" cy="640080"/>
          </a:xfrm>
          <a:custGeom>
            <a:avLst/>
            <a:gdLst/>
            <a:ahLst/>
            <a:cxnLst/>
            <a:rect l="l" t="t" r="r" b="b"/>
            <a:pathLst>
              <a:path w="2468879" h="640080">
                <a:moveTo>
                  <a:pt x="1005840" y="320040"/>
                </a:moveTo>
                <a:lnTo>
                  <a:pt x="992537" y="246648"/>
                </a:lnTo>
                <a:lnTo>
                  <a:pt x="976478" y="212091"/>
                </a:lnTo>
                <a:lnTo>
                  <a:pt x="954654" y="179281"/>
                </a:lnTo>
                <a:lnTo>
                  <a:pt x="927446" y="148456"/>
                </a:lnTo>
                <a:lnTo>
                  <a:pt x="895232" y="119858"/>
                </a:lnTo>
                <a:lnTo>
                  <a:pt x="858393" y="93725"/>
                </a:lnTo>
                <a:lnTo>
                  <a:pt x="817308" y="70299"/>
                </a:lnTo>
                <a:lnTo>
                  <a:pt x="772358" y="49818"/>
                </a:lnTo>
                <a:lnTo>
                  <a:pt x="723922" y="32523"/>
                </a:lnTo>
                <a:lnTo>
                  <a:pt x="672380" y="18654"/>
                </a:lnTo>
                <a:lnTo>
                  <a:pt x="618113" y="8450"/>
                </a:lnTo>
                <a:lnTo>
                  <a:pt x="561499" y="2152"/>
                </a:lnTo>
                <a:lnTo>
                  <a:pt x="502919" y="0"/>
                </a:lnTo>
                <a:lnTo>
                  <a:pt x="444199" y="2152"/>
                </a:lnTo>
                <a:lnTo>
                  <a:pt x="387486" y="8450"/>
                </a:lnTo>
                <a:lnTo>
                  <a:pt x="333157" y="18654"/>
                </a:lnTo>
                <a:lnTo>
                  <a:pt x="281584" y="32523"/>
                </a:lnTo>
                <a:lnTo>
                  <a:pt x="233144" y="49818"/>
                </a:lnTo>
                <a:lnTo>
                  <a:pt x="188211" y="70299"/>
                </a:lnTo>
                <a:lnTo>
                  <a:pt x="147161" y="93725"/>
                </a:lnTo>
                <a:lnTo>
                  <a:pt x="110367" y="119858"/>
                </a:lnTo>
                <a:lnTo>
                  <a:pt x="78206" y="148456"/>
                </a:lnTo>
                <a:lnTo>
                  <a:pt x="51051" y="179281"/>
                </a:lnTo>
                <a:lnTo>
                  <a:pt x="29278" y="212091"/>
                </a:lnTo>
                <a:lnTo>
                  <a:pt x="3378" y="282710"/>
                </a:lnTo>
                <a:lnTo>
                  <a:pt x="0" y="320040"/>
                </a:lnTo>
                <a:lnTo>
                  <a:pt x="3378" y="357228"/>
                </a:lnTo>
                <a:lnTo>
                  <a:pt x="29278" y="427686"/>
                </a:lnTo>
                <a:lnTo>
                  <a:pt x="51051" y="460465"/>
                </a:lnTo>
                <a:lnTo>
                  <a:pt x="78206" y="491285"/>
                </a:lnTo>
                <a:lnTo>
                  <a:pt x="110367" y="519901"/>
                </a:lnTo>
                <a:lnTo>
                  <a:pt x="147161" y="546068"/>
                </a:lnTo>
                <a:lnTo>
                  <a:pt x="188211" y="569540"/>
                </a:lnTo>
                <a:lnTo>
                  <a:pt x="233144" y="590073"/>
                </a:lnTo>
                <a:lnTo>
                  <a:pt x="281584" y="607422"/>
                </a:lnTo>
                <a:lnTo>
                  <a:pt x="333157" y="621342"/>
                </a:lnTo>
                <a:lnTo>
                  <a:pt x="387486" y="631589"/>
                </a:lnTo>
                <a:lnTo>
                  <a:pt x="444199" y="637916"/>
                </a:lnTo>
                <a:lnTo>
                  <a:pt x="502919" y="640079"/>
                </a:lnTo>
                <a:lnTo>
                  <a:pt x="561499" y="637916"/>
                </a:lnTo>
                <a:lnTo>
                  <a:pt x="618113" y="631589"/>
                </a:lnTo>
                <a:lnTo>
                  <a:pt x="672380" y="621342"/>
                </a:lnTo>
                <a:lnTo>
                  <a:pt x="723922" y="607422"/>
                </a:lnTo>
                <a:lnTo>
                  <a:pt x="772358" y="590073"/>
                </a:lnTo>
                <a:lnTo>
                  <a:pt x="817308" y="569540"/>
                </a:lnTo>
                <a:lnTo>
                  <a:pt x="858392" y="546068"/>
                </a:lnTo>
                <a:lnTo>
                  <a:pt x="895232" y="519901"/>
                </a:lnTo>
                <a:lnTo>
                  <a:pt x="927446" y="491285"/>
                </a:lnTo>
                <a:lnTo>
                  <a:pt x="954654" y="460465"/>
                </a:lnTo>
                <a:lnTo>
                  <a:pt x="976478" y="427686"/>
                </a:lnTo>
                <a:lnTo>
                  <a:pt x="1002450" y="357228"/>
                </a:lnTo>
                <a:lnTo>
                  <a:pt x="1005840" y="320040"/>
                </a:lnTo>
                <a:close/>
              </a:path>
              <a:path w="2468879" h="640080">
                <a:moveTo>
                  <a:pt x="1005840" y="319277"/>
                </a:moveTo>
                <a:lnTo>
                  <a:pt x="1554480" y="320040"/>
                </a:lnTo>
              </a:path>
              <a:path w="2468879" h="640080">
                <a:moveTo>
                  <a:pt x="1554480" y="227838"/>
                </a:moveTo>
                <a:lnTo>
                  <a:pt x="2468880" y="22860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10">
            <a:extLst>
              <a:ext uri="{FF2B5EF4-FFF2-40B4-BE49-F238E27FC236}">
                <a16:creationId xmlns:a16="http://schemas.microsoft.com/office/drawing/2014/main" id="{BB1604D1-1447-6EE6-2221-7B8BA27D07FE}"/>
              </a:ext>
            </a:extLst>
          </p:cNvPr>
          <p:cNvSpPr/>
          <p:nvPr/>
        </p:nvSpPr>
        <p:spPr>
          <a:xfrm>
            <a:off x="3694366" y="3397952"/>
            <a:ext cx="2468880" cy="1371600"/>
          </a:xfrm>
          <a:custGeom>
            <a:avLst/>
            <a:gdLst/>
            <a:ahLst/>
            <a:cxnLst/>
            <a:rect l="l" t="t" r="r" b="b"/>
            <a:pathLst>
              <a:path w="2468879" h="1371600">
                <a:moveTo>
                  <a:pt x="2468880" y="685800"/>
                </a:moveTo>
                <a:lnTo>
                  <a:pt x="2462878" y="617784"/>
                </a:lnTo>
                <a:lnTo>
                  <a:pt x="2445253" y="551662"/>
                </a:lnTo>
                <a:lnTo>
                  <a:pt x="2416571" y="487747"/>
                </a:lnTo>
                <a:lnTo>
                  <a:pt x="2377401" y="426354"/>
                </a:lnTo>
                <a:lnTo>
                  <a:pt x="2328311" y="367798"/>
                </a:lnTo>
                <a:lnTo>
                  <a:pt x="2300223" y="339682"/>
                </a:lnTo>
                <a:lnTo>
                  <a:pt x="2269869" y="312393"/>
                </a:lnTo>
                <a:lnTo>
                  <a:pt x="2237318" y="285971"/>
                </a:lnTo>
                <a:lnTo>
                  <a:pt x="2202642" y="260454"/>
                </a:lnTo>
                <a:lnTo>
                  <a:pt x="2165912" y="235882"/>
                </a:lnTo>
                <a:lnTo>
                  <a:pt x="2127198" y="212294"/>
                </a:lnTo>
                <a:lnTo>
                  <a:pt x="2086573" y="189730"/>
                </a:lnTo>
                <a:lnTo>
                  <a:pt x="2044106" y="168229"/>
                </a:lnTo>
                <a:lnTo>
                  <a:pt x="1999869" y="147830"/>
                </a:lnTo>
                <a:lnTo>
                  <a:pt x="1953933" y="128573"/>
                </a:lnTo>
                <a:lnTo>
                  <a:pt x="1906369" y="110497"/>
                </a:lnTo>
                <a:lnTo>
                  <a:pt x="1857247" y="93641"/>
                </a:lnTo>
                <a:lnTo>
                  <a:pt x="1806640" y="78044"/>
                </a:lnTo>
                <a:lnTo>
                  <a:pt x="1754617" y="63746"/>
                </a:lnTo>
                <a:lnTo>
                  <a:pt x="1701250" y="50787"/>
                </a:lnTo>
                <a:lnTo>
                  <a:pt x="1646610" y="39205"/>
                </a:lnTo>
                <a:lnTo>
                  <a:pt x="1590767" y="29039"/>
                </a:lnTo>
                <a:lnTo>
                  <a:pt x="1533793" y="20330"/>
                </a:lnTo>
                <a:lnTo>
                  <a:pt x="1475759" y="13116"/>
                </a:lnTo>
                <a:lnTo>
                  <a:pt x="1416736" y="7436"/>
                </a:lnTo>
                <a:lnTo>
                  <a:pt x="1356794" y="3331"/>
                </a:lnTo>
                <a:lnTo>
                  <a:pt x="1296005" y="839"/>
                </a:lnTo>
                <a:lnTo>
                  <a:pt x="1234440" y="0"/>
                </a:lnTo>
                <a:lnTo>
                  <a:pt x="1172809" y="839"/>
                </a:lnTo>
                <a:lnTo>
                  <a:pt x="1111963" y="3331"/>
                </a:lnTo>
                <a:lnTo>
                  <a:pt x="1051972" y="7436"/>
                </a:lnTo>
                <a:lnTo>
                  <a:pt x="992906" y="13116"/>
                </a:lnTo>
                <a:lnTo>
                  <a:pt x="934837" y="20330"/>
                </a:lnTo>
                <a:lnTo>
                  <a:pt x="877834" y="29039"/>
                </a:lnTo>
                <a:lnTo>
                  <a:pt x="821968" y="39205"/>
                </a:lnTo>
                <a:lnTo>
                  <a:pt x="767311" y="50787"/>
                </a:lnTo>
                <a:lnTo>
                  <a:pt x="713932" y="63746"/>
                </a:lnTo>
                <a:lnTo>
                  <a:pt x="661903" y="78044"/>
                </a:lnTo>
                <a:lnTo>
                  <a:pt x="611293" y="93641"/>
                </a:lnTo>
                <a:lnTo>
                  <a:pt x="562173" y="110497"/>
                </a:lnTo>
                <a:lnTo>
                  <a:pt x="514615" y="128573"/>
                </a:lnTo>
                <a:lnTo>
                  <a:pt x="468688" y="147830"/>
                </a:lnTo>
                <a:lnTo>
                  <a:pt x="424464" y="168229"/>
                </a:lnTo>
                <a:lnTo>
                  <a:pt x="382012" y="189730"/>
                </a:lnTo>
                <a:lnTo>
                  <a:pt x="341404" y="212294"/>
                </a:lnTo>
                <a:lnTo>
                  <a:pt x="302710" y="235882"/>
                </a:lnTo>
                <a:lnTo>
                  <a:pt x="266000" y="260454"/>
                </a:lnTo>
                <a:lnTo>
                  <a:pt x="231346" y="285971"/>
                </a:lnTo>
                <a:lnTo>
                  <a:pt x="198818" y="312393"/>
                </a:lnTo>
                <a:lnTo>
                  <a:pt x="168486" y="339682"/>
                </a:lnTo>
                <a:lnTo>
                  <a:pt x="140421" y="367798"/>
                </a:lnTo>
                <a:lnTo>
                  <a:pt x="114695" y="396702"/>
                </a:lnTo>
                <a:lnTo>
                  <a:pt x="70536" y="456716"/>
                </a:lnTo>
                <a:lnTo>
                  <a:pt x="36576" y="519409"/>
                </a:lnTo>
                <a:lnTo>
                  <a:pt x="13379" y="584467"/>
                </a:lnTo>
                <a:lnTo>
                  <a:pt x="1510" y="651575"/>
                </a:lnTo>
                <a:lnTo>
                  <a:pt x="0" y="685800"/>
                </a:lnTo>
                <a:lnTo>
                  <a:pt x="1510" y="720024"/>
                </a:lnTo>
                <a:lnTo>
                  <a:pt x="13379" y="787132"/>
                </a:lnTo>
                <a:lnTo>
                  <a:pt x="36576" y="852190"/>
                </a:lnTo>
                <a:lnTo>
                  <a:pt x="70536" y="914883"/>
                </a:lnTo>
                <a:lnTo>
                  <a:pt x="114695" y="974897"/>
                </a:lnTo>
                <a:lnTo>
                  <a:pt x="140421" y="1003801"/>
                </a:lnTo>
                <a:lnTo>
                  <a:pt x="168486" y="1031917"/>
                </a:lnTo>
                <a:lnTo>
                  <a:pt x="198818" y="1059206"/>
                </a:lnTo>
                <a:lnTo>
                  <a:pt x="231346" y="1085628"/>
                </a:lnTo>
                <a:lnTo>
                  <a:pt x="266000" y="1111145"/>
                </a:lnTo>
                <a:lnTo>
                  <a:pt x="302710" y="1135717"/>
                </a:lnTo>
                <a:lnTo>
                  <a:pt x="341404" y="1159305"/>
                </a:lnTo>
                <a:lnTo>
                  <a:pt x="382012" y="1181869"/>
                </a:lnTo>
                <a:lnTo>
                  <a:pt x="424464" y="1203370"/>
                </a:lnTo>
                <a:lnTo>
                  <a:pt x="468688" y="1223769"/>
                </a:lnTo>
                <a:lnTo>
                  <a:pt x="514615" y="1243026"/>
                </a:lnTo>
                <a:lnTo>
                  <a:pt x="562173" y="1261102"/>
                </a:lnTo>
                <a:lnTo>
                  <a:pt x="611293" y="1277958"/>
                </a:lnTo>
                <a:lnTo>
                  <a:pt x="661903" y="1293555"/>
                </a:lnTo>
                <a:lnTo>
                  <a:pt x="713932" y="1307853"/>
                </a:lnTo>
                <a:lnTo>
                  <a:pt x="767311" y="1320812"/>
                </a:lnTo>
                <a:lnTo>
                  <a:pt x="821968" y="1332394"/>
                </a:lnTo>
                <a:lnTo>
                  <a:pt x="877834" y="1342560"/>
                </a:lnTo>
                <a:lnTo>
                  <a:pt x="934837" y="1351269"/>
                </a:lnTo>
                <a:lnTo>
                  <a:pt x="992906" y="1358483"/>
                </a:lnTo>
                <a:lnTo>
                  <a:pt x="1051972" y="1364163"/>
                </a:lnTo>
                <a:lnTo>
                  <a:pt x="1111963" y="1368268"/>
                </a:lnTo>
                <a:lnTo>
                  <a:pt x="1172809" y="1370760"/>
                </a:lnTo>
                <a:lnTo>
                  <a:pt x="1234440" y="1371600"/>
                </a:lnTo>
                <a:lnTo>
                  <a:pt x="1296005" y="1370760"/>
                </a:lnTo>
                <a:lnTo>
                  <a:pt x="1356794" y="1368268"/>
                </a:lnTo>
                <a:lnTo>
                  <a:pt x="1416736" y="1364163"/>
                </a:lnTo>
                <a:lnTo>
                  <a:pt x="1475759" y="1358483"/>
                </a:lnTo>
                <a:lnTo>
                  <a:pt x="1533793" y="1351269"/>
                </a:lnTo>
                <a:lnTo>
                  <a:pt x="1590767" y="1342560"/>
                </a:lnTo>
                <a:lnTo>
                  <a:pt x="1646610" y="1332394"/>
                </a:lnTo>
                <a:lnTo>
                  <a:pt x="1701250" y="1320812"/>
                </a:lnTo>
                <a:lnTo>
                  <a:pt x="1754617" y="1307853"/>
                </a:lnTo>
                <a:lnTo>
                  <a:pt x="1806640" y="1293555"/>
                </a:lnTo>
                <a:lnTo>
                  <a:pt x="1857247" y="1277958"/>
                </a:lnTo>
                <a:lnTo>
                  <a:pt x="1906369" y="1261102"/>
                </a:lnTo>
                <a:lnTo>
                  <a:pt x="1953933" y="1243026"/>
                </a:lnTo>
                <a:lnTo>
                  <a:pt x="1999869" y="1223769"/>
                </a:lnTo>
                <a:lnTo>
                  <a:pt x="2044106" y="1203370"/>
                </a:lnTo>
                <a:lnTo>
                  <a:pt x="2086573" y="1181869"/>
                </a:lnTo>
                <a:lnTo>
                  <a:pt x="2127198" y="1159305"/>
                </a:lnTo>
                <a:lnTo>
                  <a:pt x="2165912" y="1135717"/>
                </a:lnTo>
                <a:lnTo>
                  <a:pt x="2202642" y="1111145"/>
                </a:lnTo>
                <a:lnTo>
                  <a:pt x="2237318" y="1085628"/>
                </a:lnTo>
                <a:lnTo>
                  <a:pt x="2269869" y="1059206"/>
                </a:lnTo>
                <a:lnTo>
                  <a:pt x="2300223" y="1031917"/>
                </a:lnTo>
                <a:lnTo>
                  <a:pt x="2328311" y="1003801"/>
                </a:lnTo>
                <a:lnTo>
                  <a:pt x="2354061" y="974897"/>
                </a:lnTo>
                <a:lnTo>
                  <a:pt x="2398262" y="914883"/>
                </a:lnTo>
                <a:lnTo>
                  <a:pt x="2432258" y="852190"/>
                </a:lnTo>
                <a:lnTo>
                  <a:pt x="2455483" y="787132"/>
                </a:lnTo>
                <a:lnTo>
                  <a:pt x="2467367" y="720024"/>
                </a:lnTo>
                <a:lnTo>
                  <a:pt x="2468880" y="68580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11">
            <a:extLst>
              <a:ext uri="{FF2B5EF4-FFF2-40B4-BE49-F238E27FC236}">
                <a16:creationId xmlns:a16="http://schemas.microsoft.com/office/drawing/2014/main" id="{85597434-7FED-9A7B-4BA6-86663BCAD29A}"/>
              </a:ext>
            </a:extLst>
          </p:cNvPr>
          <p:cNvSpPr txBox="1"/>
          <p:nvPr/>
        </p:nvSpPr>
        <p:spPr>
          <a:xfrm>
            <a:off x="4567110" y="3828732"/>
            <a:ext cx="8147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 MT"/>
                <a:cs typeface="Arial MT"/>
              </a:rPr>
              <a:t>travaille</a:t>
            </a:r>
            <a:endParaRPr sz="1800">
              <a:latin typeface="Arial MT"/>
              <a:cs typeface="Arial MT"/>
            </a:endParaRPr>
          </a:p>
        </p:txBody>
      </p:sp>
      <p:graphicFrame>
        <p:nvGraphicFramePr>
          <p:cNvPr id="10" name="object 12">
            <a:extLst>
              <a:ext uri="{FF2B5EF4-FFF2-40B4-BE49-F238E27FC236}">
                <a16:creationId xmlns:a16="http://schemas.microsoft.com/office/drawing/2014/main" id="{5F32D944-9C44-652D-8701-DB4EDAA2DE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9974760"/>
              </p:ext>
            </p:extLst>
          </p:nvPr>
        </p:nvGraphicFramePr>
        <p:xfrm>
          <a:off x="6158674" y="3301940"/>
          <a:ext cx="2103120" cy="155447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199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800" b="1" dirty="0">
                          <a:latin typeface="Arial"/>
                          <a:cs typeface="Arial"/>
                        </a:rPr>
                        <a:t>département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723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dirty="0">
                          <a:latin typeface="Arial MT"/>
                          <a:cs typeface="Arial MT"/>
                        </a:rPr>
                        <a:t>n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33655" marB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1" name="object 13">
            <a:extLst>
              <a:ext uri="{FF2B5EF4-FFF2-40B4-BE49-F238E27FC236}">
                <a16:creationId xmlns:a16="http://schemas.microsoft.com/office/drawing/2014/main" id="{7C8F763D-290E-F61D-EB83-F61A539746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1313937"/>
              </p:ext>
            </p:extLst>
          </p:nvPr>
        </p:nvGraphicFramePr>
        <p:xfrm>
          <a:off x="1769553" y="3301940"/>
          <a:ext cx="1920239" cy="155447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3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1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199">
                <a:tc>
                  <a:txBody>
                    <a:bodyPr/>
                    <a:lstStyle/>
                    <a:p>
                      <a:pPr marL="26797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800" b="1" spc="-5" dirty="0">
                          <a:latin typeface="Arial"/>
                          <a:cs typeface="Arial"/>
                        </a:rPr>
                        <a:t>employé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04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723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985"/>
                        </a:spcBef>
                      </a:pPr>
                      <a:r>
                        <a:rPr sz="1600" dirty="0">
                          <a:latin typeface="Arial MT"/>
                          <a:cs typeface="Arial MT"/>
                        </a:rPr>
                        <a:t>1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125095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29165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631F63-435A-ABFA-B670-AD16B89EC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20700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dirty="0"/>
              <a:t>Lien hiérarchique n:1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5BDA753-6043-AD03-5565-AC02AFFF75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1563"/>
            <a:ext cx="10515600" cy="5105400"/>
          </a:xfrm>
        </p:spPr>
        <p:txBody>
          <a:bodyPr/>
          <a:lstStyle/>
          <a:p>
            <a:endParaRPr lang="en-US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Une instance de A peut être associée à plusieurs instances de B Inverse d'un lien 1:n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Un département emploie généralement plusieurs employés</a:t>
            </a:r>
          </a:p>
        </p:txBody>
      </p:sp>
      <p:sp>
        <p:nvSpPr>
          <p:cNvPr id="4" name="object 5">
            <a:extLst>
              <a:ext uri="{FF2B5EF4-FFF2-40B4-BE49-F238E27FC236}">
                <a16:creationId xmlns:a16="http://schemas.microsoft.com/office/drawing/2014/main" id="{D481A3D4-5AFA-6AFB-9C85-496841E26665}"/>
              </a:ext>
            </a:extLst>
          </p:cNvPr>
          <p:cNvSpPr/>
          <p:nvPr/>
        </p:nvSpPr>
        <p:spPr>
          <a:xfrm>
            <a:off x="6115811" y="1305496"/>
            <a:ext cx="914400" cy="914400"/>
          </a:xfrm>
          <a:custGeom>
            <a:avLst/>
            <a:gdLst/>
            <a:ahLst/>
            <a:cxnLst/>
            <a:rect l="l" t="t" r="r" b="b"/>
            <a:pathLst>
              <a:path w="914400" h="914400">
                <a:moveTo>
                  <a:pt x="0" y="914400"/>
                </a:moveTo>
                <a:lnTo>
                  <a:pt x="914400" y="914400"/>
                </a:lnTo>
                <a:lnTo>
                  <a:pt x="914400" y="0"/>
                </a:lnTo>
                <a:lnTo>
                  <a:pt x="0" y="0"/>
                </a:lnTo>
                <a:lnTo>
                  <a:pt x="0" y="91440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6">
            <a:extLst>
              <a:ext uri="{FF2B5EF4-FFF2-40B4-BE49-F238E27FC236}">
                <a16:creationId xmlns:a16="http://schemas.microsoft.com/office/drawing/2014/main" id="{C5117C14-CFE1-3695-6BB9-90963F93B3F2}"/>
              </a:ext>
            </a:extLst>
          </p:cNvPr>
          <p:cNvSpPr txBox="1"/>
          <p:nvPr/>
        </p:nvSpPr>
        <p:spPr>
          <a:xfrm>
            <a:off x="6115811" y="1305496"/>
            <a:ext cx="914400" cy="36576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3619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85"/>
              </a:spcBef>
            </a:pPr>
            <a:r>
              <a:rPr sz="1800" b="1" dirty="0"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7">
            <a:extLst>
              <a:ext uri="{FF2B5EF4-FFF2-40B4-BE49-F238E27FC236}">
                <a16:creationId xmlns:a16="http://schemas.microsoft.com/office/drawing/2014/main" id="{F2AABD0D-71E9-7B39-2FEF-D33A3B098D2C}"/>
              </a:ext>
            </a:extLst>
          </p:cNvPr>
          <p:cNvSpPr/>
          <p:nvPr/>
        </p:nvSpPr>
        <p:spPr>
          <a:xfrm>
            <a:off x="4561332" y="1442657"/>
            <a:ext cx="2468880" cy="640080"/>
          </a:xfrm>
          <a:custGeom>
            <a:avLst/>
            <a:gdLst/>
            <a:ahLst/>
            <a:cxnLst/>
            <a:rect l="l" t="t" r="r" b="b"/>
            <a:pathLst>
              <a:path w="2468879" h="640080">
                <a:moveTo>
                  <a:pt x="1005840" y="320039"/>
                </a:moveTo>
                <a:lnTo>
                  <a:pt x="992537" y="246648"/>
                </a:lnTo>
                <a:lnTo>
                  <a:pt x="976478" y="212091"/>
                </a:lnTo>
                <a:lnTo>
                  <a:pt x="954654" y="179281"/>
                </a:lnTo>
                <a:lnTo>
                  <a:pt x="927446" y="148456"/>
                </a:lnTo>
                <a:lnTo>
                  <a:pt x="895232" y="119858"/>
                </a:lnTo>
                <a:lnTo>
                  <a:pt x="858393" y="93725"/>
                </a:lnTo>
                <a:lnTo>
                  <a:pt x="817308" y="70299"/>
                </a:lnTo>
                <a:lnTo>
                  <a:pt x="772358" y="49818"/>
                </a:lnTo>
                <a:lnTo>
                  <a:pt x="723922" y="32523"/>
                </a:lnTo>
                <a:lnTo>
                  <a:pt x="672380" y="18654"/>
                </a:lnTo>
                <a:lnTo>
                  <a:pt x="618113" y="8450"/>
                </a:lnTo>
                <a:lnTo>
                  <a:pt x="561499" y="2152"/>
                </a:lnTo>
                <a:lnTo>
                  <a:pt x="502919" y="0"/>
                </a:lnTo>
                <a:lnTo>
                  <a:pt x="444199" y="2152"/>
                </a:lnTo>
                <a:lnTo>
                  <a:pt x="387486" y="8450"/>
                </a:lnTo>
                <a:lnTo>
                  <a:pt x="333157" y="18654"/>
                </a:lnTo>
                <a:lnTo>
                  <a:pt x="281584" y="32523"/>
                </a:lnTo>
                <a:lnTo>
                  <a:pt x="233144" y="49818"/>
                </a:lnTo>
                <a:lnTo>
                  <a:pt x="188211" y="70299"/>
                </a:lnTo>
                <a:lnTo>
                  <a:pt x="147161" y="93725"/>
                </a:lnTo>
                <a:lnTo>
                  <a:pt x="110367" y="119858"/>
                </a:lnTo>
                <a:lnTo>
                  <a:pt x="78206" y="148456"/>
                </a:lnTo>
                <a:lnTo>
                  <a:pt x="51051" y="179281"/>
                </a:lnTo>
                <a:lnTo>
                  <a:pt x="29278" y="212091"/>
                </a:lnTo>
                <a:lnTo>
                  <a:pt x="3378" y="282710"/>
                </a:lnTo>
                <a:lnTo>
                  <a:pt x="0" y="320039"/>
                </a:lnTo>
                <a:lnTo>
                  <a:pt x="3378" y="357228"/>
                </a:lnTo>
                <a:lnTo>
                  <a:pt x="29278" y="427686"/>
                </a:lnTo>
                <a:lnTo>
                  <a:pt x="51051" y="460465"/>
                </a:lnTo>
                <a:lnTo>
                  <a:pt x="78206" y="491285"/>
                </a:lnTo>
                <a:lnTo>
                  <a:pt x="110367" y="519901"/>
                </a:lnTo>
                <a:lnTo>
                  <a:pt x="147161" y="546068"/>
                </a:lnTo>
                <a:lnTo>
                  <a:pt x="188211" y="569540"/>
                </a:lnTo>
                <a:lnTo>
                  <a:pt x="233144" y="590073"/>
                </a:lnTo>
                <a:lnTo>
                  <a:pt x="281584" y="607422"/>
                </a:lnTo>
                <a:lnTo>
                  <a:pt x="333157" y="621342"/>
                </a:lnTo>
                <a:lnTo>
                  <a:pt x="387486" y="631589"/>
                </a:lnTo>
                <a:lnTo>
                  <a:pt x="444199" y="637916"/>
                </a:lnTo>
                <a:lnTo>
                  <a:pt x="502919" y="640079"/>
                </a:lnTo>
                <a:lnTo>
                  <a:pt x="561499" y="637916"/>
                </a:lnTo>
                <a:lnTo>
                  <a:pt x="618113" y="631589"/>
                </a:lnTo>
                <a:lnTo>
                  <a:pt x="672380" y="621342"/>
                </a:lnTo>
                <a:lnTo>
                  <a:pt x="723922" y="607422"/>
                </a:lnTo>
                <a:lnTo>
                  <a:pt x="772358" y="590073"/>
                </a:lnTo>
                <a:lnTo>
                  <a:pt x="817308" y="569540"/>
                </a:lnTo>
                <a:lnTo>
                  <a:pt x="858392" y="546068"/>
                </a:lnTo>
                <a:lnTo>
                  <a:pt x="895232" y="519901"/>
                </a:lnTo>
                <a:lnTo>
                  <a:pt x="927446" y="491285"/>
                </a:lnTo>
                <a:lnTo>
                  <a:pt x="954654" y="460465"/>
                </a:lnTo>
                <a:lnTo>
                  <a:pt x="976478" y="427686"/>
                </a:lnTo>
                <a:lnTo>
                  <a:pt x="1002450" y="357228"/>
                </a:lnTo>
                <a:lnTo>
                  <a:pt x="1005840" y="320039"/>
                </a:lnTo>
                <a:close/>
              </a:path>
              <a:path w="2468879" h="640080">
                <a:moveTo>
                  <a:pt x="1005840" y="320039"/>
                </a:moveTo>
                <a:lnTo>
                  <a:pt x="1554480" y="320039"/>
                </a:lnTo>
              </a:path>
              <a:path w="2468879" h="640080">
                <a:moveTo>
                  <a:pt x="1554480" y="228600"/>
                </a:moveTo>
                <a:lnTo>
                  <a:pt x="2468880" y="22860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8">
            <a:extLst>
              <a:ext uri="{FF2B5EF4-FFF2-40B4-BE49-F238E27FC236}">
                <a16:creationId xmlns:a16="http://schemas.microsoft.com/office/drawing/2014/main" id="{FA4AEC6B-6422-99D3-EBF1-E33F298D806A}"/>
              </a:ext>
            </a:extLst>
          </p:cNvPr>
          <p:cNvSpPr txBox="1"/>
          <p:nvPr/>
        </p:nvSpPr>
        <p:spPr>
          <a:xfrm>
            <a:off x="5828791" y="1874961"/>
            <a:ext cx="139065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Arial MT"/>
                <a:cs typeface="Arial MT"/>
              </a:rPr>
              <a:t>1</a:t>
            </a:r>
            <a:endParaRPr sz="1600">
              <a:latin typeface="Arial MT"/>
              <a:cs typeface="Arial MT"/>
            </a:endParaRPr>
          </a:p>
        </p:txBody>
      </p:sp>
      <p:graphicFrame>
        <p:nvGraphicFramePr>
          <p:cNvPr id="8" name="object 9">
            <a:extLst>
              <a:ext uri="{FF2B5EF4-FFF2-40B4-BE49-F238E27FC236}">
                <a16:creationId xmlns:a16="http://schemas.microsoft.com/office/drawing/2014/main" id="{8F33857F-FDF7-17D7-CEFE-2EBBC89F2C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3575976"/>
              </p:ext>
            </p:extLst>
          </p:nvPr>
        </p:nvGraphicFramePr>
        <p:xfrm>
          <a:off x="3093719" y="1300924"/>
          <a:ext cx="1463040" cy="9143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b="1" dirty="0">
                          <a:latin typeface="Arial"/>
                          <a:cs typeface="Arial"/>
                        </a:rPr>
                        <a:t>A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39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1594" algn="ctr">
                        <a:lnSpc>
                          <a:spcPct val="100000"/>
                        </a:lnSpc>
                        <a:spcBef>
                          <a:spcPts val="985"/>
                        </a:spcBef>
                      </a:pPr>
                      <a:r>
                        <a:rPr sz="1600" dirty="0">
                          <a:latin typeface="Arial MT"/>
                          <a:cs typeface="Arial MT"/>
                        </a:rPr>
                        <a:t>n</a:t>
                      </a:r>
                    </a:p>
                  </a:txBody>
                  <a:tcPr marL="0" marR="0" marT="125095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object 10">
            <a:extLst>
              <a:ext uri="{FF2B5EF4-FFF2-40B4-BE49-F238E27FC236}">
                <a16:creationId xmlns:a16="http://schemas.microsoft.com/office/drawing/2014/main" id="{91264B7D-938A-286E-17D5-7B49104F3A9D}"/>
              </a:ext>
            </a:extLst>
          </p:cNvPr>
          <p:cNvSpPr/>
          <p:nvPr/>
        </p:nvSpPr>
        <p:spPr>
          <a:xfrm>
            <a:off x="4556759" y="3639883"/>
            <a:ext cx="2468880" cy="1371600"/>
          </a:xfrm>
          <a:custGeom>
            <a:avLst/>
            <a:gdLst/>
            <a:ahLst/>
            <a:cxnLst/>
            <a:rect l="l" t="t" r="r" b="b"/>
            <a:pathLst>
              <a:path w="2468879" h="1371600">
                <a:moveTo>
                  <a:pt x="2468880" y="685800"/>
                </a:moveTo>
                <a:lnTo>
                  <a:pt x="2462878" y="617784"/>
                </a:lnTo>
                <a:lnTo>
                  <a:pt x="2445253" y="551662"/>
                </a:lnTo>
                <a:lnTo>
                  <a:pt x="2416571" y="487747"/>
                </a:lnTo>
                <a:lnTo>
                  <a:pt x="2377401" y="426354"/>
                </a:lnTo>
                <a:lnTo>
                  <a:pt x="2328311" y="367798"/>
                </a:lnTo>
                <a:lnTo>
                  <a:pt x="2300223" y="339682"/>
                </a:lnTo>
                <a:lnTo>
                  <a:pt x="2269869" y="312393"/>
                </a:lnTo>
                <a:lnTo>
                  <a:pt x="2237318" y="285971"/>
                </a:lnTo>
                <a:lnTo>
                  <a:pt x="2202642" y="260454"/>
                </a:lnTo>
                <a:lnTo>
                  <a:pt x="2165912" y="235882"/>
                </a:lnTo>
                <a:lnTo>
                  <a:pt x="2127198" y="212294"/>
                </a:lnTo>
                <a:lnTo>
                  <a:pt x="2086573" y="189730"/>
                </a:lnTo>
                <a:lnTo>
                  <a:pt x="2044106" y="168229"/>
                </a:lnTo>
                <a:lnTo>
                  <a:pt x="1999869" y="147830"/>
                </a:lnTo>
                <a:lnTo>
                  <a:pt x="1953933" y="128573"/>
                </a:lnTo>
                <a:lnTo>
                  <a:pt x="1906369" y="110497"/>
                </a:lnTo>
                <a:lnTo>
                  <a:pt x="1857247" y="93641"/>
                </a:lnTo>
                <a:lnTo>
                  <a:pt x="1806640" y="78044"/>
                </a:lnTo>
                <a:lnTo>
                  <a:pt x="1754617" y="63746"/>
                </a:lnTo>
                <a:lnTo>
                  <a:pt x="1701250" y="50787"/>
                </a:lnTo>
                <a:lnTo>
                  <a:pt x="1646610" y="39205"/>
                </a:lnTo>
                <a:lnTo>
                  <a:pt x="1590767" y="29039"/>
                </a:lnTo>
                <a:lnTo>
                  <a:pt x="1533793" y="20330"/>
                </a:lnTo>
                <a:lnTo>
                  <a:pt x="1475759" y="13116"/>
                </a:lnTo>
                <a:lnTo>
                  <a:pt x="1416736" y="7436"/>
                </a:lnTo>
                <a:lnTo>
                  <a:pt x="1356794" y="3331"/>
                </a:lnTo>
                <a:lnTo>
                  <a:pt x="1296005" y="839"/>
                </a:lnTo>
                <a:lnTo>
                  <a:pt x="1234440" y="0"/>
                </a:lnTo>
                <a:lnTo>
                  <a:pt x="1172809" y="839"/>
                </a:lnTo>
                <a:lnTo>
                  <a:pt x="1111963" y="3331"/>
                </a:lnTo>
                <a:lnTo>
                  <a:pt x="1051972" y="7436"/>
                </a:lnTo>
                <a:lnTo>
                  <a:pt x="992906" y="13116"/>
                </a:lnTo>
                <a:lnTo>
                  <a:pt x="934837" y="20330"/>
                </a:lnTo>
                <a:lnTo>
                  <a:pt x="877834" y="29039"/>
                </a:lnTo>
                <a:lnTo>
                  <a:pt x="821968" y="39205"/>
                </a:lnTo>
                <a:lnTo>
                  <a:pt x="767311" y="50787"/>
                </a:lnTo>
                <a:lnTo>
                  <a:pt x="713932" y="63746"/>
                </a:lnTo>
                <a:lnTo>
                  <a:pt x="661903" y="78044"/>
                </a:lnTo>
                <a:lnTo>
                  <a:pt x="611293" y="93641"/>
                </a:lnTo>
                <a:lnTo>
                  <a:pt x="562173" y="110497"/>
                </a:lnTo>
                <a:lnTo>
                  <a:pt x="514615" y="128573"/>
                </a:lnTo>
                <a:lnTo>
                  <a:pt x="468688" y="147830"/>
                </a:lnTo>
                <a:lnTo>
                  <a:pt x="424464" y="168229"/>
                </a:lnTo>
                <a:lnTo>
                  <a:pt x="382012" y="189730"/>
                </a:lnTo>
                <a:lnTo>
                  <a:pt x="341404" y="212294"/>
                </a:lnTo>
                <a:lnTo>
                  <a:pt x="302710" y="235882"/>
                </a:lnTo>
                <a:lnTo>
                  <a:pt x="266000" y="260454"/>
                </a:lnTo>
                <a:lnTo>
                  <a:pt x="231346" y="285971"/>
                </a:lnTo>
                <a:lnTo>
                  <a:pt x="198818" y="312393"/>
                </a:lnTo>
                <a:lnTo>
                  <a:pt x="168486" y="339682"/>
                </a:lnTo>
                <a:lnTo>
                  <a:pt x="140421" y="367798"/>
                </a:lnTo>
                <a:lnTo>
                  <a:pt x="114695" y="396702"/>
                </a:lnTo>
                <a:lnTo>
                  <a:pt x="70536" y="456716"/>
                </a:lnTo>
                <a:lnTo>
                  <a:pt x="36576" y="519409"/>
                </a:lnTo>
                <a:lnTo>
                  <a:pt x="13379" y="584467"/>
                </a:lnTo>
                <a:lnTo>
                  <a:pt x="1510" y="651575"/>
                </a:lnTo>
                <a:lnTo>
                  <a:pt x="0" y="685800"/>
                </a:lnTo>
                <a:lnTo>
                  <a:pt x="1510" y="720024"/>
                </a:lnTo>
                <a:lnTo>
                  <a:pt x="13379" y="787132"/>
                </a:lnTo>
                <a:lnTo>
                  <a:pt x="36576" y="852190"/>
                </a:lnTo>
                <a:lnTo>
                  <a:pt x="70536" y="914883"/>
                </a:lnTo>
                <a:lnTo>
                  <a:pt x="114695" y="974897"/>
                </a:lnTo>
                <a:lnTo>
                  <a:pt x="140421" y="1003801"/>
                </a:lnTo>
                <a:lnTo>
                  <a:pt x="168486" y="1031917"/>
                </a:lnTo>
                <a:lnTo>
                  <a:pt x="198818" y="1059206"/>
                </a:lnTo>
                <a:lnTo>
                  <a:pt x="231346" y="1085628"/>
                </a:lnTo>
                <a:lnTo>
                  <a:pt x="266000" y="1111145"/>
                </a:lnTo>
                <a:lnTo>
                  <a:pt x="302710" y="1135717"/>
                </a:lnTo>
                <a:lnTo>
                  <a:pt x="341404" y="1159305"/>
                </a:lnTo>
                <a:lnTo>
                  <a:pt x="382012" y="1181869"/>
                </a:lnTo>
                <a:lnTo>
                  <a:pt x="424464" y="1203370"/>
                </a:lnTo>
                <a:lnTo>
                  <a:pt x="468688" y="1223769"/>
                </a:lnTo>
                <a:lnTo>
                  <a:pt x="514615" y="1243026"/>
                </a:lnTo>
                <a:lnTo>
                  <a:pt x="562173" y="1261102"/>
                </a:lnTo>
                <a:lnTo>
                  <a:pt x="611293" y="1277958"/>
                </a:lnTo>
                <a:lnTo>
                  <a:pt x="661903" y="1293555"/>
                </a:lnTo>
                <a:lnTo>
                  <a:pt x="713932" y="1307853"/>
                </a:lnTo>
                <a:lnTo>
                  <a:pt x="767311" y="1320812"/>
                </a:lnTo>
                <a:lnTo>
                  <a:pt x="821968" y="1332394"/>
                </a:lnTo>
                <a:lnTo>
                  <a:pt x="877834" y="1342560"/>
                </a:lnTo>
                <a:lnTo>
                  <a:pt x="934837" y="1351269"/>
                </a:lnTo>
                <a:lnTo>
                  <a:pt x="992906" y="1358483"/>
                </a:lnTo>
                <a:lnTo>
                  <a:pt x="1051972" y="1364163"/>
                </a:lnTo>
                <a:lnTo>
                  <a:pt x="1111963" y="1368268"/>
                </a:lnTo>
                <a:lnTo>
                  <a:pt x="1172809" y="1370760"/>
                </a:lnTo>
                <a:lnTo>
                  <a:pt x="1234440" y="1371600"/>
                </a:lnTo>
                <a:lnTo>
                  <a:pt x="1296005" y="1370760"/>
                </a:lnTo>
                <a:lnTo>
                  <a:pt x="1356794" y="1368268"/>
                </a:lnTo>
                <a:lnTo>
                  <a:pt x="1416736" y="1364163"/>
                </a:lnTo>
                <a:lnTo>
                  <a:pt x="1475759" y="1358483"/>
                </a:lnTo>
                <a:lnTo>
                  <a:pt x="1533793" y="1351269"/>
                </a:lnTo>
                <a:lnTo>
                  <a:pt x="1590767" y="1342560"/>
                </a:lnTo>
                <a:lnTo>
                  <a:pt x="1646610" y="1332394"/>
                </a:lnTo>
                <a:lnTo>
                  <a:pt x="1701250" y="1320812"/>
                </a:lnTo>
                <a:lnTo>
                  <a:pt x="1754617" y="1307853"/>
                </a:lnTo>
                <a:lnTo>
                  <a:pt x="1806640" y="1293555"/>
                </a:lnTo>
                <a:lnTo>
                  <a:pt x="1857247" y="1277958"/>
                </a:lnTo>
                <a:lnTo>
                  <a:pt x="1906369" y="1261102"/>
                </a:lnTo>
                <a:lnTo>
                  <a:pt x="1953933" y="1243026"/>
                </a:lnTo>
                <a:lnTo>
                  <a:pt x="1999869" y="1223769"/>
                </a:lnTo>
                <a:lnTo>
                  <a:pt x="2044106" y="1203370"/>
                </a:lnTo>
                <a:lnTo>
                  <a:pt x="2086573" y="1181869"/>
                </a:lnTo>
                <a:lnTo>
                  <a:pt x="2127198" y="1159305"/>
                </a:lnTo>
                <a:lnTo>
                  <a:pt x="2165912" y="1135717"/>
                </a:lnTo>
                <a:lnTo>
                  <a:pt x="2202642" y="1111145"/>
                </a:lnTo>
                <a:lnTo>
                  <a:pt x="2237318" y="1085628"/>
                </a:lnTo>
                <a:lnTo>
                  <a:pt x="2269869" y="1059206"/>
                </a:lnTo>
                <a:lnTo>
                  <a:pt x="2300223" y="1031917"/>
                </a:lnTo>
                <a:lnTo>
                  <a:pt x="2328311" y="1003801"/>
                </a:lnTo>
                <a:lnTo>
                  <a:pt x="2354061" y="974897"/>
                </a:lnTo>
                <a:lnTo>
                  <a:pt x="2398262" y="914883"/>
                </a:lnTo>
                <a:lnTo>
                  <a:pt x="2432258" y="852190"/>
                </a:lnTo>
                <a:lnTo>
                  <a:pt x="2455483" y="787132"/>
                </a:lnTo>
                <a:lnTo>
                  <a:pt x="2467367" y="720024"/>
                </a:lnTo>
                <a:lnTo>
                  <a:pt x="2468880" y="68580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1">
            <a:extLst>
              <a:ext uri="{FF2B5EF4-FFF2-40B4-BE49-F238E27FC236}">
                <a16:creationId xmlns:a16="http://schemas.microsoft.com/office/drawing/2014/main" id="{7BF2E661-CEFA-B3A1-82CE-E4228FE84709}"/>
              </a:ext>
            </a:extLst>
          </p:cNvPr>
          <p:cNvSpPr txBox="1"/>
          <p:nvPr/>
        </p:nvSpPr>
        <p:spPr>
          <a:xfrm>
            <a:off x="4117338" y="4070663"/>
            <a:ext cx="2132965" cy="5556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1826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 MT"/>
                <a:cs typeface="Arial MT"/>
              </a:rPr>
              <a:t>emploie</a:t>
            </a:r>
            <a:endParaRPr sz="1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600" dirty="0">
                <a:latin typeface="Arial MT"/>
                <a:cs typeface="Arial MT"/>
              </a:rPr>
              <a:t>n</a:t>
            </a:r>
            <a:endParaRPr sz="1600">
              <a:latin typeface="Arial MT"/>
              <a:cs typeface="Arial MT"/>
            </a:endParaRPr>
          </a:p>
        </p:txBody>
      </p:sp>
      <p:graphicFrame>
        <p:nvGraphicFramePr>
          <p:cNvPr id="11" name="object 12">
            <a:extLst>
              <a:ext uri="{FF2B5EF4-FFF2-40B4-BE49-F238E27FC236}">
                <a16:creationId xmlns:a16="http://schemas.microsoft.com/office/drawing/2014/main" id="{D0397C70-E1A8-9D4E-D2AB-005A0C8BCC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8616717"/>
              </p:ext>
            </p:extLst>
          </p:nvPr>
        </p:nvGraphicFramePr>
        <p:xfrm>
          <a:off x="7021067" y="3599496"/>
          <a:ext cx="1950719" cy="155447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87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0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797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800" b="1" spc="-5" dirty="0">
                          <a:latin typeface="Arial"/>
                          <a:cs typeface="Arial"/>
                        </a:rPr>
                        <a:t>employé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441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2865">
                <a:tc>
                  <a:txBody>
                    <a:bodyPr/>
                    <a:lstStyle/>
                    <a:p>
                      <a:pPr marL="304800">
                        <a:lnSpc>
                          <a:spcPts val="1545"/>
                        </a:lnSpc>
                      </a:pPr>
                      <a:r>
                        <a:rPr sz="1600" dirty="0">
                          <a:latin typeface="Arial MT"/>
                          <a:cs typeface="Arial MT"/>
                        </a:rPr>
                        <a:t>1</a:t>
                      </a: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object 13">
            <a:extLst>
              <a:ext uri="{FF2B5EF4-FFF2-40B4-BE49-F238E27FC236}">
                <a16:creationId xmlns:a16="http://schemas.microsoft.com/office/drawing/2014/main" id="{79954FCB-F7FD-8879-0029-02CEE3913218}"/>
              </a:ext>
            </a:extLst>
          </p:cNvPr>
          <p:cNvSpPr/>
          <p:nvPr/>
        </p:nvSpPr>
        <p:spPr>
          <a:xfrm>
            <a:off x="2392678" y="3604069"/>
            <a:ext cx="1645920" cy="1554480"/>
          </a:xfrm>
          <a:custGeom>
            <a:avLst/>
            <a:gdLst/>
            <a:ahLst/>
            <a:cxnLst/>
            <a:rect l="l" t="t" r="r" b="b"/>
            <a:pathLst>
              <a:path w="1645920" h="1554479">
                <a:moveTo>
                  <a:pt x="0" y="1554480"/>
                </a:moveTo>
                <a:lnTo>
                  <a:pt x="1645920" y="1554480"/>
                </a:lnTo>
                <a:lnTo>
                  <a:pt x="1645920" y="0"/>
                </a:lnTo>
                <a:lnTo>
                  <a:pt x="0" y="0"/>
                </a:lnTo>
                <a:lnTo>
                  <a:pt x="0" y="155448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4">
            <a:extLst>
              <a:ext uri="{FF2B5EF4-FFF2-40B4-BE49-F238E27FC236}">
                <a16:creationId xmlns:a16="http://schemas.microsoft.com/office/drawing/2014/main" id="{B667EF47-C1F9-F530-BD96-E12A8C287030}"/>
              </a:ext>
            </a:extLst>
          </p:cNvPr>
          <p:cNvSpPr txBox="1"/>
          <p:nvPr/>
        </p:nvSpPr>
        <p:spPr>
          <a:xfrm>
            <a:off x="2392678" y="3604069"/>
            <a:ext cx="1645920" cy="45720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137160">
              <a:lnSpc>
                <a:spcPct val="100000"/>
              </a:lnSpc>
              <a:spcBef>
                <a:spcPts val="290"/>
              </a:spcBef>
            </a:pPr>
            <a:r>
              <a:rPr sz="1800" b="1" dirty="0">
                <a:latin typeface="Arial"/>
                <a:cs typeface="Arial"/>
              </a:rPr>
              <a:t>département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5">
            <a:extLst>
              <a:ext uri="{FF2B5EF4-FFF2-40B4-BE49-F238E27FC236}">
                <a16:creationId xmlns:a16="http://schemas.microsoft.com/office/drawing/2014/main" id="{537A8B26-AF2E-293A-6970-882610007D76}"/>
              </a:ext>
            </a:extLst>
          </p:cNvPr>
          <p:cNvSpPr/>
          <p:nvPr/>
        </p:nvSpPr>
        <p:spPr>
          <a:xfrm>
            <a:off x="2392678" y="4061269"/>
            <a:ext cx="1645920" cy="0"/>
          </a:xfrm>
          <a:custGeom>
            <a:avLst/>
            <a:gdLst/>
            <a:ahLst/>
            <a:cxnLst/>
            <a:rect l="l" t="t" r="r" b="b"/>
            <a:pathLst>
              <a:path w="1645920">
                <a:moveTo>
                  <a:pt x="0" y="0"/>
                </a:moveTo>
                <a:lnTo>
                  <a:pt x="1645920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6">
            <a:extLst>
              <a:ext uri="{FF2B5EF4-FFF2-40B4-BE49-F238E27FC236}">
                <a16:creationId xmlns:a16="http://schemas.microsoft.com/office/drawing/2014/main" id="{C037B045-EDC8-72C2-5F92-7A66CF84A64C}"/>
              </a:ext>
            </a:extLst>
          </p:cNvPr>
          <p:cNvSpPr/>
          <p:nvPr/>
        </p:nvSpPr>
        <p:spPr>
          <a:xfrm>
            <a:off x="4099559" y="4325683"/>
            <a:ext cx="457200" cy="0"/>
          </a:xfrm>
          <a:custGeom>
            <a:avLst/>
            <a:gdLst/>
            <a:ahLst/>
            <a:cxnLst/>
            <a:rect l="l" t="t" r="r" b="b"/>
            <a:pathLst>
              <a:path w="457200">
                <a:moveTo>
                  <a:pt x="0" y="0"/>
                </a:moveTo>
                <a:lnTo>
                  <a:pt x="457200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7">
            <a:extLst>
              <a:ext uri="{FF2B5EF4-FFF2-40B4-BE49-F238E27FC236}">
                <a16:creationId xmlns:a16="http://schemas.microsoft.com/office/drawing/2014/main" id="{E2DD56BF-F4DF-98D8-E085-63C7CECC332F}"/>
              </a:ext>
            </a:extLst>
          </p:cNvPr>
          <p:cNvSpPr/>
          <p:nvPr/>
        </p:nvSpPr>
        <p:spPr>
          <a:xfrm>
            <a:off x="4552187" y="1442657"/>
            <a:ext cx="2468880" cy="640080"/>
          </a:xfrm>
          <a:custGeom>
            <a:avLst/>
            <a:gdLst/>
            <a:ahLst/>
            <a:cxnLst/>
            <a:rect l="l" t="t" r="r" b="b"/>
            <a:pathLst>
              <a:path w="2468879" h="640080">
                <a:moveTo>
                  <a:pt x="1005840" y="320039"/>
                </a:moveTo>
                <a:lnTo>
                  <a:pt x="992537" y="246648"/>
                </a:lnTo>
                <a:lnTo>
                  <a:pt x="976478" y="212091"/>
                </a:lnTo>
                <a:lnTo>
                  <a:pt x="954654" y="179281"/>
                </a:lnTo>
                <a:lnTo>
                  <a:pt x="927446" y="148456"/>
                </a:lnTo>
                <a:lnTo>
                  <a:pt x="895232" y="119858"/>
                </a:lnTo>
                <a:lnTo>
                  <a:pt x="858393" y="93725"/>
                </a:lnTo>
                <a:lnTo>
                  <a:pt x="817308" y="70299"/>
                </a:lnTo>
                <a:lnTo>
                  <a:pt x="772358" y="49818"/>
                </a:lnTo>
                <a:lnTo>
                  <a:pt x="723922" y="32523"/>
                </a:lnTo>
                <a:lnTo>
                  <a:pt x="672380" y="18654"/>
                </a:lnTo>
                <a:lnTo>
                  <a:pt x="618113" y="8450"/>
                </a:lnTo>
                <a:lnTo>
                  <a:pt x="561499" y="2152"/>
                </a:lnTo>
                <a:lnTo>
                  <a:pt x="502919" y="0"/>
                </a:lnTo>
                <a:lnTo>
                  <a:pt x="444199" y="2152"/>
                </a:lnTo>
                <a:lnTo>
                  <a:pt x="387486" y="8450"/>
                </a:lnTo>
                <a:lnTo>
                  <a:pt x="333157" y="18654"/>
                </a:lnTo>
                <a:lnTo>
                  <a:pt x="281584" y="32523"/>
                </a:lnTo>
                <a:lnTo>
                  <a:pt x="233144" y="49818"/>
                </a:lnTo>
                <a:lnTo>
                  <a:pt x="188211" y="70299"/>
                </a:lnTo>
                <a:lnTo>
                  <a:pt x="147161" y="93725"/>
                </a:lnTo>
                <a:lnTo>
                  <a:pt x="110367" y="119858"/>
                </a:lnTo>
                <a:lnTo>
                  <a:pt x="78206" y="148456"/>
                </a:lnTo>
                <a:lnTo>
                  <a:pt x="51051" y="179281"/>
                </a:lnTo>
                <a:lnTo>
                  <a:pt x="29278" y="212091"/>
                </a:lnTo>
                <a:lnTo>
                  <a:pt x="3378" y="282710"/>
                </a:lnTo>
                <a:lnTo>
                  <a:pt x="0" y="320039"/>
                </a:lnTo>
                <a:lnTo>
                  <a:pt x="3378" y="357228"/>
                </a:lnTo>
                <a:lnTo>
                  <a:pt x="29278" y="427686"/>
                </a:lnTo>
                <a:lnTo>
                  <a:pt x="51051" y="460465"/>
                </a:lnTo>
                <a:lnTo>
                  <a:pt x="78206" y="491285"/>
                </a:lnTo>
                <a:lnTo>
                  <a:pt x="110367" y="519901"/>
                </a:lnTo>
                <a:lnTo>
                  <a:pt x="147161" y="546068"/>
                </a:lnTo>
                <a:lnTo>
                  <a:pt x="188211" y="569540"/>
                </a:lnTo>
                <a:lnTo>
                  <a:pt x="233144" y="590073"/>
                </a:lnTo>
                <a:lnTo>
                  <a:pt x="281584" y="607422"/>
                </a:lnTo>
                <a:lnTo>
                  <a:pt x="333157" y="621342"/>
                </a:lnTo>
                <a:lnTo>
                  <a:pt x="387486" y="631589"/>
                </a:lnTo>
                <a:lnTo>
                  <a:pt x="444199" y="637916"/>
                </a:lnTo>
                <a:lnTo>
                  <a:pt x="502919" y="640079"/>
                </a:lnTo>
                <a:lnTo>
                  <a:pt x="561499" y="637916"/>
                </a:lnTo>
                <a:lnTo>
                  <a:pt x="618113" y="631589"/>
                </a:lnTo>
                <a:lnTo>
                  <a:pt x="672380" y="621342"/>
                </a:lnTo>
                <a:lnTo>
                  <a:pt x="723922" y="607422"/>
                </a:lnTo>
                <a:lnTo>
                  <a:pt x="772358" y="590073"/>
                </a:lnTo>
                <a:lnTo>
                  <a:pt x="817308" y="569540"/>
                </a:lnTo>
                <a:lnTo>
                  <a:pt x="858392" y="546068"/>
                </a:lnTo>
                <a:lnTo>
                  <a:pt x="895232" y="519901"/>
                </a:lnTo>
                <a:lnTo>
                  <a:pt x="927446" y="491285"/>
                </a:lnTo>
                <a:lnTo>
                  <a:pt x="954654" y="460465"/>
                </a:lnTo>
                <a:lnTo>
                  <a:pt x="976478" y="427686"/>
                </a:lnTo>
                <a:lnTo>
                  <a:pt x="1002450" y="357228"/>
                </a:lnTo>
                <a:lnTo>
                  <a:pt x="1005840" y="320039"/>
                </a:lnTo>
                <a:close/>
              </a:path>
              <a:path w="2468879" h="640080">
                <a:moveTo>
                  <a:pt x="1005840" y="320039"/>
                </a:moveTo>
                <a:lnTo>
                  <a:pt x="1554480" y="320039"/>
                </a:lnTo>
              </a:path>
              <a:path w="2468879" h="640080">
                <a:moveTo>
                  <a:pt x="1554480" y="228600"/>
                </a:moveTo>
                <a:lnTo>
                  <a:pt x="2468880" y="22860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7" name="object 9">
            <a:extLst>
              <a:ext uri="{FF2B5EF4-FFF2-40B4-BE49-F238E27FC236}">
                <a16:creationId xmlns:a16="http://schemas.microsoft.com/office/drawing/2014/main" id="{62BE60B4-02C6-7B91-871D-AFF9A2F59B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7109456"/>
              </p:ext>
            </p:extLst>
          </p:nvPr>
        </p:nvGraphicFramePr>
        <p:xfrm>
          <a:off x="3084574" y="1300924"/>
          <a:ext cx="1463040" cy="9143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b="1" dirty="0">
                          <a:latin typeface="Arial"/>
                          <a:cs typeface="Arial"/>
                        </a:rPr>
                        <a:t>A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39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1594" algn="ctr">
                        <a:lnSpc>
                          <a:spcPct val="100000"/>
                        </a:lnSpc>
                        <a:spcBef>
                          <a:spcPts val="985"/>
                        </a:spcBef>
                      </a:pPr>
                      <a:r>
                        <a:rPr sz="1600" dirty="0">
                          <a:latin typeface="Arial MT"/>
                          <a:cs typeface="Arial MT"/>
                        </a:rPr>
                        <a:t>n</a:t>
                      </a:r>
                    </a:p>
                  </a:txBody>
                  <a:tcPr marL="0" marR="0" marT="125095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" name="object 5">
            <a:extLst>
              <a:ext uri="{FF2B5EF4-FFF2-40B4-BE49-F238E27FC236}">
                <a16:creationId xmlns:a16="http://schemas.microsoft.com/office/drawing/2014/main" id="{0A081FA9-5938-012D-A6A2-3380F2EF9A7F}"/>
              </a:ext>
            </a:extLst>
          </p:cNvPr>
          <p:cNvSpPr/>
          <p:nvPr/>
        </p:nvSpPr>
        <p:spPr>
          <a:xfrm>
            <a:off x="6115811" y="1305305"/>
            <a:ext cx="914400" cy="914400"/>
          </a:xfrm>
          <a:custGeom>
            <a:avLst/>
            <a:gdLst/>
            <a:ahLst/>
            <a:cxnLst/>
            <a:rect l="l" t="t" r="r" b="b"/>
            <a:pathLst>
              <a:path w="914400" h="914400">
                <a:moveTo>
                  <a:pt x="0" y="914400"/>
                </a:moveTo>
                <a:lnTo>
                  <a:pt x="914400" y="914400"/>
                </a:lnTo>
                <a:lnTo>
                  <a:pt x="914400" y="0"/>
                </a:lnTo>
                <a:lnTo>
                  <a:pt x="0" y="0"/>
                </a:lnTo>
                <a:lnTo>
                  <a:pt x="0" y="91440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6">
            <a:extLst>
              <a:ext uri="{FF2B5EF4-FFF2-40B4-BE49-F238E27FC236}">
                <a16:creationId xmlns:a16="http://schemas.microsoft.com/office/drawing/2014/main" id="{4F6E988D-C7BA-29AE-6DC7-302636715A16}"/>
              </a:ext>
            </a:extLst>
          </p:cNvPr>
          <p:cNvSpPr txBox="1"/>
          <p:nvPr/>
        </p:nvSpPr>
        <p:spPr>
          <a:xfrm>
            <a:off x="6115811" y="1305305"/>
            <a:ext cx="914400" cy="36576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3619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85"/>
              </a:spcBef>
            </a:pPr>
            <a:r>
              <a:rPr sz="1800" b="1" dirty="0"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</p:txBody>
      </p:sp>
      <p:sp>
        <p:nvSpPr>
          <p:cNvPr id="20" name="object 7">
            <a:extLst>
              <a:ext uri="{FF2B5EF4-FFF2-40B4-BE49-F238E27FC236}">
                <a16:creationId xmlns:a16="http://schemas.microsoft.com/office/drawing/2014/main" id="{FCB4B991-59C2-6C44-C380-73939CA013BC}"/>
              </a:ext>
            </a:extLst>
          </p:cNvPr>
          <p:cNvSpPr/>
          <p:nvPr/>
        </p:nvSpPr>
        <p:spPr>
          <a:xfrm>
            <a:off x="4552187" y="1442466"/>
            <a:ext cx="2468880" cy="640080"/>
          </a:xfrm>
          <a:custGeom>
            <a:avLst/>
            <a:gdLst/>
            <a:ahLst/>
            <a:cxnLst/>
            <a:rect l="l" t="t" r="r" b="b"/>
            <a:pathLst>
              <a:path w="2468879" h="640080">
                <a:moveTo>
                  <a:pt x="1005840" y="320039"/>
                </a:moveTo>
                <a:lnTo>
                  <a:pt x="992537" y="246648"/>
                </a:lnTo>
                <a:lnTo>
                  <a:pt x="976478" y="212091"/>
                </a:lnTo>
                <a:lnTo>
                  <a:pt x="954654" y="179281"/>
                </a:lnTo>
                <a:lnTo>
                  <a:pt x="927446" y="148456"/>
                </a:lnTo>
                <a:lnTo>
                  <a:pt x="895232" y="119858"/>
                </a:lnTo>
                <a:lnTo>
                  <a:pt x="858393" y="93725"/>
                </a:lnTo>
                <a:lnTo>
                  <a:pt x="817308" y="70299"/>
                </a:lnTo>
                <a:lnTo>
                  <a:pt x="772358" y="49818"/>
                </a:lnTo>
                <a:lnTo>
                  <a:pt x="723922" y="32523"/>
                </a:lnTo>
                <a:lnTo>
                  <a:pt x="672380" y="18654"/>
                </a:lnTo>
                <a:lnTo>
                  <a:pt x="618113" y="8450"/>
                </a:lnTo>
                <a:lnTo>
                  <a:pt x="561499" y="2152"/>
                </a:lnTo>
                <a:lnTo>
                  <a:pt x="502919" y="0"/>
                </a:lnTo>
                <a:lnTo>
                  <a:pt x="444199" y="2152"/>
                </a:lnTo>
                <a:lnTo>
                  <a:pt x="387486" y="8450"/>
                </a:lnTo>
                <a:lnTo>
                  <a:pt x="333157" y="18654"/>
                </a:lnTo>
                <a:lnTo>
                  <a:pt x="281584" y="32523"/>
                </a:lnTo>
                <a:lnTo>
                  <a:pt x="233144" y="49818"/>
                </a:lnTo>
                <a:lnTo>
                  <a:pt x="188211" y="70299"/>
                </a:lnTo>
                <a:lnTo>
                  <a:pt x="147161" y="93725"/>
                </a:lnTo>
                <a:lnTo>
                  <a:pt x="110367" y="119858"/>
                </a:lnTo>
                <a:lnTo>
                  <a:pt x="78206" y="148456"/>
                </a:lnTo>
                <a:lnTo>
                  <a:pt x="51051" y="179281"/>
                </a:lnTo>
                <a:lnTo>
                  <a:pt x="29278" y="212091"/>
                </a:lnTo>
                <a:lnTo>
                  <a:pt x="3378" y="282710"/>
                </a:lnTo>
                <a:lnTo>
                  <a:pt x="0" y="320039"/>
                </a:lnTo>
                <a:lnTo>
                  <a:pt x="3378" y="357228"/>
                </a:lnTo>
                <a:lnTo>
                  <a:pt x="29278" y="427686"/>
                </a:lnTo>
                <a:lnTo>
                  <a:pt x="51051" y="460465"/>
                </a:lnTo>
                <a:lnTo>
                  <a:pt x="78206" y="491285"/>
                </a:lnTo>
                <a:lnTo>
                  <a:pt x="110367" y="519901"/>
                </a:lnTo>
                <a:lnTo>
                  <a:pt x="147161" y="546068"/>
                </a:lnTo>
                <a:lnTo>
                  <a:pt x="188211" y="569540"/>
                </a:lnTo>
                <a:lnTo>
                  <a:pt x="233144" y="590073"/>
                </a:lnTo>
                <a:lnTo>
                  <a:pt x="281584" y="607422"/>
                </a:lnTo>
                <a:lnTo>
                  <a:pt x="333157" y="621342"/>
                </a:lnTo>
                <a:lnTo>
                  <a:pt x="387486" y="631589"/>
                </a:lnTo>
                <a:lnTo>
                  <a:pt x="444199" y="637916"/>
                </a:lnTo>
                <a:lnTo>
                  <a:pt x="502919" y="640079"/>
                </a:lnTo>
                <a:lnTo>
                  <a:pt x="561499" y="637916"/>
                </a:lnTo>
                <a:lnTo>
                  <a:pt x="618113" y="631589"/>
                </a:lnTo>
                <a:lnTo>
                  <a:pt x="672380" y="621342"/>
                </a:lnTo>
                <a:lnTo>
                  <a:pt x="723922" y="607422"/>
                </a:lnTo>
                <a:lnTo>
                  <a:pt x="772358" y="590073"/>
                </a:lnTo>
                <a:lnTo>
                  <a:pt x="817308" y="569540"/>
                </a:lnTo>
                <a:lnTo>
                  <a:pt x="858392" y="546068"/>
                </a:lnTo>
                <a:lnTo>
                  <a:pt x="895232" y="519901"/>
                </a:lnTo>
                <a:lnTo>
                  <a:pt x="927446" y="491285"/>
                </a:lnTo>
                <a:lnTo>
                  <a:pt x="954654" y="460465"/>
                </a:lnTo>
                <a:lnTo>
                  <a:pt x="976478" y="427686"/>
                </a:lnTo>
                <a:lnTo>
                  <a:pt x="1002450" y="357228"/>
                </a:lnTo>
                <a:lnTo>
                  <a:pt x="1005840" y="320039"/>
                </a:lnTo>
                <a:close/>
              </a:path>
              <a:path w="2468879" h="640080">
                <a:moveTo>
                  <a:pt x="1005840" y="320039"/>
                </a:moveTo>
                <a:lnTo>
                  <a:pt x="1554480" y="320039"/>
                </a:lnTo>
              </a:path>
              <a:path w="2468879" h="640080">
                <a:moveTo>
                  <a:pt x="1554480" y="228600"/>
                </a:moveTo>
                <a:lnTo>
                  <a:pt x="2468880" y="22860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1" name="object 9">
            <a:extLst>
              <a:ext uri="{FF2B5EF4-FFF2-40B4-BE49-F238E27FC236}">
                <a16:creationId xmlns:a16="http://schemas.microsoft.com/office/drawing/2014/main" id="{316E8422-5F2B-D611-EC02-A58E51901C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7109456"/>
              </p:ext>
            </p:extLst>
          </p:nvPr>
        </p:nvGraphicFramePr>
        <p:xfrm>
          <a:off x="3084574" y="1300733"/>
          <a:ext cx="1463040" cy="9143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b="1" dirty="0">
                          <a:latin typeface="Arial"/>
                          <a:cs typeface="Arial"/>
                        </a:rPr>
                        <a:t>A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39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1594" algn="ctr">
                        <a:lnSpc>
                          <a:spcPct val="100000"/>
                        </a:lnSpc>
                        <a:spcBef>
                          <a:spcPts val="985"/>
                        </a:spcBef>
                      </a:pPr>
                      <a:r>
                        <a:rPr sz="1600" dirty="0">
                          <a:latin typeface="Arial MT"/>
                          <a:cs typeface="Arial MT"/>
                        </a:rPr>
                        <a:t>n</a:t>
                      </a:r>
                    </a:p>
                  </a:txBody>
                  <a:tcPr marL="0" marR="0" marT="125095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2631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9" grpId="0" animBg="1"/>
      <p:bldP spid="12" grpId="0" animBg="1"/>
      <p:bldP spid="13" grpId="0" animBg="1"/>
      <p:bldP spid="15" grpId="0" animBg="1"/>
      <p:bldP spid="18" grpId="0" animBg="1"/>
      <p:bldP spid="19" grpId="0" animBg="1"/>
      <p:bldP spid="2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745D06-8D40-FAEC-5B3E-0C7004066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7850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dirty="0"/>
              <a:t>Lien maillé n:m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D4BD85-C399-4794-5C2A-9611F6EAE8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2976"/>
            <a:ext cx="10515600" cy="5233987"/>
          </a:xfrm>
        </p:spPr>
        <p:txBody>
          <a:bodyPr/>
          <a:lstStyle/>
          <a:p>
            <a:endParaRPr lang="en-US" dirty="0"/>
          </a:p>
          <a:p>
            <a:endParaRPr lang="fr-FR" dirty="0"/>
          </a:p>
          <a:p>
            <a:r>
              <a:rPr lang="fr-FR" dirty="0"/>
              <a:t>Une instance de A peut être associée à plusieurs instances de B et inversement </a:t>
            </a:r>
          </a:p>
          <a:p>
            <a:r>
              <a:rPr lang="fr-FR" dirty="0"/>
              <a:t>Par exemple :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De ce schéma, on déduit qu’un employé peut participer à plusieurs projets.</a:t>
            </a:r>
          </a:p>
        </p:txBody>
      </p:sp>
      <p:sp>
        <p:nvSpPr>
          <p:cNvPr id="4" name="object 5">
            <a:extLst>
              <a:ext uri="{FF2B5EF4-FFF2-40B4-BE49-F238E27FC236}">
                <a16:creationId xmlns:a16="http://schemas.microsoft.com/office/drawing/2014/main" id="{9497D166-CDB3-041D-6CBC-4820ACADD910}"/>
              </a:ext>
            </a:extLst>
          </p:cNvPr>
          <p:cNvSpPr/>
          <p:nvPr/>
        </p:nvSpPr>
        <p:spPr>
          <a:xfrm>
            <a:off x="6452552" y="1063627"/>
            <a:ext cx="914400" cy="914400"/>
          </a:xfrm>
          <a:custGeom>
            <a:avLst/>
            <a:gdLst/>
            <a:ahLst/>
            <a:cxnLst/>
            <a:rect l="l" t="t" r="r" b="b"/>
            <a:pathLst>
              <a:path w="914400" h="914400">
                <a:moveTo>
                  <a:pt x="0" y="914400"/>
                </a:moveTo>
                <a:lnTo>
                  <a:pt x="914400" y="914400"/>
                </a:lnTo>
                <a:lnTo>
                  <a:pt x="914400" y="0"/>
                </a:lnTo>
                <a:lnTo>
                  <a:pt x="0" y="0"/>
                </a:lnTo>
                <a:lnTo>
                  <a:pt x="0" y="91440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6">
            <a:extLst>
              <a:ext uri="{FF2B5EF4-FFF2-40B4-BE49-F238E27FC236}">
                <a16:creationId xmlns:a16="http://schemas.microsoft.com/office/drawing/2014/main" id="{00C35BD7-5A21-6C17-2574-DC461B7977A2}"/>
              </a:ext>
            </a:extLst>
          </p:cNvPr>
          <p:cNvSpPr txBox="1"/>
          <p:nvPr/>
        </p:nvSpPr>
        <p:spPr>
          <a:xfrm>
            <a:off x="6452552" y="1063627"/>
            <a:ext cx="914400" cy="36576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90"/>
              </a:spcBef>
            </a:pPr>
            <a:r>
              <a:rPr sz="1800" b="1" dirty="0">
                <a:latin typeface="Arial"/>
                <a:cs typeface="Arial"/>
              </a:rPr>
              <a:t>B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7">
            <a:extLst>
              <a:ext uri="{FF2B5EF4-FFF2-40B4-BE49-F238E27FC236}">
                <a16:creationId xmlns:a16="http://schemas.microsoft.com/office/drawing/2014/main" id="{1FD087BB-677D-E615-CA4C-2EAC576A5F10}"/>
              </a:ext>
            </a:extLst>
          </p:cNvPr>
          <p:cNvSpPr/>
          <p:nvPr/>
        </p:nvSpPr>
        <p:spPr>
          <a:xfrm>
            <a:off x="4898073" y="1200786"/>
            <a:ext cx="2468880" cy="640080"/>
          </a:xfrm>
          <a:custGeom>
            <a:avLst/>
            <a:gdLst/>
            <a:ahLst/>
            <a:cxnLst/>
            <a:rect l="l" t="t" r="r" b="b"/>
            <a:pathLst>
              <a:path w="2468879" h="640080">
                <a:moveTo>
                  <a:pt x="1005840" y="320040"/>
                </a:moveTo>
                <a:lnTo>
                  <a:pt x="992537" y="246648"/>
                </a:lnTo>
                <a:lnTo>
                  <a:pt x="976478" y="212091"/>
                </a:lnTo>
                <a:lnTo>
                  <a:pt x="954654" y="179281"/>
                </a:lnTo>
                <a:lnTo>
                  <a:pt x="927446" y="148456"/>
                </a:lnTo>
                <a:lnTo>
                  <a:pt x="895232" y="119858"/>
                </a:lnTo>
                <a:lnTo>
                  <a:pt x="858393" y="93725"/>
                </a:lnTo>
                <a:lnTo>
                  <a:pt x="817308" y="70299"/>
                </a:lnTo>
                <a:lnTo>
                  <a:pt x="772358" y="49818"/>
                </a:lnTo>
                <a:lnTo>
                  <a:pt x="723922" y="32523"/>
                </a:lnTo>
                <a:lnTo>
                  <a:pt x="672380" y="18654"/>
                </a:lnTo>
                <a:lnTo>
                  <a:pt x="618113" y="8450"/>
                </a:lnTo>
                <a:lnTo>
                  <a:pt x="561499" y="2152"/>
                </a:lnTo>
                <a:lnTo>
                  <a:pt x="502919" y="0"/>
                </a:lnTo>
                <a:lnTo>
                  <a:pt x="444199" y="2152"/>
                </a:lnTo>
                <a:lnTo>
                  <a:pt x="387486" y="8450"/>
                </a:lnTo>
                <a:lnTo>
                  <a:pt x="333157" y="18654"/>
                </a:lnTo>
                <a:lnTo>
                  <a:pt x="281584" y="32523"/>
                </a:lnTo>
                <a:lnTo>
                  <a:pt x="233144" y="49818"/>
                </a:lnTo>
                <a:lnTo>
                  <a:pt x="188211" y="70299"/>
                </a:lnTo>
                <a:lnTo>
                  <a:pt x="147161" y="93725"/>
                </a:lnTo>
                <a:lnTo>
                  <a:pt x="110367" y="119858"/>
                </a:lnTo>
                <a:lnTo>
                  <a:pt x="78206" y="148456"/>
                </a:lnTo>
                <a:lnTo>
                  <a:pt x="51051" y="179281"/>
                </a:lnTo>
                <a:lnTo>
                  <a:pt x="29278" y="212091"/>
                </a:lnTo>
                <a:lnTo>
                  <a:pt x="3378" y="282710"/>
                </a:lnTo>
                <a:lnTo>
                  <a:pt x="0" y="320040"/>
                </a:lnTo>
                <a:lnTo>
                  <a:pt x="3378" y="357228"/>
                </a:lnTo>
                <a:lnTo>
                  <a:pt x="29278" y="427686"/>
                </a:lnTo>
                <a:lnTo>
                  <a:pt x="51051" y="460465"/>
                </a:lnTo>
                <a:lnTo>
                  <a:pt x="78206" y="491285"/>
                </a:lnTo>
                <a:lnTo>
                  <a:pt x="110367" y="519901"/>
                </a:lnTo>
                <a:lnTo>
                  <a:pt x="147161" y="546068"/>
                </a:lnTo>
                <a:lnTo>
                  <a:pt x="188211" y="569540"/>
                </a:lnTo>
                <a:lnTo>
                  <a:pt x="233144" y="590073"/>
                </a:lnTo>
                <a:lnTo>
                  <a:pt x="281584" y="607422"/>
                </a:lnTo>
                <a:lnTo>
                  <a:pt x="333157" y="621342"/>
                </a:lnTo>
                <a:lnTo>
                  <a:pt x="387486" y="631589"/>
                </a:lnTo>
                <a:lnTo>
                  <a:pt x="444199" y="637916"/>
                </a:lnTo>
                <a:lnTo>
                  <a:pt x="502919" y="640080"/>
                </a:lnTo>
                <a:lnTo>
                  <a:pt x="561499" y="637916"/>
                </a:lnTo>
                <a:lnTo>
                  <a:pt x="618113" y="631589"/>
                </a:lnTo>
                <a:lnTo>
                  <a:pt x="672380" y="621342"/>
                </a:lnTo>
                <a:lnTo>
                  <a:pt x="723922" y="607422"/>
                </a:lnTo>
                <a:lnTo>
                  <a:pt x="772358" y="590073"/>
                </a:lnTo>
                <a:lnTo>
                  <a:pt x="817308" y="569540"/>
                </a:lnTo>
                <a:lnTo>
                  <a:pt x="858392" y="546068"/>
                </a:lnTo>
                <a:lnTo>
                  <a:pt x="895232" y="519901"/>
                </a:lnTo>
                <a:lnTo>
                  <a:pt x="927446" y="491285"/>
                </a:lnTo>
                <a:lnTo>
                  <a:pt x="954654" y="460465"/>
                </a:lnTo>
                <a:lnTo>
                  <a:pt x="976478" y="427686"/>
                </a:lnTo>
                <a:lnTo>
                  <a:pt x="1002450" y="357228"/>
                </a:lnTo>
                <a:lnTo>
                  <a:pt x="1005840" y="320040"/>
                </a:lnTo>
                <a:close/>
              </a:path>
              <a:path w="2468879" h="640080">
                <a:moveTo>
                  <a:pt x="1005840" y="320040"/>
                </a:moveTo>
                <a:lnTo>
                  <a:pt x="1554480" y="320040"/>
                </a:lnTo>
              </a:path>
              <a:path w="2468879" h="640080">
                <a:moveTo>
                  <a:pt x="1554480" y="228600"/>
                </a:moveTo>
                <a:lnTo>
                  <a:pt x="2468880" y="22860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object 9">
            <a:extLst>
              <a:ext uri="{FF2B5EF4-FFF2-40B4-BE49-F238E27FC236}">
                <a16:creationId xmlns:a16="http://schemas.microsoft.com/office/drawing/2014/main" id="{A07DBED8-70CD-5FF2-A3CC-CFB6DABBA8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84645"/>
              </p:ext>
            </p:extLst>
          </p:nvPr>
        </p:nvGraphicFramePr>
        <p:xfrm>
          <a:off x="3430460" y="1059055"/>
          <a:ext cx="1463040" cy="9143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800" b="1" dirty="0">
                          <a:latin typeface="Arial"/>
                          <a:cs typeface="Arial"/>
                        </a:rPr>
                        <a:t>A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4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1594" algn="ctr">
                        <a:lnSpc>
                          <a:spcPct val="100000"/>
                        </a:lnSpc>
                        <a:spcBef>
                          <a:spcPts val="985"/>
                        </a:spcBef>
                      </a:pPr>
                      <a:r>
                        <a:rPr sz="1600" dirty="0">
                          <a:latin typeface="Arial MT"/>
                          <a:cs typeface="Arial MT"/>
                        </a:rPr>
                        <a:t>n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125095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object 10">
            <a:extLst>
              <a:ext uri="{FF2B5EF4-FFF2-40B4-BE49-F238E27FC236}">
                <a16:creationId xmlns:a16="http://schemas.microsoft.com/office/drawing/2014/main" id="{0CE1FE12-51E4-7B31-A2F7-C7053CFDCE25}"/>
              </a:ext>
            </a:extLst>
          </p:cNvPr>
          <p:cNvSpPr txBox="1"/>
          <p:nvPr/>
        </p:nvSpPr>
        <p:spPr>
          <a:xfrm>
            <a:off x="6754621" y="4123559"/>
            <a:ext cx="194945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Arial MT"/>
                <a:cs typeface="Arial MT"/>
              </a:rPr>
              <a:t>m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9" name="object 11">
            <a:extLst>
              <a:ext uri="{FF2B5EF4-FFF2-40B4-BE49-F238E27FC236}">
                <a16:creationId xmlns:a16="http://schemas.microsoft.com/office/drawing/2014/main" id="{D52A59D1-0E95-F251-8C4D-5B074B293CDC}"/>
              </a:ext>
            </a:extLst>
          </p:cNvPr>
          <p:cNvSpPr/>
          <p:nvPr/>
        </p:nvSpPr>
        <p:spPr>
          <a:xfrm>
            <a:off x="4207001" y="3416935"/>
            <a:ext cx="2468880" cy="1371600"/>
          </a:xfrm>
          <a:custGeom>
            <a:avLst/>
            <a:gdLst/>
            <a:ahLst/>
            <a:cxnLst/>
            <a:rect l="l" t="t" r="r" b="b"/>
            <a:pathLst>
              <a:path w="2468879" h="1371600">
                <a:moveTo>
                  <a:pt x="2468880" y="685800"/>
                </a:moveTo>
                <a:lnTo>
                  <a:pt x="2462878" y="617784"/>
                </a:lnTo>
                <a:lnTo>
                  <a:pt x="2445253" y="551662"/>
                </a:lnTo>
                <a:lnTo>
                  <a:pt x="2416571" y="487747"/>
                </a:lnTo>
                <a:lnTo>
                  <a:pt x="2377401" y="426354"/>
                </a:lnTo>
                <a:lnTo>
                  <a:pt x="2328311" y="367798"/>
                </a:lnTo>
                <a:lnTo>
                  <a:pt x="2300224" y="339682"/>
                </a:lnTo>
                <a:lnTo>
                  <a:pt x="2269869" y="312393"/>
                </a:lnTo>
                <a:lnTo>
                  <a:pt x="2237318" y="285971"/>
                </a:lnTo>
                <a:lnTo>
                  <a:pt x="2202642" y="260454"/>
                </a:lnTo>
                <a:lnTo>
                  <a:pt x="2165912" y="235882"/>
                </a:lnTo>
                <a:lnTo>
                  <a:pt x="2127198" y="212294"/>
                </a:lnTo>
                <a:lnTo>
                  <a:pt x="2086573" y="189730"/>
                </a:lnTo>
                <a:lnTo>
                  <a:pt x="2044106" y="168229"/>
                </a:lnTo>
                <a:lnTo>
                  <a:pt x="1999869" y="147830"/>
                </a:lnTo>
                <a:lnTo>
                  <a:pt x="1953933" y="128573"/>
                </a:lnTo>
                <a:lnTo>
                  <a:pt x="1906369" y="110497"/>
                </a:lnTo>
                <a:lnTo>
                  <a:pt x="1857247" y="93641"/>
                </a:lnTo>
                <a:lnTo>
                  <a:pt x="1806640" y="78044"/>
                </a:lnTo>
                <a:lnTo>
                  <a:pt x="1754617" y="63746"/>
                </a:lnTo>
                <a:lnTo>
                  <a:pt x="1701250" y="50787"/>
                </a:lnTo>
                <a:lnTo>
                  <a:pt x="1646610" y="39205"/>
                </a:lnTo>
                <a:lnTo>
                  <a:pt x="1590767" y="29039"/>
                </a:lnTo>
                <a:lnTo>
                  <a:pt x="1533793" y="20330"/>
                </a:lnTo>
                <a:lnTo>
                  <a:pt x="1475759" y="13116"/>
                </a:lnTo>
                <a:lnTo>
                  <a:pt x="1416736" y="7436"/>
                </a:lnTo>
                <a:lnTo>
                  <a:pt x="1356794" y="3331"/>
                </a:lnTo>
                <a:lnTo>
                  <a:pt x="1296005" y="839"/>
                </a:lnTo>
                <a:lnTo>
                  <a:pt x="1234439" y="0"/>
                </a:lnTo>
                <a:lnTo>
                  <a:pt x="1172809" y="839"/>
                </a:lnTo>
                <a:lnTo>
                  <a:pt x="1111963" y="3331"/>
                </a:lnTo>
                <a:lnTo>
                  <a:pt x="1051972" y="7436"/>
                </a:lnTo>
                <a:lnTo>
                  <a:pt x="992906" y="13116"/>
                </a:lnTo>
                <a:lnTo>
                  <a:pt x="934837" y="20330"/>
                </a:lnTo>
                <a:lnTo>
                  <a:pt x="877834" y="29039"/>
                </a:lnTo>
                <a:lnTo>
                  <a:pt x="821968" y="39205"/>
                </a:lnTo>
                <a:lnTo>
                  <a:pt x="767311" y="50787"/>
                </a:lnTo>
                <a:lnTo>
                  <a:pt x="713932" y="63746"/>
                </a:lnTo>
                <a:lnTo>
                  <a:pt x="661903" y="78044"/>
                </a:lnTo>
                <a:lnTo>
                  <a:pt x="611293" y="93641"/>
                </a:lnTo>
                <a:lnTo>
                  <a:pt x="562173" y="110497"/>
                </a:lnTo>
                <a:lnTo>
                  <a:pt x="514615" y="128573"/>
                </a:lnTo>
                <a:lnTo>
                  <a:pt x="468688" y="147830"/>
                </a:lnTo>
                <a:lnTo>
                  <a:pt x="424464" y="168229"/>
                </a:lnTo>
                <a:lnTo>
                  <a:pt x="382012" y="189730"/>
                </a:lnTo>
                <a:lnTo>
                  <a:pt x="341404" y="212294"/>
                </a:lnTo>
                <a:lnTo>
                  <a:pt x="302710" y="235882"/>
                </a:lnTo>
                <a:lnTo>
                  <a:pt x="266000" y="260454"/>
                </a:lnTo>
                <a:lnTo>
                  <a:pt x="231346" y="285971"/>
                </a:lnTo>
                <a:lnTo>
                  <a:pt x="198818" y="312393"/>
                </a:lnTo>
                <a:lnTo>
                  <a:pt x="168486" y="339682"/>
                </a:lnTo>
                <a:lnTo>
                  <a:pt x="140421" y="367798"/>
                </a:lnTo>
                <a:lnTo>
                  <a:pt x="114695" y="396702"/>
                </a:lnTo>
                <a:lnTo>
                  <a:pt x="70536" y="456716"/>
                </a:lnTo>
                <a:lnTo>
                  <a:pt x="36576" y="519409"/>
                </a:lnTo>
                <a:lnTo>
                  <a:pt x="13379" y="584467"/>
                </a:lnTo>
                <a:lnTo>
                  <a:pt x="1510" y="651575"/>
                </a:lnTo>
                <a:lnTo>
                  <a:pt x="0" y="685800"/>
                </a:lnTo>
                <a:lnTo>
                  <a:pt x="1510" y="720024"/>
                </a:lnTo>
                <a:lnTo>
                  <a:pt x="13379" y="787132"/>
                </a:lnTo>
                <a:lnTo>
                  <a:pt x="36576" y="852190"/>
                </a:lnTo>
                <a:lnTo>
                  <a:pt x="70536" y="914883"/>
                </a:lnTo>
                <a:lnTo>
                  <a:pt x="114695" y="974897"/>
                </a:lnTo>
                <a:lnTo>
                  <a:pt x="140421" y="1003801"/>
                </a:lnTo>
                <a:lnTo>
                  <a:pt x="168486" y="1031917"/>
                </a:lnTo>
                <a:lnTo>
                  <a:pt x="198818" y="1059206"/>
                </a:lnTo>
                <a:lnTo>
                  <a:pt x="231346" y="1085628"/>
                </a:lnTo>
                <a:lnTo>
                  <a:pt x="266000" y="1111145"/>
                </a:lnTo>
                <a:lnTo>
                  <a:pt x="302710" y="1135717"/>
                </a:lnTo>
                <a:lnTo>
                  <a:pt x="341404" y="1159305"/>
                </a:lnTo>
                <a:lnTo>
                  <a:pt x="382012" y="1181869"/>
                </a:lnTo>
                <a:lnTo>
                  <a:pt x="424464" y="1203370"/>
                </a:lnTo>
                <a:lnTo>
                  <a:pt x="468688" y="1223769"/>
                </a:lnTo>
                <a:lnTo>
                  <a:pt x="514615" y="1243026"/>
                </a:lnTo>
                <a:lnTo>
                  <a:pt x="562173" y="1261102"/>
                </a:lnTo>
                <a:lnTo>
                  <a:pt x="611293" y="1277958"/>
                </a:lnTo>
                <a:lnTo>
                  <a:pt x="661903" y="1293555"/>
                </a:lnTo>
                <a:lnTo>
                  <a:pt x="713932" y="1307853"/>
                </a:lnTo>
                <a:lnTo>
                  <a:pt x="767311" y="1320812"/>
                </a:lnTo>
                <a:lnTo>
                  <a:pt x="821968" y="1332394"/>
                </a:lnTo>
                <a:lnTo>
                  <a:pt x="877834" y="1342560"/>
                </a:lnTo>
                <a:lnTo>
                  <a:pt x="934837" y="1351269"/>
                </a:lnTo>
                <a:lnTo>
                  <a:pt x="992906" y="1358483"/>
                </a:lnTo>
                <a:lnTo>
                  <a:pt x="1051972" y="1364163"/>
                </a:lnTo>
                <a:lnTo>
                  <a:pt x="1111963" y="1368268"/>
                </a:lnTo>
                <a:lnTo>
                  <a:pt x="1172809" y="1370760"/>
                </a:lnTo>
                <a:lnTo>
                  <a:pt x="1234439" y="1371600"/>
                </a:lnTo>
                <a:lnTo>
                  <a:pt x="1296005" y="1370760"/>
                </a:lnTo>
                <a:lnTo>
                  <a:pt x="1356794" y="1368268"/>
                </a:lnTo>
                <a:lnTo>
                  <a:pt x="1416736" y="1364163"/>
                </a:lnTo>
                <a:lnTo>
                  <a:pt x="1475759" y="1358483"/>
                </a:lnTo>
                <a:lnTo>
                  <a:pt x="1533793" y="1351269"/>
                </a:lnTo>
                <a:lnTo>
                  <a:pt x="1590767" y="1342560"/>
                </a:lnTo>
                <a:lnTo>
                  <a:pt x="1646610" y="1332394"/>
                </a:lnTo>
                <a:lnTo>
                  <a:pt x="1701250" y="1320812"/>
                </a:lnTo>
                <a:lnTo>
                  <a:pt x="1754617" y="1307853"/>
                </a:lnTo>
                <a:lnTo>
                  <a:pt x="1806640" y="1293555"/>
                </a:lnTo>
                <a:lnTo>
                  <a:pt x="1857248" y="1277958"/>
                </a:lnTo>
                <a:lnTo>
                  <a:pt x="1906369" y="1261102"/>
                </a:lnTo>
                <a:lnTo>
                  <a:pt x="1953933" y="1243026"/>
                </a:lnTo>
                <a:lnTo>
                  <a:pt x="1999869" y="1223769"/>
                </a:lnTo>
                <a:lnTo>
                  <a:pt x="2044106" y="1203370"/>
                </a:lnTo>
                <a:lnTo>
                  <a:pt x="2086573" y="1181869"/>
                </a:lnTo>
                <a:lnTo>
                  <a:pt x="2127198" y="1159305"/>
                </a:lnTo>
                <a:lnTo>
                  <a:pt x="2165912" y="1135717"/>
                </a:lnTo>
                <a:lnTo>
                  <a:pt x="2202642" y="1111145"/>
                </a:lnTo>
                <a:lnTo>
                  <a:pt x="2237318" y="1085628"/>
                </a:lnTo>
                <a:lnTo>
                  <a:pt x="2269869" y="1059206"/>
                </a:lnTo>
                <a:lnTo>
                  <a:pt x="2300224" y="1031917"/>
                </a:lnTo>
                <a:lnTo>
                  <a:pt x="2328311" y="1003801"/>
                </a:lnTo>
                <a:lnTo>
                  <a:pt x="2354061" y="974897"/>
                </a:lnTo>
                <a:lnTo>
                  <a:pt x="2398262" y="914883"/>
                </a:lnTo>
                <a:lnTo>
                  <a:pt x="2432258" y="852190"/>
                </a:lnTo>
                <a:lnTo>
                  <a:pt x="2455483" y="787132"/>
                </a:lnTo>
                <a:lnTo>
                  <a:pt x="2467367" y="720024"/>
                </a:lnTo>
                <a:lnTo>
                  <a:pt x="2468880" y="68580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2">
            <a:extLst>
              <a:ext uri="{FF2B5EF4-FFF2-40B4-BE49-F238E27FC236}">
                <a16:creationId xmlns:a16="http://schemas.microsoft.com/office/drawing/2014/main" id="{9D635602-2302-F425-C99D-85363B0125D0}"/>
              </a:ext>
            </a:extLst>
          </p:cNvPr>
          <p:cNvSpPr txBox="1"/>
          <p:nvPr/>
        </p:nvSpPr>
        <p:spPr>
          <a:xfrm>
            <a:off x="5041645" y="3847715"/>
            <a:ext cx="89026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 MT"/>
                <a:cs typeface="Arial MT"/>
              </a:rPr>
              <a:t>participe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11" name="object 13">
            <a:extLst>
              <a:ext uri="{FF2B5EF4-FFF2-40B4-BE49-F238E27FC236}">
                <a16:creationId xmlns:a16="http://schemas.microsoft.com/office/drawing/2014/main" id="{7EA3E746-B2E2-BCBC-BE7B-D091D3FF4A31}"/>
              </a:ext>
            </a:extLst>
          </p:cNvPr>
          <p:cNvSpPr/>
          <p:nvPr/>
        </p:nvSpPr>
        <p:spPr>
          <a:xfrm>
            <a:off x="7133082" y="3325494"/>
            <a:ext cx="1463040" cy="1554480"/>
          </a:xfrm>
          <a:custGeom>
            <a:avLst/>
            <a:gdLst/>
            <a:ahLst/>
            <a:cxnLst/>
            <a:rect l="l" t="t" r="r" b="b"/>
            <a:pathLst>
              <a:path w="1463040" h="1554479">
                <a:moveTo>
                  <a:pt x="0" y="1554480"/>
                </a:moveTo>
                <a:lnTo>
                  <a:pt x="1463039" y="1554480"/>
                </a:lnTo>
                <a:lnTo>
                  <a:pt x="1463039" y="0"/>
                </a:lnTo>
                <a:lnTo>
                  <a:pt x="0" y="0"/>
                </a:lnTo>
                <a:lnTo>
                  <a:pt x="0" y="155448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4">
            <a:extLst>
              <a:ext uri="{FF2B5EF4-FFF2-40B4-BE49-F238E27FC236}">
                <a16:creationId xmlns:a16="http://schemas.microsoft.com/office/drawing/2014/main" id="{ACB97388-8B41-F1EC-3025-80F296C58E9E}"/>
              </a:ext>
            </a:extLst>
          </p:cNvPr>
          <p:cNvSpPr txBox="1"/>
          <p:nvPr/>
        </p:nvSpPr>
        <p:spPr>
          <a:xfrm>
            <a:off x="6663182" y="3847715"/>
            <a:ext cx="4826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69265" algn="l"/>
              </a:tabLst>
            </a:pPr>
            <a:r>
              <a:rPr sz="1800" u="sng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	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13" name="object 15">
            <a:extLst>
              <a:ext uri="{FF2B5EF4-FFF2-40B4-BE49-F238E27FC236}">
                <a16:creationId xmlns:a16="http://schemas.microsoft.com/office/drawing/2014/main" id="{C7408F09-06BE-D2F8-97E8-B0AC18AC422A}"/>
              </a:ext>
            </a:extLst>
          </p:cNvPr>
          <p:cNvSpPr txBox="1"/>
          <p:nvPr/>
        </p:nvSpPr>
        <p:spPr>
          <a:xfrm>
            <a:off x="7133082" y="3325494"/>
            <a:ext cx="1463040" cy="45720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414020">
              <a:lnSpc>
                <a:spcPct val="100000"/>
              </a:lnSpc>
              <a:spcBef>
                <a:spcPts val="290"/>
              </a:spcBef>
            </a:pPr>
            <a:r>
              <a:rPr sz="1800" b="1" spc="-5" dirty="0">
                <a:latin typeface="Arial"/>
                <a:cs typeface="Arial"/>
              </a:rPr>
              <a:t>projet</a:t>
            </a:r>
            <a:endParaRPr sz="1800">
              <a:latin typeface="Arial"/>
              <a:cs typeface="Arial"/>
            </a:endParaRPr>
          </a:p>
        </p:txBody>
      </p:sp>
      <p:graphicFrame>
        <p:nvGraphicFramePr>
          <p:cNvPr id="14" name="object 16">
            <a:extLst>
              <a:ext uri="{FF2B5EF4-FFF2-40B4-BE49-F238E27FC236}">
                <a16:creationId xmlns:a16="http://schemas.microsoft.com/office/drawing/2014/main" id="{170AEF99-CABE-C79F-C127-51B70E632B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5554320"/>
              </p:ext>
            </p:extLst>
          </p:nvPr>
        </p:nvGraphicFramePr>
        <p:xfrm>
          <a:off x="2282190" y="3320923"/>
          <a:ext cx="1920239" cy="15544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3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1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26797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800" b="1" spc="-5" dirty="0">
                          <a:latin typeface="Arial"/>
                          <a:cs typeface="Arial"/>
                        </a:rPr>
                        <a:t>employé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04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723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600" dirty="0">
                          <a:latin typeface="Arial MT"/>
                          <a:cs typeface="Arial MT"/>
                        </a:rPr>
                        <a:t>n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79375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5" name="object 17">
            <a:extLst>
              <a:ext uri="{FF2B5EF4-FFF2-40B4-BE49-F238E27FC236}">
                <a16:creationId xmlns:a16="http://schemas.microsoft.com/office/drawing/2014/main" id="{09A92C3E-F8B5-966F-6855-6A71057A3970}"/>
              </a:ext>
            </a:extLst>
          </p:cNvPr>
          <p:cNvSpPr/>
          <p:nvPr/>
        </p:nvSpPr>
        <p:spPr>
          <a:xfrm>
            <a:off x="7133082" y="3782694"/>
            <a:ext cx="1463040" cy="0"/>
          </a:xfrm>
          <a:custGeom>
            <a:avLst/>
            <a:gdLst/>
            <a:ahLst/>
            <a:cxnLst/>
            <a:rect l="l" t="t" r="r" b="b"/>
            <a:pathLst>
              <a:path w="1463040">
                <a:moveTo>
                  <a:pt x="0" y="0"/>
                </a:moveTo>
                <a:lnTo>
                  <a:pt x="1463039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55808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7FCD66-C45E-D276-F5D0-BE3FF13CF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Plan du cours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D98FCBC-5991-DDC7-A66E-6CF9F0538B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Chapitre 1 Introduction générale </a:t>
            </a:r>
          </a:p>
          <a:p>
            <a:r>
              <a:rPr lang="fr-FR" dirty="0"/>
              <a:t>Chapitre 2 Le modèle relationnel </a:t>
            </a:r>
          </a:p>
          <a:p>
            <a:r>
              <a:rPr lang="fr-FR" dirty="0"/>
              <a:t>Chapitre 3 Présentation des données </a:t>
            </a:r>
          </a:p>
          <a:p>
            <a:r>
              <a:rPr lang="fr-FR" dirty="0"/>
              <a:t>Chapitre 4 L’algèbre relationnelle </a:t>
            </a:r>
          </a:p>
          <a:p>
            <a:r>
              <a:rPr lang="fr-FR" dirty="0"/>
              <a:t>Chapitre 5 Le langage SQL </a:t>
            </a:r>
          </a:p>
          <a:p>
            <a:r>
              <a:rPr lang="fr-FR" dirty="0"/>
              <a:t>Chapitre 6 Gestion des transactions </a:t>
            </a:r>
          </a:p>
          <a:p>
            <a:r>
              <a:rPr lang="fr-FR" dirty="0"/>
              <a:t>Chapitre 7 Programmation avec  </a:t>
            </a:r>
            <a:r>
              <a:rPr lang="fr-FR" dirty="0" err="1"/>
              <a:t>php</a:t>
            </a:r>
            <a:r>
              <a:rPr lang="fr-FR" dirty="0"/>
              <a:t> </a:t>
            </a:r>
          </a:p>
          <a:p>
            <a:r>
              <a:rPr lang="fr-FR" dirty="0"/>
              <a:t>Chapitre 8 Les objets et l’interface dans </a:t>
            </a:r>
            <a:r>
              <a:rPr lang="fr-FR" dirty="0" err="1"/>
              <a:t>Mysql</a:t>
            </a:r>
            <a:r>
              <a:rPr lang="fr-FR" dirty="0"/>
              <a:t>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25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756228-E9E4-B16C-2C52-7CE7B5E6E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20700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dirty="0"/>
              <a:t>Exemple de diagramme Entité Association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C0A01B1-2081-F4AA-A9DB-17295F56A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1513" y="1028700"/>
            <a:ext cx="11272837" cy="5343525"/>
          </a:xfrm>
        </p:spPr>
        <p:txBody>
          <a:bodyPr/>
          <a:lstStyle/>
          <a:p>
            <a:endParaRPr lang="fr-FR" dirty="0"/>
          </a:p>
        </p:txBody>
      </p: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2ACD3133-07F9-FF84-464B-ACA32140344A}"/>
              </a:ext>
            </a:extLst>
          </p:cNvPr>
          <p:cNvGrpSpPr/>
          <p:nvPr/>
        </p:nvGrpSpPr>
        <p:grpSpPr>
          <a:xfrm>
            <a:off x="2739199" y="1777364"/>
            <a:ext cx="5856922" cy="3802381"/>
            <a:chOff x="2739199" y="1777364"/>
            <a:chExt cx="5856922" cy="3802381"/>
          </a:xfrm>
        </p:grpSpPr>
        <p:sp>
          <p:nvSpPr>
            <p:cNvPr id="4" name="object 3">
              <a:extLst>
                <a:ext uri="{FF2B5EF4-FFF2-40B4-BE49-F238E27FC236}">
                  <a16:creationId xmlns:a16="http://schemas.microsoft.com/office/drawing/2014/main" id="{78B0BEF5-826F-8287-4E11-FF727BABAED4}"/>
                </a:ext>
              </a:extLst>
            </p:cNvPr>
            <p:cNvSpPr txBox="1"/>
            <p:nvPr/>
          </p:nvSpPr>
          <p:spPr>
            <a:xfrm>
              <a:off x="3097022" y="2738496"/>
              <a:ext cx="662940" cy="178435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000" dirty="0">
                  <a:latin typeface="Arial MT"/>
                  <a:cs typeface="Arial MT"/>
                </a:rPr>
                <a:t>a</a:t>
              </a:r>
              <a:r>
                <a:rPr sz="1000" spc="-45" dirty="0">
                  <a:latin typeface="Arial MT"/>
                  <a:cs typeface="Arial MT"/>
                </a:rPr>
                <a:t> </a:t>
              </a:r>
              <a:r>
                <a:rPr sz="1000" dirty="0">
                  <a:latin typeface="Arial MT"/>
                  <a:cs typeface="Arial MT"/>
                </a:rPr>
                <a:t>pour</a:t>
              </a:r>
              <a:r>
                <a:rPr sz="1000" spc="-40" dirty="0">
                  <a:latin typeface="Arial MT"/>
                  <a:cs typeface="Arial MT"/>
                </a:rPr>
                <a:t> </a:t>
              </a:r>
              <a:r>
                <a:rPr sz="1000" dirty="0">
                  <a:latin typeface="Arial MT"/>
                  <a:cs typeface="Arial MT"/>
                </a:rPr>
                <a:t>chef</a:t>
              </a:r>
              <a:endParaRPr sz="1000">
                <a:latin typeface="Arial MT"/>
                <a:cs typeface="Arial MT"/>
              </a:endParaRPr>
            </a:p>
          </p:txBody>
        </p:sp>
        <p:sp>
          <p:nvSpPr>
            <p:cNvPr id="5" name="object 4">
              <a:extLst>
                <a:ext uri="{FF2B5EF4-FFF2-40B4-BE49-F238E27FC236}">
                  <a16:creationId xmlns:a16="http://schemas.microsoft.com/office/drawing/2014/main" id="{278D8F0C-8220-D1A0-ED58-9141C12C7E71}"/>
                </a:ext>
              </a:extLst>
            </p:cNvPr>
            <p:cNvSpPr txBox="1"/>
            <p:nvPr/>
          </p:nvSpPr>
          <p:spPr>
            <a:xfrm>
              <a:off x="3097022" y="1915537"/>
              <a:ext cx="647700" cy="178435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000" spc="-5" dirty="0">
                  <a:latin typeface="Arial MT"/>
                  <a:cs typeface="Arial MT"/>
                </a:rPr>
                <a:t>est</a:t>
              </a:r>
              <a:r>
                <a:rPr sz="1000" spc="-40" dirty="0">
                  <a:latin typeface="Arial MT"/>
                  <a:cs typeface="Arial MT"/>
                </a:rPr>
                <a:t> </a:t>
              </a:r>
              <a:r>
                <a:rPr sz="1000" dirty="0">
                  <a:latin typeface="Arial MT"/>
                  <a:cs typeface="Arial MT"/>
                </a:rPr>
                <a:t>chef</a:t>
              </a:r>
              <a:r>
                <a:rPr sz="1000" spc="-40" dirty="0">
                  <a:latin typeface="Arial MT"/>
                  <a:cs typeface="Arial MT"/>
                </a:rPr>
                <a:t> </a:t>
              </a:r>
              <a:r>
                <a:rPr sz="1000" spc="-5" dirty="0">
                  <a:latin typeface="Arial MT"/>
                  <a:cs typeface="Arial MT"/>
                </a:rPr>
                <a:t>de</a:t>
              </a:r>
              <a:endParaRPr sz="1000">
                <a:latin typeface="Arial MT"/>
                <a:cs typeface="Arial MT"/>
              </a:endParaRPr>
            </a:p>
          </p:txBody>
        </p:sp>
        <p:sp>
          <p:nvSpPr>
            <p:cNvPr id="6" name="object 5">
              <a:extLst>
                <a:ext uri="{FF2B5EF4-FFF2-40B4-BE49-F238E27FC236}">
                  <a16:creationId xmlns:a16="http://schemas.microsoft.com/office/drawing/2014/main" id="{9EB580EF-FF23-70C8-9752-5ACCD92A0E40}"/>
                </a:ext>
              </a:extLst>
            </p:cNvPr>
            <p:cNvSpPr txBox="1"/>
            <p:nvPr/>
          </p:nvSpPr>
          <p:spPr>
            <a:xfrm>
              <a:off x="4011422" y="2826889"/>
              <a:ext cx="124460" cy="23876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1400" spc="-5" dirty="0">
                  <a:latin typeface="Arial MT"/>
                  <a:cs typeface="Arial MT"/>
                </a:rPr>
                <a:t>n</a:t>
              </a:r>
              <a:endParaRPr sz="1400">
                <a:latin typeface="Arial MT"/>
                <a:cs typeface="Arial MT"/>
              </a:endParaRPr>
            </a:p>
          </p:txBody>
        </p:sp>
        <p:sp>
          <p:nvSpPr>
            <p:cNvPr id="7" name="object 6">
              <a:extLst>
                <a:ext uri="{FF2B5EF4-FFF2-40B4-BE49-F238E27FC236}">
                  <a16:creationId xmlns:a16="http://schemas.microsoft.com/office/drawing/2014/main" id="{E3CA7FAC-B655-71CF-E49F-121DDE885B76}"/>
                </a:ext>
              </a:extLst>
            </p:cNvPr>
            <p:cNvSpPr txBox="1"/>
            <p:nvPr/>
          </p:nvSpPr>
          <p:spPr>
            <a:xfrm>
              <a:off x="4834382" y="2918328"/>
              <a:ext cx="124460" cy="23876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1400" spc="-5" dirty="0">
                  <a:latin typeface="Arial MT"/>
                  <a:cs typeface="Arial MT"/>
                </a:rPr>
                <a:t>n</a:t>
              </a:r>
              <a:endParaRPr sz="1400">
                <a:latin typeface="Arial MT"/>
                <a:cs typeface="Arial MT"/>
              </a:endParaRPr>
            </a:p>
          </p:txBody>
        </p:sp>
        <p:sp>
          <p:nvSpPr>
            <p:cNvPr id="8" name="object 7">
              <a:extLst>
                <a:ext uri="{FF2B5EF4-FFF2-40B4-BE49-F238E27FC236}">
                  <a16:creationId xmlns:a16="http://schemas.microsoft.com/office/drawing/2014/main" id="{5626F768-6B6E-3AEE-7119-D048ADF8D38F}"/>
                </a:ext>
              </a:extLst>
            </p:cNvPr>
            <p:cNvSpPr txBox="1"/>
            <p:nvPr/>
          </p:nvSpPr>
          <p:spPr>
            <a:xfrm>
              <a:off x="7028941" y="2461128"/>
              <a:ext cx="124460" cy="23876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1400" spc="-5" dirty="0">
                  <a:latin typeface="Arial MT"/>
                  <a:cs typeface="Arial MT"/>
                </a:rPr>
                <a:t>1</a:t>
              </a:r>
              <a:endParaRPr sz="1400">
                <a:latin typeface="Arial MT"/>
                <a:cs typeface="Arial MT"/>
              </a:endParaRPr>
            </a:p>
          </p:txBody>
        </p:sp>
        <p:sp>
          <p:nvSpPr>
            <p:cNvPr id="9" name="object 8">
              <a:extLst>
                <a:ext uri="{FF2B5EF4-FFF2-40B4-BE49-F238E27FC236}">
                  <a16:creationId xmlns:a16="http://schemas.microsoft.com/office/drawing/2014/main" id="{EE1F6C5B-8FB6-ADCB-A58E-734314BDBE50}"/>
                </a:ext>
              </a:extLst>
            </p:cNvPr>
            <p:cNvSpPr txBox="1"/>
            <p:nvPr/>
          </p:nvSpPr>
          <p:spPr>
            <a:xfrm>
              <a:off x="5383021" y="2461128"/>
              <a:ext cx="124460" cy="23876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1400" spc="-5" dirty="0">
                  <a:latin typeface="Arial MT"/>
                  <a:cs typeface="Arial MT"/>
                </a:rPr>
                <a:t>n</a:t>
              </a:r>
              <a:endParaRPr sz="1400">
                <a:latin typeface="Arial MT"/>
                <a:cs typeface="Arial MT"/>
              </a:endParaRPr>
            </a:p>
          </p:txBody>
        </p:sp>
        <p:sp>
          <p:nvSpPr>
            <p:cNvPr id="10" name="object 9">
              <a:extLst>
                <a:ext uri="{FF2B5EF4-FFF2-40B4-BE49-F238E27FC236}">
                  <a16:creationId xmlns:a16="http://schemas.microsoft.com/office/drawing/2014/main" id="{3D9A803C-224F-5B32-04D7-94B8718F1E03}"/>
                </a:ext>
              </a:extLst>
            </p:cNvPr>
            <p:cNvSpPr/>
            <p:nvPr/>
          </p:nvSpPr>
          <p:spPr>
            <a:xfrm>
              <a:off x="7224521" y="1777364"/>
              <a:ext cx="1371600" cy="1280160"/>
            </a:xfrm>
            <a:custGeom>
              <a:avLst/>
              <a:gdLst/>
              <a:ahLst/>
              <a:cxnLst/>
              <a:rect l="l" t="t" r="r" b="b"/>
              <a:pathLst>
                <a:path w="1371600" h="1280160">
                  <a:moveTo>
                    <a:pt x="0" y="1280159"/>
                  </a:moveTo>
                  <a:lnTo>
                    <a:pt x="1371600" y="1280159"/>
                  </a:lnTo>
                  <a:lnTo>
                    <a:pt x="1371600" y="0"/>
                  </a:lnTo>
                  <a:lnTo>
                    <a:pt x="0" y="0"/>
                  </a:lnTo>
                  <a:lnTo>
                    <a:pt x="0" y="1280159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11" name="object 10">
              <a:extLst>
                <a:ext uri="{FF2B5EF4-FFF2-40B4-BE49-F238E27FC236}">
                  <a16:creationId xmlns:a16="http://schemas.microsoft.com/office/drawing/2014/main" id="{84CBD35D-84AF-24DB-ECC4-826FFBA9464D}"/>
                </a:ext>
              </a:extLst>
            </p:cNvPr>
            <p:cNvGrpSpPr/>
            <p:nvPr/>
          </p:nvGrpSpPr>
          <p:grpSpPr>
            <a:xfrm>
              <a:off x="2739199" y="1864042"/>
              <a:ext cx="4124325" cy="2135505"/>
              <a:chOff x="910399" y="1979485"/>
              <a:chExt cx="4124325" cy="2135505"/>
            </a:xfrm>
          </p:grpSpPr>
          <p:sp>
            <p:nvSpPr>
              <p:cNvPr id="12" name="object 11">
                <a:extLst>
                  <a:ext uri="{FF2B5EF4-FFF2-40B4-BE49-F238E27FC236}">
                    <a16:creationId xmlns:a16="http://schemas.microsoft.com/office/drawing/2014/main" id="{D21499CE-20D0-1AF1-99F5-F845A828D772}"/>
                  </a:ext>
                </a:extLst>
              </p:cNvPr>
              <p:cNvSpPr/>
              <p:nvPr/>
            </p:nvSpPr>
            <p:spPr>
              <a:xfrm>
                <a:off x="915161" y="2281428"/>
                <a:ext cx="2606040" cy="1828800"/>
              </a:xfrm>
              <a:custGeom>
                <a:avLst/>
                <a:gdLst/>
                <a:ahLst/>
                <a:cxnLst/>
                <a:rect l="l" t="t" r="r" b="b"/>
                <a:pathLst>
                  <a:path w="2606040" h="1828800">
                    <a:moveTo>
                      <a:pt x="1097280" y="228600"/>
                    </a:moveTo>
                    <a:lnTo>
                      <a:pt x="1082764" y="176108"/>
                    </a:lnTo>
                    <a:lnTo>
                      <a:pt x="1041429" y="127962"/>
                    </a:lnTo>
                    <a:lnTo>
                      <a:pt x="976595" y="85521"/>
                    </a:lnTo>
                    <a:lnTo>
                      <a:pt x="936402" y="66865"/>
                    </a:lnTo>
                    <a:lnTo>
                      <a:pt x="891579" y="50145"/>
                    </a:lnTo>
                    <a:lnTo>
                      <a:pt x="842541" y="35531"/>
                    </a:lnTo>
                    <a:lnTo>
                      <a:pt x="789703" y="23193"/>
                    </a:lnTo>
                    <a:lnTo>
                      <a:pt x="733478" y="13301"/>
                    </a:lnTo>
                    <a:lnTo>
                      <a:pt x="674283" y="6024"/>
                    </a:lnTo>
                    <a:lnTo>
                      <a:pt x="612532" y="1534"/>
                    </a:lnTo>
                    <a:lnTo>
                      <a:pt x="548640" y="0"/>
                    </a:lnTo>
                    <a:lnTo>
                      <a:pt x="484607" y="1534"/>
                    </a:lnTo>
                    <a:lnTo>
                      <a:pt x="422756" y="6024"/>
                    </a:lnTo>
                    <a:lnTo>
                      <a:pt x="363498" y="13301"/>
                    </a:lnTo>
                    <a:lnTo>
                      <a:pt x="307243" y="23193"/>
                    </a:lnTo>
                    <a:lnTo>
                      <a:pt x="254400" y="35531"/>
                    </a:lnTo>
                    <a:lnTo>
                      <a:pt x="205380" y="50145"/>
                    </a:lnTo>
                    <a:lnTo>
                      <a:pt x="160591" y="66865"/>
                    </a:lnTo>
                    <a:lnTo>
                      <a:pt x="120444" y="85521"/>
                    </a:lnTo>
                    <a:lnTo>
                      <a:pt x="85350" y="105944"/>
                    </a:lnTo>
                    <a:lnTo>
                      <a:pt x="31955" y="151407"/>
                    </a:lnTo>
                    <a:lnTo>
                      <a:pt x="3687" y="201896"/>
                    </a:lnTo>
                    <a:lnTo>
                      <a:pt x="0" y="228600"/>
                    </a:lnTo>
                    <a:lnTo>
                      <a:pt x="3687" y="255163"/>
                    </a:lnTo>
                    <a:lnTo>
                      <a:pt x="31955" y="305490"/>
                    </a:lnTo>
                    <a:lnTo>
                      <a:pt x="85350" y="350918"/>
                    </a:lnTo>
                    <a:lnTo>
                      <a:pt x="120444" y="371358"/>
                    </a:lnTo>
                    <a:lnTo>
                      <a:pt x="160591" y="390048"/>
                    </a:lnTo>
                    <a:lnTo>
                      <a:pt x="205380" y="406814"/>
                    </a:lnTo>
                    <a:lnTo>
                      <a:pt x="254400" y="421481"/>
                    </a:lnTo>
                    <a:lnTo>
                      <a:pt x="307243" y="433873"/>
                    </a:lnTo>
                    <a:lnTo>
                      <a:pt x="363498" y="443816"/>
                    </a:lnTo>
                    <a:lnTo>
                      <a:pt x="422756" y="451135"/>
                    </a:lnTo>
                    <a:lnTo>
                      <a:pt x="484607" y="455654"/>
                    </a:lnTo>
                    <a:lnTo>
                      <a:pt x="548640" y="457200"/>
                    </a:lnTo>
                    <a:lnTo>
                      <a:pt x="612532" y="455654"/>
                    </a:lnTo>
                    <a:lnTo>
                      <a:pt x="674283" y="451135"/>
                    </a:lnTo>
                    <a:lnTo>
                      <a:pt x="733478" y="443816"/>
                    </a:lnTo>
                    <a:lnTo>
                      <a:pt x="789703" y="433873"/>
                    </a:lnTo>
                    <a:lnTo>
                      <a:pt x="842541" y="421481"/>
                    </a:lnTo>
                    <a:lnTo>
                      <a:pt x="891579" y="406814"/>
                    </a:lnTo>
                    <a:lnTo>
                      <a:pt x="936402" y="390048"/>
                    </a:lnTo>
                    <a:lnTo>
                      <a:pt x="976595" y="371358"/>
                    </a:lnTo>
                    <a:lnTo>
                      <a:pt x="1011742" y="350918"/>
                    </a:lnTo>
                    <a:lnTo>
                      <a:pt x="1065241" y="305490"/>
                    </a:lnTo>
                    <a:lnTo>
                      <a:pt x="1093581" y="255163"/>
                    </a:lnTo>
                    <a:lnTo>
                      <a:pt x="1097280" y="228600"/>
                    </a:lnTo>
                    <a:close/>
                  </a:path>
                  <a:path w="2606040" h="1828800">
                    <a:moveTo>
                      <a:pt x="2606040" y="1554479"/>
                    </a:moveTo>
                    <a:lnTo>
                      <a:pt x="2592303" y="1495591"/>
                    </a:lnTo>
                    <a:lnTo>
                      <a:pt x="2553045" y="1441124"/>
                    </a:lnTo>
                    <a:lnTo>
                      <a:pt x="2491191" y="1392411"/>
                    </a:lnTo>
                    <a:lnTo>
                      <a:pt x="2452705" y="1370630"/>
                    </a:lnTo>
                    <a:lnTo>
                      <a:pt x="2409667" y="1350786"/>
                    </a:lnTo>
                    <a:lnTo>
                      <a:pt x="2362443" y="1333048"/>
                    </a:lnTo>
                    <a:lnTo>
                      <a:pt x="2311400" y="1317582"/>
                    </a:lnTo>
                    <a:lnTo>
                      <a:pt x="2256901" y="1304554"/>
                    </a:lnTo>
                    <a:lnTo>
                      <a:pt x="2199314" y="1294132"/>
                    </a:lnTo>
                    <a:lnTo>
                      <a:pt x="2139005" y="1286480"/>
                    </a:lnTo>
                    <a:lnTo>
                      <a:pt x="2076338" y="1281767"/>
                    </a:lnTo>
                    <a:lnTo>
                      <a:pt x="2011680" y="1280160"/>
                    </a:lnTo>
                    <a:lnTo>
                      <a:pt x="1946889" y="1281767"/>
                    </a:lnTo>
                    <a:lnTo>
                      <a:pt x="1884125" y="1286480"/>
                    </a:lnTo>
                    <a:lnTo>
                      <a:pt x="1823752" y="1294132"/>
                    </a:lnTo>
                    <a:lnTo>
                      <a:pt x="1766130" y="1304554"/>
                    </a:lnTo>
                    <a:lnTo>
                      <a:pt x="1711621" y="1317582"/>
                    </a:lnTo>
                    <a:lnTo>
                      <a:pt x="1660586" y="1333048"/>
                    </a:lnTo>
                    <a:lnTo>
                      <a:pt x="1613389" y="1350786"/>
                    </a:lnTo>
                    <a:lnTo>
                      <a:pt x="1570389" y="1370630"/>
                    </a:lnTo>
                    <a:lnTo>
                      <a:pt x="1531949" y="1392411"/>
                    </a:lnTo>
                    <a:lnTo>
                      <a:pt x="1498430" y="1415965"/>
                    </a:lnTo>
                    <a:lnTo>
                      <a:pt x="1447604" y="1467721"/>
                    </a:lnTo>
                    <a:lnTo>
                      <a:pt x="1420805" y="1524566"/>
                    </a:lnTo>
                    <a:lnTo>
                      <a:pt x="1417320" y="1554479"/>
                    </a:lnTo>
                    <a:lnTo>
                      <a:pt x="1420805" y="1584260"/>
                    </a:lnTo>
                    <a:lnTo>
                      <a:pt x="1447604" y="1640945"/>
                    </a:lnTo>
                    <a:lnTo>
                      <a:pt x="1498430" y="1692655"/>
                    </a:lnTo>
                    <a:lnTo>
                      <a:pt x="1531949" y="1716219"/>
                    </a:lnTo>
                    <a:lnTo>
                      <a:pt x="1570389" y="1738026"/>
                    </a:lnTo>
                    <a:lnTo>
                      <a:pt x="1613389" y="1757907"/>
                    </a:lnTo>
                    <a:lnTo>
                      <a:pt x="1660586" y="1775691"/>
                    </a:lnTo>
                    <a:lnTo>
                      <a:pt x="1711621" y="1791207"/>
                    </a:lnTo>
                    <a:lnTo>
                      <a:pt x="1766130" y="1804285"/>
                    </a:lnTo>
                    <a:lnTo>
                      <a:pt x="1823752" y="1814754"/>
                    </a:lnTo>
                    <a:lnTo>
                      <a:pt x="1884125" y="1822443"/>
                    </a:lnTo>
                    <a:lnTo>
                      <a:pt x="1946889" y="1827182"/>
                    </a:lnTo>
                    <a:lnTo>
                      <a:pt x="2011680" y="1828800"/>
                    </a:lnTo>
                    <a:lnTo>
                      <a:pt x="2076338" y="1827182"/>
                    </a:lnTo>
                    <a:lnTo>
                      <a:pt x="2139005" y="1822443"/>
                    </a:lnTo>
                    <a:lnTo>
                      <a:pt x="2199314" y="1814754"/>
                    </a:lnTo>
                    <a:lnTo>
                      <a:pt x="2256901" y="1804285"/>
                    </a:lnTo>
                    <a:lnTo>
                      <a:pt x="2311400" y="1791207"/>
                    </a:lnTo>
                    <a:lnTo>
                      <a:pt x="2362443" y="1775691"/>
                    </a:lnTo>
                    <a:lnTo>
                      <a:pt x="2409667" y="1757907"/>
                    </a:lnTo>
                    <a:lnTo>
                      <a:pt x="2452705" y="1738026"/>
                    </a:lnTo>
                    <a:lnTo>
                      <a:pt x="2491191" y="1716219"/>
                    </a:lnTo>
                    <a:lnTo>
                      <a:pt x="2524760" y="1692655"/>
                    </a:lnTo>
                    <a:lnTo>
                      <a:pt x="2575681" y="1640945"/>
                    </a:lnTo>
                    <a:lnTo>
                      <a:pt x="2602544" y="1584260"/>
                    </a:lnTo>
                    <a:lnTo>
                      <a:pt x="2606040" y="1554479"/>
                    </a:lnTo>
                    <a:close/>
                  </a:path>
                </a:pathLst>
              </a:custGeom>
              <a:ln w="9144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3" name="object 12">
                <a:extLst>
                  <a:ext uri="{FF2B5EF4-FFF2-40B4-BE49-F238E27FC236}">
                    <a16:creationId xmlns:a16="http://schemas.microsoft.com/office/drawing/2014/main" id="{97B5E4FB-1142-4B50-3684-00CB6ED577C0}"/>
                  </a:ext>
                </a:extLst>
              </p:cNvPr>
              <p:cNvSpPr/>
              <p:nvPr/>
            </p:nvSpPr>
            <p:spPr>
              <a:xfrm>
                <a:off x="2378201" y="1984248"/>
                <a:ext cx="1097280" cy="1097280"/>
              </a:xfrm>
              <a:custGeom>
                <a:avLst/>
                <a:gdLst/>
                <a:ahLst/>
                <a:cxnLst/>
                <a:rect l="l" t="t" r="r" b="b"/>
                <a:pathLst>
                  <a:path w="1097279" h="1097280">
                    <a:moveTo>
                      <a:pt x="1097279" y="0"/>
                    </a:moveTo>
                    <a:lnTo>
                      <a:pt x="0" y="0"/>
                    </a:lnTo>
                    <a:lnTo>
                      <a:pt x="0" y="1097279"/>
                    </a:lnTo>
                    <a:lnTo>
                      <a:pt x="1097279" y="1097279"/>
                    </a:lnTo>
                    <a:lnTo>
                      <a:pt x="1097279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4" name="object 13">
                <a:extLst>
                  <a:ext uri="{FF2B5EF4-FFF2-40B4-BE49-F238E27FC236}">
                    <a16:creationId xmlns:a16="http://schemas.microsoft.com/office/drawing/2014/main" id="{4C177E8F-73DD-F16B-80E2-26284D0C45B3}"/>
                  </a:ext>
                </a:extLst>
              </p:cNvPr>
              <p:cNvSpPr/>
              <p:nvPr/>
            </p:nvSpPr>
            <p:spPr>
              <a:xfrm>
                <a:off x="2378201" y="1984248"/>
                <a:ext cx="1097280" cy="1097280"/>
              </a:xfrm>
              <a:custGeom>
                <a:avLst/>
                <a:gdLst/>
                <a:ahLst/>
                <a:cxnLst/>
                <a:rect l="l" t="t" r="r" b="b"/>
                <a:pathLst>
                  <a:path w="1097279" h="1097280">
                    <a:moveTo>
                      <a:pt x="0" y="1097279"/>
                    </a:moveTo>
                    <a:lnTo>
                      <a:pt x="1097279" y="1097279"/>
                    </a:lnTo>
                    <a:lnTo>
                      <a:pt x="1097279" y="0"/>
                    </a:lnTo>
                    <a:lnTo>
                      <a:pt x="0" y="0"/>
                    </a:lnTo>
                    <a:lnTo>
                      <a:pt x="0" y="1097279"/>
                    </a:lnTo>
                    <a:close/>
                  </a:path>
                </a:pathLst>
              </a:custGeom>
              <a:ln w="9144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5" name="object 14">
                <a:extLst>
                  <a:ext uri="{FF2B5EF4-FFF2-40B4-BE49-F238E27FC236}">
                    <a16:creationId xmlns:a16="http://schemas.microsoft.com/office/drawing/2014/main" id="{A2581726-D3C9-0230-A2E4-E487BFE584A9}"/>
                  </a:ext>
                </a:extLst>
              </p:cNvPr>
              <p:cNvSpPr/>
              <p:nvPr/>
            </p:nvSpPr>
            <p:spPr>
              <a:xfrm>
                <a:off x="3749801" y="2258568"/>
                <a:ext cx="1280160" cy="548640"/>
              </a:xfrm>
              <a:custGeom>
                <a:avLst/>
                <a:gdLst/>
                <a:ahLst/>
                <a:cxnLst/>
                <a:rect l="l" t="t" r="r" b="b"/>
                <a:pathLst>
                  <a:path w="1280160" h="548639">
                    <a:moveTo>
                      <a:pt x="1280160" y="274320"/>
                    </a:moveTo>
                    <a:lnTo>
                      <a:pt x="1267127" y="218996"/>
                    </a:lnTo>
                    <a:lnTo>
                      <a:pt x="1229760" y="167485"/>
                    </a:lnTo>
                    <a:lnTo>
                      <a:pt x="1170659" y="120885"/>
                    </a:lnTo>
                    <a:lnTo>
                      <a:pt x="1133770" y="99770"/>
                    </a:lnTo>
                    <a:lnTo>
                      <a:pt x="1092422" y="80295"/>
                    </a:lnTo>
                    <a:lnTo>
                      <a:pt x="1046939" y="62597"/>
                    </a:lnTo>
                    <a:lnTo>
                      <a:pt x="997647" y="46813"/>
                    </a:lnTo>
                    <a:lnTo>
                      <a:pt x="944869" y="33081"/>
                    </a:lnTo>
                    <a:lnTo>
                      <a:pt x="888932" y="21538"/>
                    </a:lnTo>
                    <a:lnTo>
                      <a:pt x="830160" y="12321"/>
                    </a:lnTo>
                    <a:lnTo>
                      <a:pt x="768877" y="5567"/>
                    </a:lnTo>
                    <a:lnTo>
                      <a:pt x="705409" y="1414"/>
                    </a:lnTo>
                    <a:lnTo>
                      <a:pt x="640080" y="0"/>
                    </a:lnTo>
                    <a:lnTo>
                      <a:pt x="574625" y="1414"/>
                    </a:lnTo>
                    <a:lnTo>
                      <a:pt x="511063" y="5567"/>
                    </a:lnTo>
                    <a:lnTo>
                      <a:pt x="449716" y="12321"/>
                    </a:lnTo>
                    <a:lnTo>
                      <a:pt x="390905" y="21538"/>
                    </a:lnTo>
                    <a:lnTo>
                      <a:pt x="334952" y="33081"/>
                    </a:lnTo>
                    <a:lnTo>
                      <a:pt x="282178" y="46813"/>
                    </a:lnTo>
                    <a:lnTo>
                      <a:pt x="232904" y="62597"/>
                    </a:lnTo>
                    <a:lnTo>
                      <a:pt x="187451" y="80295"/>
                    </a:lnTo>
                    <a:lnTo>
                      <a:pt x="146143" y="99770"/>
                    </a:lnTo>
                    <a:lnTo>
                      <a:pt x="109299" y="120885"/>
                    </a:lnTo>
                    <a:lnTo>
                      <a:pt x="77241" y="143502"/>
                    </a:lnTo>
                    <a:lnTo>
                      <a:pt x="28771" y="192695"/>
                    </a:lnTo>
                    <a:lnTo>
                      <a:pt x="3303" y="246250"/>
                    </a:lnTo>
                    <a:lnTo>
                      <a:pt x="0" y="274320"/>
                    </a:lnTo>
                    <a:lnTo>
                      <a:pt x="3303" y="302264"/>
                    </a:lnTo>
                    <a:lnTo>
                      <a:pt x="28771" y="355661"/>
                    </a:lnTo>
                    <a:lnTo>
                      <a:pt x="77241" y="404799"/>
                    </a:lnTo>
                    <a:lnTo>
                      <a:pt x="109299" y="427419"/>
                    </a:lnTo>
                    <a:lnTo>
                      <a:pt x="146143" y="448552"/>
                    </a:lnTo>
                    <a:lnTo>
                      <a:pt x="187452" y="468058"/>
                    </a:lnTo>
                    <a:lnTo>
                      <a:pt x="232904" y="485796"/>
                    </a:lnTo>
                    <a:lnTo>
                      <a:pt x="282178" y="501625"/>
                    </a:lnTo>
                    <a:lnTo>
                      <a:pt x="334952" y="515404"/>
                    </a:lnTo>
                    <a:lnTo>
                      <a:pt x="390906" y="526994"/>
                    </a:lnTo>
                    <a:lnTo>
                      <a:pt x="449716" y="536253"/>
                    </a:lnTo>
                    <a:lnTo>
                      <a:pt x="511063" y="543041"/>
                    </a:lnTo>
                    <a:lnTo>
                      <a:pt x="574625" y="547216"/>
                    </a:lnTo>
                    <a:lnTo>
                      <a:pt x="640080" y="548639"/>
                    </a:lnTo>
                    <a:lnTo>
                      <a:pt x="705409" y="547216"/>
                    </a:lnTo>
                    <a:lnTo>
                      <a:pt x="768877" y="543041"/>
                    </a:lnTo>
                    <a:lnTo>
                      <a:pt x="830160" y="536253"/>
                    </a:lnTo>
                    <a:lnTo>
                      <a:pt x="888932" y="526994"/>
                    </a:lnTo>
                    <a:lnTo>
                      <a:pt x="944869" y="515404"/>
                    </a:lnTo>
                    <a:lnTo>
                      <a:pt x="997647" y="501625"/>
                    </a:lnTo>
                    <a:lnTo>
                      <a:pt x="1046939" y="485796"/>
                    </a:lnTo>
                    <a:lnTo>
                      <a:pt x="1092422" y="468058"/>
                    </a:lnTo>
                    <a:lnTo>
                      <a:pt x="1133770" y="448552"/>
                    </a:lnTo>
                    <a:lnTo>
                      <a:pt x="1170659" y="427419"/>
                    </a:lnTo>
                    <a:lnTo>
                      <a:pt x="1202764" y="404799"/>
                    </a:lnTo>
                    <a:lnTo>
                      <a:pt x="1251323" y="355661"/>
                    </a:lnTo>
                    <a:lnTo>
                      <a:pt x="1276847" y="302264"/>
                    </a:lnTo>
                    <a:lnTo>
                      <a:pt x="1280160" y="274320"/>
                    </a:lnTo>
                    <a:close/>
                  </a:path>
                </a:pathLst>
              </a:custGeom>
              <a:ln w="9144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16" name="object 15">
              <a:extLst>
                <a:ext uri="{FF2B5EF4-FFF2-40B4-BE49-F238E27FC236}">
                  <a16:creationId xmlns:a16="http://schemas.microsoft.com/office/drawing/2014/main" id="{EFFD9B51-1C54-86EB-9769-4877BA5852C0}"/>
                </a:ext>
              </a:extLst>
            </p:cNvPr>
            <p:cNvSpPr txBox="1"/>
            <p:nvPr/>
          </p:nvSpPr>
          <p:spPr>
            <a:xfrm>
              <a:off x="7224521" y="1777364"/>
              <a:ext cx="1371600" cy="376555"/>
            </a:xfrm>
            <a:prstGeom prst="rect">
              <a:avLst/>
            </a:prstGeom>
            <a:ln w="9144">
              <a:solidFill>
                <a:srgbClr val="000000"/>
              </a:solidFill>
            </a:ln>
          </p:spPr>
          <p:txBody>
            <a:bodyPr vert="horz" wrap="square" lIns="0" tIns="43815" rIns="0" bIns="0" rtlCol="0">
              <a:spAutoFit/>
            </a:bodyPr>
            <a:lstStyle/>
            <a:p>
              <a:pPr marL="153035">
                <a:lnSpc>
                  <a:spcPct val="100000"/>
                </a:lnSpc>
                <a:spcBef>
                  <a:spcPts val="345"/>
                </a:spcBef>
              </a:pPr>
              <a:r>
                <a:rPr sz="1400" b="1" spc="-5" dirty="0">
                  <a:latin typeface="Arial"/>
                  <a:cs typeface="Arial"/>
                </a:rPr>
                <a:t>département</a:t>
              </a:r>
              <a:endParaRPr sz="1400">
                <a:latin typeface="Arial"/>
                <a:cs typeface="Arial"/>
              </a:endParaRPr>
            </a:p>
          </p:txBody>
        </p:sp>
        <p:sp>
          <p:nvSpPr>
            <p:cNvPr id="17" name="object 16">
              <a:extLst>
                <a:ext uri="{FF2B5EF4-FFF2-40B4-BE49-F238E27FC236}">
                  <a16:creationId xmlns:a16="http://schemas.microsoft.com/office/drawing/2014/main" id="{FCB6BFC4-6697-4BC1-9263-1BEFECFA6FD9}"/>
                </a:ext>
              </a:extLst>
            </p:cNvPr>
            <p:cNvSpPr/>
            <p:nvPr/>
          </p:nvSpPr>
          <p:spPr>
            <a:xfrm>
              <a:off x="7224521" y="2153792"/>
              <a:ext cx="1371600" cy="0"/>
            </a:xfrm>
            <a:custGeom>
              <a:avLst/>
              <a:gdLst/>
              <a:ahLst/>
              <a:cxnLst/>
              <a:rect l="l" t="t" r="r" b="b"/>
              <a:pathLst>
                <a:path w="1371600">
                  <a:moveTo>
                    <a:pt x="0" y="0"/>
                  </a:moveTo>
                  <a:lnTo>
                    <a:pt x="1371600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7">
              <a:extLst>
                <a:ext uri="{FF2B5EF4-FFF2-40B4-BE49-F238E27FC236}">
                  <a16:creationId xmlns:a16="http://schemas.microsoft.com/office/drawing/2014/main" id="{83C54642-A110-3F50-B2AB-81B6B4BD9EED}"/>
                </a:ext>
              </a:extLst>
            </p:cNvPr>
            <p:cNvSpPr txBox="1"/>
            <p:nvPr/>
          </p:nvSpPr>
          <p:spPr>
            <a:xfrm>
              <a:off x="4207001" y="1868805"/>
              <a:ext cx="1097280" cy="323215"/>
            </a:xfrm>
            <a:prstGeom prst="rect">
              <a:avLst/>
            </a:prstGeom>
            <a:ln w="9144">
              <a:solidFill>
                <a:srgbClr val="000000"/>
              </a:solidFill>
            </a:ln>
          </p:spPr>
          <p:txBody>
            <a:bodyPr vert="horz" wrap="square" lIns="0" tIns="43815" rIns="0" bIns="0" rtlCol="0">
              <a:spAutoFit/>
            </a:bodyPr>
            <a:lstStyle/>
            <a:p>
              <a:pPr marL="189230">
                <a:lnSpc>
                  <a:spcPct val="100000"/>
                </a:lnSpc>
                <a:spcBef>
                  <a:spcPts val="345"/>
                </a:spcBef>
              </a:pPr>
              <a:r>
                <a:rPr sz="1400" b="1" spc="-10" dirty="0">
                  <a:latin typeface="Arial"/>
                  <a:cs typeface="Arial"/>
                </a:rPr>
                <a:t>employé</a:t>
              </a:r>
              <a:endParaRPr sz="1400">
                <a:latin typeface="Arial"/>
                <a:cs typeface="Arial"/>
              </a:endParaRPr>
            </a:p>
          </p:txBody>
        </p:sp>
        <p:sp>
          <p:nvSpPr>
            <p:cNvPr id="19" name="object 18">
              <a:extLst>
                <a:ext uri="{FF2B5EF4-FFF2-40B4-BE49-F238E27FC236}">
                  <a16:creationId xmlns:a16="http://schemas.microsoft.com/office/drawing/2014/main" id="{7EDAC805-B0E8-6F30-83AB-08FC243AB95A}"/>
                </a:ext>
              </a:extLst>
            </p:cNvPr>
            <p:cNvSpPr/>
            <p:nvPr/>
          </p:nvSpPr>
          <p:spPr>
            <a:xfrm>
              <a:off x="4207001" y="2191130"/>
              <a:ext cx="1097280" cy="1270"/>
            </a:xfrm>
            <a:custGeom>
              <a:avLst/>
              <a:gdLst/>
              <a:ahLst/>
              <a:cxnLst/>
              <a:rect l="l" t="t" r="r" b="b"/>
              <a:pathLst>
                <a:path w="1097279" h="1269">
                  <a:moveTo>
                    <a:pt x="0" y="0"/>
                  </a:moveTo>
                  <a:lnTo>
                    <a:pt x="1097280" y="761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19">
              <a:extLst>
                <a:ext uri="{FF2B5EF4-FFF2-40B4-BE49-F238E27FC236}">
                  <a16:creationId xmlns:a16="http://schemas.microsoft.com/office/drawing/2014/main" id="{DF40F16F-E21F-5B90-3143-3E8078C1F833}"/>
                </a:ext>
              </a:extLst>
            </p:cNvPr>
            <p:cNvSpPr txBox="1"/>
            <p:nvPr/>
          </p:nvSpPr>
          <p:spPr>
            <a:xfrm>
              <a:off x="4406138" y="3558407"/>
              <a:ext cx="699135" cy="87884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1400" spc="-5" dirty="0">
                  <a:latin typeface="Arial MT"/>
                  <a:cs typeface="Arial MT"/>
                </a:rPr>
                <a:t>participe</a:t>
              </a:r>
              <a:endParaRPr sz="1400">
                <a:latin typeface="Arial MT"/>
                <a:cs typeface="Arial MT"/>
              </a:endParaRPr>
            </a:p>
            <a:p>
              <a:pPr>
                <a:lnSpc>
                  <a:spcPct val="100000"/>
                </a:lnSpc>
              </a:pPr>
              <a:endParaRPr sz="1500">
                <a:latin typeface="Arial MT"/>
                <a:cs typeface="Arial MT"/>
              </a:endParaRPr>
            </a:p>
            <a:p>
              <a:pPr>
                <a:lnSpc>
                  <a:spcPct val="100000"/>
                </a:lnSpc>
                <a:spcBef>
                  <a:spcPts val="25"/>
                </a:spcBef>
              </a:pPr>
              <a:endParaRPr sz="1400">
                <a:latin typeface="Arial MT"/>
                <a:cs typeface="Arial MT"/>
              </a:endParaRPr>
            </a:p>
            <a:p>
              <a:pPr marL="440690">
                <a:lnSpc>
                  <a:spcPct val="100000"/>
                </a:lnSpc>
              </a:pPr>
              <a:r>
                <a:rPr sz="1400" spc="-5" dirty="0">
                  <a:latin typeface="Arial MT"/>
                  <a:cs typeface="Arial MT"/>
                </a:rPr>
                <a:t>m</a:t>
              </a:r>
              <a:endParaRPr sz="1400">
                <a:latin typeface="Arial MT"/>
                <a:cs typeface="Arial MT"/>
              </a:endParaRPr>
            </a:p>
          </p:txBody>
        </p:sp>
        <p:sp>
          <p:nvSpPr>
            <p:cNvPr id="21" name="object 20">
              <a:extLst>
                <a:ext uri="{FF2B5EF4-FFF2-40B4-BE49-F238E27FC236}">
                  <a16:creationId xmlns:a16="http://schemas.microsoft.com/office/drawing/2014/main" id="{491E3F6F-2EB6-DB17-EE51-9C4F3D283DA6}"/>
                </a:ext>
              </a:extLst>
            </p:cNvPr>
            <p:cNvSpPr/>
            <p:nvPr/>
          </p:nvSpPr>
          <p:spPr>
            <a:xfrm>
              <a:off x="4283201" y="4451985"/>
              <a:ext cx="944880" cy="1127760"/>
            </a:xfrm>
            <a:custGeom>
              <a:avLst/>
              <a:gdLst/>
              <a:ahLst/>
              <a:cxnLst/>
              <a:rect l="l" t="t" r="r" b="b"/>
              <a:pathLst>
                <a:path w="944879" h="1127760">
                  <a:moveTo>
                    <a:pt x="0" y="1127760"/>
                  </a:moveTo>
                  <a:lnTo>
                    <a:pt x="944879" y="1127760"/>
                  </a:lnTo>
                  <a:lnTo>
                    <a:pt x="944879" y="0"/>
                  </a:lnTo>
                  <a:lnTo>
                    <a:pt x="0" y="0"/>
                  </a:lnTo>
                  <a:lnTo>
                    <a:pt x="0" y="1127760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1">
              <a:extLst>
                <a:ext uri="{FF2B5EF4-FFF2-40B4-BE49-F238E27FC236}">
                  <a16:creationId xmlns:a16="http://schemas.microsoft.com/office/drawing/2014/main" id="{A7B03B4C-3543-E08C-2538-8AF6B71B54CE}"/>
                </a:ext>
              </a:extLst>
            </p:cNvPr>
            <p:cNvSpPr txBox="1"/>
            <p:nvPr/>
          </p:nvSpPr>
          <p:spPr>
            <a:xfrm>
              <a:off x="4283201" y="4451985"/>
              <a:ext cx="944880" cy="331470"/>
            </a:xfrm>
            <a:prstGeom prst="rect">
              <a:avLst/>
            </a:prstGeom>
            <a:ln w="9144">
              <a:solidFill>
                <a:srgbClr val="000000"/>
              </a:solidFill>
            </a:ln>
          </p:spPr>
          <p:txBody>
            <a:bodyPr vert="horz" wrap="square" lIns="0" tIns="44450" rIns="0" bIns="0" rtlCol="0">
              <a:spAutoFit/>
            </a:bodyPr>
            <a:lstStyle/>
            <a:p>
              <a:pPr marL="260985">
                <a:lnSpc>
                  <a:spcPct val="100000"/>
                </a:lnSpc>
                <a:spcBef>
                  <a:spcPts val="350"/>
                </a:spcBef>
              </a:pPr>
              <a:r>
                <a:rPr sz="1200" b="1" dirty="0">
                  <a:latin typeface="Arial"/>
                  <a:cs typeface="Arial"/>
                </a:rPr>
                <a:t>projet</a:t>
              </a:r>
              <a:endParaRPr sz="1200">
                <a:latin typeface="Arial"/>
                <a:cs typeface="Arial"/>
              </a:endParaRPr>
            </a:p>
          </p:txBody>
        </p:sp>
        <p:sp>
          <p:nvSpPr>
            <p:cNvPr id="23" name="object 22">
              <a:extLst>
                <a:ext uri="{FF2B5EF4-FFF2-40B4-BE49-F238E27FC236}">
                  <a16:creationId xmlns:a16="http://schemas.microsoft.com/office/drawing/2014/main" id="{C1BE937E-0E23-6CEC-0479-1F2EBA9796D7}"/>
                </a:ext>
              </a:extLst>
            </p:cNvPr>
            <p:cNvSpPr/>
            <p:nvPr/>
          </p:nvSpPr>
          <p:spPr>
            <a:xfrm>
              <a:off x="3292602" y="2074545"/>
              <a:ext cx="2286000" cy="2708910"/>
            </a:xfrm>
            <a:custGeom>
              <a:avLst/>
              <a:gdLst/>
              <a:ahLst/>
              <a:cxnLst/>
              <a:rect l="l" t="t" r="r" b="b"/>
              <a:pathLst>
                <a:path w="2286000" h="2708910">
                  <a:moveTo>
                    <a:pt x="0" y="0"/>
                  </a:moveTo>
                  <a:lnTo>
                    <a:pt x="0" y="91439"/>
                  </a:lnTo>
                </a:path>
                <a:path w="2286000" h="2708910">
                  <a:moveTo>
                    <a:pt x="1463040" y="914400"/>
                  </a:moveTo>
                  <a:lnTo>
                    <a:pt x="1463040" y="1371600"/>
                  </a:lnTo>
                </a:path>
                <a:path w="2286000" h="2708910">
                  <a:moveTo>
                    <a:pt x="990599" y="2708909"/>
                  </a:moveTo>
                  <a:lnTo>
                    <a:pt x="1935480" y="2708909"/>
                  </a:lnTo>
                </a:path>
                <a:path w="2286000" h="2708910">
                  <a:moveTo>
                    <a:pt x="1463040" y="1920239"/>
                  </a:moveTo>
                  <a:lnTo>
                    <a:pt x="1463040" y="2377439"/>
                  </a:lnTo>
                </a:path>
                <a:path w="2286000" h="2708910">
                  <a:moveTo>
                    <a:pt x="0" y="0"/>
                  </a:moveTo>
                  <a:lnTo>
                    <a:pt x="914399" y="0"/>
                  </a:lnTo>
                </a:path>
                <a:path w="2286000" h="2708910">
                  <a:moveTo>
                    <a:pt x="0" y="548639"/>
                  </a:moveTo>
                  <a:lnTo>
                    <a:pt x="0" y="731519"/>
                  </a:lnTo>
                  <a:lnTo>
                    <a:pt x="914399" y="731519"/>
                  </a:lnTo>
                </a:path>
                <a:path w="2286000" h="2708910">
                  <a:moveTo>
                    <a:pt x="2011680" y="365759"/>
                  </a:moveTo>
                  <a:lnTo>
                    <a:pt x="2286000" y="365759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3">
              <a:extLst>
                <a:ext uri="{FF2B5EF4-FFF2-40B4-BE49-F238E27FC236}">
                  <a16:creationId xmlns:a16="http://schemas.microsoft.com/office/drawing/2014/main" id="{6A5050E9-3244-702E-061C-3C48410C0DD4}"/>
                </a:ext>
              </a:extLst>
            </p:cNvPr>
            <p:cNvSpPr txBox="1"/>
            <p:nvPr/>
          </p:nvSpPr>
          <p:spPr>
            <a:xfrm>
              <a:off x="5898896" y="2255389"/>
              <a:ext cx="1338580" cy="23876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  <a:tabLst>
                  <a:tab pos="959485" algn="l"/>
                  <a:tab pos="1325245" algn="l"/>
                </a:tabLst>
              </a:pPr>
              <a:r>
                <a:rPr sz="1400" spc="-5" dirty="0">
                  <a:latin typeface="Arial MT"/>
                  <a:cs typeface="Arial MT"/>
                </a:rPr>
                <a:t>travaille	</a:t>
              </a:r>
              <a:r>
                <a:rPr sz="1400" u="sng" spc="-10" dirty="0">
                  <a:uFill>
                    <a:solidFill>
                      <a:srgbClr val="000000"/>
                    </a:solidFill>
                  </a:uFill>
                  <a:latin typeface="Arial MT"/>
                  <a:cs typeface="Arial MT"/>
                </a:rPr>
                <a:t> </a:t>
              </a:r>
              <a:r>
                <a:rPr sz="1400" u="sng" spc="-5" dirty="0">
                  <a:uFill>
                    <a:solidFill>
                      <a:srgbClr val="000000"/>
                    </a:solidFill>
                  </a:uFill>
                  <a:latin typeface="Arial MT"/>
                  <a:cs typeface="Arial MT"/>
                </a:rPr>
                <a:t>	</a:t>
              </a:r>
              <a:endParaRPr sz="1400">
                <a:latin typeface="Arial MT"/>
                <a:cs typeface="Arial MT"/>
              </a:endParaRPr>
            </a:p>
          </p:txBody>
        </p:sp>
        <p:sp>
          <p:nvSpPr>
            <p:cNvPr id="25" name="object 24">
              <a:extLst>
                <a:ext uri="{FF2B5EF4-FFF2-40B4-BE49-F238E27FC236}">
                  <a16:creationId xmlns:a16="http://schemas.microsoft.com/office/drawing/2014/main" id="{74B6B6E9-2F55-C8D4-8990-2760A1B2A578}"/>
                </a:ext>
              </a:extLst>
            </p:cNvPr>
            <p:cNvSpPr txBox="1"/>
            <p:nvPr/>
          </p:nvSpPr>
          <p:spPr>
            <a:xfrm>
              <a:off x="3061969" y="2278249"/>
              <a:ext cx="461009" cy="23876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1400" spc="-5" dirty="0">
                  <a:latin typeface="Arial MT"/>
                  <a:cs typeface="Arial MT"/>
                </a:rPr>
                <a:t>dirige</a:t>
              </a:r>
              <a:endParaRPr sz="1400">
                <a:latin typeface="Arial MT"/>
                <a:cs typeface="Arial MT"/>
              </a:endParaRPr>
            </a:p>
          </p:txBody>
        </p:sp>
        <p:sp>
          <p:nvSpPr>
            <p:cNvPr id="26" name="object 25">
              <a:extLst>
                <a:ext uri="{FF2B5EF4-FFF2-40B4-BE49-F238E27FC236}">
                  <a16:creationId xmlns:a16="http://schemas.microsoft.com/office/drawing/2014/main" id="{01185C5E-88E2-D976-7E98-A3FAE8CE4DDA}"/>
                </a:ext>
              </a:extLst>
            </p:cNvPr>
            <p:cNvSpPr txBox="1"/>
            <p:nvPr/>
          </p:nvSpPr>
          <p:spPr>
            <a:xfrm>
              <a:off x="4011422" y="1821049"/>
              <a:ext cx="124460" cy="23876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5"/>
                </a:spcBef>
              </a:pPr>
              <a:r>
                <a:rPr sz="1400" spc="-5" dirty="0">
                  <a:latin typeface="Arial MT"/>
                  <a:cs typeface="Arial MT"/>
                </a:rPr>
                <a:t>1</a:t>
              </a:r>
              <a:endParaRPr sz="1400">
                <a:latin typeface="Arial MT"/>
                <a:cs typeface="Arial M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443974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72B104-954E-BFF3-74AA-3D4FE304D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3676"/>
            <a:ext cx="10515600" cy="706438"/>
          </a:xfrm>
        </p:spPr>
        <p:txBody>
          <a:bodyPr/>
          <a:lstStyle/>
          <a:p>
            <a:pPr algn="ctr"/>
            <a:r>
              <a:rPr lang="fr-FR" b="1" dirty="0"/>
              <a:t>V Les différents modèles de données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BC3A6DE-588A-A569-2786-9CBB25873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639" y="1042987"/>
            <a:ext cx="11344274" cy="5514975"/>
          </a:xfrm>
        </p:spPr>
        <p:txBody>
          <a:bodyPr/>
          <a:lstStyle/>
          <a:p>
            <a:r>
              <a:rPr lang="fr-FR" dirty="0"/>
              <a:t>• L'organisation des données au sein d'une BD a une importance essentielle pour faciliter l'accès et la mise à jour des donnée</a:t>
            </a:r>
          </a:p>
        </p:txBody>
      </p:sp>
      <p:grpSp>
        <p:nvGrpSpPr>
          <p:cNvPr id="73" name="Groupe 72">
            <a:extLst>
              <a:ext uri="{FF2B5EF4-FFF2-40B4-BE49-F238E27FC236}">
                <a16:creationId xmlns:a16="http://schemas.microsoft.com/office/drawing/2014/main" id="{E5C7A38C-5EA0-6A03-FB81-F780895F1640}"/>
              </a:ext>
            </a:extLst>
          </p:cNvPr>
          <p:cNvGrpSpPr/>
          <p:nvPr/>
        </p:nvGrpSpPr>
        <p:grpSpPr>
          <a:xfrm>
            <a:off x="2293428" y="2073339"/>
            <a:ext cx="6410707" cy="4484623"/>
            <a:chOff x="2293428" y="2073339"/>
            <a:chExt cx="6410707" cy="4484623"/>
          </a:xfrm>
        </p:grpSpPr>
        <p:grpSp>
          <p:nvGrpSpPr>
            <p:cNvPr id="4" name="object 4">
              <a:extLst>
                <a:ext uri="{FF2B5EF4-FFF2-40B4-BE49-F238E27FC236}">
                  <a16:creationId xmlns:a16="http://schemas.microsoft.com/office/drawing/2014/main" id="{ED00C866-0F08-E7CF-BC8F-D1789B46D8C6}"/>
                </a:ext>
              </a:extLst>
            </p:cNvPr>
            <p:cNvGrpSpPr/>
            <p:nvPr/>
          </p:nvGrpSpPr>
          <p:grpSpPr>
            <a:xfrm>
              <a:off x="3390709" y="2073339"/>
              <a:ext cx="650875" cy="285750"/>
              <a:chOff x="1776222" y="3367278"/>
              <a:chExt cx="650875" cy="285750"/>
            </a:xfrm>
          </p:grpSpPr>
          <p:sp>
            <p:nvSpPr>
              <p:cNvPr id="5" name="object 5">
                <a:extLst>
                  <a:ext uri="{FF2B5EF4-FFF2-40B4-BE49-F238E27FC236}">
                    <a16:creationId xmlns:a16="http://schemas.microsoft.com/office/drawing/2014/main" id="{48E699DC-8CDC-B3B1-7083-D09470250EA5}"/>
                  </a:ext>
                </a:extLst>
              </p:cNvPr>
              <p:cNvSpPr/>
              <p:nvPr/>
            </p:nvSpPr>
            <p:spPr>
              <a:xfrm>
                <a:off x="1780794" y="3371850"/>
                <a:ext cx="641985" cy="276860"/>
              </a:xfrm>
              <a:custGeom>
                <a:avLst/>
                <a:gdLst/>
                <a:ahLst/>
                <a:cxnLst/>
                <a:rect l="l" t="t" r="r" b="b"/>
                <a:pathLst>
                  <a:path w="641985" h="276860">
                    <a:moveTo>
                      <a:pt x="641604" y="0"/>
                    </a:moveTo>
                    <a:lnTo>
                      <a:pt x="0" y="0"/>
                    </a:lnTo>
                    <a:lnTo>
                      <a:pt x="0" y="276605"/>
                    </a:lnTo>
                    <a:lnTo>
                      <a:pt x="641604" y="276605"/>
                    </a:lnTo>
                    <a:lnTo>
                      <a:pt x="641604" y="0"/>
                    </a:lnTo>
                    <a:close/>
                  </a:path>
                </a:pathLst>
              </a:custGeom>
              <a:solidFill>
                <a:srgbClr val="DDDDD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" name="object 6">
                <a:extLst>
                  <a:ext uri="{FF2B5EF4-FFF2-40B4-BE49-F238E27FC236}">
                    <a16:creationId xmlns:a16="http://schemas.microsoft.com/office/drawing/2014/main" id="{773F34A3-6547-18FC-39B1-2425A81C9D2F}"/>
                  </a:ext>
                </a:extLst>
              </p:cNvPr>
              <p:cNvSpPr/>
              <p:nvPr/>
            </p:nvSpPr>
            <p:spPr>
              <a:xfrm>
                <a:off x="1780794" y="3371850"/>
                <a:ext cx="641985" cy="276860"/>
              </a:xfrm>
              <a:custGeom>
                <a:avLst/>
                <a:gdLst/>
                <a:ahLst/>
                <a:cxnLst/>
                <a:rect l="l" t="t" r="r" b="b"/>
                <a:pathLst>
                  <a:path w="641985" h="276860">
                    <a:moveTo>
                      <a:pt x="0" y="276605"/>
                    </a:moveTo>
                    <a:lnTo>
                      <a:pt x="641604" y="276605"/>
                    </a:lnTo>
                    <a:lnTo>
                      <a:pt x="641604" y="0"/>
                    </a:lnTo>
                    <a:lnTo>
                      <a:pt x="0" y="0"/>
                    </a:lnTo>
                    <a:lnTo>
                      <a:pt x="0" y="276605"/>
                    </a:lnTo>
                    <a:close/>
                  </a:path>
                </a:pathLst>
              </a:custGeom>
              <a:ln w="9144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7" name="object 7">
              <a:extLst>
                <a:ext uri="{FF2B5EF4-FFF2-40B4-BE49-F238E27FC236}">
                  <a16:creationId xmlns:a16="http://schemas.microsoft.com/office/drawing/2014/main" id="{F1FFE9E0-0DAC-E240-AA6B-CF3FD8195E67}"/>
                </a:ext>
              </a:extLst>
            </p:cNvPr>
            <p:cNvGrpSpPr/>
            <p:nvPr/>
          </p:nvGrpSpPr>
          <p:grpSpPr>
            <a:xfrm>
              <a:off x="2750628" y="2713419"/>
              <a:ext cx="651510" cy="285750"/>
              <a:chOff x="1136141" y="4007358"/>
              <a:chExt cx="651510" cy="285750"/>
            </a:xfrm>
          </p:grpSpPr>
          <p:sp>
            <p:nvSpPr>
              <p:cNvPr id="8" name="object 8">
                <a:extLst>
                  <a:ext uri="{FF2B5EF4-FFF2-40B4-BE49-F238E27FC236}">
                    <a16:creationId xmlns:a16="http://schemas.microsoft.com/office/drawing/2014/main" id="{3934190D-DA07-0D25-9ED1-53183290756B}"/>
                  </a:ext>
                </a:extLst>
              </p:cNvPr>
              <p:cNvSpPr/>
              <p:nvPr/>
            </p:nvSpPr>
            <p:spPr>
              <a:xfrm>
                <a:off x="1140713" y="4011930"/>
                <a:ext cx="642620" cy="276860"/>
              </a:xfrm>
              <a:custGeom>
                <a:avLst/>
                <a:gdLst/>
                <a:ahLst/>
                <a:cxnLst/>
                <a:rect l="l" t="t" r="r" b="b"/>
                <a:pathLst>
                  <a:path w="642619" h="276860">
                    <a:moveTo>
                      <a:pt x="642365" y="0"/>
                    </a:moveTo>
                    <a:lnTo>
                      <a:pt x="0" y="0"/>
                    </a:lnTo>
                    <a:lnTo>
                      <a:pt x="0" y="276606"/>
                    </a:lnTo>
                    <a:lnTo>
                      <a:pt x="642365" y="276606"/>
                    </a:lnTo>
                    <a:lnTo>
                      <a:pt x="642365" y="0"/>
                    </a:lnTo>
                    <a:close/>
                  </a:path>
                </a:pathLst>
              </a:custGeom>
              <a:solidFill>
                <a:srgbClr val="DDDDD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" name="object 9">
                <a:extLst>
                  <a:ext uri="{FF2B5EF4-FFF2-40B4-BE49-F238E27FC236}">
                    <a16:creationId xmlns:a16="http://schemas.microsoft.com/office/drawing/2014/main" id="{B52FB21F-65DB-5DD5-6285-C2B1BF307BCE}"/>
                  </a:ext>
                </a:extLst>
              </p:cNvPr>
              <p:cNvSpPr/>
              <p:nvPr/>
            </p:nvSpPr>
            <p:spPr>
              <a:xfrm>
                <a:off x="1140713" y="4011930"/>
                <a:ext cx="642620" cy="276860"/>
              </a:xfrm>
              <a:custGeom>
                <a:avLst/>
                <a:gdLst/>
                <a:ahLst/>
                <a:cxnLst/>
                <a:rect l="l" t="t" r="r" b="b"/>
                <a:pathLst>
                  <a:path w="642619" h="276860">
                    <a:moveTo>
                      <a:pt x="0" y="276606"/>
                    </a:moveTo>
                    <a:lnTo>
                      <a:pt x="642365" y="276606"/>
                    </a:lnTo>
                    <a:lnTo>
                      <a:pt x="642365" y="0"/>
                    </a:lnTo>
                    <a:lnTo>
                      <a:pt x="0" y="0"/>
                    </a:lnTo>
                    <a:lnTo>
                      <a:pt x="0" y="276606"/>
                    </a:lnTo>
                    <a:close/>
                  </a:path>
                </a:pathLst>
              </a:custGeom>
              <a:ln w="9144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10">
              <a:extLst>
                <a:ext uri="{FF2B5EF4-FFF2-40B4-BE49-F238E27FC236}">
                  <a16:creationId xmlns:a16="http://schemas.microsoft.com/office/drawing/2014/main" id="{F9456063-596E-D119-8C4B-263130D4412E}"/>
                </a:ext>
              </a:extLst>
            </p:cNvPr>
            <p:cNvGrpSpPr/>
            <p:nvPr/>
          </p:nvGrpSpPr>
          <p:grpSpPr>
            <a:xfrm>
              <a:off x="4212907" y="2713419"/>
              <a:ext cx="651510" cy="285750"/>
              <a:chOff x="2598420" y="4007358"/>
              <a:chExt cx="651510" cy="285750"/>
            </a:xfrm>
          </p:grpSpPr>
          <p:sp>
            <p:nvSpPr>
              <p:cNvPr id="11" name="object 11">
                <a:extLst>
                  <a:ext uri="{FF2B5EF4-FFF2-40B4-BE49-F238E27FC236}">
                    <a16:creationId xmlns:a16="http://schemas.microsoft.com/office/drawing/2014/main" id="{72C2E795-0ECC-C894-BF47-4715FC4EC115}"/>
                  </a:ext>
                </a:extLst>
              </p:cNvPr>
              <p:cNvSpPr/>
              <p:nvPr/>
            </p:nvSpPr>
            <p:spPr>
              <a:xfrm>
                <a:off x="2602992" y="4011930"/>
                <a:ext cx="642620" cy="276860"/>
              </a:xfrm>
              <a:custGeom>
                <a:avLst/>
                <a:gdLst/>
                <a:ahLst/>
                <a:cxnLst/>
                <a:rect l="l" t="t" r="r" b="b"/>
                <a:pathLst>
                  <a:path w="642619" h="276860">
                    <a:moveTo>
                      <a:pt x="642366" y="0"/>
                    </a:moveTo>
                    <a:lnTo>
                      <a:pt x="0" y="0"/>
                    </a:lnTo>
                    <a:lnTo>
                      <a:pt x="0" y="276606"/>
                    </a:lnTo>
                    <a:lnTo>
                      <a:pt x="642366" y="276606"/>
                    </a:lnTo>
                    <a:lnTo>
                      <a:pt x="642366" y="0"/>
                    </a:lnTo>
                    <a:close/>
                  </a:path>
                </a:pathLst>
              </a:custGeom>
              <a:solidFill>
                <a:srgbClr val="DDDDD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2" name="object 12">
                <a:extLst>
                  <a:ext uri="{FF2B5EF4-FFF2-40B4-BE49-F238E27FC236}">
                    <a16:creationId xmlns:a16="http://schemas.microsoft.com/office/drawing/2014/main" id="{EDC75FEF-CD8B-4116-5449-75A95E431A6C}"/>
                  </a:ext>
                </a:extLst>
              </p:cNvPr>
              <p:cNvSpPr/>
              <p:nvPr/>
            </p:nvSpPr>
            <p:spPr>
              <a:xfrm>
                <a:off x="2602992" y="4011930"/>
                <a:ext cx="642620" cy="276860"/>
              </a:xfrm>
              <a:custGeom>
                <a:avLst/>
                <a:gdLst/>
                <a:ahLst/>
                <a:cxnLst/>
                <a:rect l="l" t="t" r="r" b="b"/>
                <a:pathLst>
                  <a:path w="642619" h="276860">
                    <a:moveTo>
                      <a:pt x="0" y="276606"/>
                    </a:moveTo>
                    <a:lnTo>
                      <a:pt x="642366" y="276606"/>
                    </a:lnTo>
                    <a:lnTo>
                      <a:pt x="642366" y="0"/>
                    </a:lnTo>
                    <a:lnTo>
                      <a:pt x="0" y="0"/>
                    </a:lnTo>
                    <a:lnTo>
                      <a:pt x="0" y="276606"/>
                    </a:lnTo>
                    <a:close/>
                  </a:path>
                </a:pathLst>
              </a:custGeom>
              <a:ln w="9144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3" name="object 13">
              <a:extLst>
                <a:ext uri="{FF2B5EF4-FFF2-40B4-BE49-F238E27FC236}">
                  <a16:creationId xmlns:a16="http://schemas.microsoft.com/office/drawing/2014/main" id="{5036621A-3EE2-2C53-F1CD-F0DF65467D90}"/>
                </a:ext>
              </a:extLst>
            </p:cNvPr>
            <p:cNvGrpSpPr/>
            <p:nvPr/>
          </p:nvGrpSpPr>
          <p:grpSpPr>
            <a:xfrm>
              <a:off x="2293428" y="3262058"/>
              <a:ext cx="651510" cy="285750"/>
              <a:chOff x="678941" y="4555997"/>
              <a:chExt cx="651510" cy="285750"/>
            </a:xfrm>
          </p:grpSpPr>
          <p:sp>
            <p:nvSpPr>
              <p:cNvPr id="14" name="object 14">
                <a:extLst>
                  <a:ext uri="{FF2B5EF4-FFF2-40B4-BE49-F238E27FC236}">
                    <a16:creationId xmlns:a16="http://schemas.microsoft.com/office/drawing/2014/main" id="{853B8C63-9800-B79F-4A26-4258A540AE3F}"/>
                  </a:ext>
                </a:extLst>
              </p:cNvPr>
              <p:cNvSpPr/>
              <p:nvPr/>
            </p:nvSpPr>
            <p:spPr>
              <a:xfrm>
                <a:off x="683513" y="4560569"/>
                <a:ext cx="642620" cy="276860"/>
              </a:xfrm>
              <a:custGeom>
                <a:avLst/>
                <a:gdLst/>
                <a:ahLst/>
                <a:cxnLst/>
                <a:rect l="l" t="t" r="r" b="b"/>
                <a:pathLst>
                  <a:path w="642619" h="276860">
                    <a:moveTo>
                      <a:pt x="642366" y="0"/>
                    </a:moveTo>
                    <a:lnTo>
                      <a:pt x="0" y="0"/>
                    </a:lnTo>
                    <a:lnTo>
                      <a:pt x="0" y="276605"/>
                    </a:lnTo>
                    <a:lnTo>
                      <a:pt x="642366" y="276605"/>
                    </a:lnTo>
                    <a:lnTo>
                      <a:pt x="642366" y="0"/>
                    </a:lnTo>
                    <a:close/>
                  </a:path>
                </a:pathLst>
              </a:custGeom>
              <a:solidFill>
                <a:srgbClr val="DDDDD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5" name="object 15">
                <a:extLst>
                  <a:ext uri="{FF2B5EF4-FFF2-40B4-BE49-F238E27FC236}">
                    <a16:creationId xmlns:a16="http://schemas.microsoft.com/office/drawing/2014/main" id="{C82B07CF-192C-E157-D33D-9CE2D223E921}"/>
                  </a:ext>
                </a:extLst>
              </p:cNvPr>
              <p:cNvSpPr/>
              <p:nvPr/>
            </p:nvSpPr>
            <p:spPr>
              <a:xfrm>
                <a:off x="683513" y="4560569"/>
                <a:ext cx="642620" cy="276860"/>
              </a:xfrm>
              <a:custGeom>
                <a:avLst/>
                <a:gdLst/>
                <a:ahLst/>
                <a:cxnLst/>
                <a:rect l="l" t="t" r="r" b="b"/>
                <a:pathLst>
                  <a:path w="642619" h="276860">
                    <a:moveTo>
                      <a:pt x="0" y="276605"/>
                    </a:moveTo>
                    <a:lnTo>
                      <a:pt x="642366" y="276605"/>
                    </a:lnTo>
                    <a:lnTo>
                      <a:pt x="642366" y="0"/>
                    </a:lnTo>
                    <a:lnTo>
                      <a:pt x="0" y="0"/>
                    </a:lnTo>
                    <a:lnTo>
                      <a:pt x="0" y="276605"/>
                    </a:lnTo>
                    <a:close/>
                  </a:path>
                </a:pathLst>
              </a:custGeom>
              <a:ln w="9144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6" name="object 16">
              <a:extLst>
                <a:ext uri="{FF2B5EF4-FFF2-40B4-BE49-F238E27FC236}">
                  <a16:creationId xmlns:a16="http://schemas.microsoft.com/office/drawing/2014/main" id="{8202132E-9052-FBA3-E527-599FD3B33996}"/>
                </a:ext>
              </a:extLst>
            </p:cNvPr>
            <p:cNvGrpSpPr/>
            <p:nvPr/>
          </p:nvGrpSpPr>
          <p:grpSpPr>
            <a:xfrm>
              <a:off x="3024948" y="3262058"/>
              <a:ext cx="651510" cy="285750"/>
              <a:chOff x="1410461" y="4555997"/>
              <a:chExt cx="651510" cy="285750"/>
            </a:xfrm>
          </p:grpSpPr>
          <p:sp>
            <p:nvSpPr>
              <p:cNvPr id="17" name="object 17">
                <a:extLst>
                  <a:ext uri="{FF2B5EF4-FFF2-40B4-BE49-F238E27FC236}">
                    <a16:creationId xmlns:a16="http://schemas.microsoft.com/office/drawing/2014/main" id="{4D36EFA5-806F-F42A-0B98-730D41C6130C}"/>
                  </a:ext>
                </a:extLst>
              </p:cNvPr>
              <p:cNvSpPr/>
              <p:nvPr/>
            </p:nvSpPr>
            <p:spPr>
              <a:xfrm>
                <a:off x="1415033" y="4560569"/>
                <a:ext cx="642620" cy="276860"/>
              </a:xfrm>
              <a:custGeom>
                <a:avLst/>
                <a:gdLst/>
                <a:ahLst/>
                <a:cxnLst/>
                <a:rect l="l" t="t" r="r" b="b"/>
                <a:pathLst>
                  <a:path w="642619" h="276860">
                    <a:moveTo>
                      <a:pt x="642366" y="0"/>
                    </a:moveTo>
                    <a:lnTo>
                      <a:pt x="0" y="0"/>
                    </a:lnTo>
                    <a:lnTo>
                      <a:pt x="0" y="276605"/>
                    </a:lnTo>
                    <a:lnTo>
                      <a:pt x="642366" y="276605"/>
                    </a:lnTo>
                    <a:lnTo>
                      <a:pt x="642366" y="0"/>
                    </a:lnTo>
                    <a:close/>
                  </a:path>
                </a:pathLst>
              </a:custGeom>
              <a:solidFill>
                <a:srgbClr val="DDDDD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8" name="object 18">
                <a:extLst>
                  <a:ext uri="{FF2B5EF4-FFF2-40B4-BE49-F238E27FC236}">
                    <a16:creationId xmlns:a16="http://schemas.microsoft.com/office/drawing/2014/main" id="{8A8871DB-8D1D-39D8-B498-F1A61F75CCB3}"/>
                  </a:ext>
                </a:extLst>
              </p:cNvPr>
              <p:cNvSpPr/>
              <p:nvPr/>
            </p:nvSpPr>
            <p:spPr>
              <a:xfrm>
                <a:off x="1415033" y="4560569"/>
                <a:ext cx="642620" cy="276860"/>
              </a:xfrm>
              <a:custGeom>
                <a:avLst/>
                <a:gdLst/>
                <a:ahLst/>
                <a:cxnLst/>
                <a:rect l="l" t="t" r="r" b="b"/>
                <a:pathLst>
                  <a:path w="642619" h="276860">
                    <a:moveTo>
                      <a:pt x="0" y="276605"/>
                    </a:moveTo>
                    <a:lnTo>
                      <a:pt x="642366" y="276605"/>
                    </a:lnTo>
                    <a:lnTo>
                      <a:pt x="642366" y="0"/>
                    </a:lnTo>
                    <a:lnTo>
                      <a:pt x="0" y="0"/>
                    </a:lnTo>
                    <a:lnTo>
                      <a:pt x="0" y="276605"/>
                    </a:lnTo>
                    <a:close/>
                  </a:path>
                </a:pathLst>
              </a:custGeom>
              <a:ln w="9144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9" name="object 19">
              <a:extLst>
                <a:ext uri="{FF2B5EF4-FFF2-40B4-BE49-F238E27FC236}">
                  <a16:creationId xmlns:a16="http://schemas.microsoft.com/office/drawing/2014/main" id="{E8D4EDDE-ADBA-DCCA-FDFC-D1B9A84A79DE}"/>
                </a:ext>
              </a:extLst>
            </p:cNvPr>
            <p:cNvGrpSpPr/>
            <p:nvPr/>
          </p:nvGrpSpPr>
          <p:grpSpPr>
            <a:xfrm>
              <a:off x="3847909" y="3262058"/>
              <a:ext cx="650875" cy="285750"/>
              <a:chOff x="2233422" y="4555997"/>
              <a:chExt cx="650875" cy="285750"/>
            </a:xfrm>
          </p:grpSpPr>
          <p:sp>
            <p:nvSpPr>
              <p:cNvPr id="20" name="object 20">
                <a:extLst>
                  <a:ext uri="{FF2B5EF4-FFF2-40B4-BE49-F238E27FC236}">
                    <a16:creationId xmlns:a16="http://schemas.microsoft.com/office/drawing/2014/main" id="{B0A1FB13-8BD3-0115-0CC5-CB0F3CC95B9D}"/>
                  </a:ext>
                </a:extLst>
              </p:cNvPr>
              <p:cNvSpPr/>
              <p:nvPr/>
            </p:nvSpPr>
            <p:spPr>
              <a:xfrm>
                <a:off x="2237994" y="4560569"/>
                <a:ext cx="641985" cy="276860"/>
              </a:xfrm>
              <a:custGeom>
                <a:avLst/>
                <a:gdLst/>
                <a:ahLst/>
                <a:cxnLst/>
                <a:rect l="l" t="t" r="r" b="b"/>
                <a:pathLst>
                  <a:path w="641985" h="276860">
                    <a:moveTo>
                      <a:pt x="641604" y="0"/>
                    </a:moveTo>
                    <a:lnTo>
                      <a:pt x="0" y="0"/>
                    </a:lnTo>
                    <a:lnTo>
                      <a:pt x="0" y="276605"/>
                    </a:lnTo>
                    <a:lnTo>
                      <a:pt x="641604" y="276605"/>
                    </a:lnTo>
                    <a:lnTo>
                      <a:pt x="641604" y="0"/>
                    </a:lnTo>
                    <a:close/>
                  </a:path>
                </a:pathLst>
              </a:custGeom>
              <a:solidFill>
                <a:srgbClr val="DDDDD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21" name="object 21">
                <a:extLst>
                  <a:ext uri="{FF2B5EF4-FFF2-40B4-BE49-F238E27FC236}">
                    <a16:creationId xmlns:a16="http://schemas.microsoft.com/office/drawing/2014/main" id="{5F689D97-83A1-7837-E62E-01C61D31A7B2}"/>
                  </a:ext>
                </a:extLst>
              </p:cNvPr>
              <p:cNvSpPr/>
              <p:nvPr/>
            </p:nvSpPr>
            <p:spPr>
              <a:xfrm>
                <a:off x="2237994" y="4560569"/>
                <a:ext cx="641985" cy="276860"/>
              </a:xfrm>
              <a:custGeom>
                <a:avLst/>
                <a:gdLst/>
                <a:ahLst/>
                <a:cxnLst/>
                <a:rect l="l" t="t" r="r" b="b"/>
                <a:pathLst>
                  <a:path w="641985" h="276860">
                    <a:moveTo>
                      <a:pt x="0" y="276605"/>
                    </a:moveTo>
                    <a:lnTo>
                      <a:pt x="641604" y="276605"/>
                    </a:lnTo>
                    <a:lnTo>
                      <a:pt x="641604" y="0"/>
                    </a:lnTo>
                    <a:lnTo>
                      <a:pt x="0" y="0"/>
                    </a:lnTo>
                    <a:lnTo>
                      <a:pt x="0" y="276605"/>
                    </a:lnTo>
                    <a:close/>
                  </a:path>
                </a:pathLst>
              </a:custGeom>
              <a:ln w="9144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22" name="object 22">
              <a:extLst>
                <a:ext uri="{FF2B5EF4-FFF2-40B4-BE49-F238E27FC236}">
                  <a16:creationId xmlns:a16="http://schemas.microsoft.com/office/drawing/2014/main" id="{EA3A9E83-15C8-A6C1-8185-41666BC9F09C}"/>
                </a:ext>
              </a:extLst>
            </p:cNvPr>
            <p:cNvSpPr txBox="1"/>
            <p:nvPr/>
          </p:nvSpPr>
          <p:spPr>
            <a:xfrm>
              <a:off x="2755200" y="3632390"/>
              <a:ext cx="1373505" cy="551180"/>
            </a:xfrm>
            <a:prstGeom prst="rect">
              <a:avLst/>
            </a:prstGeom>
            <a:ln w="9144">
              <a:solidFill>
                <a:srgbClr val="000000"/>
              </a:solidFill>
            </a:ln>
          </p:spPr>
          <p:txBody>
            <a:bodyPr vert="horz" wrap="square" lIns="0" tIns="46990" rIns="0" bIns="0" rtlCol="0">
              <a:spAutoFit/>
            </a:bodyPr>
            <a:lstStyle/>
            <a:p>
              <a:pPr marL="286385" marR="135890" indent="-143510">
                <a:lnSpc>
                  <a:spcPts val="1630"/>
                </a:lnSpc>
                <a:spcBef>
                  <a:spcPts val="370"/>
                </a:spcBef>
              </a:pPr>
              <a:r>
                <a:rPr sz="1400" b="1" spc="-10" dirty="0">
                  <a:solidFill>
                    <a:srgbClr val="FF0000"/>
                  </a:solidFill>
                  <a:latin typeface="Arial"/>
                  <a:cs typeface="Arial"/>
                </a:rPr>
                <a:t>Hi</a:t>
              </a:r>
              <a:r>
                <a:rPr sz="1400" b="1" spc="-15" dirty="0">
                  <a:solidFill>
                    <a:srgbClr val="FF0000"/>
                  </a:solidFill>
                  <a:latin typeface="Arial"/>
                  <a:cs typeface="Arial"/>
                </a:rPr>
                <a:t>é</a:t>
              </a:r>
              <a:r>
                <a:rPr sz="1400" b="1" spc="5" dirty="0">
                  <a:solidFill>
                    <a:srgbClr val="FF0000"/>
                  </a:solidFill>
                  <a:latin typeface="Arial"/>
                  <a:cs typeface="Arial"/>
                </a:rPr>
                <a:t>r</a:t>
              </a:r>
              <a:r>
                <a:rPr sz="1400" b="1" spc="-15" dirty="0">
                  <a:solidFill>
                    <a:srgbClr val="FF0000"/>
                  </a:solidFill>
                  <a:latin typeface="Arial"/>
                  <a:cs typeface="Arial"/>
                </a:rPr>
                <a:t>a</a:t>
              </a:r>
              <a:r>
                <a:rPr sz="1400" b="1" spc="5" dirty="0">
                  <a:solidFill>
                    <a:srgbClr val="FF0000"/>
                  </a:solidFill>
                  <a:latin typeface="Arial"/>
                  <a:cs typeface="Arial"/>
                </a:rPr>
                <a:t>r</a:t>
              </a:r>
              <a:r>
                <a:rPr sz="1400" b="1" spc="10" dirty="0">
                  <a:solidFill>
                    <a:srgbClr val="FF0000"/>
                  </a:solidFill>
                  <a:latin typeface="Arial"/>
                  <a:cs typeface="Arial"/>
                </a:rPr>
                <a:t>c</a:t>
              </a:r>
              <a:r>
                <a:rPr sz="1400" b="1" spc="-20" dirty="0">
                  <a:solidFill>
                    <a:srgbClr val="FF0000"/>
                  </a:solidFill>
                  <a:latin typeface="Arial"/>
                  <a:cs typeface="Arial"/>
                </a:rPr>
                <a:t>h</a:t>
              </a:r>
              <a:r>
                <a:rPr sz="1400" b="1" spc="-10" dirty="0">
                  <a:solidFill>
                    <a:srgbClr val="FF0000"/>
                  </a:solidFill>
                  <a:latin typeface="Arial"/>
                  <a:cs typeface="Arial"/>
                </a:rPr>
                <a:t>i</a:t>
              </a:r>
              <a:r>
                <a:rPr sz="1400" b="1" spc="5" dirty="0">
                  <a:solidFill>
                    <a:srgbClr val="FF0000"/>
                  </a:solidFill>
                  <a:latin typeface="Arial"/>
                  <a:cs typeface="Arial"/>
                </a:rPr>
                <a:t>qu</a:t>
              </a:r>
              <a:r>
                <a:rPr sz="1400" b="1" spc="-5" dirty="0">
                  <a:solidFill>
                    <a:srgbClr val="FF0000"/>
                  </a:solidFill>
                  <a:latin typeface="Arial"/>
                  <a:cs typeface="Arial"/>
                </a:rPr>
                <a:t>e  </a:t>
              </a:r>
              <a:r>
                <a:rPr sz="1400" b="1" spc="-10" dirty="0">
                  <a:latin typeface="Arial"/>
                  <a:cs typeface="Arial"/>
                </a:rPr>
                <a:t>Liens</a:t>
              </a:r>
              <a:r>
                <a:rPr sz="1400" b="1" spc="-15" dirty="0">
                  <a:latin typeface="Arial"/>
                  <a:cs typeface="Arial"/>
                </a:rPr>
                <a:t> </a:t>
              </a:r>
              <a:r>
                <a:rPr sz="1400" b="1" spc="-5" dirty="0">
                  <a:latin typeface="Arial"/>
                  <a:cs typeface="Arial"/>
                </a:rPr>
                <a:t>1:N</a:t>
              </a:r>
              <a:endParaRPr sz="1400">
                <a:latin typeface="Arial"/>
                <a:cs typeface="Arial"/>
              </a:endParaRPr>
            </a:p>
          </p:txBody>
        </p:sp>
        <p:sp>
          <p:nvSpPr>
            <p:cNvPr id="23" name="object 23">
              <a:extLst>
                <a:ext uri="{FF2B5EF4-FFF2-40B4-BE49-F238E27FC236}">
                  <a16:creationId xmlns:a16="http://schemas.microsoft.com/office/drawing/2014/main" id="{6BCEB774-8F3C-4A53-AD74-FBDCA95F5D32}"/>
                </a:ext>
              </a:extLst>
            </p:cNvPr>
            <p:cNvSpPr/>
            <p:nvPr/>
          </p:nvSpPr>
          <p:spPr>
            <a:xfrm>
              <a:off x="3120961" y="2443670"/>
              <a:ext cx="457200" cy="182880"/>
            </a:xfrm>
            <a:custGeom>
              <a:avLst/>
              <a:gdLst/>
              <a:ahLst/>
              <a:cxnLst/>
              <a:rect l="l" t="t" r="r" b="b"/>
              <a:pathLst>
                <a:path w="457200" h="182879">
                  <a:moveTo>
                    <a:pt x="0" y="182880"/>
                  </a:moveTo>
                  <a:lnTo>
                    <a:pt x="457200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>
              <a:extLst>
                <a:ext uri="{FF2B5EF4-FFF2-40B4-BE49-F238E27FC236}">
                  <a16:creationId xmlns:a16="http://schemas.microsoft.com/office/drawing/2014/main" id="{B1245C8A-5391-D1B2-64CC-A5CD5313F0AB}"/>
                </a:ext>
              </a:extLst>
            </p:cNvPr>
            <p:cNvSpPr/>
            <p:nvPr/>
          </p:nvSpPr>
          <p:spPr>
            <a:xfrm>
              <a:off x="3852481" y="2443670"/>
              <a:ext cx="548005" cy="182880"/>
            </a:xfrm>
            <a:custGeom>
              <a:avLst/>
              <a:gdLst/>
              <a:ahLst/>
              <a:cxnLst/>
              <a:rect l="l" t="t" r="r" b="b"/>
              <a:pathLst>
                <a:path w="548005" h="182879">
                  <a:moveTo>
                    <a:pt x="0" y="0"/>
                  </a:moveTo>
                  <a:lnTo>
                    <a:pt x="547878" y="18288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>
              <a:extLst>
                <a:ext uri="{FF2B5EF4-FFF2-40B4-BE49-F238E27FC236}">
                  <a16:creationId xmlns:a16="http://schemas.microsoft.com/office/drawing/2014/main" id="{1EBB1343-6DB0-A1ED-1F09-B069704CA319}"/>
                </a:ext>
              </a:extLst>
            </p:cNvPr>
            <p:cNvSpPr/>
            <p:nvPr/>
          </p:nvSpPr>
          <p:spPr>
            <a:xfrm>
              <a:off x="2663761" y="3083751"/>
              <a:ext cx="274320" cy="91440"/>
            </a:xfrm>
            <a:custGeom>
              <a:avLst/>
              <a:gdLst/>
              <a:ahLst/>
              <a:cxnLst/>
              <a:rect l="l" t="t" r="r" b="b"/>
              <a:pathLst>
                <a:path w="274319" h="91439">
                  <a:moveTo>
                    <a:pt x="0" y="91439"/>
                  </a:moveTo>
                  <a:lnTo>
                    <a:pt x="274319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>
              <a:extLst>
                <a:ext uri="{FF2B5EF4-FFF2-40B4-BE49-F238E27FC236}">
                  <a16:creationId xmlns:a16="http://schemas.microsoft.com/office/drawing/2014/main" id="{BA8D2B66-7B27-716F-65FD-5FBE92BBD869}"/>
                </a:ext>
              </a:extLst>
            </p:cNvPr>
            <p:cNvSpPr/>
            <p:nvPr/>
          </p:nvSpPr>
          <p:spPr>
            <a:xfrm>
              <a:off x="3212400" y="3083751"/>
              <a:ext cx="182880" cy="91440"/>
            </a:xfrm>
            <a:custGeom>
              <a:avLst/>
              <a:gdLst/>
              <a:ahLst/>
              <a:cxnLst/>
              <a:rect l="l" t="t" r="r" b="b"/>
              <a:pathLst>
                <a:path w="182880" h="91439">
                  <a:moveTo>
                    <a:pt x="0" y="0"/>
                  </a:moveTo>
                  <a:lnTo>
                    <a:pt x="182880" y="91439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>
              <a:extLst>
                <a:ext uri="{FF2B5EF4-FFF2-40B4-BE49-F238E27FC236}">
                  <a16:creationId xmlns:a16="http://schemas.microsoft.com/office/drawing/2014/main" id="{5199E09F-9A74-6E98-943D-C8BC3AF15F1A}"/>
                </a:ext>
              </a:extLst>
            </p:cNvPr>
            <p:cNvSpPr/>
            <p:nvPr/>
          </p:nvSpPr>
          <p:spPr>
            <a:xfrm>
              <a:off x="4217479" y="3083751"/>
              <a:ext cx="182880" cy="91440"/>
            </a:xfrm>
            <a:custGeom>
              <a:avLst/>
              <a:gdLst/>
              <a:ahLst/>
              <a:cxnLst/>
              <a:rect l="l" t="t" r="r" b="b"/>
              <a:pathLst>
                <a:path w="182880" h="91439">
                  <a:moveTo>
                    <a:pt x="0" y="91439"/>
                  </a:moveTo>
                  <a:lnTo>
                    <a:pt x="182880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28" name="object 28">
              <a:extLst>
                <a:ext uri="{FF2B5EF4-FFF2-40B4-BE49-F238E27FC236}">
                  <a16:creationId xmlns:a16="http://schemas.microsoft.com/office/drawing/2014/main" id="{C731480F-BB60-AA24-C65D-DCC3C3D633DB}"/>
                </a:ext>
              </a:extLst>
            </p:cNvPr>
            <p:cNvGrpSpPr/>
            <p:nvPr/>
          </p:nvGrpSpPr>
          <p:grpSpPr>
            <a:xfrm>
              <a:off x="6407466" y="2073339"/>
              <a:ext cx="651510" cy="285750"/>
              <a:chOff x="4792979" y="3367278"/>
              <a:chExt cx="651510" cy="285750"/>
            </a:xfrm>
          </p:grpSpPr>
          <p:sp>
            <p:nvSpPr>
              <p:cNvPr id="29" name="object 29">
                <a:extLst>
                  <a:ext uri="{FF2B5EF4-FFF2-40B4-BE49-F238E27FC236}">
                    <a16:creationId xmlns:a16="http://schemas.microsoft.com/office/drawing/2014/main" id="{1360046A-D8A3-D39E-C7C0-879C6A4C2124}"/>
                  </a:ext>
                </a:extLst>
              </p:cNvPr>
              <p:cNvSpPr/>
              <p:nvPr/>
            </p:nvSpPr>
            <p:spPr>
              <a:xfrm>
                <a:off x="4797551" y="3371850"/>
                <a:ext cx="642620" cy="276860"/>
              </a:xfrm>
              <a:custGeom>
                <a:avLst/>
                <a:gdLst/>
                <a:ahLst/>
                <a:cxnLst/>
                <a:rect l="l" t="t" r="r" b="b"/>
                <a:pathLst>
                  <a:path w="642620" h="276860">
                    <a:moveTo>
                      <a:pt x="642365" y="0"/>
                    </a:moveTo>
                    <a:lnTo>
                      <a:pt x="0" y="0"/>
                    </a:lnTo>
                    <a:lnTo>
                      <a:pt x="0" y="276605"/>
                    </a:lnTo>
                    <a:lnTo>
                      <a:pt x="642365" y="276605"/>
                    </a:lnTo>
                    <a:lnTo>
                      <a:pt x="642365" y="0"/>
                    </a:lnTo>
                    <a:close/>
                  </a:path>
                </a:pathLst>
              </a:custGeom>
              <a:solidFill>
                <a:srgbClr val="DDDDD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0" name="object 30">
                <a:extLst>
                  <a:ext uri="{FF2B5EF4-FFF2-40B4-BE49-F238E27FC236}">
                    <a16:creationId xmlns:a16="http://schemas.microsoft.com/office/drawing/2014/main" id="{4F4F4F09-284A-9974-F152-40BB209A708E}"/>
                  </a:ext>
                </a:extLst>
              </p:cNvPr>
              <p:cNvSpPr/>
              <p:nvPr/>
            </p:nvSpPr>
            <p:spPr>
              <a:xfrm>
                <a:off x="4797551" y="3371850"/>
                <a:ext cx="642620" cy="276860"/>
              </a:xfrm>
              <a:custGeom>
                <a:avLst/>
                <a:gdLst/>
                <a:ahLst/>
                <a:cxnLst/>
                <a:rect l="l" t="t" r="r" b="b"/>
                <a:pathLst>
                  <a:path w="642620" h="276860">
                    <a:moveTo>
                      <a:pt x="0" y="276605"/>
                    </a:moveTo>
                    <a:lnTo>
                      <a:pt x="642365" y="276605"/>
                    </a:lnTo>
                    <a:lnTo>
                      <a:pt x="642365" y="0"/>
                    </a:lnTo>
                    <a:lnTo>
                      <a:pt x="0" y="0"/>
                    </a:lnTo>
                    <a:lnTo>
                      <a:pt x="0" y="276605"/>
                    </a:lnTo>
                    <a:close/>
                  </a:path>
                </a:pathLst>
              </a:custGeom>
              <a:ln w="9144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31" name="object 31">
              <a:extLst>
                <a:ext uri="{FF2B5EF4-FFF2-40B4-BE49-F238E27FC236}">
                  <a16:creationId xmlns:a16="http://schemas.microsoft.com/office/drawing/2014/main" id="{43E845ED-F5BD-C9A8-79C9-F0A09B1D96B7}"/>
                </a:ext>
              </a:extLst>
            </p:cNvPr>
            <p:cNvGrpSpPr/>
            <p:nvPr/>
          </p:nvGrpSpPr>
          <p:grpSpPr>
            <a:xfrm>
              <a:off x="5584507" y="3353499"/>
              <a:ext cx="651510" cy="285750"/>
              <a:chOff x="3970020" y="4647438"/>
              <a:chExt cx="651510" cy="285750"/>
            </a:xfrm>
          </p:grpSpPr>
          <p:sp>
            <p:nvSpPr>
              <p:cNvPr id="32" name="object 32">
                <a:extLst>
                  <a:ext uri="{FF2B5EF4-FFF2-40B4-BE49-F238E27FC236}">
                    <a16:creationId xmlns:a16="http://schemas.microsoft.com/office/drawing/2014/main" id="{270B03D8-D81B-1B58-5063-951A455B367D}"/>
                  </a:ext>
                </a:extLst>
              </p:cNvPr>
              <p:cNvSpPr/>
              <p:nvPr/>
            </p:nvSpPr>
            <p:spPr>
              <a:xfrm>
                <a:off x="3974592" y="4652010"/>
                <a:ext cx="642620" cy="276860"/>
              </a:xfrm>
              <a:custGeom>
                <a:avLst/>
                <a:gdLst/>
                <a:ahLst/>
                <a:cxnLst/>
                <a:rect l="l" t="t" r="r" b="b"/>
                <a:pathLst>
                  <a:path w="642620" h="276860">
                    <a:moveTo>
                      <a:pt x="642365" y="0"/>
                    </a:moveTo>
                    <a:lnTo>
                      <a:pt x="0" y="0"/>
                    </a:lnTo>
                    <a:lnTo>
                      <a:pt x="0" y="276606"/>
                    </a:lnTo>
                    <a:lnTo>
                      <a:pt x="642365" y="276606"/>
                    </a:lnTo>
                    <a:lnTo>
                      <a:pt x="642365" y="0"/>
                    </a:lnTo>
                    <a:close/>
                  </a:path>
                </a:pathLst>
              </a:custGeom>
              <a:solidFill>
                <a:srgbClr val="DDDDD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3" name="object 33">
                <a:extLst>
                  <a:ext uri="{FF2B5EF4-FFF2-40B4-BE49-F238E27FC236}">
                    <a16:creationId xmlns:a16="http://schemas.microsoft.com/office/drawing/2014/main" id="{D3EF5925-10D5-7C6E-42EC-425BC4B0BA50}"/>
                  </a:ext>
                </a:extLst>
              </p:cNvPr>
              <p:cNvSpPr/>
              <p:nvPr/>
            </p:nvSpPr>
            <p:spPr>
              <a:xfrm>
                <a:off x="3974592" y="4652010"/>
                <a:ext cx="642620" cy="276860"/>
              </a:xfrm>
              <a:custGeom>
                <a:avLst/>
                <a:gdLst/>
                <a:ahLst/>
                <a:cxnLst/>
                <a:rect l="l" t="t" r="r" b="b"/>
                <a:pathLst>
                  <a:path w="642620" h="276860">
                    <a:moveTo>
                      <a:pt x="0" y="276606"/>
                    </a:moveTo>
                    <a:lnTo>
                      <a:pt x="642365" y="276606"/>
                    </a:lnTo>
                    <a:lnTo>
                      <a:pt x="642365" y="0"/>
                    </a:lnTo>
                    <a:lnTo>
                      <a:pt x="0" y="0"/>
                    </a:lnTo>
                    <a:lnTo>
                      <a:pt x="0" y="276606"/>
                    </a:lnTo>
                    <a:close/>
                  </a:path>
                </a:pathLst>
              </a:custGeom>
              <a:ln w="9144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34" name="object 34">
              <a:extLst>
                <a:ext uri="{FF2B5EF4-FFF2-40B4-BE49-F238E27FC236}">
                  <a16:creationId xmlns:a16="http://schemas.microsoft.com/office/drawing/2014/main" id="{944F8A8D-2E86-5362-9DCF-20EEBD3A7E89}"/>
                </a:ext>
              </a:extLst>
            </p:cNvPr>
            <p:cNvGrpSpPr/>
            <p:nvPr/>
          </p:nvGrpSpPr>
          <p:grpSpPr>
            <a:xfrm>
              <a:off x="6316027" y="3353499"/>
              <a:ext cx="651510" cy="285750"/>
              <a:chOff x="4701540" y="4647438"/>
              <a:chExt cx="651510" cy="285750"/>
            </a:xfrm>
          </p:grpSpPr>
          <p:sp>
            <p:nvSpPr>
              <p:cNvPr id="35" name="object 35">
                <a:extLst>
                  <a:ext uri="{FF2B5EF4-FFF2-40B4-BE49-F238E27FC236}">
                    <a16:creationId xmlns:a16="http://schemas.microsoft.com/office/drawing/2014/main" id="{CA398C66-3FCC-2A93-DBFA-9BE4700AB1CA}"/>
                  </a:ext>
                </a:extLst>
              </p:cNvPr>
              <p:cNvSpPr/>
              <p:nvPr/>
            </p:nvSpPr>
            <p:spPr>
              <a:xfrm>
                <a:off x="4706112" y="4652010"/>
                <a:ext cx="642620" cy="276860"/>
              </a:xfrm>
              <a:custGeom>
                <a:avLst/>
                <a:gdLst/>
                <a:ahLst/>
                <a:cxnLst/>
                <a:rect l="l" t="t" r="r" b="b"/>
                <a:pathLst>
                  <a:path w="642620" h="276860">
                    <a:moveTo>
                      <a:pt x="642365" y="0"/>
                    </a:moveTo>
                    <a:lnTo>
                      <a:pt x="0" y="0"/>
                    </a:lnTo>
                    <a:lnTo>
                      <a:pt x="0" y="276606"/>
                    </a:lnTo>
                    <a:lnTo>
                      <a:pt x="642365" y="276606"/>
                    </a:lnTo>
                    <a:lnTo>
                      <a:pt x="642365" y="0"/>
                    </a:lnTo>
                    <a:close/>
                  </a:path>
                </a:pathLst>
              </a:custGeom>
              <a:solidFill>
                <a:srgbClr val="DDDDD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6" name="object 36">
                <a:extLst>
                  <a:ext uri="{FF2B5EF4-FFF2-40B4-BE49-F238E27FC236}">
                    <a16:creationId xmlns:a16="http://schemas.microsoft.com/office/drawing/2014/main" id="{DAE61DED-3993-4C8F-13DE-984489FCB26C}"/>
                  </a:ext>
                </a:extLst>
              </p:cNvPr>
              <p:cNvSpPr/>
              <p:nvPr/>
            </p:nvSpPr>
            <p:spPr>
              <a:xfrm>
                <a:off x="4706112" y="4652010"/>
                <a:ext cx="642620" cy="276860"/>
              </a:xfrm>
              <a:custGeom>
                <a:avLst/>
                <a:gdLst/>
                <a:ahLst/>
                <a:cxnLst/>
                <a:rect l="l" t="t" r="r" b="b"/>
                <a:pathLst>
                  <a:path w="642620" h="276860">
                    <a:moveTo>
                      <a:pt x="0" y="276606"/>
                    </a:moveTo>
                    <a:lnTo>
                      <a:pt x="642365" y="276606"/>
                    </a:lnTo>
                    <a:lnTo>
                      <a:pt x="642365" y="0"/>
                    </a:lnTo>
                    <a:lnTo>
                      <a:pt x="0" y="0"/>
                    </a:lnTo>
                    <a:lnTo>
                      <a:pt x="0" y="276606"/>
                    </a:lnTo>
                    <a:close/>
                  </a:path>
                </a:pathLst>
              </a:custGeom>
              <a:ln w="9144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37" name="object 37">
              <a:extLst>
                <a:ext uri="{FF2B5EF4-FFF2-40B4-BE49-F238E27FC236}">
                  <a16:creationId xmlns:a16="http://schemas.microsoft.com/office/drawing/2014/main" id="{46315B3C-AAB7-EAE2-67E2-33E6775588A5}"/>
                </a:ext>
              </a:extLst>
            </p:cNvPr>
            <p:cNvGrpSpPr/>
            <p:nvPr/>
          </p:nvGrpSpPr>
          <p:grpSpPr>
            <a:xfrm>
              <a:off x="7047546" y="3170619"/>
              <a:ext cx="925194" cy="468630"/>
              <a:chOff x="5433059" y="4464558"/>
              <a:chExt cx="925194" cy="468630"/>
            </a:xfrm>
          </p:grpSpPr>
          <p:sp>
            <p:nvSpPr>
              <p:cNvPr id="38" name="object 38">
                <a:extLst>
                  <a:ext uri="{FF2B5EF4-FFF2-40B4-BE49-F238E27FC236}">
                    <a16:creationId xmlns:a16="http://schemas.microsoft.com/office/drawing/2014/main" id="{FBB19EC8-E086-3C3C-F8A0-8041CB0E4B4F}"/>
                  </a:ext>
                </a:extLst>
              </p:cNvPr>
              <p:cNvSpPr/>
              <p:nvPr/>
            </p:nvSpPr>
            <p:spPr>
              <a:xfrm>
                <a:off x="5711189" y="4652010"/>
                <a:ext cx="642620" cy="276860"/>
              </a:xfrm>
              <a:custGeom>
                <a:avLst/>
                <a:gdLst/>
                <a:ahLst/>
                <a:cxnLst/>
                <a:rect l="l" t="t" r="r" b="b"/>
                <a:pathLst>
                  <a:path w="642620" h="276860">
                    <a:moveTo>
                      <a:pt x="642365" y="0"/>
                    </a:moveTo>
                    <a:lnTo>
                      <a:pt x="0" y="0"/>
                    </a:lnTo>
                    <a:lnTo>
                      <a:pt x="0" y="276606"/>
                    </a:lnTo>
                    <a:lnTo>
                      <a:pt x="642365" y="276606"/>
                    </a:lnTo>
                    <a:lnTo>
                      <a:pt x="642365" y="0"/>
                    </a:lnTo>
                    <a:close/>
                  </a:path>
                </a:pathLst>
              </a:custGeom>
              <a:solidFill>
                <a:srgbClr val="DDDDD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9" name="object 39">
                <a:extLst>
                  <a:ext uri="{FF2B5EF4-FFF2-40B4-BE49-F238E27FC236}">
                    <a16:creationId xmlns:a16="http://schemas.microsoft.com/office/drawing/2014/main" id="{9A5AF90B-4974-5A46-79BA-C6943AE020F4}"/>
                  </a:ext>
                </a:extLst>
              </p:cNvPr>
              <p:cNvSpPr/>
              <p:nvPr/>
            </p:nvSpPr>
            <p:spPr>
              <a:xfrm>
                <a:off x="5437631" y="4469130"/>
                <a:ext cx="916305" cy="459740"/>
              </a:xfrm>
              <a:custGeom>
                <a:avLst/>
                <a:gdLst/>
                <a:ahLst/>
                <a:cxnLst/>
                <a:rect l="l" t="t" r="r" b="b"/>
                <a:pathLst>
                  <a:path w="916304" h="459739">
                    <a:moveTo>
                      <a:pt x="273557" y="459486"/>
                    </a:moveTo>
                    <a:lnTo>
                      <a:pt x="915923" y="459486"/>
                    </a:lnTo>
                    <a:lnTo>
                      <a:pt x="915923" y="182879"/>
                    </a:lnTo>
                    <a:lnTo>
                      <a:pt x="273557" y="182879"/>
                    </a:lnTo>
                    <a:lnTo>
                      <a:pt x="273557" y="459486"/>
                    </a:lnTo>
                    <a:close/>
                  </a:path>
                  <a:path w="916304" h="459739">
                    <a:moveTo>
                      <a:pt x="0" y="274320"/>
                    </a:moveTo>
                    <a:lnTo>
                      <a:pt x="456438" y="0"/>
                    </a:lnTo>
                  </a:path>
                </a:pathLst>
              </a:custGeom>
              <a:ln w="9144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40" name="object 40">
              <a:extLst>
                <a:ext uri="{FF2B5EF4-FFF2-40B4-BE49-F238E27FC236}">
                  <a16:creationId xmlns:a16="http://schemas.microsoft.com/office/drawing/2014/main" id="{FE7E4A9D-01F4-227F-CAA3-4BDEBB820BF1}"/>
                </a:ext>
              </a:extLst>
            </p:cNvPr>
            <p:cNvGrpSpPr/>
            <p:nvPr/>
          </p:nvGrpSpPr>
          <p:grpSpPr>
            <a:xfrm>
              <a:off x="7321104" y="2804858"/>
              <a:ext cx="651510" cy="285750"/>
              <a:chOff x="5706617" y="4098797"/>
              <a:chExt cx="651510" cy="285750"/>
            </a:xfrm>
          </p:grpSpPr>
          <p:sp>
            <p:nvSpPr>
              <p:cNvPr id="41" name="object 41">
                <a:extLst>
                  <a:ext uri="{FF2B5EF4-FFF2-40B4-BE49-F238E27FC236}">
                    <a16:creationId xmlns:a16="http://schemas.microsoft.com/office/drawing/2014/main" id="{DEDAEEBA-6DFC-BADD-A0B9-7B98A89F0854}"/>
                  </a:ext>
                </a:extLst>
              </p:cNvPr>
              <p:cNvSpPr/>
              <p:nvPr/>
            </p:nvSpPr>
            <p:spPr>
              <a:xfrm>
                <a:off x="5711189" y="4103369"/>
                <a:ext cx="642620" cy="276860"/>
              </a:xfrm>
              <a:custGeom>
                <a:avLst/>
                <a:gdLst/>
                <a:ahLst/>
                <a:cxnLst/>
                <a:rect l="l" t="t" r="r" b="b"/>
                <a:pathLst>
                  <a:path w="642620" h="276860">
                    <a:moveTo>
                      <a:pt x="642365" y="0"/>
                    </a:moveTo>
                    <a:lnTo>
                      <a:pt x="0" y="0"/>
                    </a:lnTo>
                    <a:lnTo>
                      <a:pt x="0" y="276605"/>
                    </a:lnTo>
                    <a:lnTo>
                      <a:pt x="642365" y="276605"/>
                    </a:lnTo>
                    <a:lnTo>
                      <a:pt x="642365" y="0"/>
                    </a:lnTo>
                    <a:close/>
                  </a:path>
                </a:pathLst>
              </a:custGeom>
              <a:solidFill>
                <a:srgbClr val="DDDDD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2" name="object 42">
                <a:extLst>
                  <a:ext uri="{FF2B5EF4-FFF2-40B4-BE49-F238E27FC236}">
                    <a16:creationId xmlns:a16="http://schemas.microsoft.com/office/drawing/2014/main" id="{E0360394-C292-26D6-1EBE-6C312AD2C007}"/>
                  </a:ext>
                </a:extLst>
              </p:cNvPr>
              <p:cNvSpPr/>
              <p:nvPr/>
            </p:nvSpPr>
            <p:spPr>
              <a:xfrm>
                <a:off x="5711189" y="4103369"/>
                <a:ext cx="642620" cy="276860"/>
              </a:xfrm>
              <a:custGeom>
                <a:avLst/>
                <a:gdLst/>
                <a:ahLst/>
                <a:cxnLst/>
                <a:rect l="l" t="t" r="r" b="b"/>
                <a:pathLst>
                  <a:path w="642620" h="276860">
                    <a:moveTo>
                      <a:pt x="0" y="276605"/>
                    </a:moveTo>
                    <a:lnTo>
                      <a:pt x="642365" y="276605"/>
                    </a:lnTo>
                    <a:lnTo>
                      <a:pt x="642365" y="0"/>
                    </a:lnTo>
                    <a:lnTo>
                      <a:pt x="0" y="0"/>
                    </a:lnTo>
                    <a:lnTo>
                      <a:pt x="0" y="276605"/>
                    </a:lnTo>
                    <a:close/>
                  </a:path>
                </a:pathLst>
              </a:custGeom>
              <a:ln w="9144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43" name="object 43">
              <a:extLst>
                <a:ext uri="{FF2B5EF4-FFF2-40B4-BE49-F238E27FC236}">
                  <a16:creationId xmlns:a16="http://schemas.microsoft.com/office/drawing/2014/main" id="{463BFEE7-1D8F-6A23-589D-4C4ED14D8294}"/>
                </a:ext>
              </a:extLst>
            </p:cNvPr>
            <p:cNvGrpSpPr/>
            <p:nvPr/>
          </p:nvGrpSpPr>
          <p:grpSpPr>
            <a:xfrm>
              <a:off x="5950266" y="2804858"/>
              <a:ext cx="651510" cy="285750"/>
              <a:chOff x="4335779" y="4098797"/>
              <a:chExt cx="651510" cy="285750"/>
            </a:xfrm>
          </p:grpSpPr>
          <p:sp>
            <p:nvSpPr>
              <p:cNvPr id="44" name="object 44">
                <a:extLst>
                  <a:ext uri="{FF2B5EF4-FFF2-40B4-BE49-F238E27FC236}">
                    <a16:creationId xmlns:a16="http://schemas.microsoft.com/office/drawing/2014/main" id="{4096770A-0BD8-279E-23DF-B221E8D937B9}"/>
                  </a:ext>
                </a:extLst>
              </p:cNvPr>
              <p:cNvSpPr/>
              <p:nvPr/>
            </p:nvSpPr>
            <p:spPr>
              <a:xfrm>
                <a:off x="4340351" y="4103369"/>
                <a:ext cx="642620" cy="276860"/>
              </a:xfrm>
              <a:custGeom>
                <a:avLst/>
                <a:gdLst/>
                <a:ahLst/>
                <a:cxnLst/>
                <a:rect l="l" t="t" r="r" b="b"/>
                <a:pathLst>
                  <a:path w="642620" h="276860">
                    <a:moveTo>
                      <a:pt x="642365" y="0"/>
                    </a:moveTo>
                    <a:lnTo>
                      <a:pt x="0" y="0"/>
                    </a:lnTo>
                    <a:lnTo>
                      <a:pt x="0" y="276605"/>
                    </a:lnTo>
                    <a:lnTo>
                      <a:pt x="642365" y="276605"/>
                    </a:lnTo>
                    <a:lnTo>
                      <a:pt x="642365" y="0"/>
                    </a:lnTo>
                    <a:close/>
                  </a:path>
                </a:pathLst>
              </a:custGeom>
              <a:solidFill>
                <a:srgbClr val="DDDDD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5" name="object 45">
                <a:extLst>
                  <a:ext uri="{FF2B5EF4-FFF2-40B4-BE49-F238E27FC236}">
                    <a16:creationId xmlns:a16="http://schemas.microsoft.com/office/drawing/2014/main" id="{41437991-2299-D681-6A00-BF11CA35CF83}"/>
                  </a:ext>
                </a:extLst>
              </p:cNvPr>
              <p:cNvSpPr/>
              <p:nvPr/>
            </p:nvSpPr>
            <p:spPr>
              <a:xfrm>
                <a:off x="4340351" y="4103369"/>
                <a:ext cx="642620" cy="276860"/>
              </a:xfrm>
              <a:custGeom>
                <a:avLst/>
                <a:gdLst/>
                <a:ahLst/>
                <a:cxnLst/>
                <a:rect l="l" t="t" r="r" b="b"/>
                <a:pathLst>
                  <a:path w="642620" h="276860">
                    <a:moveTo>
                      <a:pt x="0" y="276605"/>
                    </a:moveTo>
                    <a:lnTo>
                      <a:pt x="642365" y="276605"/>
                    </a:lnTo>
                    <a:lnTo>
                      <a:pt x="642365" y="0"/>
                    </a:lnTo>
                    <a:lnTo>
                      <a:pt x="0" y="0"/>
                    </a:lnTo>
                    <a:lnTo>
                      <a:pt x="0" y="276605"/>
                    </a:lnTo>
                    <a:close/>
                  </a:path>
                </a:pathLst>
              </a:custGeom>
              <a:ln w="9144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46" name="object 46">
              <a:extLst>
                <a:ext uri="{FF2B5EF4-FFF2-40B4-BE49-F238E27FC236}">
                  <a16:creationId xmlns:a16="http://schemas.microsoft.com/office/drawing/2014/main" id="{28148287-6E3E-BA4A-BF58-C8A7D85F471A}"/>
                </a:ext>
              </a:extLst>
            </p:cNvPr>
            <p:cNvGrpSpPr/>
            <p:nvPr/>
          </p:nvGrpSpPr>
          <p:grpSpPr>
            <a:xfrm>
              <a:off x="8052625" y="2804858"/>
              <a:ext cx="651510" cy="285750"/>
              <a:chOff x="6438138" y="4098797"/>
              <a:chExt cx="651510" cy="285750"/>
            </a:xfrm>
          </p:grpSpPr>
          <p:sp>
            <p:nvSpPr>
              <p:cNvPr id="47" name="object 47">
                <a:extLst>
                  <a:ext uri="{FF2B5EF4-FFF2-40B4-BE49-F238E27FC236}">
                    <a16:creationId xmlns:a16="http://schemas.microsoft.com/office/drawing/2014/main" id="{4D9C3EFF-173F-DF40-2F18-7186C44832F5}"/>
                  </a:ext>
                </a:extLst>
              </p:cNvPr>
              <p:cNvSpPr/>
              <p:nvPr/>
            </p:nvSpPr>
            <p:spPr>
              <a:xfrm>
                <a:off x="6442710" y="4103369"/>
                <a:ext cx="642620" cy="276860"/>
              </a:xfrm>
              <a:custGeom>
                <a:avLst/>
                <a:gdLst/>
                <a:ahLst/>
                <a:cxnLst/>
                <a:rect l="l" t="t" r="r" b="b"/>
                <a:pathLst>
                  <a:path w="642620" h="276860">
                    <a:moveTo>
                      <a:pt x="642365" y="0"/>
                    </a:moveTo>
                    <a:lnTo>
                      <a:pt x="0" y="0"/>
                    </a:lnTo>
                    <a:lnTo>
                      <a:pt x="0" y="276605"/>
                    </a:lnTo>
                    <a:lnTo>
                      <a:pt x="642365" y="276605"/>
                    </a:lnTo>
                    <a:lnTo>
                      <a:pt x="642365" y="0"/>
                    </a:lnTo>
                    <a:close/>
                  </a:path>
                </a:pathLst>
              </a:custGeom>
              <a:solidFill>
                <a:srgbClr val="DDDDD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8" name="object 48">
                <a:extLst>
                  <a:ext uri="{FF2B5EF4-FFF2-40B4-BE49-F238E27FC236}">
                    <a16:creationId xmlns:a16="http://schemas.microsoft.com/office/drawing/2014/main" id="{44A67EA4-49B6-9991-F62E-FFC592C72783}"/>
                  </a:ext>
                </a:extLst>
              </p:cNvPr>
              <p:cNvSpPr/>
              <p:nvPr/>
            </p:nvSpPr>
            <p:spPr>
              <a:xfrm>
                <a:off x="6442710" y="4103369"/>
                <a:ext cx="642620" cy="276860"/>
              </a:xfrm>
              <a:custGeom>
                <a:avLst/>
                <a:gdLst/>
                <a:ahLst/>
                <a:cxnLst/>
                <a:rect l="l" t="t" r="r" b="b"/>
                <a:pathLst>
                  <a:path w="642620" h="276860">
                    <a:moveTo>
                      <a:pt x="0" y="276605"/>
                    </a:moveTo>
                    <a:lnTo>
                      <a:pt x="642365" y="276605"/>
                    </a:lnTo>
                    <a:lnTo>
                      <a:pt x="642365" y="0"/>
                    </a:lnTo>
                    <a:lnTo>
                      <a:pt x="0" y="0"/>
                    </a:lnTo>
                    <a:lnTo>
                      <a:pt x="0" y="276605"/>
                    </a:lnTo>
                    <a:close/>
                  </a:path>
                </a:pathLst>
              </a:custGeom>
              <a:ln w="9144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49" name="object 49">
              <a:extLst>
                <a:ext uri="{FF2B5EF4-FFF2-40B4-BE49-F238E27FC236}">
                  <a16:creationId xmlns:a16="http://schemas.microsoft.com/office/drawing/2014/main" id="{12E2202C-807F-A2DF-39DC-675AD6011520}"/>
                </a:ext>
              </a:extLst>
            </p:cNvPr>
            <p:cNvSpPr txBox="1"/>
            <p:nvPr/>
          </p:nvSpPr>
          <p:spPr>
            <a:xfrm>
              <a:off x="6320598" y="3723831"/>
              <a:ext cx="1373505" cy="551180"/>
            </a:xfrm>
            <a:prstGeom prst="rect">
              <a:avLst/>
            </a:prstGeom>
            <a:ln w="9144">
              <a:solidFill>
                <a:srgbClr val="000000"/>
              </a:solidFill>
            </a:ln>
          </p:spPr>
          <p:txBody>
            <a:bodyPr vert="horz" wrap="square" lIns="0" tIns="46990" rIns="0" bIns="0" rtlCol="0">
              <a:spAutoFit/>
            </a:bodyPr>
            <a:lstStyle/>
            <a:p>
              <a:pPr marL="261620" marR="254635" indent="109220">
                <a:lnSpc>
                  <a:spcPts val="1630"/>
                </a:lnSpc>
                <a:spcBef>
                  <a:spcPts val="370"/>
                </a:spcBef>
              </a:pPr>
              <a:r>
                <a:rPr sz="1400" b="1" spc="-10" dirty="0">
                  <a:solidFill>
                    <a:srgbClr val="FF0000"/>
                  </a:solidFill>
                  <a:latin typeface="Arial"/>
                  <a:cs typeface="Arial"/>
                </a:rPr>
                <a:t>Réseau </a:t>
              </a:r>
              <a:r>
                <a:rPr sz="1400" b="1" spc="-5" dirty="0">
                  <a:solidFill>
                    <a:srgbClr val="FF0000"/>
                  </a:solidFill>
                  <a:latin typeface="Arial"/>
                  <a:cs typeface="Arial"/>
                </a:rPr>
                <a:t> </a:t>
              </a:r>
              <a:r>
                <a:rPr sz="1400" b="1" spc="-10" dirty="0">
                  <a:latin typeface="Arial"/>
                  <a:cs typeface="Arial"/>
                </a:rPr>
                <a:t>Liens</a:t>
              </a:r>
              <a:r>
                <a:rPr sz="1400" b="1" spc="-75" dirty="0">
                  <a:latin typeface="Arial"/>
                  <a:cs typeface="Arial"/>
                </a:rPr>
                <a:t> </a:t>
              </a:r>
              <a:r>
                <a:rPr sz="1400" b="1" dirty="0">
                  <a:latin typeface="Arial"/>
                  <a:cs typeface="Arial"/>
                </a:rPr>
                <a:t>N:M</a:t>
              </a:r>
              <a:endParaRPr sz="1400">
                <a:latin typeface="Arial"/>
                <a:cs typeface="Arial"/>
              </a:endParaRPr>
            </a:p>
          </p:txBody>
        </p:sp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09F2E620-A0BB-8393-279F-97030E51D991}"/>
                </a:ext>
              </a:extLst>
            </p:cNvPr>
            <p:cNvSpPr/>
            <p:nvPr/>
          </p:nvSpPr>
          <p:spPr>
            <a:xfrm>
              <a:off x="6320598" y="2443670"/>
              <a:ext cx="274320" cy="274320"/>
            </a:xfrm>
            <a:custGeom>
              <a:avLst/>
              <a:gdLst/>
              <a:ahLst/>
              <a:cxnLst/>
              <a:rect l="l" t="t" r="r" b="b"/>
              <a:pathLst>
                <a:path w="274320" h="274320">
                  <a:moveTo>
                    <a:pt x="0" y="274320"/>
                  </a:moveTo>
                  <a:lnTo>
                    <a:pt x="274320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>
              <a:extLst>
                <a:ext uri="{FF2B5EF4-FFF2-40B4-BE49-F238E27FC236}">
                  <a16:creationId xmlns:a16="http://schemas.microsoft.com/office/drawing/2014/main" id="{05E8EDCF-2581-69E5-BC2A-DCE225414F79}"/>
                </a:ext>
              </a:extLst>
            </p:cNvPr>
            <p:cNvSpPr/>
            <p:nvPr/>
          </p:nvSpPr>
          <p:spPr>
            <a:xfrm>
              <a:off x="6869239" y="2443670"/>
              <a:ext cx="1370965" cy="274320"/>
            </a:xfrm>
            <a:custGeom>
              <a:avLst/>
              <a:gdLst/>
              <a:ahLst/>
              <a:cxnLst/>
              <a:rect l="l" t="t" r="r" b="b"/>
              <a:pathLst>
                <a:path w="1370965" h="274320">
                  <a:moveTo>
                    <a:pt x="0" y="0"/>
                  </a:moveTo>
                  <a:lnTo>
                    <a:pt x="639318" y="274320"/>
                  </a:lnTo>
                </a:path>
                <a:path w="1370965" h="274320">
                  <a:moveTo>
                    <a:pt x="365760" y="0"/>
                  </a:moveTo>
                  <a:lnTo>
                    <a:pt x="1370838" y="27432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>
              <a:extLst>
                <a:ext uri="{FF2B5EF4-FFF2-40B4-BE49-F238E27FC236}">
                  <a16:creationId xmlns:a16="http://schemas.microsoft.com/office/drawing/2014/main" id="{130CBFBC-9D79-5C80-7EC1-8373A75A5C08}"/>
                </a:ext>
              </a:extLst>
            </p:cNvPr>
            <p:cNvSpPr/>
            <p:nvPr/>
          </p:nvSpPr>
          <p:spPr>
            <a:xfrm>
              <a:off x="6046278" y="3175190"/>
              <a:ext cx="91440" cy="91440"/>
            </a:xfrm>
            <a:custGeom>
              <a:avLst/>
              <a:gdLst/>
              <a:ahLst/>
              <a:cxnLst/>
              <a:rect l="l" t="t" r="r" b="b"/>
              <a:pathLst>
                <a:path w="91439" h="91439">
                  <a:moveTo>
                    <a:pt x="91440" y="0"/>
                  </a:moveTo>
                  <a:lnTo>
                    <a:pt x="0" y="9144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>
              <a:extLst>
                <a:ext uri="{FF2B5EF4-FFF2-40B4-BE49-F238E27FC236}">
                  <a16:creationId xmlns:a16="http://schemas.microsoft.com/office/drawing/2014/main" id="{D05A72BA-8601-6A8D-B32E-324179BE5653}"/>
                </a:ext>
              </a:extLst>
            </p:cNvPr>
            <p:cNvSpPr/>
            <p:nvPr/>
          </p:nvSpPr>
          <p:spPr>
            <a:xfrm>
              <a:off x="6412039" y="3175190"/>
              <a:ext cx="182880" cy="91440"/>
            </a:xfrm>
            <a:custGeom>
              <a:avLst/>
              <a:gdLst/>
              <a:ahLst/>
              <a:cxnLst/>
              <a:rect l="l" t="t" r="r" b="b"/>
              <a:pathLst>
                <a:path w="182879" h="91439">
                  <a:moveTo>
                    <a:pt x="0" y="0"/>
                  </a:moveTo>
                  <a:lnTo>
                    <a:pt x="182880" y="9144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>
              <a:extLst>
                <a:ext uri="{FF2B5EF4-FFF2-40B4-BE49-F238E27FC236}">
                  <a16:creationId xmlns:a16="http://schemas.microsoft.com/office/drawing/2014/main" id="{FE898049-14ED-B1D0-DA24-C6EB76AF289F}"/>
                </a:ext>
              </a:extLst>
            </p:cNvPr>
            <p:cNvSpPr/>
            <p:nvPr/>
          </p:nvSpPr>
          <p:spPr>
            <a:xfrm>
              <a:off x="7691437" y="3175190"/>
              <a:ext cx="0" cy="91440"/>
            </a:xfrm>
            <a:custGeom>
              <a:avLst/>
              <a:gdLst/>
              <a:ahLst/>
              <a:cxnLst/>
              <a:rect l="l" t="t" r="r" b="b"/>
              <a:pathLst>
                <a:path h="91439">
                  <a:moveTo>
                    <a:pt x="0" y="0"/>
                  </a:moveTo>
                  <a:lnTo>
                    <a:pt x="0" y="9144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>
              <a:extLst>
                <a:ext uri="{FF2B5EF4-FFF2-40B4-BE49-F238E27FC236}">
                  <a16:creationId xmlns:a16="http://schemas.microsoft.com/office/drawing/2014/main" id="{ABB0634D-3CBA-65AB-45AE-35490AF3883C}"/>
                </a:ext>
              </a:extLst>
            </p:cNvPr>
            <p:cNvSpPr/>
            <p:nvPr/>
          </p:nvSpPr>
          <p:spPr>
            <a:xfrm>
              <a:off x="8057196" y="3175190"/>
              <a:ext cx="274320" cy="274320"/>
            </a:xfrm>
            <a:custGeom>
              <a:avLst/>
              <a:gdLst/>
              <a:ahLst/>
              <a:cxnLst/>
              <a:rect l="l" t="t" r="r" b="b"/>
              <a:pathLst>
                <a:path w="274320" h="274320">
                  <a:moveTo>
                    <a:pt x="0" y="274320"/>
                  </a:moveTo>
                  <a:lnTo>
                    <a:pt x="274319" y="0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6" name="object 56">
              <a:extLst>
                <a:ext uri="{FF2B5EF4-FFF2-40B4-BE49-F238E27FC236}">
                  <a16:creationId xmlns:a16="http://schemas.microsoft.com/office/drawing/2014/main" id="{5BD4377D-4F38-4C0F-98F2-8746BEB5BE65}"/>
                </a:ext>
              </a:extLst>
            </p:cNvPr>
            <p:cNvGrpSpPr/>
            <p:nvPr/>
          </p:nvGrpSpPr>
          <p:grpSpPr>
            <a:xfrm>
              <a:off x="3573588" y="4996370"/>
              <a:ext cx="650875" cy="285750"/>
              <a:chOff x="1959101" y="6290309"/>
              <a:chExt cx="650875" cy="285750"/>
            </a:xfrm>
          </p:grpSpPr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71D7D284-92AD-D1D3-1283-8A2ED18B5C95}"/>
                  </a:ext>
                </a:extLst>
              </p:cNvPr>
              <p:cNvSpPr/>
              <p:nvPr/>
            </p:nvSpPr>
            <p:spPr>
              <a:xfrm>
                <a:off x="1963673" y="6294881"/>
                <a:ext cx="641985" cy="276860"/>
              </a:xfrm>
              <a:custGeom>
                <a:avLst/>
                <a:gdLst/>
                <a:ahLst/>
                <a:cxnLst/>
                <a:rect l="l" t="t" r="r" b="b"/>
                <a:pathLst>
                  <a:path w="641985" h="276859">
                    <a:moveTo>
                      <a:pt x="641604" y="0"/>
                    </a:moveTo>
                    <a:lnTo>
                      <a:pt x="0" y="0"/>
                    </a:lnTo>
                    <a:lnTo>
                      <a:pt x="0" y="276606"/>
                    </a:lnTo>
                    <a:lnTo>
                      <a:pt x="641604" y="276606"/>
                    </a:lnTo>
                    <a:lnTo>
                      <a:pt x="641604" y="0"/>
                    </a:lnTo>
                    <a:close/>
                  </a:path>
                </a:pathLst>
              </a:custGeom>
              <a:solidFill>
                <a:srgbClr val="DDDDD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8" name="object 58">
                <a:extLst>
                  <a:ext uri="{FF2B5EF4-FFF2-40B4-BE49-F238E27FC236}">
                    <a16:creationId xmlns:a16="http://schemas.microsoft.com/office/drawing/2014/main" id="{29D4BC48-8E72-36B1-75EC-DB2864C6973B}"/>
                  </a:ext>
                </a:extLst>
              </p:cNvPr>
              <p:cNvSpPr/>
              <p:nvPr/>
            </p:nvSpPr>
            <p:spPr>
              <a:xfrm>
                <a:off x="1963673" y="6294881"/>
                <a:ext cx="641985" cy="276860"/>
              </a:xfrm>
              <a:custGeom>
                <a:avLst/>
                <a:gdLst/>
                <a:ahLst/>
                <a:cxnLst/>
                <a:rect l="l" t="t" r="r" b="b"/>
                <a:pathLst>
                  <a:path w="641985" h="276859">
                    <a:moveTo>
                      <a:pt x="0" y="276606"/>
                    </a:moveTo>
                    <a:lnTo>
                      <a:pt x="641604" y="276606"/>
                    </a:lnTo>
                    <a:lnTo>
                      <a:pt x="641604" y="0"/>
                    </a:lnTo>
                    <a:lnTo>
                      <a:pt x="0" y="0"/>
                    </a:lnTo>
                    <a:lnTo>
                      <a:pt x="0" y="276606"/>
                    </a:lnTo>
                    <a:close/>
                  </a:path>
                </a:pathLst>
              </a:custGeom>
              <a:ln w="9144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9" name="object 59">
              <a:extLst>
                <a:ext uri="{FF2B5EF4-FFF2-40B4-BE49-F238E27FC236}">
                  <a16:creationId xmlns:a16="http://schemas.microsoft.com/office/drawing/2014/main" id="{1FE85520-B403-33C8-4139-EB6AC3383784}"/>
                </a:ext>
              </a:extLst>
            </p:cNvPr>
            <p:cNvGrpSpPr/>
            <p:nvPr/>
          </p:nvGrpSpPr>
          <p:grpSpPr>
            <a:xfrm>
              <a:off x="3573588" y="5453570"/>
              <a:ext cx="650875" cy="285750"/>
              <a:chOff x="1959101" y="6747509"/>
              <a:chExt cx="650875" cy="285750"/>
            </a:xfrm>
          </p:grpSpPr>
          <p:sp>
            <p:nvSpPr>
              <p:cNvPr id="60" name="object 60">
                <a:extLst>
                  <a:ext uri="{FF2B5EF4-FFF2-40B4-BE49-F238E27FC236}">
                    <a16:creationId xmlns:a16="http://schemas.microsoft.com/office/drawing/2014/main" id="{84064636-B88E-1DBE-2190-3F8C71CB9F3F}"/>
                  </a:ext>
                </a:extLst>
              </p:cNvPr>
              <p:cNvSpPr/>
              <p:nvPr/>
            </p:nvSpPr>
            <p:spPr>
              <a:xfrm>
                <a:off x="1963673" y="6752081"/>
                <a:ext cx="641985" cy="276860"/>
              </a:xfrm>
              <a:custGeom>
                <a:avLst/>
                <a:gdLst/>
                <a:ahLst/>
                <a:cxnLst/>
                <a:rect l="l" t="t" r="r" b="b"/>
                <a:pathLst>
                  <a:path w="641985" h="276859">
                    <a:moveTo>
                      <a:pt x="641604" y="0"/>
                    </a:moveTo>
                    <a:lnTo>
                      <a:pt x="0" y="0"/>
                    </a:lnTo>
                    <a:lnTo>
                      <a:pt x="0" y="276606"/>
                    </a:lnTo>
                    <a:lnTo>
                      <a:pt x="641604" y="276606"/>
                    </a:lnTo>
                    <a:lnTo>
                      <a:pt x="641604" y="0"/>
                    </a:lnTo>
                    <a:close/>
                  </a:path>
                </a:pathLst>
              </a:custGeom>
              <a:solidFill>
                <a:srgbClr val="DDDDD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1" name="object 61">
                <a:extLst>
                  <a:ext uri="{FF2B5EF4-FFF2-40B4-BE49-F238E27FC236}">
                    <a16:creationId xmlns:a16="http://schemas.microsoft.com/office/drawing/2014/main" id="{0ECD2AA3-E769-A8A8-A2CA-56BC4E55A6FC}"/>
                  </a:ext>
                </a:extLst>
              </p:cNvPr>
              <p:cNvSpPr/>
              <p:nvPr/>
            </p:nvSpPr>
            <p:spPr>
              <a:xfrm>
                <a:off x="1963673" y="6752081"/>
                <a:ext cx="641985" cy="276860"/>
              </a:xfrm>
              <a:custGeom>
                <a:avLst/>
                <a:gdLst/>
                <a:ahLst/>
                <a:cxnLst/>
                <a:rect l="l" t="t" r="r" b="b"/>
                <a:pathLst>
                  <a:path w="641985" h="276859">
                    <a:moveTo>
                      <a:pt x="0" y="276606"/>
                    </a:moveTo>
                    <a:lnTo>
                      <a:pt x="641604" y="276606"/>
                    </a:lnTo>
                    <a:lnTo>
                      <a:pt x="641604" y="0"/>
                    </a:lnTo>
                    <a:lnTo>
                      <a:pt x="0" y="0"/>
                    </a:lnTo>
                    <a:lnTo>
                      <a:pt x="0" y="276606"/>
                    </a:lnTo>
                    <a:close/>
                  </a:path>
                </a:pathLst>
              </a:custGeom>
              <a:ln w="9144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62" name="object 62">
              <a:extLst>
                <a:ext uri="{FF2B5EF4-FFF2-40B4-BE49-F238E27FC236}">
                  <a16:creationId xmlns:a16="http://schemas.microsoft.com/office/drawing/2014/main" id="{22C14203-0592-64D5-E384-2A8F3466113A}"/>
                </a:ext>
              </a:extLst>
            </p:cNvPr>
            <p:cNvGrpSpPr/>
            <p:nvPr/>
          </p:nvGrpSpPr>
          <p:grpSpPr>
            <a:xfrm>
              <a:off x="4395787" y="5636451"/>
              <a:ext cx="651510" cy="285750"/>
              <a:chOff x="2781300" y="6930390"/>
              <a:chExt cx="651510" cy="285750"/>
            </a:xfrm>
          </p:grpSpPr>
          <p:sp>
            <p:nvSpPr>
              <p:cNvPr id="63" name="object 63">
                <a:extLst>
                  <a:ext uri="{FF2B5EF4-FFF2-40B4-BE49-F238E27FC236}">
                    <a16:creationId xmlns:a16="http://schemas.microsoft.com/office/drawing/2014/main" id="{843198C7-E876-7921-B469-D76C13C65F31}"/>
                  </a:ext>
                </a:extLst>
              </p:cNvPr>
              <p:cNvSpPr/>
              <p:nvPr/>
            </p:nvSpPr>
            <p:spPr>
              <a:xfrm>
                <a:off x="2785872" y="6934962"/>
                <a:ext cx="642620" cy="276860"/>
              </a:xfrm>
              <a:custGeom>
                <a:avLst/>
                <a:gdLst/>
                <a:ahLst/>
                <a:cxnLst/>
                <a:rect l="l" t="t" r="r" b="b"/>
                <a:pathLst>
                  <a:path w="642620" h="276859">
                    <a:moveTo>
                      <a:pt x="642365" y="0"/>
                    </a:moveTo>
                    <a:lnTo>
                      <a:pt x="0" y="0"/>
                    </a:lnTo>
                    <a:lnTo>
                      <a:pt x="0" y="276606"/>
                    </a:lnTo>
                    <a:lnTo>
                      <a:pt x="642365" y="276606"/>
                    </a:lnTo>
                    <a:lnTo>
                      <a:pt x="642365" y="0"/>
                    </a:lnTo>
                    <a:close/>
                  </a:path>
                </a:pathLst>
              </a:custGeom>
              <a:solidFill>
                <a:srgbClr val="DDDDD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4" name="object 64">
                <a:extLst>
                  <a:ext uri="{FF2B5EF4-FFF2-40B4-BE49-F238E27FC236}">
                    <a16:creationId xmlns:a16="http://schemas.microsoft.com/office/drawing/2014/main" id="{1AF10C0D-6AA4-31F2-9483-868A2BD927FE}"/>
                  </a:ext>
                </a:extLst>
              </p:cNvPr>
              <p:cNvSpPr/>
              <p:nvPr/>
            </p:nvSpPr>
            <p:spPr>
              <a:xfrm>
                <a:off x="2785872" y="6934962"/>
                <a:ext cx="642620" cy="276860"/>
              </a:xfrm>
              <a:custGeom>
                <a:avLst/>
                <a:gdLst/>
                <a:ahLst/>
                <a:cxnLst/>
                <a:rect l="l" t="t" r="r" b="b"/>
                <a:pathLst>
                  <a:path w="642620" h="276859">
                    <a:moveTo>
                      <a:pt x="0" y="276606"/>
                    </a:moveTo>
                    <a:lnTo>
                      <a:pt x="642365" y="276606"/>
                    </a:lnTo>
                    <a:lnTo>
                      <a:pt x="642365" y="0"/>
                    </a:lnTo>
                    <a:lnTo>
                      <a:pt x="0" y="0"/>
                    </a:lnTo>
                    <a:lnTo>
                      <a:pt x="0" y="276606"/>
                    </a:lnTo>
                    <a:close/>
                  </a:path>
                </a:pathLst>
              </a:custGeom>
              <a:ln w="9144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65" name="object 65">
              <a:extLst>
                <a:ext uri="{FF2B5EF4-FFF2-40B4-BE49-F238E27FC236}">
                  <a16:creationId xmlns:a16="http://schemas.microsoft.com/office/drawing/2014/main" id="{475BD4E8-74C6-2831-EFFA-6F88A1DC1BE7}"/>
                </a:ext>
              </a:extLst>
            </p:cNvPr>
            <p:cNvGrpSpPr/>
            <p:nvPr/>
          </p:nvGrpSpPr>
          <p:grpSpPr>
            <a:xfrm>
              <a:off x="5127307" y="5362130"/>
              <a:ext cx="651510" cy="285750"/>
              <a:chOff x="3512820" y="6656069"/>
              <a:chExt cx="651510" cy="285750"/>
            </a:xfrm>
          </p:grpSpPr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591D72C0-B3A6-F1F2-161F-0EF08F0FDEFE}"/>
                  </a:ext>
                </a:extLst>
              </p:cNvPr>
              <p:cNvSpPr/>
              <p:nvPr/>
            </p:nvSpPr>
            <p:spPr>
              <a:xfrm>
                <a:off x="3517392" y="6660641"/>
                <a:ext cx="642620" cy="276860"/>
              </a:xfrm>
              <a:custGeom>
                <a:avLst/>
                <a:gdLst/>
                <a:ahLst/>
                <a:cxnLst/>
                <a:rect l="l" t="t" r="r" b="b"/>
                <a:pathLst>
                  <a:path w="642620" h="276859">
                    <a:moveTo>
                      <a:pt x="642365" y="0"/>
                    </a:moveTo>
                    <a:lnTo>
                      <a:pt x="0" y="0"/>
                    </a:lnTo>
                    <a:lnTo>
                      <a:pt x="0" y="276605"/>
                    </a:lnTo>
                    <a:lnTo>
                      <a:pt x="642365" y="276605"/>
                    </a:lnTo>
                    <a:lnTo>
                      <a:pt x="642365" y="0"/>
                    </a:lnTo>
                    <a:close/>
                  </a:path>
                </a:pathLst>
              </a:custGeom>
              <a:solidFill>
                <a:srgbClr val="DDDDD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7" name="object 67">
                <a:extLst>
                  <a:ext uri="{FF2B5EF4-FFF2-40B4-BE49-F238E27FC236}">
                    <a16:creationId xmlns:a16="http://schemas.microsoft.com/office/drawing/2014/main" id="{C726A1AB-5EC7-D24B-BD83-E844ED897199}"/>
                  </a:ext>
                </a:extLst>
              </p:cNvPr>
              <p:cNvSpPr/>
              <p:nvPr/>
            </p:nvSpPr>
            <p:spPr>
              <a:xfrm>
                <a:off x="3517392" y="6660641"/>
                <a:ext cx="642620" cy="276860"/>
              </a:xfrm>
              <a:custGeom>
                <a:avLst/>
                <a:gdLst/>
                <a:ahLst/>
                <a:cxnLst/>
                <a:rect l="l" t="t" r="r" b="b"/>
                <a:pathLst>
                  <a:path w="642620" h="276859">
                    <a:moveTo>
                      <a:pt x="0" y="276605"/>
                    </a:moveTo>
                    <a:lnTo>
                      <a:pt x="642365" y="276605"/>
                    </a:lnTo>
                    <a:lnTo>
                      <a:pt x="642365" y="0"/>
                    </a:lnTo>
                    <a:lnTo>
                      <a:pt x="0" y="0"/>
                    </a:lnTo>
                    <a:lnTo>
                      <a:pt x="0" y="276605"/>
                    </a:lnTo>
                    <a:close/>
                  </a:path>
                </a:pathLst>
              </a:custGeom>
              <a:ln w="9144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68" name="object 68">
              <a:extLst>
                <a:ext uri="{FF2B5EF4-FFF2-40B4-BE49-F238E27FC236}">
                  <a16:creationId xmlns:a16="http://schemas.microsoft.com/office/drawing/2014/main" id="{54DF5C2B-0221-769E-D593-954910238D24}"/>
                </a:ext>
              </a:extLst>
            </p:cNvPr>
            <p:cNvGrpSpPr/>
            <p:nvPr/>
          </p:nvGrpSpPr>
          <p:grpSpPr>
            <a:xfrm>
              <a:off x="4670107" y="4813490"/>
              <a:ext cx="651510" cy="285750"/>
              <a:chOff x="3055620" y="6107429"/>
              <a:chExt cx="651510" cy="285750"/>
            </a:xfrm>
          </p:grpSpPr>
          <p:sp>
            <p:nvSpPr>
              <p:cNvPr id="69" name="object 69">
                <a:extLst>
                  <a:ext uri="{FF2B5EF4-FFF2-40B4-BE49-F238E27FC236}">
                    <a16:creationId xmlns:a16="http://schemas.microsoft.com/office/drawing/2014/main" id="{9BEC904F-86DE-1B81-FFEA-8CD54ED31F3C}"/>
                  </a:ext>
                </a:extLst>
              </p:cNvPr>
              <p:cNvSpPr/>
              <p:nvPr/>
            </p:nvSpPr>
            <p:spPr>
              <a:xfrm>
                <a:off x="3060192" y="6112001"/>
                <a:ext cx="642620" cy="276860"/>
              </a:xfrm>
              <a:custGeom>
                <a:avLst/>
                <a:gdLst/>
                <a:ahLst/>
                <a:cxnLst/>
                <a:rect l="l" t="t" r="r" b="b"/>
                <a:pathLst>
                  <a:path w="642620" h="276860">
                    <a:moveTo>
                      <a:pt x="642366" y="0"/>
                    </a:moveTo>
                    <a:lnTo>
                      <a:pt x="0" y="0"/>
                    </a:lnTo>
                    <a:lnTo>
                      <a:pt x="0" y="276606"/>
                    </a:lnTo>
                    <a:lnTo>
                      <a:pt x="642366" y="276606"/>
                    </a:lnTo>
                    <a:lnTo>
                      <a:pt x="642366" y="0"/>
                    </a:lnTo>
                    <a:close/>
                  </a:path>
                </a:pathLst>
              </a:custGeom>
              <a:solidFill>
                <a:srgbClr val="DDDDD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70" name="object 70">
                <a:extLst>
                  <a:ext uri="{FF2B5EF4-FFF2-40B4-BE49-F238E27FC236}">
                    <a16:creationId xmlns:a16="http://schemas.microsoft.com/office/drawing/2014/main" id="{7DB0EF12-3FA1-E45D-7F57-0815223F911F}"/>
                  </a:ext>
                </a:extLst>
              </p:cNvPr>
              <p:cNvSpPr/>
              <p:nvPr/>
            </p:nvSpPr>
            <p:spPr>
              <a:xfrm>
                <a:off x="3060192" y="6112001"/>
                <a:ext cx="642620" cy="276860"/>
              </a:xfrm>
              <a:custGeom>
                <a:avLst/>
                <a:gdLst/>
                <a:ahLst/>
                <a:cxnLst/>
                <a:rect l="l" t="t" r="r" b="b"/>
                <a:pathLst>
                  <a:path w="642620" h="276860">
                    <a:moveTo>
                      <a:pt x="0" y="276606"/>
                    </a:moveTo>
                    <a:lnTo>
                      <a:pt x="642366" y="276606"/>
                    </a:lnTo>
                    <a:lnTo>
                      <a:pt x="642366" y="0"/>
                    </a:lnTo>
                    <a:lnTo>
                      <a:pt x="0" y="0"/>
                    </a:lnTo>
                    <a:lnTo>
                      <a:pt x="0" y="276606"/>
                    </a:lnTo>
                    <a:close/>
                  </a:path>
                </a:pathLst>
              </a:custGeom>
              <a:ln w="9144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71" name="object 71">
              <a:extLst>
                <a:ext uri="{FF2B5EF4-FFF2-40B4-BE49-F238E27FC236}">
                  <a16:creationId xmlns:a16="http://schemas.microsoft.com/office/drawing/2014/main" id="{489F9F52-3308-C487-9DAE-20EC38550DE3}"/>
                </a:ext>
              </a:extLst>
            </p:cNvPr>
            <p:cNvSpPr txBox="1"/>
            <p:nvPr/>
          </p:nvSpPr>
          <p:spPr>
            <a:xfrm>
              <a:off x="4034598" y="6006782"/>
              <a:ext cx="1374140" cy="551180"/>
            </a:xfrm>
            <a:prstGeom prst="rect">
              <a:avLst/>
            </a:prstGeom>
            <a:ln w="9144">
              <a:solidFill>
                <a:srgbClr val="000000"/>
              </a:solidFill>
            </a:ln>
          </p:spPr>
          <p:txBody>
            <a:bodyPr vert="horz" wrap="square" lIns="0" tIns="49530" rIns="0" bIns="0" rtlCol="0">
              <a:spAutoFit/>
            </a:bodyPr>
            <a:lstStyle/>
            <a:p>
              <a:pPr marL="286385" marR="201295" indent="-76200">
                <a:lnSpc>
                  <a:spcPts val="1630"/>
                </a:lnSpc>
                <a:spcBef>
                  <a:spcPts val="390"/>
                </a:spcBef>
              </a:pPr>
              <a:r>
                <a:rPr sz="1400" b="1" spc="-15" dirty="0">
                  <a:solidFill>
                    <a:srgbClr val="FF0000"/>
                  </a:solidFill>
                  <a:latin typeface="Arial"/>
                  <a:cs typeface="Arial"/>
                </a:rPr>
                <a:t>Re</a:t>
              </a:r>
              <a:r>
                <a:rPr sz="1400" b="1" spc="-5" dirty="0">
                  <a:solidFill>
                    <a:srgbClr val="FF0000"/>
                  </a:solidFill>
                  <a:latin typeface="Arial"/>
                  <a:cs typeface="Arial"/>
                </a:rPr>
                <a:t>l</a:t>
              </a:r>
              <a:r>
                <a:rPr sz="1400" b="1" spc="10" dirty="0">
                  <a:solidFill>
                    <a:srgbClr val="FF0000"/>
                  </a:solidFill>
                  <a:latin typeface="Arial"/>
                  <a:cs typeface="Arial"/>
                </a:rPr>
                <a:t>a</a:t>
              </a:r>
              <a:r>
                <a:rPr sz="1400" b="1" spc="-15" dirty="0">
                  <a:solidFill>
                    <a:srgbClr val="FF0000"/>
                  </a:solidFill>
                  <a:latin typeface="Arial"/>
                  <a:cs typeface="Arial"/>
                </a:rPr>
                <a:t>t</a:t>
              </a:r>
              <a:r>
                <a:rPr sz="1400" b="1" spc="-10" dirty="0">
                  <a:solidFill>
                    <a:srgbClr val="FF0000"/>
                  </a:solidFill>
                  <a:latin typeface="Arial"/>
                  <a:cs typeface="Arial"/>
                </a:rPr>
                <a:t>i</a:t>
              </a:r>
              <a:r>
                <a:rPr sz="1400" b="1" spc="5" dirty="0">
                  <a:solidFill>
                    <a:srgbClr val="FF0000"/>
                  </a:solidFill>
                  <a:latin typeface="Arial"/>
                  <a:cs typeface="Arial"/>
                </a:rPr>
                <a:t>on</a:t>
              </a:r>
              <a:r>
                <a:rPr sz="1400" b="1" spc="-20" dirty="0">
                  <a:solidFill>
                    <a:srgbClr val="FF0000"/>
                  </a:solidFill>
                  <a:latin typeface="Arial"/>
                  <a:cs typeface="Arial"/>
                </a:rPr>
                <a:t>n</a:t>
              </a:r>
              <a:r>
                <a:rPr sz="1400" b="1" spc="-15" dirty="0">
                  <a:solidFill>
                    <a:srgbClr val="FF0000"/>
                  </a:solidFill>
                  <a:latin typeface="Arial"/>
                  <a:cs typeface="Arial"/>
                </a:rPr>
                <a:t>e</a:t>
              </a:r>
              <a:r>
                <a:rPr sz="1400" b="1" spc="-5" dirty="0">
                  <a:solidFill>
                    <a:srgbClr val="FF0000"/>
                  </a:solidFill>
                  <a:latin typeface="Arial"/>
                  <a:cs typeface="Arial"/>
                </a:rPr>
                <a:t>l  </a:t>
              </a:r>
              <a:r>
                <a:rPr sz="1400" b="1" spc="-10" dirty="0">
                  <a:latin typeface="Arial"/>
                  <a:cs typeface="Arial"/>
                </a:rPr>
                <a:t>Liens</a:t>
              </a:r>
              <a:r>
                <a:rPr sz="1400" b="1" spc="-25" dirty="0">
                  <a:latin typeface="Arial"/>
                  <a:cs typeface="Arial"/>
                </a:rPr>
                <a:t> </a:t>
              </a:r>
              <a:r>
                <a:rPr sz="1400" b="1" dirty="0">
                  <a:latin typeface="Arial"/>
                  <a:cs typeface="Arial"/>
                </a:rPr>
                <a:t>N:1</a:t>
              </a:r>
              <a:endParaRPr sz="1400">
                <a:latin typeface="Arial"/>
                <a:cs typeface="Arial"/>
              </a:endParaRPr>
            </a:p>
          </p:txBody>
        </p:sp>
        <p:sp>
          <p:nvSpPr>
            <p:cNvPr id="72" name="object 72">
              <a:extLst>
                <a:ext uri="{FF2B5EF4-FFF2-40B4-BE49-F238E27FC236}">
                  <a16:creationId xmlns:a16="http://schemas.microsoft.com/office/drawing/2014/main" id="{F2D58C5C-639C-622E-A85C-DE4C5F07F570}"/>
                </a:ext>
              </a:extLst>
            </p:cNvPr>
            <p:cNvSpPr txBox="1"/>
            <p:nvPr/>
          </p:nvSpPr>
          <p:spPr>
            <a:xfrm>
              <a:off x="5680519" y="6098222"/>
              <a:ext cx="1008380" cy="368300"/>
            </a:xfrm>
            <a:prstGeom prst="rect">
              <a:avLst/>
            </a:prstGeom>
            <a:ln w="9144">
              <a:solidFill>
                <a:srgbClr val="000000"/>
              </a:solidFill>
            </a:ln>
          </p:spPr>
          <p:txBody>
            <a:bodyPr vert="horz" wrap="square" lIns="0" tIns="36830" rIns="0" bIns="0" rtlCol="0">
              <a:spAutoFit/>
            </a:bodyPr>
            <a:lstStyle/>
            <a:p>
              <a:pPr marL="97155">
                <a:lnSpc>
                  <a:spcPct val="100000"/>
                </a:lnSpc>
                <a:spcBef>
                  <a:spcPts val="290"/>
                </a:spcBef>
              </a:pPr>
              <a:r>
                <a:rPr sz="1600" b="1" spc="-5" dirty="0">
                  <a:latin typeface="Arial"/>
                  <a:cs typeface="Arial"/>
                </a:rPr>
                <a:t>SGBDR</a:t>
              </a:r>
              <a:endParaRPr sz="1600"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810599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93AFD1-8093-A2D2-5515-496DDF94C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17D5A37-F01E-73CF-8BE5-560C633EBF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613" y="857250"/>
            <a:ext cx="11401425" cy="5500688"/>
          </a:xfrm>
        </p:spPr>
        <p:txBody>
          <a:bodyPr>
            <a:normAutofit/>
          </a:bodyPr>
          <a:lstStyle/>
          <a:p>
            <a:r>
              <a:rPr lang="fr-FR" sz="3200" dirty="0"/>
              <a:t>Les modèles hiérarchique et réseau sont issus du modèle GRAPHE </a:t>
            </a:r>
          </a:p>
          <a:p>
            <a:pPr lvl="1"/>
            <a:r>
              <a:rPr lang="fr-FR" sz="2800" dirty="0"/>
              <a:t>données organisées sous forme de graphe </a:t>
            </a:r>
          </a:p>
          <a:p>
            <a:pPr lvl="1"/>
            <a:r>
              <a:rPr lang="fr-FR" sz="2800" dirty="0"/>
              <a:t>langages d'accès navigationnels (adressage par liens de chaînage) </a:t>
            </a:r>
          </a:p>
          <a:p>
            <a:pPr lvl="1"/>
            <a:r>
              <a:rPr lang="fr-FR" sz="2800" dirty="0"/>
              <a:t>on les appelle "modèles d'accès" </a:t>
            </a:r>
          </a:p>
          <a:p>
            <a:r>
              <a:rPr lang="fr-FR" sz="3200" dirty="0"/>
              <a:t>Le modèle relationnel est fondé sur la notion mathématique de RELATION </a:t>
            </a:r>
          </a:p>
          <a:p>
            <a:pPr lvl="1"/>
            <a:r>
              <a:rPr lang="fr-FR" sz="2800" dirty="0"/>
              <a:t>introduit par Codd (recherche IBM) </a:t>
            </a:r>
          </a:p>
          <a:p>
            <a:pPr lvl="1"/>
            <a:r>
              <a:rPr lang="fr-FR" sz="2800" dirty="0"/>
              <a:t>données organisées en tables (adressage relatif) </a:t>
            </a:r>
          </a:p>
          <a:p>
            <a:pPr lvl="1"/>
            <a:r>
              <a:rPr lang="fr-FR" sz="2800" dirty="0"/>
              <a:t>stratégie d'accès déterminée par le SGBD </a:t>
            </a:r>
          </a:p>
        </p:txBody>
      </p:sp>
    </p:spTree>
    <p:extLst>
      <p:ext uri="{BB962C8B-B14F-4D97-AF65-F5344CB8AC3E}">
        <p14:creationId xmlns:p14="http://schemas.microsoft.com/office/powerpoint/2010/main" val="35735569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B13007-803E-098C-5563-0A778ABC9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4975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dirty="0"/>
              <a:t>LE MODÈLE RÉSEAU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806919-CCDF-7B7A-ADD8-03AE995F7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71550"/>
            <a:ext cx="10515600" cy="5205413"/>
          </a:xfrm>
        </p:spPr>
        <p:txBody>
          <a:bodyPr/>
          <a:lstStyle/>
          <a:p>
            <a:r>
              <a:rPr lang="fr-FR" dirty="0"/>
              <a:t>Schéma logique représenté par un GRAPHE </a:t>
            </a:r>
          </a:p>
          <a:p>
            <a:pPr lvl="1"/>
            <a:r>
              <a:rPr lang="fr-FR" dirty="0"/>
              <a:t>nœud : article (représente une entité) </a:t>
            </a:r>
          </a:p>
          <a:p>
            <a:pPr lvl="1"/>
            <a:r>
              <a:rPr lang="fr-FR" dirty="0"/>
              <a:t>arc : lien hiérarchique 1:N </a:t>
            </a:r>
          </a:p>
          <a:p>
            <a:r>
              <a:rPr lang="fr-FR" dirty="0"/>
              <a:t>Exemple de schéma réseau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dirty="0"/>
              <a:t>					Diagramme de </a:t>
            </a:r>
            <a:r>
              <a:rPr lang="fr-FR" dirty="0" err="1"/>
              <a:t>Bachman</a:t>
            </a:r>
            <a:r>
              <a:rPr lang="fr-FR" dirty="0"/>
              <a:t> </a:t>
            </a:r>
          </a:p>
          <a:p>
            <a:r>
              <a:rPr lang="fr-FR" dirty="0"/>
              <a:t>Langage navigationnel pour manipuler les données</a:t>
            </a:r>
          </a:p>
          <a:p>
            <a:r>
              <a:rPr lang="fr-FR" dirty="0"/>
              <a:t>Implémentation d'un lien par une liste circulaire :</a:t>
            </a:r>
          </a:p>
        </p:txBody>
      </p: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A4D7C057-4D50-6622-52DF-952D35BC6820}"/>
              </a:ext>
            </a:extLst>
          </p:cNvPr>
          <p:cNvGrpSpPr/>
          <p:nvPr/>
        </p:nvGrpSpPr>
        <p:grpSpPr>
          <a:xfrm>
            <a:off x="6373622" y="1955863"/>
            <a:ext cx="2379853" cy="1297685"/>
            <a:chOff x="3716147" y="2813113"/>
            <a:chExt cx="2379853" cy="1297685"/>
          </a:xfrm>
        </p:grpSpPr>
        <p:sp>
          <p:nvSpPr>
            <p:cNvPr id="4" name="object 7">
              <a:extLst>
                <a:ext uri="{FF2B5EF4-FFF2-40B4-BE49-F238E27FC236}">
                  <a16:creationId xmlns:a16="http://schemas.microsoft.com/office/drawing/2014/main" id="{05C0660D-45F6-F994-7203-A309CC6C4641}"/>
                </a:ext>
              </a:extLst>
            </p:cNvPr>
            <p:cNvSpPr txBox="1"/>
            <p:nvPr/>
          </p:nvSpPr>
          <p:spPr>
            <a:xfrm>
              <a:off x="4456810" y="3714558"/>
              <a:ext cx="898525" cy="396240"/>
            </a:xfrm>
            <a:prstGeom prst="rect">
              <a:avLst/>
            </a:prstGeom>
            <a:ln w="3175">
              <a:solidFill>
                <a:srgbClr val="000000"/>
              </a:solidFill>
            </a:ln>
          </p:spPr>
          <p:txBody>
            <a:bodyPr vert="horz" wrap="square" lIns="0" tIns="92710" rIns="0" bIns="0" rtlCol="0">
              <a:spAutoFit/>
            </a:bodyPr>
            <a:lstStyle/>
            <a:p>
              <a:pPr marL="179705">
                <a:lnSpc>
                  <a:spcPct val="100000"/>
                </a:lnSpc>
                <a:spcBef>
                  <a:spcPts val="730"/>
                </a:spcBef>
              </a:pPr>
              <a:r>
                <a:rPr sz="1250" dirty="0">
                  <a:latin typeface="Arial MT"/>
                  <a:cs typeface="Arial MT"/>
                </a:rPr>
                <a:t>VENTE</a:t>
              </a:r>
              <a:endParaRPr sz="1250">
                <a:latin typeface="Arial MT"/>
                <a:cs typeface="Arial MT"/>
              </a:endParaRPr>
            </a:p>
          </p:txBody>
        </p:sp>
        <p:sp>
          <p:nvSpPr>
            <p:cNvPr id="5" name="object 8">
              <a:extLst>
                <a:ext uri="{FF2B5EF4-FFF2-40B4-BE49-F238E27FC236}">
                  <a16:creationId xmlns:a16="http://schemas.microsoft.com/office/drawing/2014/main" id="{AEF93542-F007-A51D-3B26-E59A7B4A182F}"/>
                </a:ext>
              </a:extLst>
            </p:cNvPr>
            <p:cNvSpPr txBox="1"/>
            <p:nvPr/>
          </p:nvSpPr>
          <p:spPr>
            <a:xfrm>
              <a:off x="3716147" y="2813113"/>
              <a:ext cx="902335" cy="396240"/>
            </a:xfrm>
            <a:prstGeom prst="rect">
              <a:avLst/>
            </a:prstGeom>
            <a:ln w="3175">
              <a:solidFill>
                <a:srgbClr val="000000"/>
              </a:solidFill>
            </a:ln>
          </p:spPr>
          <p:txBody>
            <a:bodyPr vert="horz" wrap="square" lIns="0" tIns="92710" rIns="0" bIns="0" rtlCol="0">
              <a:spAutoFit/>
            </a:bodyPr>
            <a:lstStyle/>
            <a:p>
              <a:pPr marL="179705">
                <a:lnSpc>
                  <a:spcPct val="100000"/>
                </a:lnSpc>
                <a:spcBef>
                  <a:spcPts val="730"/>
                </a:spcBef>
              </a:pPr>
              <a:r>
                <a:rPr sz="1250" spc="-5" dirty="0">
                  <a:latin typeface="Arial MT"/>
                  <a:cs typeface="Arial MT"/>
                </a:rPr>
                <a:t>CLIENT</a:t>
              </a:r>
              <a:endParaRPr sz="1250">
                <a:latin typeface="Arial MT"/>
                <a:cs typeface="Arial MT"/>
              </a:endParaRPr>
            </a:p>
          </p:txBody>
        </p:sp>
        <p:sp>
          <p:nvSpPr>
            <p:cNvPr id="6" name="object 9">
              <a:extLst>
                <a:ext uri="{FF2B5EF4-FFF2-40B4-BE49-F238E27FC236}">
                  <a16:creationId xmlns:a16="http://schemas.microsoft.com/office/drawing/2014/main" id="{C802CA3D-8ECE-034E-205A-8FF809569BC9}"/>
                </a:ext>
              </a:extLst>
            </p:cNvPr>
            <p:cNvSpPr txBox="1"/>
            <p:nvPr/>
          </p:nvSpPr>
          <p:spPr>
            <a:xfrm>
              <a:off x="5193665" y="2813113"/>
              <a:ext cx="902335" cy="396240"/>
            </a:xfrm>
            <a:prstGeom prst="rect">
              <a:avLst/>
            </a:prstGeom>
            <a:ln w="3175">
              <a:solidFill>
                <a:srgbClr val="000000"/>
              </a:solidFill>
            </a:ln>
          </p:spPr>
          <p:txBody>
            <a:bodyPr vert="horz" wrap="square" lIns="0" tIns="92710" rIns="0" bIns="0" rtlCol="0">
              <a:spAutoFit/>
            </a:bodyPr>
            <a:lstStyle/>
            <a:p>
              <a:pPr marL="73025">
                <a:lnSpc>
                  <a:spcPct val="100000"/>
                </a:lnSpc>
                <a:spcBef>
                  <a:spcPts val="730"/>
                </a:spcBef>
              </a:pPr>
              <a:r>
                <a:rPr sz="1250" dirty="0">
                  <a:latin typeface="Arial MT"/>
                  <a:cs typeface="Arial MT"/>
                </a:rPr>
                <a:t>PRODUIT</a:t>
              </a:r>
              <a:endParaRPr sz="1250">
                <a:latin typeface="Arial MT"/>
                <a:cs typeface="Arial MT"/>
              </a:endParaRPr>
            </a:p>
          </p:txBody>
        </p:sp>
        <p:grpSp>
          <p:nvGrpSpPr>
            <p:cNvPr id="7" name="object 10">
              <a:extLst>
                <a:ext uri="{FF2B5EF4-FFF2-40B4-BE49-F238E27FC236}">
                  <a16:creationId xmlns:a16="http://schemas.microsoft.com/office/drawing/2014/main" id="{5E75BE98-449C-3D1C-B80E-272DD7EF3D10}"/>
                </a:ext>
              </a:extLst>
            </p:cNvPr>
            <p:cNvGrpSpPr/>
            <p:nvPr/>
          </p:nvGrpSpPr>
          <p:grpSpPr>
            <a:xfrm>
              <a:off x="4185538" y="3209352"/>
              <a:ext cx="576580" cy="505459"/>
              <a:chOff x="3054857" y="4280915"/>
              <a:chExt cx="576580" cy="505459"/>
            </a:xfrm>
          </p:grpSpPr>
          <p:sp>
            <p:nvSpPr>
              <p:cNvPr id="8" name="object 11">
                <a:extLst>
                  <a:ext uri="{FF2B5EF4-FFF2-40B4-BE49-F238E27FC236}">
                    <a16:creationId xmlns:a16="http://schemas.microsoft.com/office/drawing/2014/main" id="{ABBBED9B-0D87-5974-AAD4-D8117A40C236}"/>
                  </a:ext>
                </a:extLst>
              </p:cNvPr>
              <p:cNvSpPr/>
              <p:nvPr/>
            </p:nvSpPr>
            <p:spPr>
              <a:xfrm>
                <a:off x="3054857" y="4280915"/>
                <a:ext cx="576580" cy="505459"/>
              </a:xfrm>
              <a:custGeom>
                <a:avLst/>
                <a:gdLst/>
                <a:ahLst/>
                <a:cxnLst/>
                <a:rect l="l" t="t" r="r" b="b"/>
                <a:pathLst>
                  <a:path w="576579" h="505460">
                    <a:moveTo>
                      <a:pt x="0" y="0"/>
                    </a:moveTo>
                    <a:lnTo>
                      <a:pt x="576071" y="505206"/>
                    </a:lnTo>
                  </a:path>
                </a:pathLst>
              </a:custGeom>
              <a:ln w="3175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9" name="object 12">
                <a:extLst>
                  <a:ext uri="{FF2B5EF4-FFF2-40B4-BE49-F238E27FC236}">
                    <a16:creationId xmlns:a16="http://schemas.microsoft.com/office/drawing/2014/main" id="{1AF0B571-39DC-FBC0-A0D0-79B2DE7A9C9B}"/>
                  </a:ext>
                </a:extLst>
              </p:cNvPr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3484625" y="4645913"/>
                <a:ext cx="146303" cy="140208"/>
              </a:xfrm>
              <a:prstGeom prst="rect">
                <a:avLst/>
              </a:prstGeom>
            </p:spPr>
          </p:pic>
        </p:grpSp>
        <p:grpSp>
          <p:nvGrpSpPr>
            <p:cNvPr id="10" name="object 13">
              <a:extLst>
                <a:ext uri="{FF2B5EF4-FFF2-40B4-BE49-F238E27FC236}">
                  <a16:creationId xmlns:a16="http://schemas.microsoft.com/office/drawing/2014/main" id="{3C417CCC-5B71-59AE-D849-85A910F5B9CC}"/>
                </a:ext>
              </a:extLst>
            </p:cNvPr>
            <p:cNvGrpSpPr/>
            <p:nvPr/>
          </p:nvGrpSpPr>
          <p:grpSpPr>
            <a:xfrm>
              <a:off x="4978019" y="3209352"/>
              <a:ext cx="648970" cy="505459"/>
              <a:chOff x="3847338" y="4280915"/>
              <a:chExt cx="648970" cy="505459"/>
            </a:xfrm>
          </p:grpSpPr>
          <p:sp>
            <p:nvSpPr>
              <p:cNvPr id="11" name="object 14">
                <a:extLst>
                  <a:ext uri="{FF2B5EF4-FFF2-40B4-BE49-F238E27FC236}">
                    <a16:creationId xmlns:a16="http://schemas.microsoft.com/office/drawing/2014/main" id="{A4CF2560-1410-7C29-AA28-00FD932C3FFF}"/>
                  </a:ext>
                </a:extLst>
              </p:cNvPr>
              <p:cNvSpPr/>
              <p:nvPr/>
            </p:nvSpPr>
            <p:spPr>
              <a:xfrm>
                <a:off x="3847338" y="4280915"/>
                <a:ext cx="648970" cy="505459"/>
              </a:xfrm>
              <a:custGeom>
                <a:avLst/>
                <a:gdLst/>
                <a:ahLst/>
                <a:cxnLst/>
                <a:rect l="l" t="t" r="r" b="b"/>
                <a:pathLst>
                  <a:path w="648970" h="505460">
                    <a:moveTo>
                      <a:pt x="648462" y="0"/>
                    </a:moveTo>
                    <a:lnTo>
                      <a:pt x="0" y="505206"/>
                    </a:lnTo>
                  </a:path>
                </a:pathLst>
              </a:custGeom>
              <a:ln w="3175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2" name="object 15">
                <a:extLst>
                  <a:ext uri="{FF2B5EF4-FFF2-40B4-BE49-F238E27FC236}">
                    <a16:creationId xmlns:a16="http://schemas.microsoft.com/office/drawing/2014/main" id="{AA39720F-24C0-E3AD-65D6-2EF230DDB797}"/>
                  </a:ext>
                </a:extLst>
              </p:cNvPr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3847338" y="4648961"/>
                <a:ext cx="148589" cy="137160"/>
              </a:xfrm>
              <a:prstGeom prst="rect">
                <a:avLst/>
              </a:prstGeom>
            </p:spPr>
          </p:pic>
        </p:grpSp>
      </p:grpSp>
      <p:graphicFrame>
        <p:nvGraphicFramePr>
          <p:cNvPr id="14" name="object 18">
            <a:extLst>
              <a:ext uri="{FF2B5EF4-FFF2-40B4-BE49-F238E27FC236}">
                <a16:creationId xmlns:a16="http://schemas.microsoft.com/office/drawing/2014/main" id="{6E24D03C-22AB-3A5A-7322-FF4E60466E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20409"/>
              </p:ext>
            </p:extLst>
          </p:nvPr>
        </p:nvGraphicFramePr>
        <p:xfrm>
          <a:off x="2640330" y="4900233"/>
          <a:ext cx="649605" cy="9723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1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7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2984">
                <a:tc gridSpan="2"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250" dirty="0">
                          <a:latin typeface="Arial MT"/>
                          <a:cs typeface="Arial MT"/>
                        </a:rPr>
                        <a:t>R</a:t>
                      </a:r>
                      <a:endParaRPr sz="1250">
                        <a:latin typeface="Arial MT"/>
                        <a:cs typeface="Arial MT"/>
                      </a:endParaRPr>
                    </a:p>
                  </a:txBody>
                  <a:tcPr marL="0" marR="0" marT="22225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93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2880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sz="1250" dirty="0">
                          <a:latin typeface="Arial MT"/>
                          <a:cs typeface="Arial MT"/>
                        </a:rPr>
                        <a:t>L</a:t>
                      </a:r>
                      <a:endParaRPr sz="1250">
                        <a:latin typeface="Arial MT"/>
                        <a:cs typeface="Arial MT"/>
                      </a:endParaRPr>
                    </a:p>
                  </a:txBody>
                  <a:tcPr marL="0" marR="0" marT="92710" marB="0">
                    <a:lnL w="3175">
                      <a:solidFill>
                        <a:srgbClr val="000000"/>
                      </a:solidFill>
                      <a:prstDash val="solid"/>
                    </a:lnL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9936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250" dirty="0">
                          <a:latin typeface="Arial MT"/>
                          <a:cs typeface="Arial MT"/>
                        </a:rPr>
                        <a:t>S</a:t>
                      </a:r>
                      <a:endParaRPr sz="1250">
                        <a:latin typeface="Arial MT"/>
                        <a:cs typeface="Arial MT"/>
                      </a:endParaRPr>
                    </a:p>
                  </a:txBody>
                  <a:tcPr marL="0" marR="0" marT="1905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5" name="object 19">
            <a:extLst>
              <a:ext uri="{FF2B5EF4-FFF2-40B4-BE49-F238E27FC236}">
                <a16:creationId xmlns:a16="http://schemas.microsoft.com/office/drawing/2014/main" id="{73711C72-0DC4-4063-93FF-0217F321E9F6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914650" y="5488496"/>
            <a:ext cx="134112" cy="134112"/>
          </a:xfrm>
          <a:prstGeom prst="rect">
            <a:avLst/>
          </a:prstGeom>
        </p:spPr>
      </p:pic>
      <p:sp>
        <p:nvSpPr>
          <p:cNvPr id="16" name="object 20">
            <a:extLst>
              <a:ext uri="{FF2B5EF4-FFF2-40B4-BE49-F238E27FC236}">
                <a16:creationId xmlns:a16="http://schemas.microsoft.com/office/drawing/2014/main" id="{EB4DAF75-1D13-55C7-38F0-C0685EF5CC99}"/>
              </a:ext>
            </a:extLst>
          </p:cNvPr>
          <p:cNvSpPr/>
          <p:nvPr/>
        </p:nvSpPr>
        <p:spPr>
          <a:xfrm>
            <a:off x="3649217" y="4900233"/>
            <a:ext cx="2075814" cy="972819"/>
          </a:xfrm>
          <a:custGeom>
            <a:avLst/>
            <a:gdLst/>
            <a:ahLst/>
            <a:cxnLst/>
            <a:rect l="l" t="t" r="r" b="b"/>
            <a:pathLst>
              <a:path w="2075814" h="972820">
                <a:moveTo>
                  <a:pt x="0" y="252984"/>
                </a:moveTo>
                <a:lnTo>
                  <a:pt x="649223" y="252984"/>
                </a:lnTo>
                <a:lnTo>
                  <a:pt x="649223" y="0"/>
                </a:lnTo>
                <a:lnTo>
                  <a:pt x="0" y="0"/>
                </a:lnTo>
                <a:lnTo>
                  <a:pt x="0" y="252984"/>
                </a:lnTo>
                <a:close/>
              </a:path>
              <a:path w="2075814" h="972820">
                <a:moveTo>
                  <a:pt x="487680" y="0"/>
                </a:moveTo>
                <a:lnTo>
                  <a:pt x="487680" y="252984"/>
                </a:lnTo>
              </a:path>
              <a:path w="2075814" h="972820">
                <a:moveTo>
                  <a:pt x="326136" y="972312"/>
                </a:moveTo>
                <a:lnTo>
                  <a:pt x="975359" y="972312"/>
                </a:lnTo>
                <a:lnTo>
                  <a:pt x="975359" y="722376"/>
                </a:lnTo>
                <a:lnTo>
                  <a:pt x="326136" y="722376"/>
                </a:lnTo>
                <a:lnTo>
                  <a:pt x="326136" y="972312"/>
                </a:lnTo>
                <a:close/>
              </a:path>
              <a:path w="2075814" h="972820">
                <a:moveTo>
                  <a:pt x="813816" y="722376"/>
                </a:moveTo>
                <a:lnTo>
                  <a:pt x="813816" y="972312"/>
                </a:lnTo>
              </a:path>
              <a:path w="2075814" h="972820">
                <a:moveTo>
                  <a:pt x="560832" y="179832"/>
                </a:moveTo>
                <a:lnTo>
                  <a:pt x="560832" y="722376"/>
                </a:lnTo>
              </a:path>
              <a:path w="2075814" h="972820">
                <a:moveTo>
                  <a:pt x="627888" y="588264"/>
                </a:moveTo>
                <a:lnTo>
                  <a:pt x="560832" y="722376"/>
                </a:lnTo>
                <a:lnTo>
                  <a:pt x="493775" y="588264"/>
                </a:lnTo>
              </a:path>
              <a:path w="2075814" h="972820">
                <a:moveTo>
                  <a:pt x="1228344" y="972312"/>
                </a:moveTo>
                <a:lnTo>
                  <a:pt x="1877568" y="972312"/>
                </a:lnTo>
                <a:lnTo>
                  <a:pt x="1877568" y="722376"/>
                </a:lnTo>
                <a:lnTo>
                  <a:pt x="1228344" y="722376"/>
                </a:lnTo>
                <a:lnTo>
                  <a:pt x="1228344" y="972312"/>
                </a:lnTo>
                <a:close/>
              </a:path>
              <a:path w="2075814" h="972820">
                <a:moveTo>
                  <a:pt x="1712976" y="722376"/>
                </a:moveTo>
                <a:lnTo>
                  <a:pt x="1712976" y="972312"/>
                </a:lnTo>
              </a:path>
              <a:path w="2075814" h="972820">
                <a:moveTo>
                  <a:pt x="920495" y="829056"/>
                </a:moveTo>
                <a:lnTo>
                  <a:pt x="1210056" y="829056"/>
                </a:lnTo>
              </a:path>
              <a:path w="2075814" h="972820">
                <a:moveTo>
                  <a:pt x="1075944" y="762000"/>
                </a:moveTo>
                <a:lnTo>
                  <a:pt x="1210056" y="829056"/>
                </a:lnTo>
                <a:lnTo>
                  <a:pt x="1075944" y="896112"/>
                </a:lnTo>
              </a:path>
              <a:path w="2075814" h="972820">
                <a:moveTo>
                  <a:pt x="1786128" y="829056"/>
                </a:moveTo>
                <a:lnTo>
                  <a:pt x="2075687" y="829056"/>
                </a:lnTo>
              </a:path>
              <a:path w="2075814" h="972820">
                <a:moveTo>
                  <a:pt x="1941576" y="762000"/>
                </a:moveTo>
                <a:lnTo>
                  <a:pt x="2075687" y="829056"/>
                </a:lnTo>
                <a:lnTo>
                  <a:pt x="1941576" y="896112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21">
            <a:extLst>
              <a:ext uri="{FF2B5EF4-FFF2-40B4-BE49-F238E27FC236}">
                <a16:creationId xmlns:a16="http://schemas.microsoft.com/office/drawing/2014/main" id="{F51398F1-8361-7B44-EA48-EE9187FCE06C}"/>
              </a:ext>
            </a:extLst>
          </p:cNvPr>
          <p:cNvSpPr/>
          <p:nvPr/>
        </p:nvSpPr>
        <p:spPr>
          <a:xfrm>
            <a:off x="6029705" y="5622608"/>
            <a:ext cx="649605" cy="250190"/>
          </a:xfrm>
          <a:custGeom>
            <a:avLst/>
            <a:gdLst/>
            <a:ahLst/>
            <a:cxnLst/>
            <a:rect l="l" t="t" r="r" b="b"/>
            <a:pathLst>
              <a:path w="649604" h="250190">
                <a:moveTo>
                  <a:pt x="0" y="249936"/>
                </a:moveTo>
                <a:lnTo>
                  <a:pt x="649224" y="249936"/>
                </a:lnTo>
                <a:lnTo>
                  <a:pt x="649224" y="0"/>
                </a:lnTo>
                <a:lnTo>
                  <a:pt x="0" y="0"/>
                </a:lnTo>
                <a:lnTo>
                  <a:pt x="0" y="249936"/>
                </a:lnTo>
                <a:close/>
              </a:path>
              <a:path w="649604" h="250190">
                <a:moveTo>
                  <a:pt x="487680" y="0"/>
                </a:moveTo>
                <a:lnTo>
                  <a:pt x="487680" y="249936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22">
            <a:extLst>
              <a:ext uri="{FF2B5EF4-FFF2-40B4-BE49-F238E27FC236}">
                <a16:creationId xmlns:a16="http://schemas.microsoft.com/office/drawing/2014/main" id="{57F82793-3397-93C3-176E-CE42E1D2BDC7}"/>
              </a:ext>
            </a:extLst>
          </p:cNvPr>
          <p:cNvSpPr txBox="1"/>
          <p:nvPr/>
        </p:nvSpPr>
        <p:spPr>
          <a:xfrm>
            <a:off x="6029705" y="5622608"/>
            <a:ext cx="487680" cy="25019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19050" rIns="0" bIns="0" rtlCol="0">
            <a:spAutoFit/>
          </a:bodyPr>
          <a:lstStyle/>
          <a:p>
            <a:pPr marL="17780">
              <a:lnSpc>
                <a:spcPct val="100000"/>
              </a:lnSpc>
              <a:spcBef>
                <a:spcPts val="150"/>
              </a:spcBef>
            </a:pPr>
            <a:r>
              <a:rPr sz="1250" dirty="0">
                <a:latin typeface="Arial MT"/>
                <a:cs typeface="Arial MT"/>
              </a:rPr>
              <a:t>sn</a:t>
            </a:r>
            <a:endParaRPr sz="1250">
              <a:latin typeface="Arial MT"/>
              <a:cs typeface="Arial MT"/>
            </a:endParaRPr>
          </a:p>
        </p:txBody>
      </p:sp>
      <p:sp>
        <p:nvSpPr>
          <p:cNvPr id="19" name="object 23">
            <a:extLst>
              <a:ext uri="{FF2B5EF4-FFF2-40B4-BE49-F238E27FC236}">
                <a16:creationId xmlns:a16="http://schemas.microsoft.com/office/drawing/2014/main" id="{FF231472-0BF5-1175-48FB-9311021C915A}"/>
              </a:ext>
            </a:extLst>
          </p:cNvPr>
          <p:cNvSpPr txBox="1"/>
          <p:nvPr/>
        </p:nvSpPr>
        <p:spPr>
          <a:xfrm>
            <a:off x="5782309" y="5556565"/>
            <a:ext cx="246379" cy="2197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50" dirty="0">
                <a:latin typeface="Arial MT"/>
                <a:cs typeface="Arial MT"/>
              </a:rPr>
              <a:t>.....</a:t>
            </a:r>
            <a:endParaRPr sz="1250">
              <a:latin typeface="Arial MT"/>
              <a:cs typeface="Arial MT"/>
            </a:endParaRPr>
          </a:p>
        </p:txBody>
      </p:sp>
      <p:sp>
        <p:nvSpPr>
          <p:cNvPr id="20" name="object 24">
            <a:extLst>
              <a:ext uri="{FF2B5EF4-FFF2-40B4-BE49-F238E27FC236}">
                <a16:creationId xmlns:a16="http://schemas.microsoft.com/office/drawing/2014/main" id="{EC919B48-BBFD-4AB1-FEC0-B188FB6028CF}"/>
              </a:ext>
            </a:extLst>
          </p:cNvPr>
          <p:cNvSpPr txBox="1"/>
          <p:nvPr/>
        </p:nvSpPr>
        <p:spPr>
          <a:xfrm>
            <a:off x="3649217" y="4900233"/>
            <a:ext cx="487680" cy="253365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2222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175"/>
              </a:spcBef>
            </a:pPr>
            <a:r>
              <a:rPr sz="1250" dirty="0">
                <a:latin typeface="Arial MT"/>
                <a:cs typeface="Arial MT"/>
              </a:rPr>
              <a:t>r</a:t>
            </a:r>
            <a:endParaRPr sz="1250">
              <a:latin typeface="Arial MT"/>
              <a:cs typeface="Arial MT"/>
            </a:endParaRPr>
          </a:p>
        </p:txBody>
      </p:sp>
      <p:sp>
        <p:nvSpPr>
          <p:cNvPr id="21" name="object 25">
            <a:extLst>
              <a:ext uri="{FF2B5EF4-FFF2-40B4-BE49-F238E27FC236}">
                <a16:creationId xmlns:a16="http://schemas.microsoft.com/office/drawing/2014/main" id="{AE2C2758-2E28-0D2A-3A3B-AF377C4CB0A5}"/>
              </a:ext>
            </a:extLst>
          </p:cNvPr>
          <p:cNvSpPr txBox="1"/>
          <p:nvPr/>
        </p:nvSpPr>
        <p:spPr>
          <a:xfrm>
            <a:off x="3975354" y="5622608"/>
            <a:ext cx="487680" cy="25019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19050" rIns="0" bIns="0" rtlCol="0">
            <a:spAutoFit/>
          </a:bodyPr>
          <a:lstStyle/>
          <a:p>
            <a:pPr marL="54610">
              <a:lnSpc>
                <a:spcPct val="100000"/>
              </a:lnSpc>
              <a:spcBef>
                <a:spcPts val="150"/>
              </a:spcBef>
            </a:pPr>
            <a:r>
              <a:rPr sz="1250" dirty="0">
                <a:latin typeface="Arial MT"/>
                <a:cs typeface="Arial MT"/>
              </a:rPr>
              <a:t>s1</a:t>
            </a:r>
            <a:endParaRPr sz="1250">
              <a:latin typeface="Arial MT"/>
              <a:cs typeface="Arial MT"/>
            </a:endParaRPr>
          </a:p>
        </p:txBody>
      </p:sp>
      <p:sp>
        <p:nvSpPr>
          <p:cNvPr id="22" name="object 26">
            <a:extLst>
              <a:ext uri="{FF2B5EF4-FFF2-40B4-BE49-F238E27FC236}">
                <a16:creationId xmlns:a16="http://schemas.microsoft.com/office/drawing/2014/main" id="{AE7E2BB1-65BB-EF4B-CCE9-96D1661D57EF}"/>
              </a:ext>
            </a:extLst>
          </p:cNvPr>
          <p:cNvSpPr txBox="1"/>
          <p:nvPr/>
        </p:nvSpPr>
        <p:spPr>
          <a:xfrm>
            <a:off x="4877561" y="5622608"/>
            <a:ext cx="485140" cy="250190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19050" rIns="0" bIns="0" rtlCol="0">
            <a:spAutoFit/>
          </a:bodyPr>
          <a:lstStyle/>
          <a:p>
            <a:pPr marL="51435">
              <a:lnSpc>
                <a:spcPct val="100000"/>
              </a:lnSpc>
              <a:spcBef>
                <a:spcPts val="150"/>
              </a:spcBef>
            </a:pPr>
            <a:r>
              <a:rPr sz="1250" dirty="0">
                <a:latin typeface="Arial MT"/>
                <a:cs typeface="Arial MT"/>
              </a:rPr>
              <a:t>s2</a:t>
            </a:r>
            <a:endParaRPr sz="1250">
              <a:latin typeface="Arial MT"/>
              <a:cs typeface="Arial MT"/>
            </a:endParaRPr>
          </a:p>
        </p:txBody>
      </p:sp>
      <p:sp>
        <p:nvSpPr>
          <p:cNvPr id="23" name="object 27">
            <a:extLst>
              <a:ext uri="{FF2B5EF4-FFF2-40B4-BE49-F238E27FC236}">
                <a16:creationId xmlns:a16="http://schemas.microsoft.com/office/drawing/2014/main" id="{38B7DD30-8A58-3BD4-8268-8267A950DC9D}"/>
              </a:ext>
            </a:extLst>
          </p:cNvPr>
          <p:cNvSpPr/>
          <p:nvPr/>
        </p:nvSpPr>
        <p:spPr>
          <a:xfrm>
            <a:off x="4316729" y="4973384"/>
            <a:ext cx="2651760" cy="756285"/>
          </a:xfrm>
          <a:custGeom>
            <a:avLst/>
            <a:gdLst/>
            <a:ahLst/>
            <a:cxnLst/>
            <a:rect l="l" t="t" r="r" b="b"/>
            <a:pathLst>
              <a:path w="2651760" h="756284">
                <a:moveTo>
                  <a:pt x="2307336" y="755904"/>
                </a:moveTo>
                <a:lnTo>
                  <a:pt x="2346960" y="752856"/>
                </a:lnTo>
                <a:lnTo>
                  <a:pt x="2383536" y="752856"/>
                </a:lnTo>
                <a:lnTo>
                  <a:pt x="2417064" y="749808"/>
                </a:lnTo>
                <a:lnTo>
                  <a:pt x="2481072" y="743712"/>
                </a:lnTo>
                <a:lnTo>
                  <a:pt x="2532888" y="737616"/>
                </a:lnTo>
                <a:lnTo>
                  <a:pt x="2554224" y="731520"/>
                </a:lnTo>
                <a:lnTo>
                  <a:pt x="2575560" y="728472"/>
                </a:lnTo>
                <a:lnTo>
                  <a:pt x="2593848" y="722376"/>
                </a:lnTo>
                <a:lnTo>
                  <a:pt x="2609088" y="719328"/>
                </a:lnTo>
                <a:lnTo>
                  <a:pt x="2633472" y="707136"/>
                </a:lnTo>
                <a:lnTo>
                  <a:pt x="2642616" y="701040"/>
                </a:lnTo>
                <a:lnTo>
                  <a:pt x="2645664" y="694944"/>
                </a:lnTo>
                <a:lnTo>
                  <a:pt x="2651760" y="688848"/>
                </a:lnTo>
                <a:lnTo>
                  <a:pt x="2651760" y="673608"/>
                </a:lnTo>
                <a:lnTo>
                  <a:pt x="2645664" y="667512"/>
                </a:lnTo>
                <a:lnTo>
                  <a:pt x="2633472" y="649224"/>
                </a:lnTo>
                <a:lnTo>
                  <a:pt x="2621280" y="643128"/>
                </a:lnTo>
                <a:lnTo>
                  <a:pt x="2609088" y="633984"/>
                </a:lnTo>
                <a:lnTo>
                  <a:pt x="2590800" y="624840"/>
                </a:lnTo>
                <a:lnTo>
                  <a:pt x="2575560" y="615696"/>
                </a:lnTo>
                <a:lnTo>
                  <a:pt x="2554224" y="603504"/>
                </a:lnTo>
                <a:lnTo>
                  <a:pt x="2505456" y="585216"/>
                </a:lnTo>
                <a:lnTo>
                  <a:pt x="2478024" y="573024"/>
                </a:lnTo>
                <a:lnTo>
                  <a:pt x="2447544" y="563880"/>
                </a:lnTo>
                <a:lnTo>
                  <a:pt x="2380488" y="539496"/>
                </a:lnTo>
                <a:lnTo>
                  <a:pt x="2343912" y="527304"/>
                </a:lnTo>
                <a:lnTo>
                  <a:pt x="2304288" y="515112"/>
                </a:lnTo>
                <a:lnTo>
                  <a:pt x="2261616" y="502920"/>
                </a:lnTo>
                <a:lnTo>
                  <a:pt x="2215896" y="490728"/>
                </a:lnTo>
                <a:lnTo>
                  <a:pt x="2170176" y="475488"/>
                </a:lnTo>
                <a:lnTo>
                  <a:pt x="2121408" y="463296"/>
                </a:lnTo>
                <a:lnTo>
                  <a:pt x="2069592" y="448056"/>
                </a:lnTo>
                <a:lnTo>
                  <a:pt x="2014728" y="435864"/>
                </a:lnTo>
                <a:lnTo>
                  <a:pt x="1959864" y="420624"/>
                </a:lnTo>
                <a:lnTo>
                  <a:pt x="1837944" y="390144"/>
                </a:lnTo>
                <a:lnTo>
                  <a:pt x="1709928" y="359664"/>
                </a:lnTo>
                <a:lnTo>
                  <a:pt x="1639824" y="344424"/>
                </a:lnTo>
                <a:lnTo>
                  <a:pt x="1569720" y="326136"/>
                </a:lnTo>
                <a:lnTo>
                  <a:pt x="1496568" y="310896"/>
                </a:lnTo>
                <a:lnTo>
                  <a:pt x="1344168" y="274320"/>
                </a:lnTo>
                <a:lnTo>
                  <a:pt x="1261872" y="259080"/>
                </a:lnTo>
                <a:lnTo>
                  <a:pt x="1179576" y="240792"/>
                </a:lnTo>
                <a:lnTo>
                  <a:pt x="1008888" y="204216"/>
                </a:lnTo>
                <a:lnTo>
                  <a:pt x="917448" y="182880"/>
                </a:lnTo>
                <a:lnTo>
                  <a:pt x="826008" y="164592"/>
                </a:lnTo>
                <a:lnTo>
                  <a:pt x="731520" y="146304"/>
                </a:lnTo>
                <a:lnTo>
                  <a:pt x="633984" y="124968"/>
                </a:lnTo>
                <a:lnTo>
                  <a:pt x="533400" y="106680"/>
                </a:lnTo>
                <a:lnTo>
                  <a:pt x="432816" y="85344"/>
                </a:lnTo>
                <a:lnTo>
                  <a:pt x="112775" y="21336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8">
            <a:extLst>
              <a:ext uri="{FF2B5EF4-FFF2-40B4-BE49-F238E27FC236}">
                <a16:creationId xmlns:a16="http://schemas.microsoft.com/office/drawing/2014/main" id="{5F765724-20EF-9FB3-0827-5726AA246563}"/>
              </a:ext>
            </a:extLst>
          </p:cNvPr>
          <p:cNvSpPr/>
          <p:nvPr/>
        </p:nvSpPr>
        <p:spPr>
          <a:xfrm>
            <a:off x="4316729" y="4933760"/>
            <a:ext cx="146685" cy="131445"/>
          </a:xfrm>
          <a:custGeom>
            <a:avLst/>
            <a:gdLst/>
            <a:ahLst/>
            <a:cxnLst/>
            <a:rect l="l" t="t" r="r" b="b"/>
            <a:pathLst>
              <a:path w="146685" h="131445">
                <a:moveTo>
                  <a:pt x="121920" y="131064"/>
                </a:moveTo>
                <a:lnTo>
                  <a:pt x="0" y="39624"/>
                </a:lnTo>
                <a:lnTo>
                  <a:pt x="14630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452449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08F569-1AC2-0632-4D54-9AF8475E6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20688"/>
          </a:xfrm>
        </p:spPr>
        <p:txBody>
          <a:bodyPr>
            <a:normAutofit fontScale="90000"/>
          </a:bodyPr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E648EBB-0F40-2511-FB19-C9F34A29B2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2975"/>
            <a:ext cx="10515600" cy="5233988"/>
          </a:xfrm>
        </p:spPr>
        <p:txBody>
          <a:bodyPr/>
          <a:lstStyle/>
          <a:p>
            <a:r>
              <a:rPr lang="fr-FR" dirty="0"/>
              <a:t>Exemple de schéma réseau :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08610B4-311D-F857-CBFB-E3A83514F9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837" y="2084395"/>
            <a:ext cx="4376996" cy="2689209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72A8EF5C-F997-0861-929B-7CEFDDBCE1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225" y="1814219"/>
            <a:ext cx="5372850" cy="4201111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B554A162-8BF8-7BA4-A64B-2C9BC9014342}"/>
              </a:ext>
            </a:extLst>
          </p:cNvPr>
          <p:cNvSpPr txBox="1"/>
          <p:nvPr/>
        </p:nvSpPr>
        <p:spPr>
          <a:xfrm>
            <a:off x="717948" y="6122194"/>
            <a:ext cx="825460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dirty="0"/>
              <a:t>Représentation d’une association N:M par 2 liens CODASYL</a:t>
            </a:r>
          </a:p>
        </p:txBody>
      </p:sp>
    </p:spTree>
    <p:extLst>
      <p:ext uri="{BB962C8B-B14F-4D97-AF65-F5344CB8AC3E}">
        <p14:creationId xmlns:p14="http://schemas.microsoft.com/office/powerpoint/2010/main" val="22962865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9C1607-3709-7FF0-4F68-BCD220D63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9263"/>
          </a:xfrm>
        </p:spPr>
        <p:txBody>
          <a:bodyPr>
            <a:normAutofit fontScale="90000"/>
          </a:bodyPr>
          <a:lstStyle/>
          <a:p>
            <a:r>
              <a:rPr lang="fr-FR" dirty="0"/>
              <a:t>LE MODÈLE HIÉRARCHIQUE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6119A26-8278-CF22-8F64-D0E62CE007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613" y="942975"/>
            <a:ext cx="11715750" cy="5372100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Schéma logique représenté par un ARBRE </a:t>
            </a:r>
          </a:p>
          <a:p>
            <a:pPr lvl="1"/>
            <a:r>
              <a:rPr lang="fr-FR" dirty="0"/>
              <a:t>nœud : segment (regroupement de données) </a:t>
            </a:r>
          </a:p>
          <a:p>
            <a:pPr lvl="1"/>
            <a:r>
              <a:rPr lang="fr-FR" dirty="0"/>
              <a:t>arc : lien hiérarchique 1:N </a:t>
            </a:r>
          </a:p>
          <a:p>
            <a:r>
              <a:rPr lang="fr-FR" dirty="0"/>
              <a:t>Exemple de schéma hiérarchique</a:t>
            </a:r>
          </a:p>
          <a:p>
            <a:endParaRPr lang="fr-FR" dirty="0"/>
          </a:p>
          <a:p>
            <a:r>
              <a:rPr lang="fr-FR" dirty="0"/>
              <a:t>Choix possible entre plusieurs arborescences (le segment racine est choisi en fonction de l'accès souhaité) </a:t>
            </a:r>
          </a:p>
          <a:p>
            <a:r>
              <a:rPr lang="fr-FR" dirty="0"/>
              <a:t>Dissymétrie de traitement pour des requêtes symétriques</a:t>
            </a:r>
          </a:p>
          <a:p>
            <a:pPr lvl="1"/>
            <a:r>
              <a:rPr lang="fr-FR" dirty="0"/>
              <a:t>En prenant l'ex. précédent, considérer les 2 requêtes : </a:t>
            </a:r>
          </a:p>
          <a:p>
            <a:pPr lvl="1"/>
            <a:r>
              <a:rPr lang="fr-FR" dirty="0"/>
              <a:t>a) Trouver les no de produits achetés par le client x </a:t>
            </a:r>
          </a:p>
          <a:p>
            <a:pPr lvl="1"/>
            <a:r>
              <a:rPr lang="fr-FR" dirty="0"/>
              <a:t>b) Trouver les no de clients qui ont acheté le produit p </a:t>
            </a:r>
          </a:p>
          <a:p>
            <a:pPr lvl="1"/>
            <a:r>
              <a:rPr lang="fr-FR" dirty="0"/>
              <a:t>Elles sont traitées différemment suivant le choix du segment racine (Client ou Produit) </a:t>
            </a:r>
          </a:p>
          <a:p>
            <a:r>
              <a:rPr lang="fr-FR" dirty="0"/>
              <a:t>Adéquation du modèle pour décrire des organisations à structure arborescente (ce qui est fréquent en gestion) 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C9C70BE0-352B-53C5-410D-F8A0D3E752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3040" y="814388"/>
            <a:ext cx="5001323" cy="2229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070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621330-DCF7-CAE5-2151-1DCFBC596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3199"/>
            <a:ext cx="10515600" cy="477838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dirty="0"/>
              <a:t>LE MODÈLE RELATIONNEL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4A760BA-CE61-49B6-A166-DDA7B080F5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613" y="914400"/>
            <a:ext cx="11658600" cy="5600700"/>
          </a:xfrm>
        </p:spPr>
        <p:txBody>
          <a:bodyPr>
            <a:normAutofit lnSpcReduction="10000"/>
          </a:bodyPr>
          <a:lstStyle/>
          <a:p>
            <a:r>
              <a:rPr lang="fr-FR" dirty="0"/>
              <a:t>En 1970, CODD présente le modèle relationnel </a:t>
            </a:r>
          </a:p>
          <a:p>
            <a:r>
              <a:rPr lang="fr-FR" dirty="0"/>
              <a:t>Schéma logique représenté par des </a:t>
            </a:r>
            <a:r>
              <a:rPr lang="fr-FR" dirty="0">
                <a:solidFill>
                  <a:srgbClr val="FF0000"/>
                </a:solidFill>
              </a:rPr>
              <a:t>RELATIONS</a:t>
            </a:r>
            <a:r>
              <a:rPr lang="fr-FR" dirty="0"/>
              <a:t> </a:t>
            </a:r>
          </a:p>
          <a:p>
            <a:r>
              <a:rPr lang="fr-FR" dirty="0">
                <a:solidFill>
                  <a:srgbClr val="FF0000"/>
                </a:solidFill>
              </a:rPr>
              <a:t>LE SCHÉMA RELATIONNEL </a:t>
            </a:r>
          </a:p>
          <a:p>
            <a:r>
              <a:rPr lang="fr-FR" dirty="0"/>
              <a:t>Le schéma relationnel est l'ensemble des RELATIONS qui modélisent le monde réel </a:t>
            </a:r>
          </a:p>
          <a:p>
            <a:r>
              <a:rPr lang="fr-FR" dirty="0"/>
              <a:t>Les relations représentent les </a:t>
            </a:r>
            <a:r>
              <a:rPr lang="fr-FR" dirty="0">
                <a:solidFill>
                  <a:srgbClr val="FF0000"/>
                </a:solidFill>
              </a:rPr>
              <a:t>entités</a:t>
            </a:r>
            <a:r>
              <a:rPr lang="fr-FR" dirty="0"/>
              <a:t> du monde réel (comme des personnes, des objets, etc.) ou les </a:t>
            </a:r>
            <a:r>
              <a:rPr lang="fr-FR" dirty="0">
                <a:solidFill>
                  <a:srgbClr val="FF0000"/>
                </a:solidFill>
              </a:rPr>
              <a:t>associations</a:t>
            </a:r>
            <a:r>
              <a:rPr lang="fr-FR" dirty="0"/>
              <a:t> entre ces entités </a:t>
            </a:r>
          </a:p>
          <a:p>
            <a:r>
              <a:rPr lang="fr-FR" dirty="0"/>
              <a:t>Passage d'un schéma conceptuel E-A à un schéma relationnel </a:t>
            </a:r>
          </a:p>
          <a:p>
            <a:r>
              <a:rPr lang="fr-FR" dirty="0"/>
              <a:t>- une entité est représentée par la relation : </a:t>
            </a:r>
          </a:p>
          <a:p>
            <a:pPr lvl="1"/>
            <a:r>
              <a:rPr lang="fr-FR" sz="2800" b="1" dirty="0" err="1">
                <a:solidFill>
                  <a:srgbClr val="00B050"/>
                </a:solidFill>
              </a:rPr>
              <a:t>nom_de_l'entité</a:t>
            </a:r>
            <a:r>
              <a:rPr lang="fr-FR" sz="2800" b="1" dirty="0">
                <a:solidFill>
                  <a:srgbClr val="00B050"/>
                </a:solidFill>
              </a:rPr>
              <a:t> (liste des attributs de l'entité) </a:t>
            </a:r>
          </a:p>
          <a:p>
            <a:r>
              <a:rPr lang="fr-FR" dirty="0"/>
              <a:t>- une association M:N est représentée par la relation : </a:t>
            </a:r>
          </a:p>
          <a:p>
            <a:pPr lvl="1"/>
            <a:r>
              <a:rPr lang="fr-FR" sz="2800" b="1" dirty="0" err="1">
                <a:solidFill>
                  <a:srgbClr val="00B050"/>
                </a:solidFill>
              </a:rPr>
              <a:t>nom_de_l'association</a:t>
            </a:r>
            <a:r>
              <a:rPr lang="fr-FR" sz="2800" b="1" dirty="0">
                <a:solidFill>
                  <a:srgbClr val="00B050"/>
                </a:solidFill>
              </a:rPr>
              <a:t> ( liste des identifiants des entités participantes, liste des attributs de l'association) </a:t>
            </a:r>
          </a:p>
        </p:txBody>
      </p:sp>
    </p:spTree>
    <p:extLst>
      <p:ext uri="{BB962C8B-B14F-4D97-AF65-F5344CB8AC3E}">
        <p14:creationId xmlns:p14="http://schemas.microsoft.com/office/powerpoint/2010/main" val="29564535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C89964-7965-B320-E36F-8FDC10627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0813"/>
            <a:ext cx="10515600" cy="315912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640019-8CD8-FEFB-EAF0-824450711C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7225"/>
            <a:ext cx="10515600" cy="5519738"/>
          </a:xfrm>
        </p:spPr>
        <p:txBody>
          <a:bodyPr/>
          <a:lstStyle/>
          <a:p>
            <a:r>
              <a:rPr lang="fr-FR" dirty="0"/>
              <a:t>Ex . :</a:t>
            </a:r>
          </a:p>
          <a:p>
            <a:r>
              <a:rPr lang="fr-FR" dirty="0"/>
              <a:t> CLIENT (</a:t>
            </a:r>
            <a:r>
              <a:rPr lang="fr-FR" dirty="0" err="1"/>
              <a:t>IdCli</a:t>
            </a:r>
            <a:r>
              <a:rPr lang="fr-FR" dirty="0"/>
              <a:t>, nom, ville) </a:t>
            </a:r>
          </a:p>
          <a:p>
            <a:r>
              <a:rPr lang="fr-FR" dirty="0"/>
              <a:t>PRODUIT (</a:t>
            </a:r>
            <a:r>
              <a:rPr lang="fr-FR" dirty="0" err="1"/>
              <a:t>IdPro</a:t>
            </a:r>
            <a:r>
              <a:rPr lang="fr-FR" dirty="0"/>
              <a:t>, nom, prix, </a:t>
            </a:r>
            <a:r>
              <a:rPr lang="fr-FR" dirty="0" err="1"/>
              <a:t>qstock</a:t>
            </a:r>
            <a:r>
              <a:rPr lang="fr-FR" dirty="0"/>
              <a:t>) </a:t>
            </a:r>
          </a:p>
          <a:p>
            <a:r>
              <a:rPr lang="fr-FR" dirty="0"/>
              <a:t>VENTE (</a:t>
            </a:r>
            <a:r>
              <a:rPr lang="fr-FR" dirty="0" err="1"/>
              <a:t>IdCli</a:t>
            </a:r>
            <a:r>
              <a:rPr lang="fr-FR" dirty="0"/>
              <a:t>, </a:t>
            </a:r>
            <a:r>
              <a:rPr lang="fr-FR" dirty="0" err="1"/>
              <a:t>IdPro</a:t>
            </a:r>
            <a:r>
              <a:rPr lang="fr-FR" dirty="0"/>
              <a:t>, date, </a:t>
            </a:r>
            <a:r>
              <a:rPr lang="fr-FR" dirty="0" err="1"/>
              <a:t>qte</a:t>
            </a:r>
            <a:r>
              <a:rPr lang="fr-FR" dirty="0"/>
              <a:t>) </a:t>
            </a:r>
          </a:p>
          <a:p>
            <a:r>
              <a:rPr lang="fr-FR" dirty="0"/>
              <a:t>Représentation des données sous forme de tables :</a:t>
            </a:r>
          </a:p>
        </p:txBody>
      </p:sp>
    </p:spTree>
    <p:extLst>
      <p:ext uri="{BB962C8B-B14F-4D97-AF65-F5344CB8AC3E}">
        <p14:creationId xmlns:p14="http://schemas.microsoft.com/office/powerpoint/2010/main" val="39365890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6E61480-FD49-E273-75E5-83E9305989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0DA86756-CF2C-14F5-5F5E-5202C5C503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4575" y="310983"/>
            <a:ext cx="7500938" cy="6184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3940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EA99D0-77B4-AA0B-8A2B-E0E4AF049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148"/>
            <a:ext cx="10515600" cy="420688"/>
          </a:xfrm>
        </p:spPr>
        <p:txBody>
          <a:bodyPr>
            <a:normAutofit fontScale="90000"/>
          </a:bodyPr>
          <a:lstStyle/>
          <a:p>
            <a:r>
              <a:rPr lang="fr-FR" dirty="0"/>
              <a:t>LES AVANTAGES DU MODÈLE RELATIONNEL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CC9A56A-A4D5-4D74-4862-FA106B2BC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1538"/>
            <a:ext cx="10515600" cy="5305425"/>
          </a:xfrm>
        </p:spPr>
        <p:txBody>
          <a:bodyPr/>
          <a:lstStyle/>
          <a:p>
            <a:r>
              <a:rPr lang="fr-FR" dirty="0"/>
              <a:t>SIMPLICITE DE PRÉSENTATION </a:t>
            </a:r>
          </a:p>
          <a:p>
            <a:pPr lvl="1"/>
            <a:r>
              <a:rPr lang="fr-FR" dirty="0"/>
              <a:t>représentation sous forme de tables </a:t>
            </a:r>
          </a:p>
          <a:p>
            <a:r>
              <a:rPr lang="fr-FR" dirty="0"/>
              <a:t>OPÉRATIONS RELATIONNELLES</a:t>
            </a:r>
          </a:p>
          <a:p>
            <a:pPr lvl="1"/>
            <a:r>
              <a:rPr lang="fr-FR" dirty="0"/>
              <a:t>algèbre relationnelle - langages </a:t>
            </a:r>
            <a:r>
              <a:rPr lang="fr-FR" dirty="0" err="1"/>
              <a:t>assertionnels</a:t>
            </a:r>
            <a:r>
              <a:rPr lang="fr-FR" dirty="0"/>
              <a:t> </a:t>
            </a:r>
          </a:p>
          <a:p>
            <a:r>
              <a:rPr lang="fr-FR" dirty="0"/>
              <a:t>INDEPENDANCE PHYSIQUE </a:t>
            </a:r>
          </a:p>
          <a:p>
            <a:pPr lvl="1"/>
            <a:r>
              <a:rPr lang="fr-FR" dirty="0"/>
              <a:t>optimisation des accès </a:t>
            </a:r>
          </a:p>
          <a:p>
            <a:pPr lvl="1"/>
            <a:r>
              <a:rPr lang="fr-FR" dirty="0"/>
              <a:t> stratégie d'accès déterminée par le système</a:t>
            </a:r>
          </a:p>
          <a:p>
            <a:r>
              <a:rPr lang="fr-FR" dirty="0"/>
              <a:t>INDEPENDANCE LOGIQUE </a:t>
            </a:r>
          </a:p>
          <a:p>
            <a:pPr lvl="1"/>
            <a:r>
              <a:rPr lang="fr-FR" dirty="0"/>
              <a:t>concept de VUES </a:t>
            </a:r>
          </a:p>
          <a:p>
            <a:r>
              <a:rPr lang="fr-FR" dirty="0"/>
              <a:t>MAINTIEN DE L’INTEGRITÉ </a:t>
            </a:r>
          </a:p>
          <a:p>
            <a:pPr lvl="1"/>
            <a:r>
              <a:rPr lang="fr-FR" dirty="0"/>
              <a:t>contraintes d'intégrité définies au niveau du schéma</a:t>
            </a:r>
          </a:p>
        </p:txBody>
      </p:sp>
    </p:spTree>
    <p:extLst>
      <p:ext uri="{BB962C8B-B14F-4D97-AF65-F5344CB8AC3E}">
        <p14:creationId xmlns:p14="http://schemas.microsoft.com/office/powerpoint/2010/main" val="2902031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A33B28-AEC1-063D-947E-A30920FCD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Chapitre 1 Introduction générale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A503861-915D-2198-A9D2-800AE3C912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I. Notions intuitives </a:t>
            </a:r>
          </a:p>
          <a:p>
            <a:r>
              <a:rPr lang="fr-FR" dirty="0"/>
              <a:t>II. Objectifs et avantages des SGBD </a:t>
            </a:r>
          </a:p>
          <a:p>
            <a:r>
              <a:rPr lang="fr-FR" dirty="0"/>
              <a:t>III. L’architecture ANSI/SPARC </a:t>
            </a:r>
          </a:p>
          <a:p>
            <a:r>
              <a:rPr lang="fr-FR" dirty="0"/>
              <a:t>IV. Notion de modélisation des données </a:t>
            </a:r>
          </a:p>
          <a:p>
            <a:r>
              <a:rPr lang="fr-FR" dirty="0"/>
              <a:t>V. Survol des différents modèles de données </a:t>
            </a:r>
          </a:p>
          <a:p>
            <a:r>
              <a:rPr lang="fr-FR" dirty="0"/>
              <a:t>VI. Bref historique, principaux SGBD commercialisés </a:t>
            </a:r>
          </a:p>
        </p:txBody>
      </p:sp>
    </p:spTree>
    <p:extLst>
      <p:ext uri="{BB962C8B-B14F-4D97-AF65-F5344CB8AC3E}">
        <p14:creationId xmlns:p14="http://schemas.microsoft.com/office/powerpoint/2010/main" val="101920986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88D6F4-C2CB-C968-2CC2-989C28BD7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4624"/>
            <a:ext cx="10515600" cy="506413"/>
          </a:xfrm>
        </p:spPr>
        <p:txBody>
          <a:bodyPr>
            <a:normAutofit fontScale="90000"/>
          </a:bodyPr>
          <a:lstStyle/>
          <a:p>
            <a:r>
              <a:rPr lang="fr-FR" dirty="0"/>
              <a:t>VI Bref historique, principaux systèmes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85FDD0-25B9-16A5-F5A2-1C7D5A24BB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42963"/>
            <a:ext cx="10515600" cy="5700712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Années 60 Premiers développements des BD </a:t>
            </a:r>
          </a:p>
          <a:p>
            <a:pPr lvl="1"/>
            <a:r>
              <a:rPr lang="fr-FR" dirty="0"/>
              <a:t>• fichiers reliés par des pointeurs </a:t>
            </a:r>
          </a:p>
          <a:p>
            <a:pPr lvl="1"/>
            <a:r>
              <a:rPr lang="fr-FR" dirty="0"/>
              <a:t>• systèmes IDS 1 et IMS 1 précurseurs des SGBD modernes </a:t>
            </a:r>
          </a:p>
          <a:p>
            <a:r>
              <a:rPr lang="fr-FR" dirty="0"/>
              <a:t>Années 70 Première génération de SGBD </a:t>
            </a:r>
          </a:p>
          <a:p>
            <a:pPr lvl="1"/>
            <a:r>
              <a:rPr lang="fr-FR" dirty="0"/>
              <a:t>• apparition des premiers SGBD </a:t>
            </a:r>
          </a:p>
          <a:p>
            <a:pPr lvl="1"/>
            <a:r>
              <a:rPr lang="fr-FR" dirty="0"/>
              <a:t>• séparation de la description des données de la manipulation de celles-ci par les applications </a:t>
            </a:r>
          </a:p>
          <a:p>
            <a:pPr lvl="1"/>
            <a:r>
              <a:rPr lang="fr-FR" dirty="0"/>
              <a:t>• </a:t>
            </a:r>
            <a:r>
              <a:rPr lang="fr-FR" dirty="0" err="1"/>
              <a:t>modéles</a:t>
            </a:r>
            <a:r>
              <a:rPr lang="fr-FR" dirty="0"/>
              <a:t> hiérarchique et réseau CODASYL </a:t>
            </a:r>
          </a:p>
          <a:p>
            <a:pPr lvl="1"/>
            <a:r>
              <a:rPr lang="fr-FR" dirty="0"/>
              <a:t>• langages d'accès navigationnels</a:t>
            </a:r>
          </a:p>
          <a:p>
            <a:pPr lvl="1"/>
            <a:r>
              <a:rPr lang="fr-FR" dirty="0"/>
              <a:t> • SGBD IDMS, IDS 2 et IMS 2 </a:t>
            </a:r>
          </a:p>
          <a:p>
            <a:r>
              <a:rPr lang="fr-FR" dirty="0"/>
              <a:t>Années 80 Deuxième génération </a:t>
            </a:r>
          </a:p>
          <a:p>
            <a:pPr lvl="1"/>
            <a:r>
              <a:rPr lang="fr-FR" dirty="0"/>
              <a:t>• modèle relationnel </a:t>
            </a:r>
          </a:p>
          <a:p>
            <a:pPr lvl="1"/>
            <a:r>
              <a:rPr lang="fr-FR" dirty="0"/>
              <a:t>• les SGBDR représentent l'essentiel du marché BD (aujourd'hui) </a:t>
            </a:r>
          </a:p>
          <a:p>
            <a:pPr lvl="1"/>
            <a:r>
              <a:rPr lang="fr-FR" dirty="0"/>
              <a:t>• architecture répartie client-serveur</a:t>
            </a:r>
          </a:p>
          <a:p>
            <a:r>
              <a:rPr lang="fr-FR" dirty="0"/>
              <a:t> Années 90 Troisième génération </a:t>
            </a:r>
          </a:p>
          <a:p>
            <a:pPr lvl="1"/>
            <a:r>
              <a:rPr lang="fr-FR" dirty="0"/>
              <a:t>• modèles de données plus riches </a:t>
            </a:r>
          </a:p>
          <a:p>
            <a:pPr lvl="1"/>
            <a:r>
              <a:rPr lang="fr-FR" dirty="0"/>
              <a:t>• systèmes à objets OBJECTSTORE, O2 </a:t>
            </a:r>
          </a:p>
        </p:txBody>
      </p:sp>
    </p:spTree>
    <p:extLst>
      <p:ext uri="{BB962C8B-B14F-4D97-AF65-F5344CB8AC3E}">
        <p14:creationId xmlns:p14="http://schemas.microsoft.com/office/powerpoint/2010/main" val="239746682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8BFFC4C-67A9-EA1A-5588-A1B0ABE37A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450"/>
            <a:ext cx="10515600" cy="6515100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Principaux systèmes </a:t>
            </a:r>
          </a:p>
          <a:p>
            <a:pPr lvl="1"/>
            <a:r>
              <a:rPr lang="fr-FR" dirty="0"/>
              <a:t>• Oracle </a:t>
            </a:r>
          </a:p>
          <a:p>
            <a:pPr lvl="1"/>
            <a:r>
              <a:rPr lang="fr-FR" dirty="0"/>
              <a:t>• DB2 (IBM) </a:t>
            </a:r>
          </a:p>
          <a:p>
            <a:pPr lvl="1"/>
            <a:r>
              <a:rPr lang="fr-FR" dirty="0"/>
              <a:t>• Ingres </a:t>
            </a:r>
          </a:p>
          <a:p>
            <a:pPr lvl="1"/>
            <a:r>
              <a:rPr lang="fr-FR" dirty="0"/>
              <a:t>• Informix </a:t>
            </a:r>
          </a:p>
          <a:p>
            <a:pPr lvl="1"/>
            <a:r>
              <a:rPr lang="fr-FR" dirty="0"/>
              <a:t>• Sybase </a:t>
            </a:r>
          </a:p>
          <a:p>
            <a:pPr lvl="1"/>
            <a:r>
              <a:rPr lang="fr-FR" dirty="0"/>
              <a:t>• SQL Server (Microsoft) </a:t>
            </a:r>
          </a:p>
          <a:p>
            <a:pPr lvl="1"/>
            <a:r>
              <a:rPr lang="fr-FR" dirty="0"/>
              <a:t>• O2 </a:t>
            </a:r>
          </a:p>
          <a:p>
            <a:pPr lvl="1"/>
            <a:r>
              <a:rPr lang="fr-FR" dirty="0"/>
              <a:t>• </a:t>
            </a:r>
            <a:r>
              <a:rPr lang="fr-FR" dirty="0" err="1"/>
              <a:t>Gemstone</a:t>
            </a:r>
            <a:r>
              <a:rPr lang="fr-FR" dirty="0"/>
              <a:t> </a:t>
            </a:r>
          </a:p>
          <a:p>
            <a:r>
              <a:rPr lang="fr-FR" dirty="0"/>
              <a:t>Sur micro : </a:t>
            </a:r>
          </a:p>
          <a:p>
            <a:pPr lvl="1"/>
            <a:r>
              <a:rPr lang="fr-FR" dirty="0"/>
              <a:t>• Access </a:t>
            </a:r>
          </a:p>
          <a:p>
            <a:pPr lvl="1"/>
            <a:r>
              <a:rPr lang="fr-FR" dirty="0"/>
              <a:t>• </a:t>
            </a:r>
            <a:r>
              <a:rPr lang="fr-FR" dirty="0" err="1"/>
              <a:t>Paradox</a:t>
            </a:r>
            <a:r>
              <a:rPr lang="fr-FR" dirty="0"/>
              <a:t> </a:t>
            </a:r>
          </a:p>
          <a:p>
            <a:pPr lvl="1"/>
            <a:r>
              <a:rPr lang="fr-FR" dirty="0"/>
              <a:t>• FoxPro </a:t>
            </a:r>
          </a:p>
          <a:p>
            <a:pPr lvl="1"/>
            <a:r>
              <a:rPr lang="fr-FR" dirty="0"/>
              <a:t>• 4D </a:t>
            </a:r>
          </a:p>
          <a:p>
            <a:pPr lvl="1"/>
            <a:r>
              <a:rPr lang="fr-FR" dirty="0"/>
              <a:t>• </a:t>
            </a:r>
            <a:r>
              <a:rPr lang="fr-FR" dirty="0" err="1"/>
              <a:t>Windev</a:t>
            </a:r>
            <a:r>
              <a:rPr lang="fr-FR" dirty="0"/>
              <a:t> </a:t>
            </a:r>
          </a:p>
          <a:p>
            <a:r>
              <a:rPr lang="fr-FR" dirty="0"/>
              <a:t>Sharewares : </a:t>
            </a:r>
          </a:p>
          <a:p>
            <a:pPr lvl="1"/>
            <a:r>
              <a:rPr lang="fr-FR" dirty="0"/>
              <a:t>• MySQL </a:t>
            </a:r>
          </a:p>
          <a:p>
            <a:pPr lvl="1"/>
            <a:r>
              <a:rPr lang="fr-FR" dirty="0"/>
              <a:t>• MSQL </a:t>
            </a:r>
          </a:p>
          <a:p>
            <a:pPr lvl="1"/>
            <a:r>
              <a:rPr lang="fr-FR" dirty="0"/>
              <a:t>• </a:t>
            </a:r>
            <a:r>
              <a:rPr lang="fr-FR" dirty="0" err="1"/>
              <a:t>Postgres</a:t>
            </a:r>
            <a:r>
              <a:rPr lang="fr-FR" dirty="0"/>
              <a:t> </a:t>
            </a:r>
          </a:p>
          <a:p>
            <a:pPr lvl="1"/>
            <a:r>
              <a:rPr lang="fr-FR" dirty="0"/>
              <a:t>• </a:t>
            </a:r>
            <a:r>
              <a:rPr lang="fr-FR" dirty="0" err="1"/>
              <a:t>InstantDB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3565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52C464-AA37-C595-2B2F-31D4C105F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 Notions intuitives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1EB01C2-875E-4408-1D58-1A8B0EF3D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213" y="1457325"/>
            <a:ext cx="10796587" cy="4719638"/>
          </a:xfrm>
        </p:spPr>
        <p:txBody>
          <a:bodyPr/>
          <a:lstStyle/>
          <a:p>
            <a:r>
              <a:rPr lang="fr-FR" dirty="0"/>
              <a:t>Base de données ensemble structuré de données apparentées qui modélisent un univers réel </a:t>
            </a:r>
          </a:p>
          <a:p>
            <a:pPr lvl="1"/>
            <a:r>
              <a:rPr lang="fr-FR" dirty="0"/>
              <a:t>Une BD est faite pour enregistrer des faits, des opérations au sein d'un organisme (administration, banque, université, hôpital, ...) </a:t>
            </a:r>
          </a:p>
          <a:p>
            <a:pPr lvl="1"/>
            <a:r>
              <a:rPr lang="fr-FR" dirty="0"/>
              <a:t>Les BD ont une place essentielle dans l'informatique</a:t>
            </a:r>
          </a:p>
          <a:p>
            <a:pPr lvl="1"/>
            <a:r>
              <a:rPr lang="fr-FR" dirty="0"/>
              <a:t>Système de Gestion de Base de Données (SGBD) </a:t>
            </a:r>
          </a:p>
          <a:p>
            <a:r>
              <a:rPr lang="fr-FR" dirty="0"/>
              <a:t>DATA BASE MANAGEMENT SYSTEM (DBMS) </a:t>
            </a:r>
          </a:p>
          <a:p>
            <a:pPr lvl="1"/>
            <a:r>
              <a:rPr lang="fr-FR" dirty="0"/>
              <a:t>système qui permet de gérer une BD partagée par plusieurs utilisateurs simultanément </a:t>
            </a:r>
          </a:p>
        </p:txBody>
      </p:sp>
    </p:spTree>
    <p:extLst>
      <p:ext uri="{BB962C8B-B14F-4D97-AF65-F5344CB8AC3E}">
        <p14:creationId xmlns:p14="http://schemas.microsoft.com/office/powerpoint/2010/main" val="2418392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B49873-1CF0-D56A-1464-70BB0F88F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9899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30A210F-7631-0657-2090-F40407F934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9613"/>
            <a:ext cx="10515600" cy="4867350"/>
          </a:xfrm>
        </p:spPr>
        <p:txBody>
          <a:bodyPr/>
          <a:lstStyle/>
          <a:p>
            <a:r>
              <a:rPr lang="fr-FR" dirty="0"/>
              <a:t>Des fichiers aux Base de Donnée</a:t>
            </a:r>
          </a:p>
        </p:txBody>
      </p:sp>
      <p:sp>
        <p:nvSpPr>
          <p:cNvPr id="27" name="object 4">
            <a:extLst>
              <a:ext uri="{FF2B5EF4-FFF2-40B4-BE49-F238E27FC236}">
                <a16:creationId xmlns:a16="http://schemas.microsoft.com/office/drawing/2014/main" id="{6C59FD7D-717E-30C9-6425-5B642E2B0B4D}"/>
              </a:ext>
            </a:extLst>
          </p:cNvPr>
          <p:cNvSpPr txBox="1"/>
          <p:nvPr/>
        </p:nvSpPr>
        <p:spPr>
          <a:xfrm>
            <a:off x="4135640" y="1757422"/>
            <a:ext cx="430530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5" dirty="0">
                <a:latin typeface="Arial"/>
                <a:cs typeface="Arial"/>
              </a:rPr>
              <a:t>Séparation</a:t>
            </a:r>
            <a:r>
              <a:rPr sz="1600" b="1" spc="-1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des</a:t>
            </a:r>
            <a:r>
              <a:rPr sz="1600" b="1" spc="-1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données</a:t>
            </a:r>
            <a:r>
              <a:rPr sz="1600" b="1" spc="-1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et</a:t>
            </a:r>
            <a:r>
              <a:rPr sz="1600" b="1" spc="-1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des</a:t>
            </a:r>
            <a:r>
              <a:rPr sz="1600" b="1" spc="-1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programmes</a:t>
            </a:r>
            <a:endParaRPr sz="1600">
              <a:latin typeface="Arial"/>
              <a:cs typeface="Arial"/>
            </a:endParaRPr>
          </a:p>
        </p:txBody>
      </p:sp>
      <p:sp>
        <p:nvSpPr>
          <p:cNvPr id="28" name="object 5">
            <a:extLst>
              <a:ext uri="{FF2B5EF4-FFF2-40B4-BE49-F238E27FC236}">
                <a16:creationId xmlns:a16="http://schemas.microsoft.com/office/drawing/2014/main" id="{9F8E5C86-2850-E6D0-8360-CE67337CA870}"/>
              </a:ext>
            </a:extLst>
          </p:cNvPr>
          <p:cNvSpPr txBox="1"/>
          <p:nvPr/>
        </p:nvSpPr>
        <p:spPr>
          <a:xfrm>
            <a:off x="6960374" y="2670298"/>
            <a:ext cx="199263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5" dirty="0">
                <a:latin typeface="Arial"/>
                <a:cs typeface="Arial"/>
              </a:rPr>
              <a:t>BASE</a:t>
            </a:r>
            <a:r>
              <a:rPr sz="1600" b="1" spc="-4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DE</a:t>
            </a:r>
            <a:r>
              <a:rPr sz="1600" b="1" spc="-3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DONNEES</a:t>
            </a:r>
            <a:endParaRPr sz="1600">
              <a:latin typeface="Arial"/>
              <a:cs typeface="Arial"/>
            </a:endParaRPr>
          </a:p>
        </p:txBody>
      </p:sp>
      <p:sp>
        <p:nvSpPr>
          <p:cNvPr id="29" name="object 6">
            <a:extLst>
              <a:ext uri="{FF2B5EF4-FFF2-40B4-BE49-F238E27FC236}">
                <a16:creationId xmlns:a16="http://schemas.microsoft.com/office/drawing/2014/main" id="{0E416B6B-45C2-FE29-098B-DF0ED333E884}"/>
              </a:ext>
            </a:extLst>
          </p:cNvPr>
          <p:cNvSpPr txBox="1"/>
          <p:nvPr/>
        </p:nvSpPr>
        <p:spPr>
          <a:xfrm>
            <a:off x="3855987" y="2655058"/>
            <a:ext cx="839469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latin typeface="Arial"/>
                <a:cs typeface="Arial"/>
              </a:rPr>
              <a:t>FICHIER</a:t>
            </a:r>
            <a:endParaRPr sz="1600">
              <a:latin typeface="Arial"/>
              <a:cs typeface="Arial"/>
            </a:endParaRPr>
          </a:p>
        </p:txBody>
      </p:sp>
      <p:sp>
        <p:nvSpPr>
          <p:cNvPr id="30" name="object 7">
            <a:extLst>
              <a:ext uri="{FF2B5EF4-FFF2-40B4-BE49-F238E27FC236}">
                <a16:creationId xmlns:a16="http://schemas.microsoft.com/office/drawing/2014/main" id="{69DD7A46-26EA-0B64-68AF-FC355E9AF377}"/>
              </a:ext>
            </a:extLst>
          </p:cNvPr>
          <p:cNvSpPr txBox="1"/>
          <p:nvPr/>
        </p:nvSpPr>
        <p:spPr>
          <a:xfrm>
            <a:off x="6503174" y="3182361"/>
            <a:ext cx="2769235" cy="739140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>
              <a:lnSpc>
                <a:spcPts val="1850"/>
              </a:lnSpc>
              <a:spcBef>
                <a:spcPts val="220"/>
              </a:spcBef>
            </a:pPr>
            <a:r>
              <a:rPr sz="1600" spc="-5" dirty="0">
                <a:latin typeface="Arial MT"/>
                <a:cs typeface="Arial MT"/>
              </a:rPr>
              <a:t>Les données de la BD sont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décrites hors des programmes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dans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la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base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elle-même</a:t>
            </a:r>
            <a:endParaRPr sz="1600">
              <a:latin typeface="Arial MT"/>
              <a:cs typeface="Arial MT"/>
            </a:endParaRPr>
          </a:p>
        </p:txBody>
      </p:sp>
      <p:grpSp>
        <p:nvGrpSpPr>
          <p:cNvPr id="31" name="object 8">
            <a:extLst>
              <a:ext uri="{FF2B5EF4-FFF2-40B4-BE49-F238E27FC236}">
                <a16:creationId xmlns:a16="http://schemas.microsoft.com/office/drawing/2014/main" id="{81EBAD2F-5B3A-70C6-71CC-1B4E53F7A372}"/>
              </a:ext>
            </a:extLst>
          </p:cNvPr>
          <p:cNvGrpSpPr/>
          <p:nvPr/>
        </p:nvGrpSpPr>
        <p:grpSpPr>
          <a:xfrm>
            <a:off x="4321314" y="2109977"/>
            <a:ext cx="919480" cy="379095"/>
            <a:chOff x="1921001" y="2109977"/>
            <a:chExt cx="919480" cy="379095"/>
          </a:xfrm>
        </p:grpSpPr>
        <p:sp>
          <p:nvSpPr>
            <p:cNvPr id="32" name="object 9">
              <a:extLst>
                <a:ext uri="{FF2B5EF4-FFF2-40B4-BE49-F238E27FC236}">
                  <a16:creationId xmlns:a16="http://schemas.microsoft.com/office/drawing/2014/main" id="{47D247FA-7393-0F8C-48D9-D5F19B679307}"/>
                </a:ext>
              </a:extLst>
            </p:cNvPr>
            <p:cNvSpPr/>
            <p:nvPr/>
          </p:nvSpPr>
          <p:spPr>
            <a:xfrm>
              <a:off x="2012441" y="2114549"/>
              <a:ext cx="822960" cy="328930"/>
            </a:xfrm>
            <a:custGeom>
              <a:avLst/>
              <a:gdLst/>
              <a:ahLst/>
              <a:cxnLst/>
              <a:rect l="l" t="t" r="r" b="b"/>
              <a:pathLst>
                <a:path w="822960" h="328930">
                  <a:moveTo>
                    <a:pt x="822959" y="0"/>
                  </a:moveTo>
                  <a:lnTo>
                    <a:pt x="0" y="328422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10">
              <a:extLst>
                <a:ext uri="{FF2B5EF4-FFF2-40B4-BE49-F238E27FC236}">
                  <a16:creationId xmlns:a16="http://schemas.microsoft.com/office/drawing/2014/main" id="{E20A7813-B470-F058-AD05-61D086F83197}"/>
                </a:ext>
              </a:extLst>
            </p:cNvPr>
            <p:cNvSpPr/>
            <p:nvPr/>
          </p:nvSpPr>
          <p:spPr>
            <a:xfrm>
              <a:off x="1921001" y="2396489"/>
              <a:ext cx="111760" cy="92710"/>
            </a:xfrm>
            <a:custGeom>
              <a:avLst/>
              <a:gdLst/>
              <a:ahLst/>
              <a:cxnLst/>
              <a:rect l="l" t="t" r="r" b="b"/>
              <a:pathLst>
                <a:path w="111760" h="92710">
                  <a:moveTo>
                    <a:pt x="73914" y="0"/>
                  </a:moveTo>
                  <a:lnTo>
                    <a:pt x="0" y="83819"/>
                  </a:lnTo>
                  <a:lnTo>
                    <a:pt x="111252" y="92201"/>
                  </a:lnTo>
                  <a:lnTo>
                    <a:pt x="7391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4" name="object 11">
            <a:extLst>
              <a:ext uri="{FF2B5EF4-FFF2-40B4-BE49-F238E27FC236}">
                <a16:creationId xmlns:a16="http://schemas.microsoft.com/office/drawing/2014/main" id="{5F875155-6917-990F-E7C2-233BA31C6F0C}"/>
              </a:ext>
            </a:extLst>
          </p:cNvPr>
          <p:cNvGrpSpPr/>
          <p:nvPr/>
        </p:nvGrpSpPr>
        <p:grpSpPr>
          <a:xfrm>
            <a:off x="6785622" y="2163317"/>
            <a:ext cx="828040" cy="375920"/>
            <a:chOff x="4385309" y="2163317"/>
            <a:chExt cx="828040" cy="375920"/>
          </a:xfrm>
        </p:grpSpPr>
        <p:sp>
          <p:nvSpPr>
            <p:cNvPr id="35" name="object 12">
              <a:extLst>
                <a:ext uri="{FF2B5EF4-FFF2-40B4-BE49-F238E27FC236}">
                  <a16:creationId xmlns:a16="http://schemas.microsoft.com/office/drawing/2014/main" id="{B87732DD-5F30-6386-9442-3555106637F8}"/>
                </a:ext>
              </a:extLst>
            </p:cNvPr>
            <p:cNvSpPr/>
            <p:nvPr/>
          </p:nvSpPr>
          <p:spPr>
            <a:xfrm>
              <a:off x="4389881" y="2167889"/>
              <a:ext cx="733425" cy="325755"/>
            </a:xfrm>
            <a:custGeom>
              <a:avLst/>
              <a:gdLst/>
              <a:ahLst/>
              <a:cxnLst/>
              <a:rect l="l" t="t" r="r" b="b"/>
              <a:pathLst>
                <a:path w="733425" h="325755">
                  <a:moveTo>
                    <a:pt x="0" y="0"/>
                  </a:moveTo>
                  <a:lnTo>
                    <a:pt x="733043" y="325374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13">
              <a:extLst>
                <a:ext uri="{FF2B5EF4-FFF2-40B4-BE49-F238E27FC236}">
                  <a16:creationId xmlns:a16="http://schemas.microsoft.com/office/drawing/2014/main" id="{EE7B88BE-05A3-D0E3-CBF9-40F0DAF2EE21}"/>
                </a:ext>
              </a:extLst>
            </p:cNvPr>
            <p:cNvSpPr/>
            <p:nvPr/>
          </p:nvSpPr>
          <p:spPr>
            <a:xfrm>
              <a:off x="5101589" y="2448305"/>
              <a:ext cx="111760" cy="90805"/>
            </a:xfrm>
            <a:custGeom>
              <a:avLst/>
              <a:gdLst/>
              <a:ahLst/>
              <a:cxnLst/>
              <a:rect l="l" t="t" r="r" b="b"/>
              <a:pathLst>
                <a:path w="111760" h="90805">
                  <a:moveTo>
                    <a:pt x="39624" y="0"/>
                  </a:moveTo>
                  <a:lnTo>
                    <a:pt x="0" y="90677"/>
                  </a:lnTo>
                  <a:lnTo>
                    <a:pt x="111251" y="85344"/>
                  </a:lnTo>
                  <a:lnTo>
                    <a:pt x="3962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14">
            <a:extLst>
              <a:ext uri="{FF2B5EF4-FFF2-40B4-BE49-F238E27FC236}">
                <a16:creationId xmlns:a16="http://schemas.microsoft.com/office/drawing/2014/main" id="{52351230-5FBA-BBEE-37DF-CC70DB2CD54A}"/>
              </a:ext>
            </a:extLst>
          </p:cNvPr>
          <p:cNvSpPr txBox="1"/>
          <p:nvPr/>
        </p:nvSpPr>
        <p:spPr>
          <a:xfrm>
            <a:off x="2937014" y="3090922"/>
            <a:ext cx="2745740" cy="504825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>
              <a:lnSpc>
                <a:spcPts val="1850"/>
              </a:lnSpc>
              <a:spcBef>
                <a:spcPts val="220"/>
              </a:spcBef>
            </a:pPr>
            <a:r>
              <a:rPr sz="1600" spc="-5" dirty="0">
                <a:latin typeface="Arial MT"/>
                <a:cs typeface="Arial MT"/>
              </a:rPr>
              <a:t>Les données des fichiers sont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décrites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dans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les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programmes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38" name="object 15">
            <a:extLst>
              <a:ext uri="{FF2B5EF4-FFF2-40B4-BE49-F238E27FC236}">
                <a16:creationId xmlns:a16="http://schemas.microsoft.com/office/drawing/2014/main" id="{A464BFBD-566E-C76B-6C0A-70BCAF35FFD5}"/>
              </a:ext>
            </a:extLst>
          </p:cNvPr>
          <p:cNvSpPr txBox="1"/>
          <p:nvPr/>
        </p:nvSpPr>
        <p:spPr>
          <a:xfrm>
            <a:off x="4044708" y="4581144"/>
            <a:ext cx="1093470" cy="551180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48260" rIns="0" bIns="0" rtlCol="0">
            <a:spAutoFit/>
          </a:bodyPr>
          <a:lstStyle/>
          <a:p>
            <a:pPr marL="306705" marR="95250" indent="-207645">
              <a:lnSpc>
                <a:spcPts val="1610"/>
              </a:lnSpc>
              <a:spcBef>
                <a:spcPts val="380"/>
              </a:spcBef>
            </a:pPr>
            <a:r>
              <a:rPr sz="1400" spc="-5" dirty="0">
                <a:latin typeface="Arial MT"/>
                <a:cs typeface="Arial MT"/>
              </a:rPr>
              <a:t>Description  fichier</a:t>
            </a:r>
            <a:endParaRPr sz="1400" dirty="0">
              <a:latin typeface="Arial MT"/>
              <a:cs typeface="Arial MT"/>
            </a:endParaRPr>
          </a:p>
        </p:txBody>
      </p:sp>
      <p:sp>
        <p:nvSpPr>
          <p:cNvPr id="39" name="object 16">
            <a:extLst>
              <a:ext uri="{FF2B5EF4-FFF2-40B4-BE49-F238E27FC236}">
                <a16:creationId xmlns:a16="http://schemas.microsoft.com/office/drawing/2014/main" id="{8888C44A-4DF2-BA44-B553-E8FB9C83AE3B}"/>
              </a:ext>
            </a:extLst>
          </p:cNvPr>
          <p:cNvSpPr txBox="1"/>
          <p:nvPr/>
        </p:nvSpPr>
        <p:spPr>
          <a:xfrm>
            <a:off x="4032008" y="6462770"/>
            <a:ext cx="1043305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spc="-5" dirty="0">
                <a:latin typeface="Arial MT"/>
                <a:cs typeface="Arial MT"/>
              </a:rPr>
              <a:t>Programmes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40" name="object 17">
            <a:extLst>
              <a:ext uri="{FF2B5EF4-FFF2-40B4-BE49-F238E27FC236}">
                <a16:creationId xmlns:a16="http://schemas.microsoft.com/office/drawing/2014/main" id="{0BBE51FC-5BCA-2FBE-A7EC-47BD071A505B}"/>
              </a:ext>
            </a:extLst>
          </p:cNvPr>
          <p:cNvSpPr txBox="1"/>
          <p:nvPr/>
        </p:nvSpPr>
        <p:spPr>
          <a:xfrm>
            <a:off x="4044708" y="5465064"/>
            <a:ext cx="1093470" cy="55181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61594" rIns="0" bIns="0" rtlCol="0">
            <a:spAutoFit/>
          </a:bodyPr>
          <a:lstStyle/>
          <a:p>
            <a:pPr marL="306705" marR="95250" indent="-207645">
              <a:lnSpc>
                <a:spcPts val="1550"/>
              </a:lnSpc>
              <a:spcBef>
                <a:spcPts val="484"/>
              </a:spcBef>
            </a:pPr>
            <a:r>
              <a:rPr sz="1400" spc="-5" dirty="0">
                <a:latin typeface="Arial MT"/>
                <a:cs typeface="Arial MT"/>
              </a:rPr>
              <a:t>Description  fichier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41" name="object 18">
            <a:extLst>
              <a:ext uri="{FF2B5EF4-FFF2-40B4-BE49-F238E27FC236}">
                <a16:creationId xmlns:a16="http://schemas.microsoft.com/office/drawing/2014/main" id="{829173D5-B449-E7D1-530B-BBA26AFE88D7}"/>
              </a:ext>
            </a:extLst>
          </p:cNvPr>
          <p:cNvSpPr txBox="1"/>
          <p:nvPr/>
        </p:nvSpPr>
        <p:spPr>
          <a:xfrm>
            <a:off x="6873253" y="5113782"/>
            <a:ext cx="1097280" cy="55181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48895" rIns="0" bIns="0" rtlCol="0">
            <a:spAutoFit/>
          </a:bodyPr>
          <a:lstStyle/>
          <a:p>
            <a:pPr marL="280035" marR="98425" indent="-180340">
              <a:lnSpc>
                <a:spcPts val="1610"/>
              </a:lnSpc>
              <a:spcBef>
                <a:spcPts val="385"/>
              </a:spcBef>
            </a:pPr>
            <a:r>
              <a:rPr sz="1400" spc="-5" dirty="0">
                <a:latin typeface="Arial MT"/>
                <a:cs typeface="Arial MT"/>
              </a:rPr>
              <a:t>Description  unique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42" name="object 19">
            <a:extLst>
              <a:ext uri="{FF2B5EF4-FFF2-40B4-BE49-F238E27FC236}">
                <a16:creationId xmlns:a16="http://schemas.microsoft.com/office/drawing/2014/main" id="{A173A0F6-CB1F-88BE-45C4-D5C9DD5126CC}"/>
              </a:ext>
            </a:extLst>
          </p:cNvPr>
          <p:cNvSpPr/>
          <p:nvPr/>
        </p:nvSpPr>
        <p:spPr>
          <a:xfrm>
            <a:off x="8336292" y="4459985"/>
            <a:ext cx="1098550" cy="551180"/>
          </a:xfrm>
          <a:custGeom>
            <a:avLst/>
            <a:gdLst/>
            <a:ahLst/>
            <a:cxnLst/>
            <a:rect l="l" t="t" r="r" b="b"/>
            <a:pathLst>
              <a:path w="1098550" h="551179">
                <a:moveTo>
                  <a:pt x="0" y="550926"/>
                </a:moveTo>
                <a:lnTo>
                  <a:pt x="1098042" y="550926"/>
                </a:lnTo>
                <a:lnTo>
                  <a:pt x="1098042" y="0"/>
                </a:lnTo>
                <a:lnTo>
                  <a:pt x="0" y="0"/>
                </a:lnTo>
                <a:lnTo>
                  <a:pt x="0" y="550926"/>
                </a:lnTo>
                <a:close/>
              </a:path>
            </a:pathLst>
          </a:custGeom>
          <a:ln w="91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20">
            <a:extLst>
              <a:ext uri="{FF2B5EF4-FFF2-40B4-BE49-F238E27FC236}">
                <a16:creationId xmlns:a16="http://schemas.microsoft.com/office/drawing/2014/main" id="{64D09F68-563F-37D0-C610-5391BB5C4348}"/>
              </a:ext>
            </a:extLst>
          </p:cNvPr>
          <p:cNvSpPr/>
          <p:nvPr/>
        </p:nvSpPr>
        <p:spPr>
          <a:xfrm>
            <a:off x="8336292" y="5465064"/>
            <a:ext cx="1098550" cy="551815"/>
          </a:xfrm>
          <a:custGeom>
            <a:avLst/>
            <a:gdLst/>
            <a:ahLst/>
            <a:cxnLst/>
            <a:rect l="l" t="t" r="r" b="b"/>
            <a:pathLst>
              <a:path w="1098550" h="551814">
                <a:moveTo>
                  <a:pt x="0" y="551688"/>
                </a:moveTo>
                <a:lnTo>
                  <a:pt x="1098042" y="551688"/>
                </a:lnTo>
                <a:lnTo>
                  <a:pt x="1098042" y="0"/>
                </a:lnTo>
                <a:lnTo>
                  <a:pt x="0" y="0"/>
                </a:lnTo>
                <a:lnTo>
                  <a:pt x="0" y="551688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21">
            <a:extLst>
              <a:ext uri="{FF2B5EF4-FFF2-40B4-BE49-F238E27FC236}">
                <a16:creationId xmlns:a16="http://schemas.microsoft.com/office/drawing/2014/main" id="{72487CAB-1723-AD83-9D52-7335ED5F8D31}"/>
              </a:ext>
            </a:extLst>
          </p:cNvPr>
          <p:cNvSpPr txBox="1"/>
          <p:nvPr/>
        </p:nvSpPr>
        <p:spPr>
          <a:xfrm>
            <a:off x="8232153" y="6378950"/>
            <a:ext cx="1043305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00" spc="-5" dirty="0">
                <a:latin typeface="Arial MT"/>
                <a:cs typeface="Arial MT"/>
              </a:rPr>
              <a:t>Programmes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45" name="object 22">
            <a:extLst>
              <a:ext uri="{FF2B5EF4-FFF2-40B4-BE49-F238E27FC236}">
                <a16:creationId xmlns:a16="http://schemas.microsoft.com/office/drawing/2014/main" id="{0A790D17-F1EF-787D-F21A-20C06380F0AA}"/>
              </a:ext>
            </a:extLst>
          </p:cNvPr>
          <p:cNvSpPr/>
          <p:nvPr/>
        </p:nvSpPr>
        <p:spPr>
          <a:xfrm>
            <a:off x="8061972" y="5022341"/>
            <a:ext cx="182880" cy="274320"/>
          </a:xfrm>
          <a:custGeom>
            <a:avLst/>
            <a:gdLst/>
            <a:ahLst/>
            <a:cxnLst/>
            <a:rect l="l" t="t" r="r" b="b"/>
            <a:pathLst>
              <a:path w="182879" h="274320">
                <a:moveTo>
                  <a:pt x="0" y="274320"/>
                </a:moveTo>
                <a:lnTo>
                  <a:pt x="182879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23">
            <a:extLst>
              <a:ext uri="{FF2B5EF4-FFF2-40B4-BE49-F238E27FC236}">
                <a16:creationId xmlns:a16="http://schemas.microsoft.com/office/drawing/2014/main" id="{6B5C1297-360E-05D2-1E6E-CB2DCECAEDBA}"/>
              </a:ext>
            </a:extLst>
          </p:cNvPr>
          <p:cNvSpPr/>
          <p:nvPr/>
        </p:nvSpPr>
        <p:spPr>
          <a:xfrm>
            <a:off x="8061972" y="5494782"/>
            <a:ext cx="182880" cy="182880"/>
          </a:xfrm>
          <a:custGeom>
            <a:avLst/>
            <a:gdLst/>
            <a:ahLst/>
            <a:cxnLst/>
            <a:rect l="l" t="t" r="r" b="b"/>
            <a:pathLst>
              <a:path w="182879" h="182879">
                <a:moveTo>
                  <a:pt x="0" y="0"/>
                </a:moveTo>
                <a:lnTo>
                  <a:pt x="182879" y="182879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24">
            <a:extLst>
              <a:ext uri="{FF2B5EF4-FFF2-40B4-BE49-F238E27FC236}">
                <a16:creationId xmlns:a16="http://schemas.microsoft.com/office/drawing/2014/main" id="{0D15B539-E6B3-3B5C-A7DE-32B80C669269}"/>
              </a:ext>
            </a:extLst>
          </p:cNvPr>
          <p:cNvSpPr/>
          <p:nvPr/>
        </p:nvSpPr>
        <p:spPr>
          <a:xfrm>
            <a:off x="6150115" y="5113782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39" h="548639">
                <a:moveTo>
                  <a:pt x="274320" y="0"/>
                </a:moveTo>
                <a:lnTo>
                  <a:pt x="201347" y="2434"/>
                </a:lnTo>
                <a:lnTo>
                  <a:pt x="135805" y="9313"/>
                </a:lnTo>
                <a:lnTo>
                  <a:pt x="80295" y="20002"/>
                </a:lnTo>
                <a:lnTo>
                  <a:pt x="37422" y="33866"/>
                </a:lnTo>
                <a:lnTo>
                  <a:pt x="0" y="68579"/>
                </a:lnTo>
                <a:lnTo>
                  <a:pt x="0" y="480059"/>
                </a:lnTo>
                <a:lnTo>
                  <a:pt x="37422" y="514773"/>
                </a:lnTo>
                <a:lnTo>
                  <a:pt x="80295" y="528637"/>
                </a:lnTo>
                <a:lnTo>
                  <a:pt x="135805" y="539326"/>
                </a:lnTo>
                <a:lnTo>
                  <a:pt x="201347" y="546205"/>
                </a:lnTo>
                <a:lnTo>
                  <a:pt x="274320" y="548639"/>
                </a:lnTo>
                <a:lnTo>
                  <a:pt x="347292" y="546205"/>
                </a:lnTo>
                <a:lnTo>
                  <a:pt x="412834" y="539326"/>
                </a:lnTo>
                <a:lnTo>
                  <a:pt x="468344" y="528637"/>
                </a:lnTo>
                <a:lnTo>
                  <a:pt x="511217" y="514773"/>
                </a:lnTo>
                <a:lnTo>
                  <a:pt x="548639" y="480059"/>
                </a:lnTo>
                <a:lnTo>
                  <a:pt x="548639" y="68579"/>
                </a:lnTo>
                <a:lnTo>
                  <a:pt x="511217" y="33866"/>
                </a:lnTo>
                <a:lnTo>
                  <a:pt x="468344" y="20002"/>
                </a:lnTo>
                <a:lnTo>
                  <a:pt x="412834" y="9313"/>
                </a:lnTo>
                <a:lnTo>
                  <a:pt x="347292" y="2434"/>
                </a:lnTo>
                <a:lnTo>
                  <a:pt x="274320" y="0"/>
                </a:lnTo>
                <a:close/>
              </a:path>
              <a:path w="548639" h="548639">
                <a:moveTo>
                  <a:pt x="0" y="68579"/>
                </a:moveTo>
                <a:lnTo>
                  <a:pt x="37422" y="103293"/>
                </a:lnTo>
                <a:lnTo>
                  <a:pt x="80295" y="117157"/>
                </a:lnTo>
                <a:lnTo>
                  <a:pt x="135805" y="127846"/>
                </a:lnTo>
                <a:lnTo>
                  <a:pt x="201347" y="134725"/>
                </a:lnTo>
                <a:lnTo>
                  <a:pt x="274320" y="137159"/>
                </a:lnTo>
                <a:lnTo>
                  <a:pt x="347292" y="134725"/>
                </a:lnTo>
                <a:lnTo>
                  <a:pt x="412834" y="127846"/>
                </a:lnTo>
                <a:lnTo>
                  <a:pt x="468344" y="117157"/>
                </a:lnTo>
                <a:lnTo>
                  <a:pt x="511217" y="103293"/>
                </a:lnTo>
                <a:lnTo>
                  <a:pt x="538850" y="86889"/>
                </a:lnTo>
                <a:lnTo>
                  <a:pt x="548639" y="68579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25">
            <a:extLst>
              <a:ext uri="{FF2B5EF4-FFF2-40B4-BE49-F238E27FC236}">
                <a16:creationId xmlns:a16="http://schemas.microsoft.com/office/drawing/2014/main" id="{5A4909FA-EBC5-6109-EBDC-FD807E5CCFC2}"/>
              </a:ext>
            </a:extLst>
          </p:cNvPr>
          <p:cNvSpPr/>
          <p:nvPr/>
        </p:nvSpPr>
        <p:spPr>
          <a:xfrm>
            <a:off x="3224035" y="4565141"/>
            <a:ext cx="822960" cy="548640"/>
          </a:xfrm>
          <a:custGeom>
            <a:avLst/>
            <a:gdLst/>
            <a:ahLst/>
            <a:cxnLst/>
            <a:rect l="l" t="t" r="r" b="b"/>
            <a:pathLst>
              <a:path w="822960" h="548639">
                <a:moveTo>
                  <a:pt x="274319" y="0"/>
                </a:moveTo>
                <a:lnTo>
                  <a:pt x="201347" y="2434"/>
                </a:lnTo>
                <a:lnTo>
                  <a:pt x="135805" y="9313"/>
                </a:lnTo>
                <a:lnTo>
                  <a:pt x="80295" y="20002"/>
                </a:lnTo>
                <a:lnTo>
                  <a:pt x="37422" y="33866"/>
                </a:lnTo>
                <a:lnTo>
                  <a:pt x="0" y="68580"/>
                </a:lnTo>
                <a:lnTo>
                  <a:pt x="0" y="480060"/>
                </a:lnTo>
                <a:lnTo>
                  <a:pt x="37422" y="514773"/>
                </a:lnTo>
                <a:lnTo>
                  <a:pt x="80295" y="528637"/>
                </a:lnTo>
                <a:lnTo>
                  <a:pt x="135805" y="539326"/>
                </a:lnTo>
                <a:lnTo>
                  <a:pt x="201347" y="546205"/>
                </a:lnTo>
                <a:lnTo>
                  <a:pt x="274319" y="548640"/>
                </a:lnTo>
                <a:lnTo>
                  <a:pt x="347292" y="546205"/>
                </a:lnTo>
                <a:lnTo>
                  <a:pt x="412834" y="539326"/>
                </a:lnTo>
                <a:lnTo>
                  <a:pt x="468344" y="528637"/>
                </a:lnTo>
                <a:lnTo>
                  <a:pt x="511217" y="514773"/>
                </a:lnTo>
                <a:lnTo>
                  <a:pt x="548640" y="480060"/>
                </a:lnTo>
                <a:lnTo>
                  <a:pt x="548640" y="68580"/>
                </a:lnTo>
                <a:lnTo>
                  <a:pt x="511217" y="33866"/>
                </a:lnTo>
                <a:lnTo>
                  <a:pt x="468344" y="20002"/>
                </a:lnTo>
                <a:lnTo>
                  <a:pt x="412834" y="9313"/>
                </a:lnTo>
                <a:lnTo>
                  <a:pt x="347292" y="2434"/>
                </a:lnTo>
                <a:lnTo>
                  <a:pt x="274319" y="0"/>
                </a:lnTo>
                <a:close/>
              </a:path>
              <a:path w="822960" h="548639">
                <a:moveTo>
                  <a:pt x="0" y="68580"/>
                </a:moveTo>
                <a:lnTo>
                  <a:pt x="37422" y="103293"/>
                </a:lnTo>
                <a:lnTo>
                  <a:pt x="80295" y="117157"/>
                </a:lnTo>
                <a:lnTo>
                  <a:pt x="135805" y="127846"/>
                </a:lnTo>
                <a:lnTo>
                  <a:pt x="201347" y="134725"/>
                </a:lnTo>
                <a:lnTo>
                  <a:pt x="274319" y="137160"/>
                </a:lnTo>
                <a:lnTo>
                  <a:pt x="347292" y="134725"/>
                </a:lnTo>
                <a:lnTo>
                  <a:pt x="412834" y="127846"/>
                </a:lnTo>
                <a:lnTo>
                  <a:pt x="468344" y="117157"/>
                </a:lnTo>
                <a:lnTo>
                  <a:pt x="511217" y="103293"/>
                </a:lnTo>
                <a:lnTo>
                  <a:pt x="538850" y="86889"/>
                </a:lnTo>
                <a:lnTo>
                  <a:pt x="548640" y="68580"/>
                </a:lnTo>
              </a:path>
              <a:path w="822960" h="548639">
                <a:moveTo>
                  <a:pt x="548640" y="251460"/>
                </a:moveTo>
                <a:lnTo>
                  <a:pt x="822960" y="25146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26">
            <a:extLst>
              <a:ext uri="{FF2B5EF4-FFF2-40B4-BE49-F238E27FC236}">
                <a16:creationId xmlns:a16="http://schemas.microsoft.com/office/drawing/2014/main" id="{707E1C9A-2DBD-7D9A-5DEB-A401CC57A7A9}"/>
              </a:ext>
            </a:extLst>
          </p:cNvPr>
          <p:cNvSpPr/>
          <p:nvPr/>
        </p:nvSpPr>
        <p:spPr>
          <a:xfrm>
            <a:off x="3224035" y="5479541"/>
            <a:ext cx="822960" cy="548640"/>
          </a:xfrm>
          <a:custGeom>
            <a:avLst/>
            <a:gdLst/>
            <a:ahLst/>
            <a:cxnLst/>
            <a:rect l="l" t="t" r="r" b="b"/>
            <a:pathLst>
              <a:path w="822960" h="548639">
                <a:moveTo>
                  <a:pt x="274319" y="0"/>
                </a:moveTo>
                <a:lnTo>
                  <a:pt x="201347" y="2434"/>
                </a:lnTo>
                <a:lnTo>
                  <a:pt x="135805" y="9313"/>
                </a:lnTo>
                <a:lnTo>
                  <a:pt x="80295" y="20002"/>
                </a:lnTo>
                <a:lnTo>
                  <a:pt x="37422" y="33866"/>
                </a:lnTo>
                <a:lnTo>
                  <a:pt x="0" y="68580"/>
                </a:lnTo>
                <a:lnTo>
                  <a:pt x="0" y="480060"/>
                </a:lnTo>
                <a:lnTo>
                  <a:pt x="37422" y="514773"/>
                </a:lnTo>
                <a:lnTo>
                  <a:pt x="80295" y="528637"/>
                </a:lnTo>
                <a:lnTo>
                  <a:pt x="135805" y="539326"/>
                </a:lnTo>
                <a:lnTo>
                  <a:pt x="201347" y="546205"/>
                </a:lnTo>
                <a:lnTo>
                  <a:pt x="274319" y="548640"/>
                </a:lnTo>
                <a:lnTo>
                  <a:pt x="347292" y="546205"/>
                </a:lnTo>
                <a:lnTo>
                  <a:pt x="412834" y="539326"/>
                </a:lnTo>
                <a:lnTo>
                  <a:pt x="468344" y="528637"/>
                </a:lnTo>
                <a:lnTo>
                  <a:pt x="511217" y="514773"/>
                </a:lnTo>
                <a:lnTo>
                  <a:pt x="548640" y="480060"/>
                </a:lnTo>
                <a:lnTo>
                  <a:pt x="548640" y="68580"/>
                </a:lnTo>
                <a:lnTo>
                  <a:pt x="511217" y="33866"/>
                </a:lnTo>
                <a:lnTo>
                  <a:pt x="468344" y="20002"/>
                </a:lnTo>
                <a:lnTo>
                  <a:pt x="412834" y="9313"/>
                </a:lnTo>
                <a:lnTo>
                  <a:pt x="347292" y="2434"/>
                </a:lnTo>
                <a:lnTo>
                  <a:pt x="274319" y="0"/>
                </a:lnTo>
                <a:close/>
              </a:path>
              <a:path w="822960" h="548639">
                <a:moveTo>
                  <a:pt x="0" y="68580"/>
                </a:moveTo>
                <a:lnTo>
                  <a:pt x="37422" y="103293"/>
                </a:lnTo>
                <a:lnTo>
                  <a:pt x="80295" y="117157"/>
                </a:lnTo>
                <a:lnTo>
                  <a:pt x="135805" y="127846"/>
                </a:lnTo>
                <a:lnTo>
                  <a:pt x="201347" y="134725"/>
                </a:lnTo>
                <a:lnTo>
                  <a:pt x="274319" y="137160"/>
                </a:lnTo>
                <a:lnTo>
                  <a:pt x="347292" y="134725"/>
                </a:lnTo>
                <a:lnTo>
                  <a:pt x="412834" y="127846"/>
                </a:lnTo>
                <a:lnTo>
                  <a:pt x="468344" y="117157"/>
                </a:lnTo>
                <a:lnTo>
                  <a:pt x="511217" y="103293"/>
                </a:lnTo>
                <a:lnTo>
                  <a:pt x="538850" y="86889"/>
                </a:lnTo>
                <a:lnTo>
                  <a:pt x="548640" y="68580"/>
                </a:lnTo>
              </a:path>
              <a:path w="822960" h="548639">
                <a:moveTo>
                  <a:pt x="548640" y="251460"/>
                </a:moveTo>
                <a:lnTo>
                  <a:pt x="822960" y="25146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34A3C2DB-EFB6-7FE3-B8B7-A0AE38BE7195}"/>
              </a:ext>
            </a:extLst>
          </p:cNvPr>
          <p:cNvSpPr txBox="1"/>
          <p:nvPr/>
        </p:nvSpPr>
        <p:spPr>
          <a:xfrm>
            <a:off x="2382" y="3983271"/>
            <a:ext cx="291416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dirty="0"/>
              <a:t>La multiplication des fichiers entraînait la redondance des données, ce qui rendait difficile les mises à jour. </a:t>
            </a:r>
          </a:p>
          <a:p>
            <a:r>
              <a:rPr lang="fr-FR" sz="2000" dirty="0"/>
              <a:t>D'où l'idée </a:t>
            </a:r>
            <a:r>
              <a:rPr lang="fr-FR" sz="2000" dirty="0">
                <a:solidFill>
                  <a:srgbClr val="FF0000"/>
                </a:solidFill>
              </a:rPr>
              <a:t>d'intégration</a:t>
            </a:r>
            <a:r>
              <a:rPr lang="fr-FR" sz="2000" dirty="0"/>
              <a:t> et de </a:t>
            </a:r>
            <a:r>
              <a:rPr lang="fr-FR" sz="2000" dirty="0">
                <a:solidFill>
                  <a:srgbClr val="FF0000"/>
                </a:solidFill>
              </a:rPr>
              <a:t>partage</a:t>
            </a:r>
            <a:r>
              <a:rPr lang="fr-FR" sz="2000" dirty="0"/>
              <a:t> des données</a:t>
            </a:r>
          </a:p>
        </p:txBody>
      </p:sp>
    </p:spTree>
    <p:extLst>
      <p:ext uri="{BB962C8B-B14F-4D97-AF65-F5344CB8AC3E}">
        <p14:creationId xmlns:p14="http://schemas.microsoft.com/office/powerpoint/2010/main" val="457275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26437F-0FED-D763-364C-58DA0A08B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3588"/>
          </a:xfrm>
        </p:spPr>
        <p:txBody>
          <a:bodyPr/>
          <a:lstStyle/>
          <a:p>
            <a:r>
              <a:rPr lang="fr-FR" dirty="0"/>
              <a:t>II Objectifs et avantages des SGBD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957AC6-2590-B857-AD77-47A01CFB2A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775" y="1400175"/>
            <a:ext cx="10868025" cy="5092700"/>
          </a:xfrm>
        </p:spPr>
        <p:txBody>
          <a:bodyPr>
            <a:normAutofit fontScale="92500" lnSpcReduction="10000"/>
          </a:bodyPr>
          <a:lstStyle/>
          <a:p>
            <a:r>
              <a:rPr lang="fr-FR" sz="3600" dirty="0"/>
              <a:t>Que doit permettre un SGBD ? </a:t>
            </a:r>
          </a:p>
          <a:p>
            <a:pPr lvl="1"/>
            <a:r>
              <a:rPr lang="fr-FR" sz="3200" dirty="0"/>
              <a:t>Décrire les données </a:t>
            </a:r>
          </a:p>
          <a:p>
            <a:pPr lvl="2"/>
            <a:r>
              <a:rPr lang="fr-FR" sz="2800" dirty="0"/>
              <a:t>indépendamment des applications (de manière intrinsèque)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fr-FR" sz="2400" dirty="0"/>
              <a:t>⇒ langage de définition des données </a:t>
            </a:r>
          </a:p>
          <a:p>
            <a:pPr marL="1371600" lvl="3" indent="0">
              <a:buNone/>
            </a:pPr>
            <a:r>
              <a:rPr lang="fr-FR" sz="2400" dirty="0">
                <a:solidFill>
                  <a:srgbClr val="FF0000"/>
                </a:solidFill>
              </a:rPr>
              <a:t>DATA DEFINITION LANGUAGE (DDL)</a:t>
            </a:r>
          </a:p>
          <a:p>
            <a:pPr lvl="1"/>
            <a:r>
              <a:rPr lang="fr-FR" sz="3200" dirty="0"/>
              <a:t>Manipuler les données </a:t>
            </a:r>
          </a:p>
          <a:p>
            <a:pPr lvl="2"/>
            <a:r>
              <a:rPr lang="fr-FR" sz="2800" dirty="0"/>
              <a:t>interroger et mettre à jour les données sans préciser d'algorithme d'accès</a:t>
            </a:r>
          </a:p>
          <a:p>
            <a:pPr lvl="3"/>
            <a:r>
              <a:rPr lang="fr-FR" sz="2400" dirty="0"/>
              <a:t> dire QUOI sans dire COMMENT </a:t>
            </a:r>
          </a:p>
          <a:p>
            <a:pPr lvl="2"/>
            <a:r>
              <a:rPr lang="fr-FR" sz="2800" dirty="0"/>
              <a:t>langage de requêtes déclaratif </a:t>
            </a:r>
          </a:p>
          <a:p>
            <a:pPr lvl="2"/>
            <a:r>
              <a:rPr lang="fr-FR" sz="2800" dirty="0"/>
              <a:t>ex.: quels sont les noms des produits de prix &lt; 100F ? </a:t>
            </a:r>
          </a:p>
          <a:p>
            <a:pPr lvl="2"/>
            <a:r>
              <a:rPr lang="fr-FR" sz="2800" dirty="0"/>
              <a:t>⇒ langage de manipulation des données</a:t>
            </a:r>
          </a:p>
          <a:p>
            <a:pPr lvl="2"/>
            <a:r>
              <a:rPr lang="fr-FR" sz="2800" dirty="0">
                <a:solidFill>
                  <a:srgbClr val="FF0000"/>
                </a:solidFill>
              </a:rPr>
              <a:t> DATA MANIPULATION LANGUAGE (DML) </a:t>
            </a:r>
          </a:p>
        </p:txBody>
      </p:sp>
    </p:spTree>
    <p:extLst>
      <p:ext uri="{BB962C8B-B14F-4D97-AF65-F5344CB8AC3E}">
        <p14:creationId xmlns:p14="http://schemas.microsoft.com/office/powerpoint/2010/main" val="2475067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0127FF-3B62-EA09-609F-B056E8F56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6393"/>
            <a:ext cx="10515600" cy="649288"/>
          </a:xfrm>
        </p:spPr>
        <p:txBody>
          <a:bodyPr>
            <a:normAutofit fontScale="90000"/>
          </a:bodyPr>
          <a:lstStyle/>
          <a:p>
            <a:r>
              <a:rPr lang="fr-FR" dirty="0"/>
              <a:t>II Objectifs et avantages des SGBD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727D5E-15CA-C172-0CB3-6F03418483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8724"/>
            <a:ext cx="10891838" cy="5472113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Contrôler les données </a:t>
            </a:r>
          </a:p>
          <a:p>
            <a:pPr lvl="1"/>
            <a:r>
              <a:rPr lang="fr-FR" dirty="0"/>
              <a:t>intégrité </a:t>
            </a:r>
          </a:p>
          <a:p>
            <a:pPr lvl="2"/>
            <a:r>
              <a:rPr lang="fr-FR" dirty="0"/>
              <a:t>vérification de contraintes d'intégrité </a:t>
            </a:r>
          </a:p>
          <a:p>
            <a:pPr lvl="2"/>
            <a:r>
              <a:rPr lang="fr-FR" dirty="0"/>
              <a:t>ex.: le salaire doit être compris entre 400F et 20000F </a:t>
            </a:r>
          </a:p>
          <a:p>
            <a:pPr lvl="1"/>
            <a:r>
              <a:rPr lang="fr-FR" dirty="0"/>
              <a:t>confidentialité </a:t>
            </a:r>
          </a:p>
          <a:p>
            <a:pPr lvl="2"/>
            <a:r>
              <a:rPr lang="fr-FR" dirty="0"/>
              <a:t>contrôle des droits d'accès, autorisation </a:t>
            </a:r>
          </a:p>
          <a:p>
            <a:pPr lvl="2"/>
            <a:r>
              <a:rPr lang="fr-FR" dirty="0"/>
              <a:t>⇒ langage de contrôle des données </a:t>
            </a:r>
          </a:p>
          <a:p>
            <a:pPr lvl="2"/>
            <a:r>
              <a:rPr lang="fr-FR" dirty="0"/>
              <a:t>DATA CONTROL LANGUAGE (DCL) </a:t>
            </a:r>
          </a:p>
          <a:p>
            <a:pPr lvl="1"/>
            <a:r>
              <a:rPr lang="fr-FR" dirty="0"/>
              <a:t>Partage</a:t>
            </a:r>
          </a:p>
          <a:p>
            <a:pPr lvl="2"/>
            <a:r>
              <a:rPr lang="fr-FR" dirty="0"/>
              <a:t> une BD est partagée entre plusieurs utilisateurs en même temps </a:t>
            </a:r>
          </a:p>
          <a:p>
            <a:pPr lvl="2"/>
            <a:r>
              <a:rPr lang="fr-FR" dirty="0"/>
              <a:t>⇒ contrôle des accès concurrents </a:t>
            </a:r>
          </a:p>
          <a:p>
            <a:pPr lvl="2"/>
            <a:r>
              <a:rPr lang="fr-FR" dirty="0"/>
              <a:t>notion de transaction </a:t>
            </a:r>
          </a:p>
          <a:p>
            <a:pPr lvl="2"/>
            <a:r>
              <a:rPr lang="fr-FR" dirty="0"/>
              <a:t>L'exécution d'une transaction doit préserver la cohérence de la BD</a:t>
            </a:r>
          </a:p>
          <a:p>
            <a:pPr lvl="1"/>
            <a:r>
              <a:rPr lang="fr-FR" dirty="0"/>
              <a:t>Sécurité </a:t>
            </a:r>
          </a:p>
          <a:p>
            <a:pPr lvl="2"/>
            <a:r>
              <a:rPr lang="fr-FR" dirty="0"/>
              <a:t>reprise après panne, journalisation </a:t>
            </a:r>
          </a:p>
          <a:p>
            <a:pPr lvl="1"/>
            <a:r>
              <a:rPr lang="fr-FR" dirty="0"/>
              <a:t>Performances </a:t>
            </a:r>
          </a:p>
          <a:p>
            <a:pPr lvl="2"/>
            <a:r>
              <a:rPr lang="fr-FR" dirty="0"/>
              <a:t>d'accès index (</a:t>
            </a:r>
            <a:r>
              <a:rPr lang="fr-FR" dirty="0" err="1"/>
              <a:t>hashage</a:t>
            </a:r>
            <a:r>
              <a:rPr lang="fr-FR" dirty="0"/>
              <a:t>, arbres balancés ...) </a:t>
            </a:r>
          </a:p>
        </p:txBody>
      </p:sp>
    </p:spTree>
    <p:extLst>
      <p:ext uri="{BB962C8B-B14F-4D97-AF65-F5344CB8AC3E}">
        <p14:creationId xmlns:p14="http://schemas.microsoft.com/office/powerpoint/2010/main" val="13911345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4C95D2-5B1F-E506-520F-70E70EBA8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97297E3-E23E-8250-1F3B-901AF2310F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fr-FR" dirty="0"/>
              <a:t>Indépendance physique </a:t>
            </a:r>
          </a:p>
          <a:p>
            <a:pPr lvl="1"/>
            <a:r>
              <a:rPr lang="fr-FR" dirty="0"/>
              <a:t>Pouvoir modifier les structures de stockage ou les index sans que cela ait de répercussion au niveau des applications</a:t>
            </a:r>
          </a:p>
          <a:p>
            <a:pPr lvl="1"/>
            <a:r>
              <a:rPr lang="fr-FR" dirty="0"/>
              <a:t> Les disques, les méthodes d’accès, les modes de placement, le codage des données ne sont pas apparents </a:t>
            </a:r>
          </a:p>
          <a:p>
            <a:r>
              <a:rPr lang="fr-FR" dirty="0"/>
              <a:t>Indépendance logique</a:t>
            </a:r>
          </a:p>
          <a:p>
            <a:pPr lvl="1"/>
            <a:r>
              <a:rPr lang="fr-FR" dirty="0"/>
              <a:t> Permettre aux différentes applications d’avoir des vues différentes des mêmes données </a:t>
            </a:r>
          </a:p>
          <a:p>
            <a:pPr lvl="1"/>
            <a:r>
              <a:rPr lang="fr-FR" dirty="0"/>
              <a:t>Permettre au DBA de modifier le schéma logique sans que cela ait de répercussion au niveau des applications </a:t>
            </a:r>
          </a:p>
        </p:txBody>
      </p:sp>
    </p:spTree>
    <p:extLst>
      <p:ext uri="{BB962C8B-B14F-4D97-AF65-F5344CB8AC3E}">
        <p14:creationId xmlns:p14="http://schemas.microsoft.com/office/powerpoint/2010/main" val="27492533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97D34F-FCC4-23DE-2DBD-924FE63DA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77838"/>
          </a:xfrm>
        </p:spPr>
        <p:txBody>
          <a:bodyPr>
            <a:normAutofit fontScale="90000"/>
          </a:bodyPr>
          <a:lstStyle/>
          <a:p>
            <a:r>
              <a:rPr lang="fr-FR" dirty="0"/>
              <a:t>III L’architecture ANSI/SPARC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DE6B32-C4FF-7099-8704-D6D618B89D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7120"/>
            <a:ext cx="10515600" cy="5649910"/>
          </a:xfrm>
        </p:spPr>
        <p:txBody>
          <a:bodyPr/>
          <a:lstStyle/>
          <a:p>
            <a:r>
              <a:rPr lang="fr-FR" dirty="0"/>
              <a:t>proposition en 75 de l’ ANSI/SPARC (Standard Planning And </a:t>
            </a:r>
            <a:r>
              <a:rPr lang="fr-FR" dirty="0" err="1"/>
              <a:t>Requirement</a:t>
            </a:r>
            <a:r>
              <a:rPr lang="fr-FR" dirty="0"/>
              <a:t> </a:t>
            </a:r>
            <a:r>
              <a:rPr lang="fr-FR" dirty="0" err="1"/>
              <a:t>Comitte</a:t>
            </a:r>
            <a:r>
              <a:rPr lang="fr-FR" dirty="0"/>
              <a:t>) </a:t>
            </a:r>
          </a:p>
          <a:p>
            <a:r>
              <a:rPr lang="fr-FR" dirty="0"/>
              <a:t>3 niveaux de représentation des données</a:t>
            </a:r>
          </a:p>
        </p:txBody>
      </p:sp>
      <p:grpSp>
        <p:nvGrpSpPr>
          <p:cNvPr id="112" name="Groupe 111">
            <a:extLst>
              <a:ext uri="{FF2B5EF4-FFF2-40B4-BE49-F238E27FC236}">
                <a16:creationId xmlns:a16="http://schemas.microsoft.com/office/drawing/2014/main" id="{21D9B20A-5ADE-85F5-D347-A249027CB19B}"/>
              </a:ext>
            </a:extLst>
          </p:cNvPr>
          <p:cNvGrpSpPr/>
          <p:nvPr/>
        </p:nvGrpSpPr>
        <p:grpSpPr>
          <a:xfrm>
            <a:off x="6232144" y="2030543"/>
            <a:ext cx="5693155" cy="4462331"/>
            <a:chOff x="5220732" y="2255709"/>
            <a:chExt cx="5693155" cy="4462331"/>
          </a:xfrm>
        </p:grpSpPr>
        <p:grpSp>
          <p:nvGrpSpPr>
            <p:cNvPr id="76" name="object 4">
              <a:extLst>
                <a:ext uri="{FF2B5EF4-FFF2-40B4-BE49-F238E27FC236}">
                  <a16:creationId xmlns:a16="http://schemas.microsoft.com/office/drawing/2014/main" id="{9867AF6D-C845-E9E7-715A-B3BE5C88C744}"/>
                </a:ext>
              </a:extLst>
            </p:cNvPr>
            <p:cNvGrpSpPr/>
            <p:nvPr/>
          </p:nvGrpSpPr>
          <p:grpSpPr>
            <a:xfrm>
              <a:off x="6968315" y="2255709"/>
              <a:ext cx="3941445" cy="3850004"/>
              <a:chOff x="2281999" y="3484435"/>
              <a:chExt cx="3941445" cy="3850004"/>
            </a:xfrm>
          </p:grpSpPr>
          <p:sp>
            <p:nvSpPr>
              <p:cNvPr id="77" name="object 5">
                <a:extLst>
                  <a:ext uri="{FF2B5EF4-FFF2-40B4-BE49-F238E27FC236}">
                    <a16:creationId xmlns:a16="http://schemas.microsoft.com/office/drawing/2014/main" id="{C594773B-C676-E0D3-62C7-B0161FCA87E7}"/>
                  </a:ext>
                </a:extLst>
              </p:cNvPr>
              <p:cNvSpPr/>
              <p:nvPr/>
            </p:nvSpPr>
            <p:spPr>
              <a:xfrm>
                <a:off x="2378201" y="3489197"/>
                <a:ext cx="3840479" cy="3840479"/>
              </a:xfrm>
              <a:custGeom>
                <a:avLst/>
                <a:gdLst/>
                <a:ahLst/>
                <a:cxnLst/>
                <a:rect l="l" t="t" r="r" b="b"/>
                <a:pathLst>
                  <a:path w="3840479" h="3840479">
                    <a:moveTo>
                      <a:pt x="0" y="3840479"/>
                    </a:moveTo>
                    <a:lnTo>
                      <a:pt x="3840479" y="3840479"/>
                    </a:lnTo>
                    <a:lnTo>
                      <a:pt x="3840479" y="835151"/>
                    </a:lnTo>
                    <a:lnTo>
                      <a:pt x="0" y="835151"/>
                    </a:lnTo>
                    <a:lnTo>
                      <a:pt x="0" y="3840479"/>
                    </a:lnTo>
                    <a:close/>
                  </a:path>
                  <a:path w="3840479" h="3840479">
                    <a:moveTo>
                      <a:pt x="0" y="365759"/>
                    </a:moveTo>
                    <a:lnTo>
                      <a:pt x="457200" y="365759"/>
                    </a:lnTo>
                    <a:lnTo>
                      <a:pt x="457200" y="0"/>
                    </a:lnTo>
                    <a:lnTo>
                      <a:pt x="0" y="0"/>
                    </a:lnTo>
                    <a:lnTo>
                      <a:pt x="0" y="365759"/>
                    </a:lnTo>
                    <a:close/>
                  </a:path>
                </a:pathLst>
              </a:custGeom>
              <a:ln w="9144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78" name="object 6">
                <a:extLst>
                  <a:ext uri="{FF2B5EF4-FFF2-40B4-BE49-F238E27FC236}">
                    <a16:creationId xmlns:a16="http://schemas.microsoft.com/office/drawing/2014/main" id="{41DB6A25-940B-2E86-A93C-AAFF387E7BBB}"/>
                  </a:ext>
                </a:extLst>
              </p:cNvPr>
              <p:cNvSpPr/>
              <p:nvPr/>
            </p:nvSpPr>
            <p:spPr>
              <a:xfrm>
                <a:off x="2286761" y="3534917"/>
                <a:ext cx="548640" cy="411480"/>
              </a:xfrm>
              <a:custGeom>
                <a:avLst/>
                <a:gdLst/>
                <a:ahLst/>
                <a:cxnLst/>
                <a:rect l="l" t="t" r="r" b="b"/>
                <a:pathLst>
                  <a:path w="548639" h="411479">
                    <a:moveTo>
                      <a:pt x="182880" y="0"/>
                    </a:moveTo>
                    <a:lnTo>
                      <a:pt x="165127" y="3607"/>
                    </a:lnTo>
                    <a:lnTo>
                      <a:pt x="150590" y="13430"/>
                    </a:lnTo>
                    <a:lnTo>
                      <a:pt x="140767" y="27967"/>
                    </a:lnTo>
                    <a:lnTo>
                      <a:pt x="137160" y="45720"/>
                    </a:lnTo>
                    <a:lnTo>
                      <a:pt x="137160" y="228600"/>
                    </a:lnTo>
                    <a:lnTo>
                      <a:pt x="140767" y="246352"/>
                    </a:lnTo>
                    <a:lnTo>
                      <a:pt x="150590" y="260889"/>
                    </a:lnTo>
                    <a:lnTo>
                      <a:pt x="165127" y="270712"/>
                    </a:lnTo>
                    <a:lnTo>
                      <a:pt x="182880" y="274320"/>
                    </a:lnTo>
                    <a:lnTo>
                      <a:pt x="457200" y="274320"/>
                    </a:lnTo>
                    <a:lnTo>
                      <a:pt x="474952" y="270712"/>
                    </a:lnTo>
                    <a:lnTo>
                      <a:pt x="489489" y="260889"/>
                    </a:lnTo>
                    <a:lnTo>
                      <a:pt x="499312" y="246352"/>
                    </a:lnTo>
                    <a:lnTo>
                      <a:pt x="502919" y="228600"/>
                    </a:lnTo>
                    <a:lnTo>
                      <a:pt x="502919" y="45720"/>
                    </a:lnTo>
                    <a:lnTo>
                      <a:pt x="499312" y="27967"/>
                    </a:lnTo>
                    <a:lnTo>
                      <a:pt x="489489" y="13430"/>
                    </a:lnTo>
                    <a:lnTo>
                      <a:pt x="474952" y="3607"/>
                    </a:lnTo>
                    <a:lnTo>
                      <a:pt x="457200" y="0"/>
                    </a:lnTo>
                    <a:lnTo>
                      <a:pt x="182880" y="0"/>
                    </a:lnTo>
                    <a:close/>
                  </a:path>
                  <a:path w="548639" h="411479">
                    <a:moveTo>
                      <a:pt x="91439" y="320039"/>
                    </a:moveTo>
                    <a:lnTo>
                      <a:pt x="0" y="411479"/>
                    </a:lnTo>
                  </a:path>
                  <a:path w="548639" h="411479">
                    <a:moveTo>
                      <a:pt x="548639" y="320039"/>
                    </a:moveTo>
                    <a:lnTo>
                      <a:pt x="457200" y="411479"/>
                    </a:lnTo>
                  </a:path>
                </a:pathLst>
              </a:custGeom>
              <a:ln w="9144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79" name="object 7">
                <a:extLst>
                  <a:ext uri="{FF2B5EF4-FFF2-40B4-BE49-F238E27FC236}">
                    <a16:creationId xmlns:a16="http://schemas.microsoft.com/office/drawing/2014/main" id="{4ED763A1-62FC-14F2-ED96-9577AB577DF8}"/>
                  </a:ext>
                </a:extLst>
              </p:cNvPr>
              <p:cNvSpPr/>
              <p:nvPr/>
            </p:nvSpPr>
            <p:spPr>
              <a:xfrm>
                <a:off x="3109722" y="3489197"/>
                <a:ext cx="457200" cy="365760"/>
              </a:xfrm>
              <a:custGeom>
                <a:avLst/>
                <a:gdLst/>
                <a:ahLst/>
                <a:cxnLst/>
                <a:rect l="l" t="t" r="r" b="b"/>
                <a:pathLst>
                  <a:path w="457200" h="365760">
                    <a:moveTo>
                      <a:pt x="0" y="365759"/>
                    </a:moveTo>
                    <a:lnTo>
                      <a:pt x="457200" y="365759"/>
                    </a:lnTo>
                    <a:lnTo>
                      <a:pt x="457200" y="0"/>
                    </a:lnTo>
                    <a:lnTo>
                      <a:pt x="0" y="0"/>
                    </a:lnTo>
                    <a:lnTo>
                      <a:pt x="0" y="365759"/>
                    </a:lnTo>
                    <a:close/>
                  </a:path>
                </a:pathLst>
              </a:custGeom>
              <a:ln w="9144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80" name="object 8">
                <a:extLst>
                  <a:ext uri="{FF2B5EF4-FFF2-40B4-BE49-F238E27FC236}">
                    <a16:creationId xmlns:a16="http://schemas.microsoft.com/office/drawing/2014/main" id="{585E58A4-7448-0E05-6381-124D2193E4E3}"/>
                  </a:ext>
                </a:extLst>
              </p:cNvPr>
              <p:cNvSpPr/>
              <p:nvPr/>
            </p:nvSpPr>
            <p:spPr>
              <a:xfrm>
                <a:off x="3018281" y="3534917"/>
                <a:ext cx="548640" cy="411480"/>
              </a:xfrm>
              <a:custGeom>
                <a:avLst/>
                <a:gdLst/>
                <a:ahLst/>
                <a:cxnLst/>
                <a:rect l="l" t="t" r="r" b="b"/>
                <a:pathLst>
                  <a:path w="548639" h="411479">
                    <a:moveTo>
                      <a:pt x="182880" y="0"/>
                    </a:moveTo>
                    <a:lnTo>
                      <a:pt x="165127" y="3607"/>
                    </a:lnTo>
                    <a:lnTo>
                      <a:pt x="150590" y="13430"/>
                    </a:lnTo>
                    <a:lnTo>
                      <a:pt x="140767" y="27967"/>
                    </a:lnTo>
                    <a:lnTo>
                      <a:pt x="137160" y="45720"/>
                    </a:lnTo>
                    <a:lnTo>
                      <a:pt x="137160" y="228600"/>
                    </a:lnTo>
                    <a:lnTo>
                      <a:pt x="140767" y="246352"/>
                    </a:lnTo>
                    <a:lnTo>
                      <a:pt x="150590" y="260889"/>
                    </a:lnTo>
                    <a:lnTo>
                      <a:pt x="165127" y="270712"/>
                    </a:lnTo>
                    <a:lnTo>
                      <a:pt x="182880" y="274320"/>
                    </a:lnTo>
                    <a:lnTo>
                      <a:pt x="457200" y="274320"/>
                    </a:lnTo>
                    <a:lnTo>
                      <a:pt x="474952" y="270712"/>
                    </a:lnTo>
                    <a:lnTo>
                      <a:pt x="489489" y="260889"/>
                    </a:lnTo>
                    <a:lnTo>
                      <a:pt x="499312" y="246352"/>
                    </a:lnTo>
                    <a:lnTo>
                      <a:pt x="502919" y="228600"/>
                    </a:lnTo>
                    <a:lnTo>
                      <a:pt x="502919" y="45720"/>
                    </a:lnTo>
                    <a:lnTo>
                      <a:pt x="499312" y="27967"/>
                    </a:lnTo>
                    <a:lnTo>
                      <a:pt x="489489" y="13430"/>
                    </a:lnTo>
                    <a:lnTo>
                      <a:pt x="474952" y="3607"/>
                    </a:lnTo>
                    <a:lnTo>
                      <a:pt x="457200" y="0"/>
                    </a:lnTo>
                    <a:lnTo>
                      <a:pt x="182880" y="0"/>
                    </a:lnTo>
                    <a:close/>
                  </a:path>
                  <a:path w="548639" h="411479">
                    <a:moveTo>
                      <a:pt x="91440" y="320039"/>
                    </a:moveTo>
                    <a:lnTo>
                      <a:pt x="0" y="411479"/>
                    </a:lnTo>
                  </a:path>
                  <a:path w="548639" h="411479">
                    <a:moveTo>
                      <a:pt x="548640" y="320039"/>
                    </a:moveTo>
                    <a:lnTo>
                      <a:pt x="457200" y="411479"/>
                    </a:lnTo>
                  </a:path>
                </a:pathLst>
              </a:custGeom>
              <a:ln w="9144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81" name="object 9">
                <a:extLst>
                  <a:ext uri="{FF2B5EF4-FFF2-40B4-BE49-F238E27FC236}">
                    <a16:creationId xmlns:a16="http://schemas.microsoft.com/office/drawing/2014/main" id="{21793179-51AB-E7FB-CD24-8F38B6B08F81}"/>
                  </a:ext>
                </a:extLst>
              </p:cNvPr>
              <p:cNvSpPr/>
              <p:nvPr/>
            </p:nvSpPr>
            <p:spPr>
              <a:xfrm>
                <a:off x="3841241" y="3489197"/>
                <a:ext cx="457200" cy="365760"/>
              </a:xfrm>
              <a:custGeom>
                <a:avLst/>
                <a:gdLst/>
                <a:ahLst/>
                <a:cxnLst/>
                <a:rect l="l" t="t" r="r" b="b"/>
                <a:pathLst>
                  <a:path w="457200" h="365760">
                    <a:moveTo>
                      <a:pt x="0" y="365759"/>
                    </a:moveTo>
                    <a:lnTo>
                      <a:pt x="457200" y="365759"/>
                    </a:lnTo>
                    <a:lnTo>
                      <a:pt x="457200" y="0"/>
                    </a:lnTo>
                    <a:lnTo>
                      <a:pt x="0" y="0"/>
                    </a:lnTo>
                    <a:lnTo>
                      <a:pt x="0" y="365759"/>
                    </a:lnTo>
                    <a:close/>
                  </a:path>
                </a:pathLst>
              </a:custGeom>
              <a:ln w="9144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82" name="object 10">
                <a:extLst>
                  <a:ext uri="{FF2B5EF4-FFF2-40B4-BE49-F238E27FC236}">
                    <a16:creationId xmlns:a16="http://schemas.microsoft.com/office/drawing/2014/main" id="{3C167AE1-6E76-2815-4460-1D841F03FC39}"/>
                  </a:ext>
                </a:extLst>
              </p:cNvPr>
              <p:cNvSpPr/>
              <p:nvPr/>
            </p:nvSpPr>
            <p:spPr>
              <a:xfrm>
                <a:off x="3749801" y="3534917"/>
                <a:ext cx="548640" cy="411480"/>
              </a:xfrm>
              <a:custGeom>
                <a:avLst/>
                <a:gdLst/>
                <a:ahLst/>
                <a:cxnLst/>
                <a:rect l="l" t="t" r="r" b="b"/>
                <a:pathLst>
                  <a:path w="548639" h="411479">
                    <a:moveTo>
                      <a:pt x="182880" y="0"/>
                    </a:moveTo>
                    <a:lnTo>
                      <a:pt x="165127" y="3607"/>
                    </a:lnTo>
                    <a:lnTo>
                      <a:pt x="150590" y="13430"/>
                    </a:lnTo>
                    <a:lnTo>
                      <a:pt x="140767" y="27967"/>
                    </a:lnTo>
                    <a:lnTo>
                      <a:pt x="137160" y="45720"/>
                    </a:lnTo>
                    <a:lnTo>
                      <a:pt x="137160" y="228600"/>
                    </a:lnTo>
                    <a:lnTo>
                      <a:pt x="140767" y="246352"/>
                    </a:lnTo>
                    <a:lnTo>
                      <a:pt x="150590" y="260889"/>
                    </a:lnTo>
                    <a:lnTo>
                      <a:pt x="165127" y="270712"/>
                    </a:lnTo>
                    <a:lnTo>
                      <a:pt x="182880" y="274320"/>
                    </a:lnTo>
                    <a:lnTo>
                      <a:pt x="457200" y="274320"/>
                    </a:lnTo>
                    <a:lnTo>
                      <a:pt x="474952" y="270712"/>
                    </a:lnTo>
                    <a:lnTo>
                      <a:pt x="489489" y="260889"/>
                    </a:lnTo>
                    <a:lnTo>
                      <a:pt x="499312" y="246352"/>
                    </a:lnTo>
                    <a:lnTo>
                      <a:pt x="502920" y="228600"/>
                    </a:lnTo>
                    <a:lnTo>
                      <a:pt x="502920" y="45720"/>
                    </a:lnTo>
                    <a:lnTo>
                      <a:pt x="499312" y="27967"/>
                    </a:lnTo>
                    <a:lnTo>
                      <a:pt x="489489" y="13430"/>
                    </a:lnTo>
                    <a:lnTo>
                      <a:pt x="474952" y="3607"/>
                    </a:lnTo>
                    <a:lnTo>
                      <a:pt x="457200" y="0"/>
                    </a:lnTo>
                    <a:lnTo>
                      <a:pt x="182880" y="0"/>
                    </a:lnTo>
                    <a:close/>
                  </a:path>
                  <a:path w="548639" h="411479">
                    <a:moveTo>
                      <a:pt x="91439" y="320039"/>
                    </a:moveTo>
                    <a:lnTo>
                      <a:pt x="0" y="411479"/>
                    </a:lnTo>
                  </a:path>
                  <a:path w="548639" h="411479">
                    <a:moveTo>
                      <a:pt x="548639" y="320039"/>
                    </a:moveTo>
                    <a:lnTo>
                      <a:pt x="457200" y="411479"/>
                    </a:lnTo>
                  </a:path>
                </a:pathLst>
              </a:custGeom>
              <a:ln w="9144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83" name="object 11">
                <a:extLst>
                  <a:ext uri="{FF2B5EF4-FFF2-40B4-BE49-F238E27FC236}">
                    <a16:creationId xmlns:a16="http://schemas.microsoft.com/office/drawing/2014/main" id="{1CDDD459-E93A-D488-D5B3-C2D4909EFA57}"/>
                  </a:ext>
                </a:extLst>
              </p:cNvPr>
              <p:cNvSpPr/>
              <p:nvPr/>
            </p:nvSpPr>
            <p:spPr>
              <a:xfrm>
                <a:off x="4938522" y="3489197"/>
                <a:ext cx="457200" cy="365760"/>
              </a:xfrm>
              <a:custGeom>
                <a:avLst/>
                <a:gdLst/>
                <a:ahLst/>
                <a:cxnLst/>
                <a:rect l="l" t="t" r="r" b="b"/>
                <a:pathLst>
                  <a:path w="457200" h="365760">
                    <a:moveTo>
                      <a:pt x="0" y="365759"/>
                    </a:moveTo>
                    <a:lnTo>
                      <a:pt x="457200" y="365759"/>
                    </a:lnTo>
                    <a:lnTo>
                      <a:pt x="457200" y="0"/>
                    </a:lnTo>
                    <a:lnTo>
                      <a:pt x="0" y="0"/>
                    </a:lnTo>
                    <a:lnTo>
                      <a:pt x="0" y="365759"/>
                    </a:lnTo>
                    <a:close/>
                  </a:path>
                </a:pathLst>
              </a:custGeom>
              <a:ln w="9144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84" name="object 12">
                <a:extLst>
                  <a:ext uri="{FF2B5EF4-FFF2-40B4-BE49-F238E27FC236}">
                    <a16:creationId xmlns:a16="http://schemas.microsoft.com/office/drawing/2014/main" id="{B4E99ED6-9045-FF0A-FEF0-83014B84CC27}"/>
                  </a:ext>
                </a:extLst>
              </p:cNvPr>
              <p:cNvSpPr/>
              <p:nvPr/>
            </p:nvSpPr>
            <p:spPr>
              <a:xfrm>
                <a:off x="4847082" y="3534917"/>
                <a:ext cx="548640" cy="411480"/>
              </a:xfrm>
              <a:custGeom>
                <a:avLst/>
                <a:gdLst/>
                <a:ahLst/>
                <a:cxnLst/>
                <a:rect l="l" t="t" r="r" b="b"/>
                <a:pathLst>
                  <a:path w="548639" h="411479">
                    <a:moveTo>
                      <a:pt x="182879" y="0"/>
                    </a:moveTo>
                    <a:lnTo>
                      <a:pt x="165127" y="3607"/>
                    </a:lnTo>
                    <a:lnTo>
                      <a:pt x="150590" y="13430"/>
                    </a:lnTo>
                    <a:lnTo>
                      <a:pt x="140767" y="27967"/>
                    </a:lnTo>
                    <a:lnTo>
                      <a:pt x="137159" y="45720"/>
                    </a:lnTo>
                    <a:lnTo>
                      <a:pt x="137159" y="228600"/>
                    </a:lnTo>
                    <a:lnTo>
                      <a:pt x="140767" y="246352"/>
                    </a:lnTo>
                    <a:lnTo>
                      <a:pt x="150590" y="260889"/>
                    </a:lnTo>
                    <a:lnTo>
                      <a:pt x="165127" y="270712"/>
                    </a:lnTo>
                    <a:lnTo>
                      <a:pt x="182879" y="274320"/>
                    </a:lnTo>
                    <a:lnTo>
                      <a:pt x="457200" y="274320"/>
                    </a:lnTo>
                    <a:lnTo>
                      <a:pt x="474952" y="270712"/>
                    </a:lnTo>
                    <a:lnTo>
                      <a:pt x="489489" y="260889"/>
                    </a:lnTo>
                    <a:lnTo>
                      <a:pt x="499312" y="246352"/>
                    </a:lnTo>
                    <a:lnTo>
                      <a:pt x="502919" y="228600"/>
                    </a:lnTo>
                    <a:lnTo>
                      <a:pt x="502919" y="45720"/>
                    </a:lnTo>
                    <a:lnTo>
                      <a:pt x="499312" y="27967"/>
                    </a:lnTo>
                    <a:lnTo>
                      <a:pt x="489489" y="13430"/>
                    </a:lnTo>
                    <a:lnTo>
                      <a:pt x="474952" y="3607"/>
                    </a:lnTo>
                    <a:lnTo>
                      <a:pt x="457200" y="0"/>
                    </a:lnTo>
                    <a:lnTo>
                      <a:pt x="182879" y="0"/>
                    </a:lnTo>
                    <a:close/>
                  </a:path>
                  <a:path w="548639" h="411479">
                    <a:moveTo>
                      <a:pt x="91439" y="320039"/>
                    </a:moveTo>
                    <a:lnTo>
                      <a:pt x="0" y="411479"/>
                    </a:lnTo>
                  </a:path>
                  <a:path w="548639" h="411479">
                    <a:moveTo>
                      <a:pt x="548639" y="320039"/>
                    </a:moveTo>
                    <a:lnTo>
                      <a:pt x="457200" y="411479"/>
                    </a:lnTo>
                  </a:path>
                </a:pathLst>
              </a:custGeom>
              <a:ln w="9144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85" name="object 13">
                <a:extLst>
                  <a:ext uri="{FF2B5EF4-FFF2-40B4-BE49-F238E27FC236}">
                    <a16:creationId xmlns:a16="http://schemas.microsoft.com/office/drawing/2014/main" id="{2814C659-9301-6E01-757E-09117F4BE1F4}"/>
                  </a:ext>
                </a:extLst>
              </p:cNvPr>
              <p:cNvSpPr/>
              <p:nvPr/>
            </p:nvSpPr>
            <p:spPr>
              <a:xfrm>
                <a:off x="5670041" y="3489197"/>
                <a:ext cx="457200" cy="365760"/>
              </a:xfrm>
              <a:custGeom>
                <a:avLst/>
                <a:gdLst/>
                <a:ahLst/>
                <a:cxnLst/>
                <a:rect l="l" t="t" r="r" b="b"/>
                <a:pathLst>
                  <a:path w="457200" h="365760">
                    <a:moveTo>
                      <a:pt x="0" y="365759"/>
                    </a:moveTo>
                    <a:lnTo>
                      <a:pt x="457200" y="365759"/>
                    </a:lnTo>
                    <a:lnTo>
                      <a:pt x="457200" y="0"/>
                    </a:lnTo>
                    <a:lnTo>
                      <a:pt x="0" y="0"/>
                    </a:lnTo>
                    <a:lnTo>
                      <a:pt x="0" y="365759"/>
                    </a:lnTo>
                    <a:close/>
                  </a:path>
                </a:pathLst>
              </a:custGeom>
              <a:ln w="9144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86" name="object 14">
                <a:extLst>
                  <a:ext uri="{FF2B5EF4-FFF2-40B4-BE49-F238E27FC236}">
                    <a16:creationId xmlns:a16="http://schemas.microsoft.com/office/drawing/2014/main" id="{12D3A1DA-B419-C199-E148-0BF7CFAA193C}"/>
                  </a:ext>
                </a:extLst>
              </p:cNvPr>
              <p:cNvSpPr/>
              <p:nvPr/>
            </p:nvSpPr>
            <p:spPr>
              <a:xfrm>
                <a:off x="5578602" y="3534917"/>
                <a:ext cx="548640" cy="411480"/>
              </a:xfrm>
              <a:custGeom>
                <a:avLst/>
                <a:gdLst/>
                <a:ahLst/>
                <a:cxnLst/>
                <a:rect l="l" t="t" r="r" b="b"/>
                <a:pathLst>
                  <a:path w="548639" h="411479">
                    <a:moveTo>
                      <a:pt x="182880" y="0"/>
                    </a:moveTo>
                    <a:lnTo>
                      <a:pt x="165127" y="3607"/>
                    </a:lnTo>
                    <a:lnTo>
                      <a:pt x="150590" y="13430"/>
                    </a:lnTo>
                    <a:lnTo>
                      <a:pt x="140767" y="27967"/>
                    </a:lnTo>
                    <a:lnTo>
                      <a:pt x="137160" y="45720"/>
                    </a:lnTo>
                    <a:lnTo>
                      <a:pt x="137160" y="228600"/>
                    </a:lnTo>
                    <a:lnTo>
                      <a:pt x="140767" y="246352"/>
                    </a:lnTo>
                    <a:lnTo>
                      <a:pt x="150590" y="260889"/>
                    </a:lnTo>
                    <a:lnTo>
                      <a:pt x="165127" y="270712"/>
                    </a:lnTo>
                    <a:lnTo>
                      <a:pt x="182880" y="274320"/>
                    </a:lnTo>
                    <a:lnTo>
                      <a:pt x="457200" y="274320"/>
                    </a:lnTo>
                    <a:lnTo>
                      <a:pt x="474952" y="270712"/>
                    </a:lnTo>
                    <a:lnTo>
                      <a:pt x="489489" y="260889"/>
                    </a:lnTo>
                    <a:lnTo>
                      <a:pt x="499312" y="246352"/>
                    </a:lnTo>
                    <a:lnTo>
                      <a:pt x="502920" y="228600"/>
                    </a:lnTo>
                    <a:lnTo>
                      <a:pt x="502920" y="45720"/>
                    </a:lnTo>
                    <a:lnTo>
                      <a:pt x="499312" y="27967"/>
                    </a:lnTo>
                    <a:lnTo>
                      <a:pt x="489489" y="13430"/>
                    </a:lnTo>
                    <a:lnTo>
                      <a:pt x="474952" y="3607"/>
                    </a:lnTo>
                    <a:lnTo>
                      <a:pt x="457200" y="0"/>
                    </a:lnTo>
                    <a:lnTo>
                      <a:pt x="182880" y="0"/>
                    </a:lnTo>
                    <a:close/>
                  </a:path>
                  <a:path w="548639" h="411479">
                    <a:moveTo>
                      <a:pt x="91439" y="320039"/>
                    </a:moveTo>
                    <a:lnTo>
                      <a:pt x="0" y="411479"/>
                    </a:lnTo>
                  </a:path>
                  <a:path w="548639" h="411479">
                    <a:moveTo>
                      <a:pt x="548639" y="320039"/>
                    </a:moveTo>
                    <a:lnTo>
                      <a:pt x="457200" y="411479"/>
                    </a:lnTo>
                  </a:path>
                </a:pathLst>
              </a:custGeom>
              <a:ln w="9144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87" name="object 15">
              <a:extLst>
                <a:ext uri="{FF2B5EF4-FFF2-40B4-BE49-F238E27FC236}">
                  <a16:creationId xmlns:a16="http://schemas.microsoft.com/office/drawing/2014/main" id="{CC87A30C-79BC-DDD6-FE96-61D222A0A92F}"/>
                </a:ext>
              </a:extLst>
            </p:cNvPr>
            <p:cNvSpPr txBox="1"/>
            <p:nvPr/>
          </p:nvSpPr>
          <p:spPr>
            <a:xfrm>
              <a:off x="7475998" y="3324224"/>
              <a:ext cx="914400" cy="548640"/>
            </a:xfrm>
            <a:prstGeom prst="rect">
              <a:avLst/>
            </a:prstGeom>
            <a:ln w="9144">
              <a:solidFill>
                <a:srgbClr val="000000"/>
              </a:solidFill>
            </a:ln>
          </p:spPr>
          <p:txBody>
            <a:bodyPr vert="horz" wrap="square" lIns="0" tIns="125095" rIns="0" bIns="0" rtlCol="0">
              <a:spAutoFit/>
            </a:bodyPr>
            <a:lstStyle/>
            <a:p>
              <a:pPr marL="182880">
                <a:lnSpc>
                  <a:spcPct val="100000"/>
                </a:lnSpc>
                <a:spcBef>
                  <a:spcPts val="985"/>
                </a:spcBef>
              </a:pPr>
              <a:r>
                <a:rPr sz="1600" spc="-5" dirty="0">
                  <a:latin typeface="Arial MT"/>
                  <a:cs typeface="Arial MT"/>
                </a:rPr>
                <a:t>Vue</a:t>
              </a:r>
              <a:r>
                <a:rPr sz="1600" spc="-50" dirty="0">
                  <a:latin typeface="Arial MT"/>
                  <a:cs typeface="Arial MT"/>
                </a:rPr>
                <a:t> </a:t>
              </a:r>
              <a:r>
                <a:rPr sz="1600" dirty="0">
                  <a:latin typeface="Arial MT"/>
                  <a:cs typeface="Arial MT"/>
                </a:rPr>
                <a:t>1</a:t>
              </a:r>
              <a:endParaRPr sz="1600">
                <a:latin typeface="Arial MT"/>
                <a:cs typeface="Arial MT"/>
              </a:endParaRPr>
            </a:p>
          </p:txBody>
        </p:sp>
        <p:sp>
          <p:nvSpPr>
            <p:cNvPr id="88" name="object 16">
              <a:extLst>
                <a:ext uri="{FF2B5EF4-FFF2-40B4-BE49-F238E27FC236}">
                  <a16:creationId xmlns:a16="http://schemas.microsoft.com/office/drawing/2014/main" id="{7DC06199-46C1-4AB2-9854-12E7004C3667}"/>
                </a:ext>
              </a:extLst>
            </p:cNvPr>
            <p:cNvSpPr txBox="1"/>
            <p:nvPr/>
          </p:nvSpPr>
          <p:spPr>
            <a:xfrm>
              <a:off x="9579118" y="3324224"/>
              <a:ext cx="914400" cy="548640"/>
            </a:xfrm>
            <a:prstGeom prst="rect">
              <a:avLst/>
            </a:prstGeom>
            <a:ln w="9144">
              <a:solidFill>
                <a:srgbClr val="000000"/>
              </a:solidFill>
            </a:ln>
          </p:spPr>
          <p:txBody>
            <a:bodyPr vert="horz" wrap="square" lIns="0" tIns="125095" rIns="0" bIns="0" rtlCol="0">
              <a:spAutoFit/>
            </a:bodyPr>
            <a:lstStyle/>
            <a:p>
              <a:pPr marL="182880">
                <a:lnSpc>
                  <a:spcPct val="100000"/>
                </a:lnSpc>
                <a:spcBef>
                  <a:spcPts val="985"/>
                </a:spcBef>
              </a:pPr>
              <a:r>
                <a:rPr sz="1600" spc="-5" dirty="0">
                  <a:latin typeface="Arial MT"/>
                  <a:cs typeface="Arial MT"/>
                </a:rPr>
                <a:t>Vue</a:t>
              </a:r>
              <a:r>
                <a:rPr sz="1600" spc="-50" dirty="0">
                  <a:latin typeface="Arial MT"/>
                  <a:cs typeface="Arial MT"/>
                </a:rPr>
                <a:t> </a:t>
              </a:r>
              <a:r>
                <a:rPr sz="1600" dirty="0">
                  <a:latin typeface="Arial MT"/>
                  <a:cs typeface="Arial MT"/>
                </a:rPr>
                <a:t>2</a:t>
              </a:r>
              <a:endParaRPr sz="1600">
                <a:latin typeface="Arial MT"/>
                <a:cs typeface="Arial MT"/>
              </a:endParaRPr>
            </a:p>
          </p:txBody>
        </p:sp>
        <p:sp>
          <p:nvSpPr>
            <p:cNvPr id="89" name="object 17">
              <a:extLst>
                <a:ext uri="{FF2B5EF4-FFF2-40B4-BE49-F238E27FC236}">
                  <a16:creationId xmlns:a16="http://schemas.microsoft.com/office/drawing/2014/main" id="{2CC5B30D-77FD-8E0D-FD1B-9A9B60194EF0}"/>
                </a:ext>
              </a:extLst>
            </p:cNvPr>
            <p:cNvSpPr txBox="1"/>
            <p:nvPr/>
          </p:nvSpPr>
          <p:spPr>
            <a:xfrm>
              <a:off x="7430277" y="4375783"/>
              <a:ext cx="3108960" cy="548640"/>
            </a:xfrm>
            <a:prstGeom prst="rect">
              <a:avLst/>
            </a:prstGeom>
            <a:ln w="9144">
              <a:solidFill>
                <a:srgbClr val="000000"/>
              </a:solidFill>
            </a:ln>
          </p:spPr>
          <p:txBody>
            <a:bodyPr vert="horz" wrap="square" lIns="0" tIns="53975" rIns="0" bIns="0" rtlCol="0">
              <a:spAutoFit/>
            </a:bodyPr>
            <a:lstStyle/>
            <a:p>
              <a:pPr marL="124460" marR="116839" indent="702310">
                <a:lnSpc>
                  <a:spcPts val="1850"/>
                </a:lnSpc>
                <a:spcBef>
                  <a:spcPts val="425"/>
                </a:spcBef>
              </a:pPr>
              <a:r>
                <a:rPr sz="1600" spc="-5" dirty="0">
                  <a:latin typeface="Arial MT"/>
                  <a:cs typeface="Arial MT"/>
                </a:rPr>
                <a:t>Schéma logique </a:t>
              </a:r>
              <a:r>
                <a:rPr sz="1600" dirty="0">
                  <a:latin typeface="Arial MT"/>
                  <a:cs typeface="Arial MT"/>
                </a:rPr>
                <a:t> </a:t>
              </a:r>
              <a:r>
                <a:rPr sz="1600" spc="-5" dirty="0">
                  <a:latin typeface="Arial MT"/>
                  <a:cs typeface="Arial MT"/>
                </a:rPr>
                <a:t>DICTIONNAIRE</a:t>
              </a:r>
              <a:r>
                <a:rPr sz="1600" spc="-35" dirty="0">
                  <a:latin typeface="Arial MT"/>
                  <a:cs typeface="Arial MT"/>
                </a:rPr>
                <a:t> </a:t>
              </a:r>
              <a:r>
                <a:rPr sz="1600" spc="-5" dirty="0">
                  <a:latin typeface="Arial MT"/>
                  <a:cs typeface="Arial MT"/>
                </a:rPr>
                <a:t>DE</a:t>
              </a:r>
              <a:r>
                <a:rPr sz="1600" spc="-35" dirty="0">
                  <a:latin typeface="Arial MT"/>
                  <a:cs typeface="Arial MT"/>
                </a:rPr>
                <a:t> </a:t>
              </a:r>
              <a:r>
                <a:rPr sz="1600" spc="-5" dirty="0">
                  <a:latin typeface="Arial MT"/>
                  <a:cs typeface="Arial MT"/>
                </a:rPr>
                <a:t>DONNEES</a:t>
              </a:r>
              <a:endParaRPr sz="1600">
                <a:latin typeface="Arial MT"/>
                <a:cs typeface="Arial MT"/>
              </a:endParaRPr>
            </a:p>
          </p:txBody>
        </p:sp>
        <p:sp>
          <p:nvSpPr>
            <p:cNvPr id="90" name="object 18">
              <a:extLst>
                <a:ext uri="{FF2B5EF4-FFF2-40B4-BE49-F238E27FC236}">
                  <a16:creationId xmlns:a16="http://schemas.microsoft.com/office/drawing/2014/main" id="{A69A2E46-DAF6-E26D-F67F-3071DFD8FB92}"/>
                </a:ext>
              </a:extLst>
            </p:cNvPr>
            <p:cNvSpPr txBox="1"/>
            <p:nvPr/>
          </p:nvSpPr>
          <p:spPr>
            <a:xfrm>
              <a:off x="7430277" y="5277992"/>
              <a:ext cx="3108960" cy="548640"/>
            </a:xfrm>
            <a:prstGeom prst="rect">
              <a:avLst/>
            </a:prstGeom>
            <a:ln w="9144">
              <a:solidFill>
                <a:srgbClr val="000000"/>
              </a:solidFill>
            </a:ln>
          </p:spPr>
          <p:txBody>
            <a:bodyPr vert="horz" wrap="square" lIns="0" tIns="53975" rIns="0" bIns="0" rtlCol="0">
              <a:spAutoFit/>
            </a:bodyPr>
            <a:lstStyle/>
            <a:p>
              <a:pPr marL="226060" marR="217804" indent="520700">
                <a:lnSpc>
                  <a:spcPts val="1850"/>
                </a:lnSpc>
                <a:spcBef>
                  <a:spcPts val="425"/>
                </a:spcBef>
              </a:pPr>
              <a:r>
                <a:rPr sz="1600" spc="-5" dirty="0">
                  <a:latin typeface="Arial MT"/>
                  <a:cs typeface="Arial MT"/>
                </a:rPr>
                <a:t>Schéma physique </a:t>
              </a:r>
              <a:r>
                <a:rPr sz="1600" dirty="0">
                  <a:latin typeface="Arial MT"/>
                  <a:cs typeface="Arial MT"/>
                </a:rPr>
                <a:t> STRUCTURE</a:t>
              </a:r>
              <a:r>
                <a:rPr sz="1600" spc="-35" dirty="0">
                  <a:latin typeface="Arial MT"/>
                  <a:cs typeface="Arial MT"/>
                </a:rPr>
                <a:t> </a:t>
              </a:r>
              <a:r>
                <a:rPr sz="1600" spc="-5" dirty="0">
                  <a:latin typeface="Arial MT"/>
                  <a:cs typeface="Arial MT"/>
                </a:rPr>
                <a:t>DE</a:t>
              </a:r>
              <a:r>
                <a:rPr sz="1600" spc="-40" dirty="0">
                  <a:latin typeface="Arial MT"/>
                  <a:cs typeface="Arial MT"/>
                </a:rPr>
                <a:t> </a:t>
              </a:r>
              <a:r>
                <a:rPr sz="1600" dirty="0">
                  <a:latin typeface="Arial MT"/>
                  <a:cs typeface="Arial MT"/>
                </a:rPr>
                <a:t>DONNEES</a:t>
              </a:r>
              <a:endParaRPr sz="1600">
                <a:latin typeface="Arial MT"/>
                <a:cs typeface="Arial MT"/>
              </a:endParaRPr>
            </a:p>
          </p:txBody>
        </p:sp>
        <p:sp>
          <p:nvSpPr>
            <p:cNvPr id="91" name="object 19">
              <a:extLst>
                <a:ext uri="{FF2B5EF4-FFF2-40B4-BE49-F238E27FC236}">
                  <a16:creationId xmlns:a16="http://schemas.microsoft.com/office/drawing/2014/main" id="{CA003416-676D-F38F-C399-B734FDC0B224}"/>
                </a:ext>
              </a:extLst>
            </p:cNvPr>
            <p:cNvSpPr txBox="1"/>
            <p:nvPr/>
          </p:nvSpPr>
          <p:spPr>
            <a:xfrm>
              <a:off x="5220732" y="3436488"/>
              <a:ext cx="986790" cy="269875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600" b="1" dirty="0">
                  <a:solidFill>
                    <a:srgbClr val="FF0000"/>
                  </a:solidFill>
                  <a:latin typeface="Arial"/>
                  <a:cs typeface="Arial"/>
                </a:rPr>
                <a:t>EXTERNE</a:t>
              </a:r>
              <a:endParaRPr sz="1600">
                <a:latin typeface="Arial"/>
                <a:cs typeface="Arial"/>
              </a:endParaRPr>
            </a:p>
          </p:txBody>
        </p:sp>
        <p:sp>
          <p:nvSpPr>
            <p:cNvPr id="92" name="object 20">
              <a:extLst>
                <a:ext uri="{FF2B5EF4-FFF2-40B4-BE49-F238E27FC236}">
                  <a16:creationId xmlns:a16="http://schemas.microsoft.com/office/drawing/2014/main" id="{4A560BE4-87B3-2E16-C640-0951A9EE890C}"/>
                </a:ext>
              </a:extLst>
            </p:cNvPr>
            <p:cNvSpPr txBox="1"/>
            <p:nvPr/>
          </p:nvSpPr>
          <p:spPr>
            <a:xfrm>
              <a:off x="5223017" y="4488048"/>
              <a:ext cx="1427480" cy="269875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600" b="1" dirty="0">
                  <a:solidFill>
                    <a:srgbClr val="FF0000"/>
                  </a:solidFill>
                  <a:latin typeface="Arial"/>
                  <a:cs typeface="Arial"/>
                </a:rPr>
                <a:t>CONCEPTUEL</a:t>
              </a:r>
              <a:endParaRPr sz="1600">
                <a:latin typeface="Arial"/>
                <a:cs typeface="Arial"/>
              </a:endParaRPr>
            </a:p>
          </p:txBody>
        </p:sp>
        <p:sp>
          <p:nvSpPr>
            <p:cNvPr id="93" name="object 21">
              <a:extLst>
                <a:ext uri="{FF2B5EF4-FFF2-40B4-BE49-F238E27FC236}">
                  <a16:creationId xmlns:a16="http://schemas.microsoft.com/office/drawing/2014/main" id="{2813F227-602B-B890-C440-0C2F63C0BA2B}"/>
                </a:ext>
              </a:extLst>
            </p:cNvPr>
            <p:cNvSpPr txBox="1"/>
            <p:nvPr/>
          </p:nvSpPr>
          <p:spPr>
            <a:xfrm>
              <a:off x="5223017" y="5448167"/>
              <a:ext cx="919480" cy="269875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600" b="1" dirty="0">
                  <a:solidFill>
                    <a:srgbClr val="FF0000"/>
                  </a:solidFill>
                  <a:latin typeface="Arial"/>
                  <a:cs typeface="Arial"/>
                </a:rPr>
                <a:t>INTERNE</a:t>
              </a:r>
              <a:endParaRPr sz="1600">
                <a:latin typeface="Arial"/>
                <a:cs typeface="Arial"/>
              </a:endParaRPr>
            </a:p>
          </p:txBody>
        </p:sp>
        <p:grpSp>
          <p:nvGrpSpPr>
            <p:cNvPr id="94" name="object 22">
              <a:extLst>
                <a:ext uri="{FF2B5EF4-FFF2-40B4-BE49-F238E27FC236}">
                  <a16:creationId xmlns:a16="http://schemas.microsoft.com/office/drawing/2014/main" id="{2D1099C3-4885-881D-38D3-48B1E9BD3E1D}"/>
                </a:ext>
              </a:extLst>
            </p:cNvPr>
            <p:cNvGrpSpPr/>
            <p:nvPr/>
          </p:nvGrpSpPr>
          <p:grpSpPr>
            <a:xfrm>
              <a:off x="5235717" y="2717671"/>
              <a:ext cx="5303520" cy="2560320"/>
              <a:chOff x="549401" y="3946397"/>
              <a:chExt cx="5303520" cy="2560320"/>
            </a:xfrm>
          </p:grpSpPr>
          <p:sp>
            <p:nvSpPr>
              <p:cNvPr id="95" name="object 23">
                <a:extLst>
                  <a:ext uri="{FF2B5EF4-FFF2-40B4-BE49-F238E27FC236}">
                    <a16:creationId xmlns:a16="http://schemas.microsoft.com/office/drawing/2014/main" id="{3662B331-F089-08CC-7D0D-A600DA09E2AB}"/>
                  </a:ext>
                </a:extLst>
              </p:cNvPr>
              <p:cNvSpPr/>
              <p:nvPr/>
            </p:nvSpPr>
            <p:spPr>
              <a:xfrm>
                <a:off x="2706623" y="4027931"/>
                <a:ext cx="257810" cy="386080"/>
              </a:xfrm>
              <a:custGeom>
                <a:avLst/>
                <a:gdLst/>
                <a:ahLst/>
                <a:cxnLst/>
                <a:rect l="l" t="t" r="r" b="b"/>
                <a:pathLst>
                  <a:path w="257810" h="386079">
                    <a:moveTo>
                      <a:pt x="0" y="0"/>
                    </a:moveTo>
                    <a:lnTo>
                      <a:pt x="257556" y="385572"/>
                    </a:lnTo>
                  </a:path>
                </a:pathLst>
              </a:custGeom>
              <a:ln w="9144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6" name="object 24">
                <a:extLst>
                  <a:ext uri="{FF2B5EF4-FFF2-40B4-BE49-F238E27FC236}">
                    <a16:creationId xmlns:a16="http://schemas.microsoft.com/office/drawing/2014/main" id="{3A0C163A-1265-E193-8770-8A64769516E7}"/>
                  </a:ext>
                </a:extLst>
              </p:cNvPr>
              <p:cNvSpPr/>
              <p:nvPr/>
            </p:nvSpPr>
            <p:spPr>
              <a:xfrm>
                <a:off x="2652522" y="3946397"/>
                <a:ext cx="365760" cy="548640"/>
              </a:xfrm>
              <a:custGeom>
                <a:avLst/>
                <a:gdLst/>
                <a:ahLst/>
                <a:cxnLst/>
                <a:rect l="l" t="t" r="r" b="b"/>
                <a:pathLst>
                  <a:path w="365760" h="548639">
                    <a:moveTo>
                      <a:pt x="97536" y="54864"/>
                    </a:moveTo>
                    <a:lnTo>
                      <a:pt x="0" y="0"/>
                    </a:lnTo>
                    <a:lnTo>
                      <a:pt x="14478" y="110502"/>
                    </a:lnTo>
                    <a:lnTo>
                      <a:pt x="97536" y="54864"/>
                    </a:lnTo>
                    <a:close/>
                  </a:path>
                  <a:path w="365760" h="548639">
                    <a:moveTo>
                      <a:pt x="365760" y="548640"/>
                    </a:moveTo>
                    <a:lnTo>
                      <a:pt x="351282" y="438150"/>
                    </a:lnTo>
                    <a:lnTo>
                      <a:pt x="268224" y="493776"/>
                    </a:lnTo>
                    <a:lnTo>
                      <a:pt x="365760" y="548640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7" name="object 25">
                <a:extLst>
                  <a:ext uri="{FF2B5EF4-FFF2-40B4-BE49-F238E27FC236}">
                    <a16:creationId xmlns:a16="http://schemas.microsoft.com/office/drawing/2014/main" id="{98B7CA9C-F2D9-A2DC-4428-83382FB1AD3C}"/>
                  </a:ext>
                </a:extLst>
              </p:cNvPr>
              <p:cNvSpPr/>
              <p:nvPr/>
            </p:nvSpPr>
            <p:spPr>
              <a:xfrm>
                <a:off x="3292601" y="4044695"/>
                <a:ext cx="0" cy="352425"/>
              </a:xfrm>
              <a:custGeom>
                <a:avLst/>
                <a:gdLst/>
                <a:ahLst/>
                <a:cxnLst/>
                <a:rect l="l" t="t" r="r" b="b"/>
                <a:pathLst>
                  <a:path h="352425">
                    <a:moveTo>
                      <a:pt x="0" y="0"/>
                    </a:moveTo>
                    <a:lnTo>
                      <a:pt x="0" y="352043"/>
                    </a:lnTo>
                  </a:path>
                </a:pathLst>
              </a:custGeom>
              <a:ln w="9144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8" name="object 26">
                <a:extLst>
                  <a:ext uri="{FF2B5EF4-FFF2-40B4-BE49-F238E27FC236}">
                    <a16:creationId xmlns:a16="http://schemas.microsoft.com/office/drawing/2014/main" id="{B5BF066C-5624-5CF6-121E-3E7ED9EB1C7D}"/>
                  </a:ext>
                </a:extLst>
              </p:cNvPr>
              <p:cNvSpPr/>
              <p:nvPr/>
            </p:nvSpPr>
            <p:spPr>
              <a:xfrm>
                <a:off x="3242310" y="3946397"/>
                <a:ext cx="100965" cy="548640"/>
              </a:xfrm>
              <a:custGeom>
                <a:avLst/>
                <a:gdLst/>
                <a:ahLst/>
                <a:cxnLst/>
                <a:rect l="l" t="t" r="r" b="b"/>
                <a:pathLst>
                  <a:path w="100964" h="548639">
                    <a:moveTo>
                      <a:pt x="99822" y="448818"/>
                    </a:moveTo>
                    <a:lnTo>
                      <a:pt x="0" y="448818"/>
                    </a:lnTo>
                    <a:lnTo>
                      <a:pt x="50292" y="548640"/>
                    </a:lnTo>
                    <a:lnTo>
                      <a:pt x="99822" y="448818"/>
                    </a:lnTo>
                    <a:close/>
                  </a:path>
                  <a:path w="100964" h="548639">
                    <a:moveTo>
                      <a:pt x="100584" y="99822"/>
                    </a:moveTo>
                    <a:lnTo>
                      <a:pt x="50292" y="0"/>
                    </a:lnTo>
                    <a:lnTo>
                      <a:pt x="762" y="99822"/>
                    </a:lnTo>
                    <a:lnTo>
                      <a:pt x="100584" y="99822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9" name="object 27">
                <a:extLst>
                  <a:ext uri="{FF2B5EF4-FFF2-40B4-BE49-F238E27FC236}">
                    <a16:creationId xmlns:a16="http://schemas.microsoft.com/office/drawing/2014/main" id="{5B9C1362-7608-9BBB-3F00-382195869A18}"/>
                  </a:ext>
                </a:extLst>
              </p:cNvPr>
              <p:cNvSpPr/>
              <p:nvPr/>
            </p:nvSpPr>
            <p:spPr>
              <a:xfrm>
                <a:off x="3544823" y="4015739"/>
                <a:ext cx="410209" cy="410209"/>
              </a:xfrm>
              <a:custGeom>
                <a:avLst/>
                <a:gdLst/>
                <a:ahLst/>
                <a:cxnLst/>
                <a:rect l="l" t="t" r="r" b="b"/>
                <a:pathLst>
                  <a:path w="410210" h="410210">
                    <a:moveTo>
                      <a:pt x="409955" y="0"/>
                    </a:moveTo>
                    <a:lnTo>
                      <a:pt x="0" y="409955"/>
                    </a:lnTo>
                  </a:path>
                </a:pathLst>
              </a:custGeom>
              <a:ln w="9144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0" name="object 28">
                <a:extLst>
                  <a:ext uri="{FF2B5EF4-FFF2-40B4-BE49-F238E27FC236}">
                    <a16:creationId xmlns:a16="http://schemas.microsoft.com/office/drawing/2014/main" id="{4806605E-389D-8714-528D-EA01BE3F3267}"/>
                  </a:ext>
                </a:extLst>
              </p:cNvPr>
              <p:cNvSpPr/>
              <p:nvPr/>
            </p:nvSpPr>
            <p:spPr>
              <a:xfrm>
                <a:off x="3475482" y="3946397"/>
                <a:ext cx="548640" cy="548640"/>
              </a:xfrm>
              <a:custGeom>
                <a:avLst/>
                <a:gdLst/>
                <a:ahLst/>
                <a:cxnLst/>
                <a:rect l="l" t="t" r="r" b="b"/>
                <a:pathLst>
                  <a:path w="548639" h="548639">
                    <a:moveTo>
                      <a:pt x="105918" y="512826"/>
                    </a:moveTo>
                    <a:lnTo>
                      <a:pt x="35052" y="442722"/>
                    </a:lnTo>
                    <a:lnTo>
                      <a:pt x="0" y="548640"/>
                    </a:lnTo>
                    <a:lnTo>
                      <a:pt x="105918" y="512826"/>
                    </a:lnTo>
                    <a:close/>
                  </a:path>
                  <a:path w="548639" h="548639">
                    <a:moveTo>
                      <a:pt x="548640" y="0"/>
                    </a:moveTo>
                    <a:lnTo>
                      <a:pt x="442722" y="35814"/>
                    </a:lnTo>
                    <a:lnTo>
                      <a:pt x="513588" y="105930"/>
                    </a:lnTo>
                    <a:lnTo>
                      <a:pt x="548640" y="0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1" name="object 29">
                <a:extLst>
                  <a:ext uri="{FF2B5EF4-FFF2-40B4-BE49-F238E27FC236}">
                    <a16:creationId xmlns:a16="http://schemas.microsoft.com/office/drawing/2014/main" id="{49AFBC85-CDE4-5637-0768-4A13CA0E2B20}"/>
                  </a:ext>
                </a:extLst>
              </p:cNvPr>
              <p:cNvSpPr/>
              <p:nvPr/>
            </p:nvSpPr>
            <p:spPr>
              <a:xfrm>
                <a:off x="5152643" y="4039361"/>
                <a:ext cx="120650" cy="363220"/>
              </a:xfrm>
              <a:custGeom>
                <a:avLst/>
                <a:gdLst/>
                <a:ahLst/>
                <a:cxnLst/>
                <a:rect l="l" t="t" r="r" b="b"/>
                <a:pathLst>
                  <a:path w="120650" h="363220">
                    <a:moveTo>
                      <a:pt x="0" y="0"/>
                    </a:moveTo>
                    <a:lnTo>
                      <a:pt x="120395" y="362712"/>
                    </a:lnTo>
                  </a:path>
                </a:pathLst>
              </a:custGeom>
              <a:ln w="9144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2" name="object 30">
                <a:extLst>
                  <a:ext uri="{FF2B5EF4-FFF2-40B4-BE49-F238E27FC236}">
                    <a16:creationId xmlns:a16="http://schemas.microsoft.com/office/drawing/2014/main" id="{E5279D43-EC99-B393-95B9-3F1D424A6F2C}"/>
                  </a:ext>
                </a:extLst>
              </p:cNvPr>
              <p:cNvSpPr/>
              <p:nvPr/>
            </p:nvSpPr>
            <p:spPr>
              <a:xfrm>
                <a:off x="5105400" y="3946397"/>
                <a:ext cx="215265" cy="548640"/>
              </a:xfrm>
              <a:custGeom>
                <a:avLst/>
                <a:gdLst/>
                <a:ahLst/>
                <a:cxnLst/>
                <a:rect l="l" t="t" r="r" b="b"/>
                <a:pathLst>
                  <a:path w="215264" h="548639">
                    <a:moveTo>
                      <a:pt x="95250" y="79248"/>
                    </a:moveTo>
                    <a:lnTo>
                      <a:pt x="16002" y="0"/>
                    </a:lnTo>
                    <a:lnTo>
                      <a:pt x="0" y="110502"/>
                    </a:lnTo>
                    <a:lnTo>
                      <a:pt x="95250" y="79248"/>
                    </a:lnTo>
                    <a:close/>
                  </a:path>
                  <a:path w="215264" h="548639">
                    <a:moveTo>
                      <a:pt x="214884" y="438150"/>
                    </a:moveTo>
                    <a:lnTo>
                      <a:pt x="119634" y="469392"/>
                    </a:lnTo>
                    <a:lnTo>
                      <a:pt x="198882" y="548640"/>
                    </a:lnTo>
                    <a:lnTo>
                      <a:pt x="214884" y="438150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3" name="object 31">
                <a:extLst>
                  <a:ext uri="{FF2B5EF4-FFF2-40B4-BE49-F238E27FC236}">
                    <a16:creationId xmlns:a16="http://schemas.microsoft.com/office/drawing/2014/main" id="{60ED8CCE-0864-B451-CCA0-7B35D4F8D8D8}"/>
                  </a:ext>
                </a:extLst>
              </p:cNvPr>
              <p:cNvSpPr/>
              <p:nvPr/>
            </p:nvSpPr>
            <p:spPr>
              <a:xfrm>
                <a:off x="5622036" y="4034027"/>
                <a:ext cx="187960" cy="373380"/>
              </a:xfrm>
              <a:custGeom>
                <a:avLst/>
                <a:gdLst/>
                <a:ahLst/>
                <a:cxnLst/>
                <a:rect l="l" t="t" r="r" b="b"/>
                <a:pathLst>
                  <a:path w="187960" h="373379">
                    <a:moveTo>
                      <a:pt x="187451" y="0"/>
                    </a:moveTo>
                    <a:lnTo>
                      <a:pt x="0" y="373380"/>
                    </a:lnTo>
                  </a:path>
                </a:pathLst>
              </a:custGeom>
              <a:ln w="9144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4" name="object 32">
                <a:extLst>
                  <a:ext uri="{FF2B5EF4-FFF2-40B4-BE49-F238E27FC236}">
                    <a16:creationId xmlns:a16="http://schemas.microsoft.com/office/drawing/2014/main" id="{5DC9053E-1A31-942A-6428-ACA02C7EC709}"/>
                  </a:ext>
                </a:extLst>
              </p:cNvPr>
              <p:cNvSpPr/>
              <p:nvPr/>
            </p:nvSpPr>
            <p:spPr>
              <a:xfrm>
                <a:off x="5578602" y="3946397"/>
                <a:ext cx="274320" cy="548640"/>
              </a:xfrm>
              <a:custGeom>
                <a:avLst/>
                <a:gdLst/>
                <a:ahLst/>
                <a:cxnLst/>
                <a:rect l="l" t="t" r="r" b="b"/>
                <a:pathLst>
                  <a:path w="274320" h="548639">
                    <a:moveTo>
                      <a:pt x="89154" y="481584"/>
                    </a:moveTo>
                    <a:lnTo>
                      <a:pt x="0" y="436626"/>
                    </a:lnTo>
                    <a:lnTo>
                      <a:pt x="0" y="548640"/>
                    </a:lnTo>
                    <a:lnTo>
                      <a:pt x="89154" y="481584"/>
                    </a:lnTo>
                    <a:close/>
                  </a:path>
                  <a:path w="274320" h="548639">
                    <a:moveTo>
                      <a:pt x="274320" y="0"/>
                    </a:moveTo>
                    <a:lnTo>
                      <a:pt x="185166" y="67056"/>
                    </a:lnTo>
                    <a:lnTo>
                      <a:pt x="274320" y="112014"/>
                    </a:lnTo>
                    <a:lnTo>
                      <a:pt x="274320" y="0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5" name="object 33">
                <a:extLst>
                  <a:ext uri="{FF2B5EF4-FFF2-40B4-BE49-F238E27FC236}">
                    <a16:creationId xmlns:a16="http://schemas.microsoft.com/office/drawing/2014/main" id="{F6535F02-CCA4-83C1-6F45-6564C451C9F6}"/>
                  </a:ext>
                </a:extLst>
              </p:cNvPr>
              <p:cNvSpPr/>
              <p:nvPr/>
            </p:nvSpPr>
            <p:spPr>
              <a:xfrm>
                <a:off x="3290316" y="5176265"/>
                <a:ext cx="828040" cy="375285"/>
              </a:xfrm>
              <a:custGeom>
                <a:avLst/>
                <a:gdLst/>
                <a:ahLst/>
                <a:cxnLst/>
                <a:rect l="l" t="t" r="r" b="b"/>
                <a:pathLst>
                  <a:path w="828039" h="375285">
                    <a:moveTo>
                      <a:pt x="0" y="0"/>
                    </a:moveTo>
                    <a:lnTo>
                      <a:pt x="827532" y="374904"/>
                    </a:lnTo>
                  </a:path>
                </a:pathLst>
              </a:custGeom>
              <a:ln w="9144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6" name="object 34">
                <a:extLst>
                  <a:ext uri="{FF2B5EF4-FFF2-40B4-BE49-F238E27FC236}">
                    <a16:creationId xmlns:a16="http://schemas.microsoft.com/office/drawing/2014/main" id="{2DA3A86D-D162-9B88-F26A-C539CF44298D}"/>
                  </a:ext>
                </a:extLst>
              </p:cNvPr>
              <p:cNvSpPr/>
              <p:nvPr/>
            </p:nvSpPr>
            <p:spPr>
              <a:xfrm>
                <a:off x="3201162" y="5130545"/>
                <a:ext cx="1005840" cy="466725"/>
              </a:xfrm>
              <a:custGeom>
                <a:avLst/>
                <a:gdLst/>
                <a:ahLst/>
                <a:cxnLst/>
                <a:rect l="l" t="t" r="r" b="b"/>
                <a:pathLst>
                  <a:path w="1005839" h="466725">
                    <a:moveTo>
                      <a:pt x="112014" y="0"/>
                    </a:moveTo>
                    <a:lnTo>
                      <a:pt x="0" y="4572"/>
                    </a:lnTo>
                    <a:lnTo>
                      <a:pt x="70091" y="90678"/>
                    </a:lnTo>
                    <a:lnTo>
                      <a:pt x="112014" y="0"/>
                    </a:lnTo>
                    <a:close/>
                  </a:path>
                  <a:path w="1005839" h="466725">
                    <a:moveTo>
                      <a:pt x="1005840" y="461772"/>
                    </a:moveTo>
                    <a:lnTo>
                      <a:pt x="935736" y="375666"/>
                    </a:lnTo>
                    <a:lnTo>
                      <a:pt x="893826" y="466344"/>
                    </a:lnTo>
                    <a:lnTo>
                      <a:pt x="1005840" y="461772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7" name="object 35">
                <a:extLst>
                  <a:ext uri="{FF2B5EF4-FFF2-40B4-BE49-F238E27FC236}">
                    <a16:creationId xmlns:a16="http://schemas.microsoft.com/office/drawing/2014/main" id="{44C764A8-1127-FEC7-D82C-5763C8266067}"/>
                  </a:ext>
                </a:extLst>
              </p:cNvPr>
              <p:cNvSpPr/>
              <p:nvPr/>
            </p:nvSpPr>
            <p:spPr>
              <a:xfrm>
                <a:off x="4568951" y="5178551"/>
                <a:ext cx="739140" cy="370840"/>
              </a:xfrm>
              <a:custGeom>
                <a:avLst/>
                <a:gdLst/>
                <a:ahLst/>
                <a:cxnLst/>
                <a:rect l="l" t="t" r="r" b="b"/>
                <a:pathLst>
                  <a:path w="739139" h="370839">
                    <a:moveTo>
                      <a:pt x="739139" y="0"/>
                    </a:moveTo>
                    <a:lnTo>
                      <a:pt x="0" y="370332"/>
                    </a:lnTo>
                  </a:path>
                </a:pathLst>
              </a:custGeom>
              <a:ln w="9144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8" name="object 36">
                <a:extLst>
                  <a:ext uri="{FF2B5EF4-FFF2-40B4-BE49-F238E27FC236}">
                    <a16:creationId xmlns:a16="http://schemas.microsoft.com/office/drawing/2014/main" id="{BA346B43-9360-87D2-CCB1-BA7FDF8BDB5E}"/>
                  </a:ext>
                </a:extLst>
              </p:cNvPr>
              <p:cNvSpPr/>
              <p:nvPr/>
            </p:nvSpPr>
            <p:spPr>
              <a:xfrm>
                <a:off x="4481322" y="5135117"/>
                <a:ext cx="914400" cy="457200"/>
              </a:xfrm>
              <a:custGeom>
                <a:avLst/>
                <a:gdLst/>
                <a:ahLst/>
                <a:cxnLst/>
                <a:rect l="l" t="t" r="r" b="b"/>
                <a:pathLst>
                  <a:path w="914400" h="457200">
                    <a:moveTo>
                      <a:pt x="111252" y="456438"/>
                    </a:moveTo>
                    <a:lnTo>
                      <a:pt x="66294" y="367284"/>
                    </a:lnTo>
                    <a:lnTo>
                      <a:pt x="0" y="457200"/>
                    </a:lnTo>
                    <a:lnTo>
                      <a:pt x="111252" y="456438"/>
                    </a:lnTo>
                    <a:close/>
                  </a:path>
                  <a:path w="914400" h="457200">
                    <a:moveTo>
                      <a:pt x="914400" y="0"/>
                    </a:moveTo>
                    <a:lnTo>
                      <a:pt x="803148" y="762"/>
                    </a:lnTo>
                    <a:lnTo>
                      <a:pt x="848106" y="89916"/>
                    </a:lnTo>
                    <a:lnTo>
                      <a:pt x="914400" y="0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09" name="object 37">
                <a:extLst>
                  <a:ext uri="{FF2B5EF4-FFF2-40B4-BE49-F238E27FC236}">
                    <a16:creationId xmlns:a16="http://schemas.microsoft.com/office/drawing/2014/main" id="{966CFF04-B418-BC0E-2A35-6A2D5479713E}"/>
                  </a:ext>
                </a:extLst>
              </p:cNvPr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4248149" y="6140957"/>
                <a:ext cx="100584" cy="365759"/>
              </a:xfrm>
              <a:prstGeom prst="rect">
                <a:avLst/>
              </a:prstGeom>
            </p:spPr>
          </p:pic>
          <p:sp>
            <p:nvSpPr>
              <p:cNvPr id="110" name="object 38">
                <a:extLst>
                  <a:ext uri="{FF2B5EF4-FFF2-40B4-BE49-F238E27FC236}">
                    <a16:creationId xmlns:a16="http://schemas.microsoft.com/office/drawing/2014/main" id="{69477323-D977-92C8-48F0-CC88923B1820}"/>
                  </a:ext>
                </a:extLst>
              </p:cNvPr>
              <p:cNvSpPr/>
              <p:nvPr/>
            </p:nvSpPr>
            <p:spPr>
              <a:xfrm>
                <a:off x="549401" y="5317997"/>
                <a:ext cx="2194560" cy="1005840"/>
              </a:xfrm>
              <a:custGeom>
                <a:avLst/>
                <a:gdLst/>
                <a:ahLst/>
                <a:cxnLst/>
                <a:rect l="l" t="t" r="r" b="b"/>
                <a:pathLst>
                  <a:path w="2194560" h="1005839">
                    <a:moveTo>
                      <a:pt x="0" y="1005839"/>
                    </a:moveTo>
                    <a:lnTo>
                      <a:pt x="2194560" y="1005839"/>
                    </a:lnTo>
                  </a:path>
                  <a:path w="2194560" h="1005839">
                    <a:moveTo>
                      <a:pt x="0" y="0"/>
                    </a:moveTo>
                    <a:lnTo>
                      <a:pt x="2194560" y="0"/>
                    </a:lnTo>
                  </a:path>
                </a:pathLst>
              </a:custGeom>
              <a:ln w="9144">
                <a:solidFill>
                  <a:srgbClr val="000000"/>
                </a:solidFill>
                <a:prstDash val="dot"/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111" name="object 39">
              <a:extLst>
                <a:ext uri="{FF2B5EF4-FFF2-40B4-BE49-F238E27FC236}">
                  <a16:creationId xmlns:a16="http://schemas.microsoft.com/office/drawing/2014/main" id="{EFA94038-C075-D289-357F-1492FF1C7B49}"/>
                </a:ext>
              </a:extLst>
            </p:cNvPr>
            <p:cNvSpPr txBox="1"/>
            <p:nvPr/>
          </p:nvSpPr>
          <p:spPr>
            <a:xfrm>
              <a:off x="7051817" y="6213215"/>
              <a:ext cx="3862070" cy="504825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ts val="1885"/>
                </a:lnSpc>
                <a:spcBef>
                  <a:spcPts val="100"/>
                </a:spcBef>
              </a:pPr>
              <a:r>
                <a:rPr sz="1600" dirty="0">
                  <a:latin typeface="Arial MT"/>
                  <a:cs typeface="Arial MT"/>
                </a:rPr>
                <a:t>SGBD</a:t>
              </a:r>
              <a:endParaRPr sz="1600">
                <a:latin typeface="Arial MT"/>
                <a:cs typeface="Arial MT"/>
              </a:endParaRPr>
            </a:p>
            <a:p>
              <a:pPr marL="12700">
                <a:lnSpc>
                  <a:spcPts val="1885"/>
                </a:lnSpc>
              </a:pPr>
              <a:r>
                <a:rPr sz="1600" b="1" spc="-5" dirty="0">
                  <a:latin typeface="Arial"/>
                  <a:cs typeface="Arial"/>
                </a:rPr>
                <a:t>Niveaux</a:t>
              </a:r>
              <a:r>
                <a:rPr sz="1600" b="1" spc="-15" dirty="0">
                  <a:latin typeface="Arial"/>
                  <a:cs typeface="Arial"/>
                </a:rPr>
                <a:t> </a:t>
              </a:r>
              <a:r>
                <a:rPr sz="1600" b="1" spc="-5" dirty="0">
                  <a:latin typeface="Arial"/>
                  <a:cs typeface="Arial"/>
                </a:rPr>
                <a:t>de</a:t>
              </a:r>
              <a:r>
                <a:rPr sz="1600" b="1" spc="-15" dirty="0">
                  <a:latin typeface="Arial"/>
                  <a:cs typeface="Arial"/>
                </a:rPr>
                <a:t> </a:t>
              </a:r>
              <a:r>
                <a:rPr sz="1600" b="1" spc="-5" dirty="0">
                  <a:latin typeface="Arial"/>
                  <a:cs typeface="Arial"/>
                </a:rPr>
                <a:t>représentation</a:t>
              </a:r>
              <a:r>
                <a:rPr sz="1600" b="1" spc="-15" dirty="0">
                  <a:latin typeface="Arial"/>
                  <a:cs typeface="Arial"/>
                </a:rPr>
                <a:t> </a:t>
              </a:r>
              <a:r>
                <a:rPr sz="1600" b="1" spc="-5" dirty="0">
                  <a:latin typeface="Arial"/>
                  <a:cs typeface="Arial"/>
                </a:rPr>
                <a:t>des</a:t>
              </a:r>
              <a:r>
                <a:rPr sz="1600" b="1" spc="-15" dirty="0">
                  <a:latin typeface="Arial"/>
                  <a:cs typeface="Arial"/>
                </a:rPr>
                <a:t> </a:t>
              </a:r>
              <a:r>
                <a:rPr sz="1600" b="1" spc="-5" dirty="0">
                  <a:latin typeface="Arial"/>
                  <a:cs typeface="Arial"/>
                </a:rPr>
                <a:t>données</a:t>
              </a:r>
              <a:endParaRPr sz="1600">
                <a:latin typeface="Arial"/>
                <a:cs typeface="Arial"/>
              </a:endParaRPr>
            </a:p>
          </p:txBody>
        </p:sp>
      </p:grpSp>
      <p:sp>
        <p:nvSpPr>
          <p:cNvPr id="114" name="ZoneTexte 113">
            <a:extLst>
              <a:ext uri="{FF2B5EF4-FFF2-40B4-BE49-F238E27FC236}">
                <a16:creationId xmlns:a16="http://schemas.microsoft.com/office/drawing/2014/main" id="{D8A427D1-30CC-B25D-CD2A-4BF83A8C2F38}"/>
              </a:ext>
            </a:extLst>
          </p:cNvPr>
          <p:cNvSpPr txBox="1"/>
          <p:nvPr/>
        </p:nvSpPr>
        <p:spPr>
          <a:xfrm>
            <a:off x="266701" y="2429063"/>
            <a:ext cx="5678171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Le niveau externe </a:t>
            </a:r>
          </a:p>
          <a:p>
            <a:r>
              <a:rPr lang="fr-FR" dirty="0"/>
              <a:t>Le concept de vue permet d'obtenir l'indépendance logique La modification du schéma logique n’entraîne pas la modification des applications (une modification des vues est cependant nécessaire) Chaque vue correspond à la perception d’une partie des données, mais aussi des données qui peuvent être synthétisées à partir des informations représentées dans la BD (par ex. statistiques)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Le niveau conceptuel</a:t>
            </a:r>
          </a:p>
          <a:p>
            <a:r>
              <a:rPr lang="fr-FR" dirty="0"/>
              <a:t> il contient la description des données et des contraintes d’intégrité (Dictionnaire de Données) le schéma logique découle d’une activité de modélisation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Le niveau interne</a:t>
            </a:r>
          </a:p>
          <a:p>
            <a:r>
              <a:rPr lang="fr-FR" dirty="0"/>
              <a:t> il correspond aux structures de stockage et aux moyens d’</a:t>
            </a:r>
            <a:r>
              <a:rPr lang="fr-FR" dirty="0" err="1"/>
              <a:t>accés</a:t>
            </a:r>
            <a:r>
              <a:rPr lang="fr-FR" dirty="0"/>
              <a:t> (index) </a:t>
            </a:r>
          </a:p>
        </p:txBody>
      </p:sp>
    </p:spTree>
    <p:extLst>
      <p:ext uri="{BB962C8B-B14F-4D97-AF65-F5344CB8AC3E}">
        <p14:creationId xmlns:p14="http://schemas.microsoft.com/office/powerpoint/2010/main" val="233676575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2020</Words>
  <Application>Microsoft Office PowerPoint</Application>
  <PresentationFormat>Grand écran</PresentationFormat>
  <Paragraphs>351</Paragraphs>
  <Slides>31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31</vt:i4>
      </vt:variant>
    </vt:vector>
  </HeadingPairs>
  <TitlesOfParts>
    <vt:vector size="38" baseType="lpstr">
      <vt:lpstr>Arial</vt:lpstr>
      <vt:lpstr>Arial MT</vt:lpstr>
      <vt:lpstr>Calibri</vt:lpstr>
      <vt:lpstr>Calibri Light</vt:lpstr>
      <vt:lpstr>Times New Roman</vt:lpstr>
      <vt:lpstr>Wingdings</vt:lpstr>
      <vt:lpstr>Thème Office</vt:lpstr>
      <vt:lpstr>Présentation PowerPoint</vt:lpstr>
      <vt:lpstr>Plan du cours</vt:lpstr>
      <vt:lpstr>Chapitre 1 Introduction générale </vt:lpstr>
      <vt:lpstr>I Notions intuitives </vt:lpstr>
      <vt:lpstr>Présentation PowerPoint</vt:lpstr>
      <vt:lpstr>II Objectifs et avantages des SGBD</vt:lpstr>
      <vt:lpstr>II Objectifs et avantages des SGBD</vt:lpstr>
      <vt:lpstr>Présentation PowerPoint</vt:lpstr>
      <vt:lpstr>III L’architecture ANSI/SPARC </vt:lpstr>
      <vt:lpstr>Pour résumer : </vt:lpstr>
      <vt:lpstr>IV Notion de modélisation des données</vt:lpstr>
      <vt:lpstr>Le modèle Entité-Association </vt:lpstr>
      <vt:lpstr>Présentation PowerPoint</vt:lpstr>
      <vt:lpstr>Présentation PowerPoint</vt:lpstr>
      <vt:lpstr>Les cardinalités </vt:lpstr>
      <vt:lpstr>Présentation PowerPoint</vt:lpstr>
      <vt:lpstr>Lien fonctionnel 1:n</vt:lpstr>
      <vt:lpstr>Lien hiérarchique n:1</vt:lpstr>
      <vt:lpstr>Lien maillé n:m</vt:lpstr>
      <vt:lpstr>Exemple de diagramme Entité Association</vt:lpstr>
      <vt:lpstr>V Les différents modèles de données </vt:lpstr>
      <vt:lpstr>Présentation PowerPoint</vt:lpstr>
      <vt:lpstr>LE MODÈLE RÉSEAU </vt:lpstr>
      <vt:lpstr>Présentation PowerPoint</vt:lpstr>
      <vt:lpstr>LE MODÈLE HIÉRARCHIQUE </vt:lpstr>
      <vt:lpstr>LE MODÈLE RELATIONNEL </vt:lpstr>
      <vt:lpstr>Présentation PowerPoint</vt:lpstr>
      <vt:lpstr>Présentation PowerPoint</vt:lpstr>
      <vt:lpstr>LES AVANTAGES DU MODÈLE RELATIONNEL </vt:lpstr>
      <vt:lpstr>VI Bref historique, principaux systèmes 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Acer</dc:creator>
  <cp:lastModifiedBy>Acer</cp:lastModifiedBy>
  <cp:revision>20</cp:revision>
  <dcterms:created xsi:type="dcterms:W3CDTF">2022-12-02T21:28:02Z</dcterms:created>
  <dcterms:modified xsi:type="dcterms:W3CDTF">2023-07-19T08:08:58Z</dcterms:modified>
</cp:coreProperties>
</file>